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34"/>
  </p:notesMasterIdLst>
  <p:handoutMasterIdLst>
    <p:handoutMasterId r:id="rId35"/>
  </p:handoutMasterIdLst>
  <p:sldIdLst>
    <p:sldId id="256" r:id="rId6"/>
    <p:sldId id="322" r:id="rId7"/>
    <p:sldId id="323" r:id="rId8"/>
    <p:sldId id="302" r:id="rId9"/>
    <p:sldId id="313" r:id="rId10"/>
    <p:sldId id="271" r:id="rId11"/>
    <p:sldId id="294" r:id="rId12"/>
    <p:sldId id="287" r:id="rId13"/>
    <p:sldId id="318" r:id="rId14"/>
    <p:sldId id="693" r:id="rId15"/>
    <p:sldId id="295" r:id="rId16"/>
    <p:sldId id="320" r:id="rId17"/>
    <p:sldId id="296" r:id="rId18"/>
    <p:sldId id="319" r:id="rId19"/>
    <p:sldId id="321" r:id="rId20"/>
    <p:sldId id="339" r:id="rId21"/>
    <p:sldId id="291" r:id="rId22"/>
    <p:sldId id="692" r:id="rId23"/>
    <p:sldId id="331" r:id="rId24"/>
    <p:sldId id="338" r:id="rId25"/>
    <p:sldId id="337" r:id="rId26"/>
    <p:sldId id="336" r:id="rId27"/>
    <p:sldId id="335" r:id="rId28"/>
    <p:sldId id="334" r:id="rId29"/>
    <p:sldId id="333" r:id="rId30"/>
    <p:sldId id="332" r:id="rId31"/>
    <p:sldId id="694" r:id="rId32"/>
    <p:sldId id="69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6CD306-81AD-BC7D-16A2-05D9847175B0}" name="Woo, Lauren (DESE)" initials="WL" userId="S::lauren.woo@mass.gov::891b1bf9-83ca-4481-960c-a0625b521a43" providerId="AD"/>
  <p188:author id="{4646630D-379B-6DED-6237-ABA5C7FD1CF2}" name="Smith, Nicole M. (DESE)" initials="S(" userId="S::nicole.m.smith@mass.gov::b932a686-94e5-4118-bccc-f64706d56e06" providerId="AD"/>
  <p188:author id="{8C592D30-2790-C53A-65AD-E37E11204179}" name="Foley, Kinnon (DESE)" initials="FK" userId="S::kinnon.foley@mass.gov::4bff922e-d211-4dcd-970c-f57d358f4faf" providerId="AD"/>
  <p188:author id="{8186DC40-34BB-BFD6-A493-2F143969E3F3}" name="Curtin, Robert (DESE)" initials="CR" userId="S::robert.c.curtin@mass.gov::9284700e-ed31-4409-9ea9-d5bf75419e76" providerId="AD"/>
  <p188:author id="{C5691F9B-97F6-17A9-12B7-33709FC6C226}" name="Bennett, Elizabeth L. (DESE)" initials="EB" userId="S::elizabeth.l.bennett@mass.gov::e917bd3e-7a3a-4c51-a98d-454f68afa5c2" providerId="AD"/>
  <p188:author id="{B53D09B8-9B65-12E3-605B-82D5151C91D9}" name="Robinson, Regina M. (DESE)" initials="RR" userId="S::regina.m.robinson@mass.gov::8c0852fe-47f8-45d1-879d-1f0c7af499bd" providerId="AD"/>
  <p188:author id="{8141BDC4-441F-60CE-A763-F07038DC2191}" name="Walsh-West, Hannah (DESE)" initials="HW" userId="S::Hannah.Walsh-West@mass.gov::2d4a75ce-6b25-429a-bf8b-149125dac559" providerId="AD"/>
  <p188:author id="{965CEDC7-7F54-F2FE-86B5-2D36E28F70FF}" name="Looby, Caitlin R. (DESE)" initials="CL" userId="S::Caitlin.R.Looby@mass.gov::6f0fa4b1-b845-421d-bc2f-73963be01e4a" providerId="AD"/>
  <p188:author id="{12DFF1D2-8410-3925-30A9-BC8D53BAE22D}" name="LePage, Robert (EOE)" initials="LR" userId="S::robert.lepage@mass.gov::53ae678a-2440-48d6-8324-9a78fa986f69" providerId="AD"/>
  <p188:author id="{C33A02F0-6985-E8D3-1752-46AA2282B7AB}" name="Smithney, Claire (DESE)" initials="CS" userId="S::Claire.Smithney@mass.gov::5e07ed19-a428-46a7-ad65-7c7bcd775bec" providerId="AD"/>
  <p188:author id="{5A3F0EF4-3C0D-73A3-27C7-E90D66090C92}" name="Woo, Lauren (DESE)" initials="LW" userId="S::Lauren.Woo@mass.gov::891b1bf9-83ca-4481-960c-a0625b521a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7E7"/>
    <a:srgbClr val="AFCBFD"/>
    <a:srgbClr val="93A9FF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8494B-9912-EF3F-05C3-3E105A24F0CB}" v="2" dt="2025-05-20T17:41:34.282"/>
    <p1510:client id="{16E994CD-D108-1526-651D-3C602A8CAD2E}" v="62" dt="2025-05-18T22:52:19.438"/>
    <p1510:client id="{2B64C716-DB9D-1C78-ECB4-63291ED0CB8D}" v="3" dt="2025-05-19T13:32:54.507"/>
    <p1510:client id="{6BD039C4-D62C-13D4-98AC-EF5A707FB154}" v="74" dt="2025-05-19T13:48:14.240"/>
    <p1510:client id="{6C8C1441-3BE2-89CA-496A-6331B7CC14B1}" v="22" dt="2025-05-19T14:58:10.440"/>
    <p1510:client id="{8817F180-ADAF-8993-43B9-F11BEB5444F8}" v="3" dt="2025-05-20T14:47:05.589"/>
    <p1510:client id="{9DB5C814-4933-A42A-5E9C-36BDFD52C89F}" v="40" dt="2025-05-19T13:45:52.463"/>
    <p1510:client id="{B8B172AD-15FA-D0BE-4ACC-FEF473133D0D}" v="2" dt="2025-05-19T02:35:07.468"/>
    <p1510:client id="{BCA0E720-6632-B4F8-8D1F-657E27B8AE4D}" v="138" dt="2025-05-19T14:58:06.416"/>
    <p1510:client id="{C31FFC3F-9B7F-C0B2-02D8-5648841C16EF}" v="53" dt="2025-05-19T01:56:07.8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4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99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3ABF2-6F3C-085E-EB3B-7235B52CF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B5AB02-A1C0-E035-A00C-235DCD791B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5F6732-3A2A-500A-F949-6615AF6807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E3538-A0F5-69EA-1A81-8C0EF5332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51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35A41-A901-D92B-9E4D-ECB03ACA5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29041A-55A7-043D-164D-B2EBD77E20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8CFD1D-FF88-924E-6911-BA7BA042A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679DF-2411-8608-941F-85844960F6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2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48BB2-FC95-D452-2BA6-F92B47AEF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1D18C2-8610-B46A-41CE-BE41DCD1D6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0442CB-8F86-8B86-4458-1784E7824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F7B1D-5C76-FC4C-D04C-5A34D336FD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43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E3AA9-834D-8718-FF34-13866F7BA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D5B371-CB55-FAB3-0976-E1AFC5D50D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9B20A3-7B24-239F-4B2E-A78C6CD320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C5C67-4F1C-CF43-8239-22762B5449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7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11CA6-CD59-B72E-E501-981AE5F55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7B9CF2-D15E-2E6E-5129-BEEC0AE731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A2B31-ADAF-FB03-DED4-81AFB4EE6F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FA3F5-DABB-E7C2-3086-5C4999C75F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66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A9844-9484-A10F-57AC-4C790A238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626F9-02FD-5D9F-F3B2-32BF9154B0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759C37-CD9F-94E8-0622-579ABCC5A1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B55A5-7E9B-7669-43F2-7AAE2BF8D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1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64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FB372-BBB4-503B-990F-BC1ACE46C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39178B-AA18-5A0C-2A15-D487DB65FA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17A169-D4C7-D6EB-FF7D-19A64ECE4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CE1B0-4E7F-DD4D-E282-5E5E61EDF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7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86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41B94-D3BB-4060-3E45-E63E34C96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F6CB6A-0197-FD3C-4184-08D1F66BE2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28347D-9F42-72D3-666B-4489A27CE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F257C-6EFF-3496-EBAF-D78A27C83B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31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1F35C-0F32-E494-639A-6801B941F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4203C-DF00-A317-48AC-8F4D9B1D68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2295D5-5ED4-2B68-159A-0E706975A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2550B-B23C-DE49-74D0-B297F939BF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7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983B6-839D-6A99-4D3F-76BDB0140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A6BA6B-762C-689B-9A57-7272C3279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2E5A57-86DC-28CF-28C2-980A334D2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52C4F-C8AE-4616-85E4-DBEA2B07D9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54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B057A-B064-E970-EC55-2180692D0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1F2B3B-D6C6-47E3-FDC5-423C86D2E1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59565F-54D8-F8DE-4C36-9EE1BA119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3B7AE-535B-5909-A7A3-0AAA080B4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1B83100-963D-21A2-37C2-EED5BE98A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EB8D99-AB60-E942-C00C-6661AA4A6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2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636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40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744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005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47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68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00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39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1233722"/>
            <a:ext cx="12192000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3822199"/>
            <a:ext cx="12192000" cy="124942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71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7077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7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ccte/policies/admissions/default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2217"/>
            <a:ext cx="10515600" cy="1637085"/>
          </a:xfrm>
        </p:spPr>
        <p:txBody>
          <a:bodyPr>
            <a:noAutofit/>
          </a:bodyPr>
          <a:lstStyle/>
          <a:p>
            <a:r>
              <a:rPr lang="en-US" sz="4400" b="1">
                <a:latin typeface="Aptos"/>
                <a:cs typeface="Arial"/>
              </a:rPr>
              <a:t>Amendments to Vocational Education Regulations, 603 CMR 4.00</a:t>
            </a:r>
            <a:endParaRPr lang="en-US" sz="4400">
              <a:solidFill>
                <a:srgbClr val="000000"/>
              </a:solidFill>
              <a:latin typeface="Aptos"/>
              <a:cs typeface="Arial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93222D4-847D-8411-FCDE-89DD0752A7EF}"/>
              </a:ext>
            </a:extLst>
          </p:cNvPr>
          <p:cNvSpPr>
            <a:spLocks noGrp="1"/>
          </p:cNvSpPr>
          <p:nvPr/>
        </p:nvSpPr>
        <p:spPr>
          <a:xfrm>
            <a:off x="831278" y="3760978"/>
            <a:ext cx="6659592" cy="82621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647B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chemeClr val="accent1">
                    <a:lumMod val="50000"/>
                  </a:schemeClr>
                </a:solidFill>
                <a:latin typeface="Aptos"/>
                <a:ea typeface="等线"/>
                <a:cs typeface="Arial"/>
              </a:rPr>
              <a:t>Presented to the Board of Elementary and Secondary Education</a:t>
            </a:r>
          </a:p>
          <a:p>
            <a:endParaRPr lang="en-US" altLang="zh-CN" sz="2000">
              <a:solidFill>
                <a:schemeClr val="accent1">
                  <a:lumMod val="50000"/>
                </a:schemeClr>
              </a:solidFill>
              <a:latin typeface="Aptos"/>
              <a:ea typeface="等线"/>
            </a:endParaRPr>
          </a:p>
          <a:p>
            <a:endParaRPr lang="en-US" altLang="zh-CN" sz="1200">
              <a:solidFill>
                <a:schemeClr val="accent1">
                  <a:lumMod val="50000"/>
                </a:schemeClr>
              </a:solidFill>
              <a:latin typeface="Segoe"/>
              <a:ea typeface="等线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4AB7E734-F830-10A9-CFDF-EA0D5D98F4DD}"/>
              </a:ext>
            </a:extLst>
          </p:cNvPr>
          <p:cNvSpPr txBox="1"/>
          <p:nvPr/>
        </p:nvSpPr>
        <p:spPr>
          <a:xfrm>
            <a:off x="9207374" y="6047715"/>
            <a:ext cx="2743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May 20, 2025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E99ECA-A96B-8F94-371B-5BCD1B04CA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1082" y="306159"/>
            <a:ext cx="3795405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/>
                <a:ea typeface="+mn-ea"/>
                <a:cs typeface="Segoe UI"/>
              </a:rPr>
              <a:t>March Proposal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4B7F6C2-D88F-0805-0D4E-9F3AF2F59895}"/>
              </a:ext>
            </a:extLst>
          </p:cNvPr>
          <p:cNvSpPr/>
          <p:nvPr/>
        </p:nvSpPr>
        <p:spPr>
          <a:xfrm>
            <a:off x="149677" y="3212255"/>
            <a:ext cx="4204606" cy="11157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latin typeface="Aptos"/>
                <a:cs typeface="Segoe UI"/>
              </a:rPr>
              <a:t>Student Interest: May be used as a component of a completed application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165B0-33D9-8CDF-5D6A-B6E427A41B2E}"/>
              </a:ext>
            </a:extLst>
          </p:cNvPr>
          <p:cNvSpPr txBox="1"/>
          <p:nvPr/>
        </p:nvSpPr>
        <p:spPr>
          <a:xfrm>
            <a:off x="7847917" y="333373"/>
            <a:ext cx="361269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u="sng">
                <a:latin typeface="Aptos"/>
                <a:cs typeface="Segoe UI"/>
              </a:rPr>
              <a:t>May Proposal</a:t>
            </a:r>
            <a:endParaRPr lang="en-US" sz="2800">
              <a:latin typeface="Aptos"/>
              <a:cs typeface="Segoe U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8E6973-22A1-229E-68D5-66C2261F626A}"/>
              </a:ext>
            </a:extLst>
          </p:cNvPr>
          <p:cNvSpPr/>
          <p:nvPr/>
        </p:nvSpPr>
        <p:spPr>
          <a:xfrm>
            <a:off x="7347855" y="779006"/>
            <a:ext cx="4626428" cy="11157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latin typeface="Aptos"/>
                <a:cs typeface="Segoe UI"/>
              </a:rPr>
              <a:t>Student Awareness*: </a:t>
            </a:r>
            <a:r>
              <a:rPr lang="en-US" sz="2400">
                <a:latin typeface="Aptos"/>
                <a:ea typeface="+mn-lt"/>
                <a:cs typeface="+mn-lt"/>
              </a:rPr>
              <a:t>May be used as a component of a completed application</a:t>
            </a:r>
            <a:endParaRPr lang="en-US" sz="2400">
              <a:latin typeface="Aptos"/>
              <a:cs typeface="Segoe U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3326B1-AA16-ACBD-8738-E68F9D4C15CF}"/>
              </a:ext>
            </a:extLst>
          </p:cNvPr>
          <p:cNvSpPr txBox="1"/>
          <p:nvPr/>
        </p:nvSpPr>
        <p:spPr>
          <a:xfrm>
            <a:off x="358428" y="5555698"/>
            <a:ext cx="46332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Segoe UI"/>
              </a:rPr>
              <a:t>*when there are more applicants than seats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990FAF7-F78F-D842-313A-82BF3DF1A539}"/>
              </a:ext>
            </a:extLst>
          </p:cNvPr>
          <p:cNvSpPr/>
          <p:nvPr/>
        </p:nvSpPr>
        <p:spPr>
          <a:xfrm>
            <a:off x="7334248" y="1894794"/>
            <a:ext cx="4646838" cy="1558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US">
                <a:cs typeface="Segoe UI"/>
              </a:rPr>
              <a:t>Attendance at an open house or virtual or in-person information session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Segoe UI"/>
              </a:rPr>
              <a:t>Participation in a tour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Segoe UI"/>
              </a:rPr>
              <a:t>Completion of a video module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Segoe UI"/>
              </a:rPr>
              <a:t>Or other measure approved by DESE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468042-9433-39BB-4198-255A1AC8E590}"/>
              </a:ext>
            </a:extLst>
          </p:cNvPr>
          <p:cNvSpPr/>
          <p:nvPr/>
        </p:nvSpPr>
        <p:spPr>
          <a:xfrm>
            <a:off x="7320641" y="3775979"/>
            <a:ext cx="4640035" cy="11157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latin typeface="Aptos"/>
                <a:cs typeface="Segoe UI"/>
              </a:rPr>
              <a:t>Student Interest: May be used as a weight in the lottery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3D3549D-5471-A5E1-3733-33326362C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6839" y="3279321"/>
            <a:ext cx="2347232" cy="10001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036A28-A976-575F-240F-D844B108576A}"/>
              </a:ext>
            </a:extLst>
          </p:cNvPr>
          <p:cNvSpPr/>
          <p:nvPr/>
        </p:nvSpPr>
        <p:spPr>
          <a:xfrm>
            <a:off x="7320641" y="4891767"/>
            <a:ext cx="4646837" cy="15035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US">
                <a:cs typeface="Segoe UI"/>
              </a:rPr>
              <a:t>A non-evaluative interview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Segoe UI"/>
              </a:rPr>
              <a:t>Audio/video presentation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Segoe UI"/>
              </a:rPr>
              <a:t>Personal essay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Segoe UI"/>
              </a:rPr>
              <a:t>Letter of recommendation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Segoe UI"/>
              </a:rPr>
              <a:t>Or other measure approved by DESE</a:t>
            </a:r>
          </a:p>
        </p:txBody>
      </p:sp>
    </p:spTree>
    <p:extLst>
      <p:ext uri="{BB962C8B-B14F-4D97-AF65-F5344CB8AC3E}">
        <p14:creationId xmlns:p14="http://schemas.microsoft.com/office/powerpoint/2010/main" val="191893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35F8D-4A80-1831-68C0-27118BE36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4042F1-D445-7263-EC5A-5C63B7C6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</p:spPr>
        <p:txBody>
          <a:bodyPr>
            <a:normAutofit/>
          </a:bodyPr>
          <a:lstStyle/>
          <a:p>
            <a:r>
              <a:rPr lang="en-US">
                <a:latin typeface="Aptos"/>
                <a:cs typeface="Arial"/>
              </a:rPr>
              <a:t>Attendance Weight: Public Comment</a:t>
            </a:r>
            <a:endParaRPr lang="en-US">
              <a:latin typeface="Apto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C16902-A81B-6441-F312-C6A49FB2F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5384"/>
            <a:ext cx="10515600" cy="440579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latin typeface="Aptos"/>
                <a:cs typeface="Arial"/>
              </a:rPr>
              <a:t>In favor</a:t>
            </a:r>
          </a:p>
          <a:p>
            <a:pPr lvl="1"/>
            <a:r>
              <a:rPr lang="en-US">
                <a:latin typeface="Aptos"/>
                <a:cs typeface="Arial"/>
              </a:rPr>
              <a:t>Including a weight for attendance reflects readiness for hands-on learning and aligns with workforce expectations</a:t>
            </a:r>
          </a:p>
          <a:p>
            <a:pPr marL="228600" lvl="1">
              <a:spcBef>
                <a:spcPts val="1000"/>
              </a:spcBef>
              <a:spcAft>
                <a:spcPts val="600"/>
              </a:spcAft>
            </a:pPr>
            <a:r>
              <a:rPr lang="en-US" sz="2800" b="1">
                <a:latin typeface="Aptos"/>
                <a:cs typeface="Arial"/>
              </a:rPr>
              <a:t>Opposed</a:t>
            </a:r>
          </a:p>
          <a:p>
            <a:pPr lvl="1">
              <a:spcAft>
                <a:spcPts val="600"/>
              </a:spcAft>
            </a:pPr>
            <a:r>
              <a:rPr lang="en-US">
                <a:latin typeface="Aptos"/>
                <a:cs typeface="Arial"/>
              </a:rPr>
              <a:t>A</a:t>
            </a:r>
            <a:r>
              <a:rPr lang="en-US" sz="2400">
                <a:latin typeface="Aptos"/>
                <a:cs typeface="Arial"/>
              </a:rPr>
              <a:t>ttendance records may reflect systemic issues that </a:t>
            </a:r>
            <a:r>
              <a:rPr lang="en-US">
                <a:latin typeface="Aptos"/>
                <a:cs typeface="Arial"/>
              </a:rPr>
              <a:t>may disproportionately</a:t>
            </a:r>
            <a:r>
              <a:rPr lang="en-US" sz="2400">
                <a:latin typeface="Aptos"/>
                <a:cs typeface="Arial"/>
              </a:rPr>
              <a:t> impact protected student populations  </a:t>
            </a:r>
            <a:endParaRPr lang="en-US">
              <a:latin typeface="Aptos"/>
              <a:cs typeface="Arial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Aptos"/>
                <a:cs typeface="Arial"/>
              </a:rPr>
              <a:t>Mixed</a:t>
            </a:r>
            <a:endParaRPr lang="en-US">
              <a:latin typeface="Aptos"/>
              <a:cs typeface="Arial"/>
            </a:endParaRPr>
          </a:p>
          <a:p>
            <a:pPr lvl="1"/>
            <a:r>
              <a:rPr lang="en-US">
                <a:latin typeface="Aptos"/>
                <a:cs typeface="Arial"/>
              </a:rPr>
              <a:t>Some commenters are concerned with equity, but worry the weighted lottery might be unfair to some students</a:t>
            </a:r>
          </a:p>
        </p:txBody>
      </p:sp>
    </p:spTree>
    <p:extLst>
      <p:ext uri="{BB962C8B-B14F-4D97-AF65-F5344CB8AC3E}">
        <p14:creationId xmlns:p14="http://schemas.microsoft.com/office/powerpoint/2010/main" val="1902942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CAFAA-1531-0F5D-92E6-341234686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2EA06-E183-9E30-1524-4D34AFDDB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</p:spPr>
        <p:txBody>
          <a:bodyPr>
            <a:normAutofit/>
          </a:bodyPr>
          <a:lstStyle/>
          <a:p>
            <a:r>
              <a:rPr lang="en-US">
                <a:latin typeface="Aptos"/>
                <a:cs typeface="Arial"/>
              </a:rPr>
              <a:t>Attendance Weight: DESE Response</a:t>
            </a:r>
            <a:endParaRPr lang="en-US">
              <a:latin typeface="Apto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F7ABA1-8FEC-16EA-3B64-E86161959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5384"/>
            <a:ext cx="10515600" cy="44057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>
                <a:latin typeface="Aptos"/>
                <a:ea typeface="+mn-lt"/>
                <a:cs typeface="+mn-lt"/>
              </a:rPr>
              <a:t>Based on the public comment received, DESE is recommending the </a:t>
            </a:r>
            <a:r>
              <a:rPr lang="en-US" b="1">
                <a:latin typeface="Aptos"/>
                <a:ea typeface="+mn-lt"/>
                <a:cs typeface="+mn-lt"/>
              </a:rPr>
              <a:t>following change</a:t>
            </a:r>
            <a:r>
              <a:rPr lang="en-US">
                <a:latin typeface="Aptos"/>
                <a:ea typeface="+mn-lt"/>
                <a:cs typeface="+mn-lt"/>
              </a:rPr>
              <a:t>:</a:t>
            </a:r>
            <a:endParaRPr lang="en-US" b="1">
              <a:latin typeface="Aptos"/>
              <a:ea typeface="+mn-lt"/>
              <a:cs typeface="Arial"/>
            </a:endParaRPr>
          </a:p>
          <a:p>
            <a:pPr lvl="1">
              <a:spcAft>
                <a:spcPts val="600"/>
              </a:spcAft>
            </a:pPr>
            <a:r>
              <a:rPr lang="en-US">
                <a:latin typeface="Aptos"/>
                <a:cs typeface="Segoe UI"/>
              </a:rPr>
              <a:t>Add clarifying language that attendance may not include data before a student's seventh grade year</a:t>
            </a:r>
          </a:p>
        </p:txBody>
      </p:sp>
    </p:spTree>
    <p:extLst>
      <p:ext uri="{BB962C8B-B14F-4D97-AF65-F5344CB8AC3E}">
        <p14:creationId xmlns:p14="http://schemas.microsoft.com/office/powerpoint/2010/main" val="753562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C933F-CEAB-92BC-8D17-385ADE70E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56B98-60D0-7A67-0FFE-8783704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ptos"/>
                <a:cs typeface="Arial"/>
              </a:rPr>
              <a:t>Discipline Weight: Public Comment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7232CD-EA49-64F5-6FB4-87BAB8053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72672"/>
            <a:ext cx="10515600" cy="405255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latin typeface="Aptos"/>
                <a:cs typeface="Arial"/>
              </a:rPr>
              <a:t>In favor</a:t>
            </a:r>
          </a:p>
          <a:p>
            <a:pPr lvl="1"/>
            <a:r>
              <a:rPr lang="en-US">
                <a:latin typeface="Aptos"/>
                <a:cs typeface="Arial"/>
              </a:rPr>
              <a:t>Including a weight for discipline is important as an indicator of student maturity, especially for programs involving tools</a:t>
            </a:r>
          </a:p>
          <a:p>
            <a:pPr marL="228600" lvl="1">
              <a:spcBef>
                <a:spcPts val="1000"/>
              </a:spcBef>
              <a:spcAft>
                <a:spcPts val="600"/>
              </a:spcAft>
            </a:pPr>
            <a:r>
              <a:rPr lang="en-US" sz="2800" b="1">
                <a:latin typeface="Aptos"/>
                <a:cs typeface="Arial"/>
              </a:rPr>
              <a:t>Opposed</a:t>
            </a:r>
          </a:p>
          <a:p>
            <a:pPr lvl="1">
              <a:spcAft>
                <a:spcPts val="600"/>
              </a:spcAft>
            </a:pPr>
            <a:r>
              <a:rPr lang="en-US">
                <a:latin typeface="Aptos"/>
                <a:cs typeface="Arial"/>
              </a:rPr>
              <a:t>Discipline may be inconsistently applied from school to school</a:t>
            </a:r>
          </a:p>
          <a:p>
            <a:pPr lvl="1">
              <a:spcAft>
                <a:spcPts val="600"/>
              </a:spcAft>
            </a:pPr>
            <a:r>
              <a:rPr lang="en-US">
                <a:latin typeface="Aptos"/>
                <a:cs typeface="Arial"/>
              </a:rPr>
              <a:t>Some protected student populations are disciplined at higher rates than their peers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Aptos"/>
                <a:cs typeface="Arial"/>
              </a:rPr>
              <a:t>Mixed</a:t>
            </a:r>
            <a:endParaRPr lang="en-US">
              <a:latin typeface="Aptos"/>
              <a:cs typeface="Arial"/>
            </a:endParaRPr>
          </a:p>
          <a:p>
            <a:pPr lvl="1"/>
            <a:r>
              <a:rPr lang="en-US">
                <a:latin typeface="Aptos"/>
                <a:cs typeface="Arial"/>
              </a:rPr>
              <a:t>Some commenters suggested additional restrictions on the discipline weight, such as limiting what offenses may be considered</a:t>
            </a:r>
          </a:p>
        </p:txBody>
      </p:sp>
    </p:spTree>
    <p:extLst>
      <p:ext uri="{BB962C8B-B14F-4D97-AF65-F5344CB8AC3E}">
        <p14:creationId xmlns:p14="http://schemas.microsoft.com/office/powerpoint/2010/main" val="31518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BB75F-6660-2FD6-50A9-9B49FECC4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ACBD4A-4B1B-08A4-75C2-761402A6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ptos"/>
                <a:cs typeface="Arial"/>
              </a:rPr>
              <a:t>Discipline Weight: DESE Response </a:t>
            </a:r>
            <a:endParaRPr lang="en-US">
              <a:latin typeface="Apto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05FA7B-4911-0891-AB14-AE687EDF2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72672"/>
            <a:ext cx="10515600" cy="40525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>
                <a:latin typeface="Aptos"/>
                <a:cs typeface="Segoe UI"/>
              </a:rPr>
              <a:t>Based on the public comment received, DESE is recommending the </a:t>
            </a:r>
            <a:r>
              <a:rPr lang="en-US" b="1">
                <a:latin typeface="Aptos"/>
                <a:cs typeface="Segoe UI"/>
              </a:rPr>
              <a:t>following change</a:t>
            </a:r>
            <a:r>
              <a:rPr lang="en-US">
                <a:latin typeface="Aptos"/>
                <a:cs typeface="Segoe UI"/>
              </a:rPr>
              <a:t>:</a:t>
            </a:r>
            <a:endParaRPr lang="en-US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Aptos"/>
                <a:cs typeface="Segoe UI"/>
              </a:rPr>
              <a:t>Removing consideration of 10 days of suspension under G.L. c. 71, s37H3/4 and not to include data before a student’s seventh grade year.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endParaRPr lang="en-US" sz="2400">
              <a:latin typeface="Aptos"/>
              <a:cs typeface="Segoe UI"/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endParaRPr lang="en-US" sz="1400">
              <a:latin typeface="Segoe UI"/>
              <a:cs typeface="Segoe UI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b="1">
              <a:latin typeface="Segoe UI Semibold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905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5C646-826C-5FA3-3FDD-7D307A7F2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DA620E64-572A-3EFF-473F-D0FAB7AFFB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6826" y="244356"/>
            <a:ext cx="10515600" cy="10428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spc="-15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/>
                <a:ea typeface="+mj-ea"/>
                <a:cs typeface="Arial"/>
              </a:rPr>
              <a:t>Updated Weighted Lottery</a:t>
            </a:r>
            <a:endParaRPr kumimoji="0" lang="en-US" sz="4400" b="0" i="0" u="none" strike="noStrike" kern="1200" cap="none" spc="-15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F8361D-B75C-7A1F-9C15-FE917E6EE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4134"/>
            <a:ext cx="10529207" cy="376680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u="sng">
                <a:latin typeface="Aptos"/>
                <a:cs typeface="Arial"/>
              </a:rPr>
              <a:t>Requirement to enter lottery</a:t>
            </a:r>
            <a:r>
              <a:rPr lang="en-US">
                <a:latin typeface="Aptos"/>
                <a:cs typeface="Arial"/>
              </a:rPr>
              <a:t>: completed application, which may include student awareness</a:t>
            </a:r>
            <a:endParaRPr lang="en-US">
              <a:latin typeface="Aptos"/>
            </a:endParaRPr>
          </a:p>
          <a:p>
            <a:r>
              <a:rPr lang="en-US" u="sng">
                <a:latin typeface="Aptos"/>
                <a:ea typeface="+mn-lt"/>
                <a:cs typeface="+mn-lt"/>
              </a:rPr>
              <a:t>May be used as a weight in the lottery</a:t>
            </a:r>
            <a:r>
              <a:rPr lang="en-US">
                <a:latin typeface="Segoe UI"/>
                <a:cs typeface="Segoe UI"/>
              </a:rPr>
              <a:t>:</a:t>
            </a:r>
            <a:r>
              <a:rPr lang="en-US">
                <a:latin typeface="Aptos"/>
                <a:cs typeface="Arial"/>
              </a:rPr>
              <a:t> interest, attendance, discipline</a:t>
            </a:r>
          </a:p>
          <a:p>
            <a:pPr marL="0" indent="0">
              <a:buNone/>
            </a:pPr>
            <a:endParaRPr lang="en-US" b="1">
              <a:cs typeface="Arial"/>
            </a:endParaRPr>
          </a:p>
          <a:p>
            <a:pPr marL="0" indent="0">
              <a:buNone/>
            </a:pPr>
            <a:r>
              <a:rPr lang="en-US">
                <a:latin typeface="Aptos"/>
                <a:cs typeface="Arial"/>
              </a:rPr>
              <a:t>If schools decide to use the maximum amount of criteria afforded, students could earn four opportunities in the lottery: </a:t>
            </a:r>
          </a:p>
          <a:p>
            <a:pPr lvl="1"/>
            <a:r>
              <a:rPr lang="en-US">
                <a:latin typeface="Aptos"/>
                <a:cs typeface="Arial"/>
              </a:rPr>
              <a:t>Completed application that includes student awareness as a required component</a:t>
            </a:r>
            <a:endParaRPr lang="en-US">
              <a:latin typeface="Segoe UI"/>
            </a:endParaRPr>
          </a:p>
          <a:p>
            <a:pPr lvl="1"/>
            <a:r>
              <a:rPr lang="en-US">
                <a:latin typeface="Aptos"/>
                <a:cs typeface="Arial"/>
              </a:rPr>
              <a:t>Student interest</a:t>
            </a:r>
            <a:endParaRPr lang="en-US">
              <a:latin typeface="Segoe UI"/>
            </a:endParaRPr>
          </a:p>
          <a:p>
            <a:pPr lvl="1"/>
            <a:r>
              <a:rPr lang="en-US">
                <a:latin typeface="Aptos"/>
                <a:cs typeface="Arial"/>
              </a:rPr>
              <a:t>Attendance</a:t>
            </a:r>
            <a:endParaRPr lang="en-US">
              <a:latin typeface="Segoe UI"/>
            </a:endParaRPr>
          </a:p>
          <a:p>
            <a:pPr lvl="1"/>
            <a:r>
              <a:rPr lang="en-US">
                <a:latin typeface="Aptos"/>
                <a:cs typeface="Arial"/>
              </a:rPr>
              <a:t>Discipline</a:t>
            </a:r>
            <a:endParaRPr lang="en-US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656550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C3E649-B48E-EC3A-56B8-A7ECDE5B4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ptos"/>
                <a:ea typeface="+mj-lt"/>
                <a:cs typeface="+mj-lt"/>
              </a:rPr>
              <a:t>Response to Public Comment: One Additional Change</a:t>
            </a:r>
            <a:endParaRPr lang="en-US">
              <a:latin typeface="Apto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6712C1-5B73-CA64-58D7-8BC1BE363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ptos"/>
                <a:ea typeface="+mn-lt"/>
                <a:cs typeface="+mn-lt"/>
              </a:rPr>
              <a:t>DESE is proposing an additional change requiring all districts to sign an annual attestation that the Middle School Pathway Exploration Policy is implemented.  </a:t>
            </a:r>
            <a:endParaRPr lang="en-US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7914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D7D6B2-16B1-28F1-CE43-B11AC9A9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ptos"/>
                <a:cs typeface="Arial"/>
              </a:rPr>
              <a:t>Response to Public Comment: Non-Regulatory</a:t>
            </a:r>
            <a:endParaRPr lang="en-US">
              <a:latin typeface="Apto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265DDD-D78A-D9A5-2BAD-FB5CD9AC3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551"/>
            <a:ext cx="10515600" cy="44119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400">
                <a:latin typeface="Aptos"/>
                <a:cs typeface="Arial"/>
              </a:rPr>
              <a:t>Updated the </a:t>
            </a:r>
            <a:r>
              <a:rPr lang="en-US" sz="2400">
                <a:latin typeface="Aptos"/>
                <a:cs typeface="Arial"/>
                <a:hlinkClick r:id="rId2"/>
              </a:rPr>
              <a:t>CTE Admissions - College, Career and Technical Education</a:t>
            </a:r>
            <a:r>
              <a:rPr lang="en-US" sz="2400">
                <a:latin typeface="Aptos"/>
                <a:cs typeface="Arial"/>
              </a:rPr>
              <a:t> webpage (completed)</a:t>
            </a:r>
            <a:endParaRPr lang="en-US" sz="2400" strike="sngStrike">
              <a:latin typeface="Aptos"/>
              <a:cs typeface="Arial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400">
                <a:latin typeface="Aptos"/>
                <a:cs typeface="Arial"/>
              </a:rPr>
              <a:t>Integrate a review period into future releases of CTE Population Trends report for CTE Schools and Admission and Waitlist Reports for all districts reporting a waitlist for CTE</a:t>
            </a:r>
            <a:endParaRPr lang="en-US" sz="2400">
              <a:latin typeface="Aptos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400">
                <a:latin typeface="Aptos"/>
                <a:cs typeface="Segoe UI"/>
              </a:rPr>
              <a:t>Convene</a:t>
            </a:r>
            <a:r>
              <a:rPr lang="en-US" sz="2400">
                <a:latin typeface="Aptos"/>
                <a:ea typeface="+mn-lt"/>
                <a:cs typeface="+mn-lt"/>
              </a:rPr>
              <a:t> a subcommittee of the VTE/CTE Advisory Council to review data</a:t>
            </a:r>
            <a:endParaRPr lang="en-US" sz="2400">
              <a:latin typeface="Aptos"/>
              <a:ea typeface="+mn-lt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400">
                <a:latin typeface="Aptos"/>
                <a:ea typeface="+mn-lt"/>
                <a:cs typeface="+mn-lt"/>
              </a:rPr>
              <a:t>Form a workgroup to review Capital Project Funding to support expanding seat capacity</a:t>
            </a:r>
            <a:endParaRPr lang="en-US" sz="2400">
              <a:latin typeface="Aptos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400">
                <a:latin typeface="Aptos"/>
                <a:cs typeface="Arial"/>
              </a:rPr>
              <a:t>Develop written guidance, provide technical assistance, and provide grant funding (if available)</a:t>
            </a:r>
          </a:p>
        </p:txBody>
      </p:sp>
    </p:spTree>
    <p:extLst>
      <p:ext uri="{BB962C8B-B14F-4D97-AF65-F5344CB8AC3E}">
        <p14:creationId xmlns:p14="http://schemas.microsoft.com/office/powerpoint/2010/main" val="3343116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08D7-C19A-B687-3086-AC3978712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latin typeface="Aptos"/>
                <a:cs typeface="Arial"/>
              </a:rPr>
              <a:t>Comments and questions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5DCAEEA-3F36-0257-8DAB-B672AF2D9A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2991" y="2963916"/>
            <a:ext cx="6822850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ptos"/>
                <a:ea typeface="+mn-ea"/>
                <a:cs typeface="Segoe UI Semibold"/>
              </a:rPr>
              <a:t>Appendix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37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F6CFF8-6835-B48D-03EE-FF6F248C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"/>
                <a:cs typeface="Arial"/>
              </a:rPr>
              <a:t>Today’s Presenters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4BD4E8-967F-96D8-92B5-3D4F695E9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89" y="2086984"/>
            <a:ext cx="10708511" cy="4052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ptos"/>
                <a:cs typeface="Arial"/>
              </a:rPr>
              <a:t>Patrick Tutwiler, Secretary of Education/Interim Commissioner of DESE</a:t>
            </a:r>
            <a:endParaRPr lang="en-US"/>
          </a:p>
          <a:p>
            <a:r>
              <a:rPr lang="en-US">
                <a:latin typeface="Aptos"/>
                <a:cs typeface="Arial"/>
              </a:rPr>
              <a:t>Elizabeth Bennett, Associate Commissioner of College, Career, and Technical Education</a:t>
            </a:r>
            <a:endParaRPr lang="en-US"/>
          </a:p>
          <a:p>
            <a:r>
              <a:rPr lang="en-US">
                <a:latin typeface="Aptos"/>
                <a:ea typeface="+mn-lt"/>
                <a:cs typeface="+mn-lt"/>
              </a:rPr>
              <a:t>Rob Curtin, Chief Officer for Data, Assessment, and Accountability</a:t>
            </a:r>
            <a:endParaRPr lang="en-US">
              <a:latin typeface="Apto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5425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6B799-5533-C199-CE15-96472A71C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C3211E8-C5ED-EBAC-9AEE-160FCDCD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ptos"/>
                <a:cs typeface="Arial"/>
              </a:rPr>
              <a:t>Modernizing Language: Public Comment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6759AE-D1E8-6B7F-3CC1-EBFE721BA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latin typeface="Aptos"/>
                <a:cs typeface="Arial"/>
              </a:rPr>
              <a:t>In favor</a:t>
            </a:r>
          </a:p>
          <a:p>
            <a:pPr lvl="1"/>
            <a:r>
              <a:rPr lang="en-US">
                <a:latin typeface="Aptos"/>
                <a:cs typeface="Arial"/>
              </a:rPr>
              <a:t>Changing “vocational” to “career technical” aligns with national terminology and better reflects the evolving nature of these programs.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800" b="1">
                <a:latin typeface="Aptos"/>
                <a:cs typeface="Arial"/>
              </a:rPr>
              <a:t>Opposed</a:t>
            </a:r>
          </a:p>
          <a:p>
            <a:pPr lvl="1">
              <a:spcAft>
                <a:spcPts val="600"/>
              </a:spcAft>
            </a:pPr>
            <a:r>
              <a:rPr lang="en-US">
                <a:latin typeface="Aptos"/>
                <a:cs typeface="Arial"/>
              </a:rPr>
              <a:t>Changing this terminology may confuse students, families, and employers, and potentially cost money to rebrand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Aptos"/>
                <a:cs typeface="Arial"/>
              </a:rPr>
              <a:t>Mixed</a:t>
            </a:r>
            <a:endParaRPr lang="en-US">
              <a:latin typeface="Aptos"/>
              <a:cs typeface="Arial"/>
            </a:endParaRPr>
          </a:p>
          <a:p>
            <a:pPr lvl="1"/>
            <a:r>
              <a:rPr lang="en-US">
                <a:latin typeface="Aptos"/>
                <a:cs typeface="Arial"/>
              </a:rPr>
              <a:t>The terminology should be further revised, e.g. “career technical and agricultural education”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05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959F6-933B-FA46-4F89-83A25DC9B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2ACE575-EB43-ACB9-ED65-828CD745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ptos"/>
                <a:cs typeface="Arial"/>
              </a:rPr>
              <a:t>Modernizing Language: DESE Response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F57FAB-E3BE-C587-637D-0EF0EF23B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>
                <a:latin typeface="Aptos"/>
                <a:ea typeface="+mn-lt"/>
                <a:cs typeface="+mn-lt"/>
              </a:rPr>
              <a:t>Based on the public comment received, DESE is </a:t>
            </a:r>
            <a:r>
              <a:rPr lang="en-US" b="1">
                <a:latin typeface="Aptos"/>
                <a:ea typeface="+mn-lt"/>
                <a:cs typeface="+mn-lt"/>
              </a:rPr>
              <a:t>not recommending any additional changes to the proposed regulations</a:t>
            </a:r>
            <a:r>
              <a:rPr lang="en-US">
                <a:latin typeface="Aptos"/>
                <a:ea typeface="+mn-lt"/>
                <a:cs typeface="+mn-lt"/>
              </a:rPr>
              <a:t>. </a:t>
            </a:r>
            <a:endParaRPr lang="en-US" b="1">
              <a:latin typeface="Aptos"/>
              <a:cs typeface="Arial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25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D60B1-D488-4426-7987-7C9096BFC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B301B96-05F4-FEA3-1BF8-8B720F94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ptos"/>
                <a:cs typeface="Arial"/>
              </a:rPr>
              <a:t>Common Admissions Timeline: Public Comment</a:t>
            </a:r>
            <a:endParaRPr lang="en-US">
              <a:latin typeface="Apto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80C07C-524D-8235-3757-DC800969F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b="1">
                <a:latin typeface="Aptos"/>
                <a:cs typeface="Arial"/>
              </a:rPr>
              <a:t>In favor</a:t>
            </a:r>
          </a:p>
          <a:p>
            <a:pPr lvl="1"/>
            <a:r>
              <a:rPr lang="en-US">
                <a:latin typeface="Aptos"/>
                <a:cs typeface="Arial"/>
              </a:rPr>
              <a:t>The proposed change would bring clarity, fairness, and consistency to families and schools across the state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800" b="1">
                <a:latin typeface="Aptos"/>
                <a:cs typeface="Arial"/>
              </a:rPr>
              <a:t>Opposed</a:t>
            </a:r>
          </a:p>
          <a:p>
            <a:pPr lvl="1">
              <a:spcAft>
                <a:spcPts val="600"/>
              </a:spcAft>
            </a:pPr>
            <a:r>
              <a:rPr lang="en-US">
                <a:latin typeface="Aptos"/>
                <a:cs typeface="Arial"/>
              </a:rPr>
              <a:t>The proposed change may be difficult to implement </a:t>
            </a:r>
          </a:p>
          <a:p>
            <a:pPr lvl="1">
              <a:spcAft>
                <a:spcPts val="600"/>
              </a:spcAft>
            </a:pPr>
            <a:r>
              <a:rPr lang="en-US">
                <a:latin typeface="Aptos"/>
                <a:cs typeface="Arial"/>
              </a:rPr>
              <a:t>Prefer local control over admission schedules 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800" b="1">
                <a:latin typeface="Aptos"/>
                <a:cs typeface="Arial"/>
              </a:rPr>
              <a:t>Mixed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>
                <a:latin typeface="Aptos"/>
                <a:cs typeface="Arial"/>
              </a:rPr>
              <a:t>While not opposed to the proposed change, some commenters seek additional clarifying guidance from DESE</a:t>
            </a:r>
          </a:p>
          <a:p>
            <a:pPr lvl="1"/>
            <a:endParaRPr lang="en-US">
              <a:latin typeface="Segoe U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071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0D79A-3196-3AFC-BD9E-5D7D87ACD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063DB31-73F5-0E1C-8A41-F706F3174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ptos"/>
                <a:cs typeface="Arial"/>
              </a:rPr>
              <a:t>Common Admissions Timeline: DESE Response</a:t>
            </a:r>
            <a:endParaRPr lang="en-US">
              <a:latin typeface="Apto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7DD46C-8229-DF35-DBE9-3698D8371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>
                <a:latin typeface="Aptos"/>
                <a:ea typeface="+mn-lt"/>
                <a:cs typeface="+mn-lt"/>
              </a:rPr>
              <a:t>Based on the public comment received, DESE is </a:t>
            </a:r>
            <a:r>
              <a:rPr lang="en-US" b="1">
                <a:latin typeface="Aptos"/>
                <a:ea typeface="+mn-lt"/>
                <a:cs typeface="+mn-lt"/>
              </a:rPr>
              <a:t>not recommending any additional changes to the proposed regulations</a:t>
            </a:r>
            <a:r>
              <a:rPr lang="en-US">
                <a:latin typeface="Aptos"/>
                <a:ea typeface="+mn-lt"/>
                <a:cs typeface="+mn-lt"/>
              </a:rPr>
              <a:t>. </a:t>
            </a:r>
            <a:endParaRPr lang="en-US" b="1">
              <a:latin typeface="Aptos"/>
            </a:endParaRPr>
          </a:p>
          <a:p>
            <a:pPr lvl="1"/>
            <a:endParaRPr lang="en-US">
              <a:latin typeface="Segoe U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857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737F4-68ED-33FC-0CBF-C908D4D91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AC66E7-FC14-F462-6376-696B284E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ptos"/>
                <a:cs typeface="Arial"/>
              </a:rPr>
              <a:t>Middle School Exploration: Public Comment</a:t>
            </a:r>
            <a:endParaRPr lang="en-US">
              <a:latin typeface="Apto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FE67BB-E963-A919-C5C2-1CC57A1A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b="1">
                <a:latin typeface="Aptos"/>
                <a:cs typeface="Arial"/>
              </a:rPr>
              <a:t>In favor</a:t>
            </a:r>
          </a:p>
          <a:p>
            <a:pPr lvl="1"/>
            <a:r>
              <a:rPr lang="en-US">
                <a:latin typeface="Aptos"/>
                <a:cs typeface="Arial"/>
              </a:rPr>
              <a:t>The proposed changes would improve student awareness of CTE and encourage informed choice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800" b="1">
                <a:latin typeface="Aptos"/>
                <a:cs typeface="Arial"/>
              </a:rPr>
              <a:t>Opposed</a:t>
            </a:r>
          </a:p>
          <a:p>
            <a:pPr lvl="1">
              <a:spcAft>
                <a:spcPts val="600"/>
              </a:spcAft>
            </a:pPr>
            <a:r>
              <a:rPr lang="en-US">
                <a:latin typeface="Aptos"/>
                <a:cs typeface="Arial"/>
              </a:rPr>
              <a:t>The proposed changes could overburden CTE schools </a:t>
            </a:r>
            <a:endParaRPr lang="en-US">
              <a:latin typeface="Aptos"/>
            </a:endParaRPr>
          </a:p>
          <a:p>
            <a:pPr marL="228600" lvl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800" b="1">
                <a:latin typeface="Aptos"/>
                <a:cs typeface="Arial"/>
              </a:rPr>
              <a:t>Mixed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>
                <a:latin typeface="Aptos"/>
                <a:cs typeface="Arial"/>
              </a:rPr>
              <a:t>Some who support the changes also noted that enforcement will be key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>
                <a:latin typeface="Aptos"/>
                <a:cs typeface="Arial"/>
              </a:rPr>
              <a:t>Others requested that DESE provide additional support to sending schools and CTE schools</a:t>
            </a:r>
          </a:p>
        </p:txBody>
      </p:sp>
    </p:spTree>
    <p:extLst>
      <p:ext uri="{BB962C8B-B14F-4D97-AF65-F5344CB8AC3E}">
        <p14:creationId xmlns:p14="http://schemas.microsoft.com/office/powerpoint/2010/main" val="3805337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5A197-1FBA-9CE1-FC4B-7EA9A6C43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C264CD-3775-4791-83E5-34A358D7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ptos"/>
                <a:cs typeface="Arial"/>
              </a:rPr>
              <a:t>Middle School Exploration: DESE Response</a:t>
            </a:r>
            <a:endParaRPr lang="en-US">
              <a:latin typeface="Apto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5208FA-CEF3-4B60-C812-DAC660845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>
                <a:latin typeface="Aptos"/>
                <a:ea typeface="+mn-lt"/>
                <a:cs typeface="+mn-lt"/>
              </a:rPr>
              <a:t>Based on the public comment received, DESE is recommending the </a:t>
            </a:r>
            <a:r>
              <a:rPr lang="en-US" sz="3200" b="1">
                <a:latin typeface="Aptos"/>
                <a:ea typeface="+mn-lt"/>
                <a:cs typeface="+mn-lt"/>
              </a:rPr>
              <a:t>following change</a:t>
            </a:r>
            <a:r>
              <a:rPr lang="en-US" sz="3200">
                <a:latin typeface="Aptos"/>
                <a:ea typeface="+mn-lt"/>
                <a:cs typeface="+mn-lt"/>
              </a:rPr>
              <a:t>:</a:t>
            </a:r>
            <a:endParaRPr lang="en-US" sz="3200"/>
          </a:p>
          <a:p>
            <a:pPr lvl="1">
              <a:spcAft>
                <a:spcPts val="600"/>
              </a:spcAft>
            </a:pPr>
            <a:r>
              <a:rPr lang="en-US" sz="2800">
                <a:latin typeface="Aptos"/>
                <a:ea typeface="+mn-lt"/>
                <a:cs typeface="+mn-lt"/>
              </a:rPr>
              <a:t>DESE is proposing an additional change requiring all districts to sign an annual attestation that the Middle School Pathway Exploration Policy is implemented.  </a:t>
            </a:r>
            <a:endParaRPr lang="en-US" sz="2800">
              <a:latin typeface="Aptos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771543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CDBE3-11D0-A330-F2AF-777A2FC63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DFF0-2E49-F5DC-D02C-501C6497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"/>
                <a:cs typeface="Arial"/>
              </a:rPr>
              <a:t>Data</a:t>
            </a:r>
            <a:endParaRPr lang="en-US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440003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59E7FE-B3ED-2254-A064-9CDB0CA8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ptos" panose="020B0004020202020204" pitchFamily="34" charset="0"/>
              </a:rPr>
              <a:t>Attendance data for greater than 17 unexcused absences – 2024 7</a:t>
            </a:r>
            <a:r>
              <a:rPr lang="en-US" baseline="30000">
                <a:latin typeface="Aptos" panose="020B0004020202020204" pitchFamily="34" charset="0"/>
              </a:rPr>
              <a:t>th</a:t>
            </a:r>
            <a:r>
              <a:rPr lang="en-US">
                <a:latin typeface="Aptos" panose="020B0004020202020204" pitchFamily="34" charset="0"/>
              </a:rPr>
              <a:t> grade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61DC99-CCEB-D958-2FD8-CABC9D96C5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2379" y="1826305"/>
          <a:ext cx="9607242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4548">
                  <a:extLst>
                    <a:ext uri="{9D8B030D-6E8A-4147-A177-3AD203B41FA5}">
                      <a16:colId xmlns:a16="http://schemas.microsoft.com/office/drawing/2014/main" val="1714429366"/>
                    </a:ext>
                  </a:extLst>
                </a:gridCol>
                <a:gridCol w="1790436">
                  <a:extLst>
                    <a:ext uri="{9D8B030D-6E8A-4147-A177-3AD203B41FA5}">
                      <a16:colId xmlns:a16="http://schemas.microsoft.com/office/drawing/2014/main" val="2548250964"/>
                    </a:ext>
                  </a:extLst>
                </a:gridCol>
                <a:gridCol w="2791588">
                  <a:extLst>
                    <a:ext uri="{9D8B030D-6E8A-4147-A177-3AD203B41FA5}">
                      <a16:colId xmlns:a16="http://schemas.microsoft.com/office/drawing/2014/main" val="4008022753"/>
                    </a:ext>
                  </a:extLst>
                </a:gridCol>
                <a:gridCol w="1660670">
                  <a:extLst>
                    <a:ext uri="{9D8B030D-6E8A-4147-A177-3AD203B41FA5}">
                      <a16:colId xmlns:a16="http://schemas.microsoft.com/office/drawing/2014/main" val="1615288197"/>
                    </a:ext>
                  </a:extLst>
                </a:gridCol>
              </a:tblGrid>
              <a:tr h="85158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ptos" panose="020B0004020202020204" pitchFamily="34" charset="0"/>
                        </a:rPr>
                        <a:t>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ptos" panose="020B0004020202020204" pitchFamily="34" charset="0"/>
                        </a:rPr>
                        <a:t>Number of 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ptos" panose="020B0004020202020204" pitchFamily="34" charset="0"/>
                        </a:rPr>
                        <a:t>Students with greater than 17 unexcused absences in 7</a:t>
                      </a:r>
                      <a:r>
                        <a:rPr lang="en-US" sz="2000" baseline="30000">
                          <a:latin typeface="Aptos" panose="020B0004020202020204" pitchFamily="34" charset="0"/>
                        </a:rPr>
                        <a:t>th</a:t>
                      </a:r>
                      <a:r>
                        <a:rPr lang="en-US" sz="2000">
                          <a:latin typeface="Aptos" panose="020B0004020202020204" pitchFamily="34" charset="0"/>
                        </a:rPr>
                        <a:t> 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ptos" panose="020B0004020202020204" pitchFamily="34" charset="0"/>
                        </a:rPr>
                        <a:t>Percentage of 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721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Aptos" panose="020B0004020202020204" pitchFamily="34" charset="0"/>
                        </a:rPr>
                        <a:t>All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69,897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9,865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14.1%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2404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800">
                          <a:latin typeface="Aptos" panose="020B0004020202020204" pitchFamily="34" charset="0"/>
                        </a:rPr>
                        <a:t>Students of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33,005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5,134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15.6%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5269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thaiDist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Asian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5,146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342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6.6%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4374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Black or African American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6,906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14.2%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39098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Hispanic or Latino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17,586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3,349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19.0%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0419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 White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36,892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4,731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12.8%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021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Aptos" panose="020B0004020202020204" pitchFamily="34" charset="0"/>
                        </a:rPr>
                        <a:t>English Learners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7,583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1,391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18.3%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549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Aptos" panose="020B0004020202020204" pitchFamily="34" charset="0"/>
                        </a:rPr>
                        <a:t>Low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32,095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6,058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18.9%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9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Aptos" panose="020B0004020202020204" pitchFamily="34" charset="0"/>
                        </a:rPr>
                        <a:t>Students with Disabilities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14,864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2,453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ptos" panose="020B0004020202020204" pitchFamily="34" charset="0"/>
                        </a:rPr>
                        <a:t>16.5%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971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447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136866-C685-7432-4E04-04A6EDD00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2024 discipline counts for offenses involving a weapon or assault on staff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42DAAE-5B4B-D805-B60C-6AD69C215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234316"/>
              </p:ext>
            </p:extLst>
          </p:nvPr>
        </p:nvGraphicFramePr>
        <p:xfrm>
          <a:off x="532873" y="1831870"/>
          <a:ext cx="5224178" cy="3121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897">
                  <a:extLst>
                    <a:ext uri="{9D8B030D-6E8A-4147-A177-3AD203B41FA5}">
                      <a16:colId xmlns:a16="http://schemas.microsoft.com/office/drawing/2014/main" val="1697874658"/>
                    </a:ext>
                  </a:extLst>
                </a:gridCol>
                <a:gridCol w="2751138">
                  <a:extLst>
                    <a:ext uri="{9D8B030D-6E8A-4147-A177-3AD203B41FA5}">
                      <a16:colId xmlns:a16="http://schemas.microsoft.com/office/drawing/2014/main" val="1532461435"/>
                    </a:ext>
                  </a:extLst>
                </a:gridCol>
                <a:gridCol w="1646143">
                  <a:extLst>
                    <a:ext uri="{9D8B030D-6E8A-4147-A177-3AD203B41FA5}">
                      <a16:colId xmlns:a16="http://schemas.microsoft.com/office/drawing/2014/main" val="3312637871"/>
                    </a:ext>
                  </a:extLst>
                </a:gridCol>
              </a:tblGrid>
              <a:tr h="3622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Grade</a:t>
                      </a:r>
                      <a:endParaRPr lang="en-US" sz="2000">
                        <a:effectLst/>
                        <a:ea typeface="DengXian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Offense Type</a:t>
                      </a:r>
                      <a:endParaRPr lang="en-US" sz="2000">
                        <a:effectLst/>
                        <a:ea typeface="DengXian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Unduplicated Student Count</a:t>
                      </a:r>
                      <a:endParaRPr lang="en-US" sz="2000">
                        <a:effectLst/>
                        <a:ea typeface="DengXian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7369250"/>
                  </a:ext>
                </a:extLst>
              </a:tr>
              <a:tr h="3622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07</a:t>
                      </a:r>
                      <a:endParaRPr lang="en-US" sz="2000">
                        <a:effectLst/>
                        <a:ea typeface="DengXian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Weapon</a:t>
                      </a:r>
                      <a:endParaRPr lang="en-US" sz="2000">
                        <a:effectLst/>
                        <a:ea typeface="DengXian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143</a:t>
                      </a:r>
                      <a:endParaRPr lang="en-US" sz="2000">
                        <a:effectLst/>
                        <a:ea typeface="DengXian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2562057"/>
                  </a:ext>
                </a:extLst>
              </a:tr>
              <a:tr h="3622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07</a:t>
                      </a:r>
                      <a:endParaRPr lang="en-US" sz="2000">
                        <a:effectLst/>
                        <a:ea typeface="DengXian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Assault on staff</a:t>
                      </a:r>
                      <a:endParaRPr lang="en-US" sz="2000">
                        <a:effectLst/>
                        <a:ea typeface="DengXian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152</a:t>
                      </a:r>
                      <a:endParaRPr lang="en-US" sz="2000">
                        <a:effectLst/>
                        <a:ea typeface="DengXian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8830541"/>
                  </a:ext>
                </a:extLst>
              </a:tr>
              <a:tr h="3622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07</a:t>
                      </a:r>
                      <a:endParaRPr lang="en-US" sz="2000">
                        <a:effectLst/>
                        <a:ea typeface="DengXian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Either weapon or assault</a:t>
                      </a:r>
                      <a:endParaRPr lang="en-US" sz="2000">
                        <a:effectLst/>
                        <a:ea typeface="DengXian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288</a:t>
                      </a:r>
                      <a:endParaRPr lang="en-US" sz="2000">
                        <a:effectLst/>
                        <a:ea typeface="DengXian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6002121"/>
                  </a:ext>
                </a:extLst>
              </a:tr>
              <a:tr h="3952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08</a:t>
                      </a:r>
                      <a:endParaRPr lang="en-US" sz="2000">
                        <a:effectLst/>
                        <a:ea typeface="DengXian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Weapon</a:t>
                      </a:r>
                      <a:endParaRPr lang="en-US" sz="2000">
                        <a:effectLst/>
                        <a:ea typeface="DengXian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61</a:t>
                      </a:r>
                      <a:endParaRPr lang="en-US" sz="2000">
                        <a:effectLst/>
                        <a:ea typeface="DengXian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2801725"/>
                  </a:ext>
                </a:extLst>
              </a:tr>
              <a:tr h="3622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08</a:t>
                      </a:r>
                      <a:endParaRPr lang="en-US" sz="2000">
                        <a:effectLst/>
                        <a:ea typeface="DengXian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Assault on staff</a:t>
                      </a:r>
                      <a:endParaRPr lang="en-US" sz="2000">
                        <a:effectLst/>
                        <a:ea typeface="DengXian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41</a:t>
                      </a:r>
                      <a:endParaRPr lang="en-US" sz="2000">
                        <a:effectLst/>
                        <a:ea typeface="DengXian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6463624"/>
                  </a:ext>
                </a:extLst>
              </a:tr>
              <a:tr h="3622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08</a:t>
                      </a:r>
                      <a:endParaRPr lang="en-US" sz="2000">
                        <a:effectLst/>
                        <a:ea typeface="DengXian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Either weapon or assault</a:t>
                      </a:r>
                      <a:endParaRPr lang="en-US" sz="2000">
                        <a:effectLst/>
                        <a:ea typeface="DengXian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</a:t>
                      </a:r>
                      <a:endParaRPr lang="en-US" sz="2000">
                        <a:effectLst/>
                        <a:ea typeface="DengXian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44049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1E37609-E140-C970-C26D-94CE7B7BDA31}"/>
              </a:ext>
            </a:extLst>
          </p:cNvPr>
          <p:cNvSpPr txBox="1"/>
          <p:nvPr/>
        </p:nvSpPr>
        <p:spPr>
          <a:xfrm>
            <a:off x="532873" y="5387777"/>
            <a:ext cx="522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*Grade 7 data for full year and grade 8 data until 2/1/24</a:t>
            </a:r>
            <a:endParaRPr lang="en-US" sz="1600" b="1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D597EE-6E42-02E7-DCD7-4AB314FBB849}"/>
              </a:ext>
            </a:extLst>
          </p:cNvPr>
          <p:cNvGraphicFramePr>
            <a:graphicFrameLocks noGrp="1"/>
          </p:cNvGraphicFramePr>
          <p:nvPr/>
        </p:nvGraphicFramePr>
        <p:xfrm>
          <a:off x="5976257" y="1831870"/>
          <a:ext cx="5682870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514">
                  <a:extLst>
                    <a:ext uri="{9D8B030D-6E8A-4147-A177-3AD203B41FA5}">
                      <a16:colId xmlns:a16="http://schemas.microsoft.com/office/drawing/2014/main" val="3706399101"/>
                    </a:ext>
                  </a:extLst>
                </a:gridCol>
                <a:gridCol w="2844356">
                  <a:extLst>
                    <a:ext uri="{9D8B030D-6E8A-4147-A177-3AD203B41FA5}">
                      <a16:colId xmlns:a16="http://schemas.microsoft.com/office/drawing/2014/main" val="8110339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597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# of Students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00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All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01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Students of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6524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English Learners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030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Low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19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Students with Disabilities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801572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24BA735-3003-4843-0ED2-541564D052C6}"/>
              </a:ext>
            </a:extLst>
          </p:cNvPr>
          <p:cNvGraphicFramePr>
            <a:graphicFrameLocks noGrp="1"/>
          </p:cNvGraphicFramePr>
          <p:nvPr/>
        </p:nvGraphicFramePr>
        <p:xfrm>
          <a:off x="5976257" y="4140834"/>
          <a:ext cx="5682870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514">
                  <a:extLst>
                    <a:ext uri="{9D8B030D-6E8A-4147-A177-3AD203B41FA5}">
                      <a16:colId xmlns:a16="http://schemas.microsoft.com/office/drawing/2014/main" val="3706399101"/>
                    </a:ext>
                  </a:extLst>
                </a:gridCol>
                <a:gridCol w="2844356">
                  <a:extLst>
                    <a:ext uri="{9D8B030D-6E8A-4147-A177-3AD203B41FA5}">
                      <a16:colId xmlns:a16="http://schemas.microsoft.com/office/drawing/2014/main" val="8110339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597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# of Students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00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All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01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Students of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6524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English Learners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030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Low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19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Students with Disabilities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8015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033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8BCA8E-1E05-8B91-83DB-B83C2D332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"/>
                <a:cs typeface="Arial"/>
              </a:rPr>
              <a:t>Today's Agenda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FE7074-965E-3AD5-1210-C1B3399A9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ptos"/>
                <a:cs typeface="Arial"/>
              </a:rPr>
              <a:t>Proposed changes to regulations presented in March</a:t>
            </a:r>
            <a:endParaRPr lang="en-US">
              <a:latin typeface="Aptos"/>
            </a:endParaRPr>
          </a:p>
          <a:p>
            <a:r>
              <a:rPr lang="en-US">
                <a:latin typeface="Aptos"/>
                <a:cs typeface="Arial"/>
              </a:rPr>
              <a:t>Summary of public comment</a:t>
            </a:r>
            <a:endParaRPr lang="en-US">
              <a:latin typeface="Aptos"/>
            </a:endParaRPr>
          </a:p>
          <a:p>
            <a:r>
              <a:rPr lang="en-US">
                <a:latin typeface="Aptos"/>
                <a:cs typeface="Arial"/>
              </a:rPr>
              <a:t>Additional changes to regulations in response to public comment</a:t>
            </a:r>
            <a:endParaRPr lang="en-US">
              <a:latin typeface="Aptos"/>
            </a:endParaRPr>
          </a:p>
          <a:p>
            <a:r>
              <a:rPr lang="en-US">
                <a:latin typeface="Aptos"/>
                <a:cs typeface="Arial"/>
              </a:rPr>
              <a:t>Non-regulatory updates</a:t>
            </a:r>
          </a:p>
          <a:p>
            <a:r>
              <a:rPr lang="en-US">
                <a:latin typeface="Aptos"/>
                <a:cs typeface="Arial"/>
              </a:rPr>
              <a:t>Comments and questions from the Board</a:t>
            </a:r>
          </a:p>
        </p:txBody>
      </p:sp>
    </p:spTree>
    <p:extLst>
      <p:ext uri="{BB962C8B-B14F-4D97-AF65-F5344CB8AC3E}">
        <p14:creationId xmlns:p14="http://schemas.microsoft.com/office/powerpoint/2010/main" val="109524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4D5EE-9EE9-ED3B-1FD3-DB4708C01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A9D4825-E0DD-B029-716F-DCC0245558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2209" y="365126"/>
            <a:ext cx="11297650" cy="10428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spc="-15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/>
                <a:ea typeface="+mj-ea"/>
                <a:cs typeface="Arial"/>
              </a:rPr>
              <a:t>Proposed Changes to Regulations Presented in March - General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4770C2-E70E-2F95-CA10-CCF828FA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5873"/>
            <a:ext cx="10946920" cy="4193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spcBef>
                <a:spcPct val="25000"/>
              </a:spcBef>
              <a:spcAft>
                <a:spcPct val="0"/>
              </a:spcAft>
              <a:buAutoNum type="arabicPeriod"/>
            </a:pPr>
            <a:r>
              <a:rPr lang="en-US">
                <a:latin typeface="Aptos"/>
                <a:ea typeface="Calibri"/>
                <a:cs typeface="Segoe UI"/>
              </a:rPr>
              <a:t>Modernize language in the regulations from “vocational technical education” to “career technical education”;  </a:t>
            </a:r>
            <a:endParaRPr lang="en-US">
              <a:latin typeface="Aptos"/>
              <a:ea typeface="Calibri"/>
            </a:endParaRPr>
          </a:p>
          <a:p>
            <a:pPr marL="514350" indent="-514350">
              <a:spcBef>
                <a:spcPct val="25000"/>
              </a:spcBef>
              <a:spcAft>
                <a:spcPct val="0"/>
              </a:spcAft>
              <a:buAutoNum type="arabicPeriod"/>
            </a:pPr>
            <a:r>
              <a:rPr lang="en-US">
                <a:latin typeface="Aptos"/>
                <a:ea typeface="Calibri"/>
                <a:cs typeface="Segoe UI"/>
              </a:rPr>
              <a:t>Strengthen CTE schools and programs’ access to sending middle schools; and </a:t>
            </a:r>
            <a:endParaRPr lang="en-US">
              <a:latin typeface="Aptos"/>
              <a:ea typeface="Calibri"/>
            </a:endParaRPr>
          </a:p>
          <a:p>
            <a:pPr marL="514350" indent="-514350">
              <a:spcBef>
                <a:spcPct val="25000"/>
              </a:spcBef>
              <a:spcAft>
                <a:spcPct val="0"/>
              </a:spcAft>
              <a:buAutoNum type="arabicPeriod"/>
            </a:pPr>
            <a:r>
              <a:rPr lang="en-US">
                <a:latin typeface="Aptos"/>
                <a:ea typeface="Calibri"/>
                <a:cs typeface="Segoe UI"/>
              </a:rPr>
              <a:t>Provide </a:t>
            </a:r>
            <a:r>
              <a:rPr lang="en-US" b="1" u="sng">
                <a:latin typeface="Aptos"/>
                <a:ea typeface="Calibri"/>
                <a:cs typeface="Segoe UI"/>
              </a:rPr>
              <a:t>every</a:t>
            </a:r>
            <a:r>
              <a:rPr lang="en-US">
                <a:latin typeface="Aptos"/>
                <a:ea typeface="Calibri"/>
                <a:cs typeface="Segoe UI"/>
              </a:rPr>
              <a:t> student an opportunity for admission by requiring </a:t>
            </a:r>
            <a:r>
              <a:rPr lang="en-US" b="1" u="sng">
                <a:latin typeface="Aptos"/>
                <a:ea typeface="Calibri"/>
                <a:cs typeface="Segoe UI"/>
              </a:rPr>
              <a:t>lottery admissions</a:t>
            </a:r>
            <a:r>
              <a:rPr lang="en-US" b="1">
                <a:latin typeface="Aptos"/>
                <a:ea typeface="Calibri"/>
                <a:cs typeface="Segoe UI"/>
              </a:rPr>
              <a:t> </a:t>
            </a:r>
            <a:r>
              <a:rPr lang="en-US">
                <a:latin typeface="Aptos"/>
                <a:ea typeface="Calibri"/>
                <a:cs typeface="Segoe UI"/>
              </a:rPr>
              <a:t>at all CTE schools and programs with more demand than seats, while still maintaining </a:t>
            </a:r>
            <a:r>
              <a:rPr lang="en-US" b="1" u="sng">
                <a:latin typeface="Aptos"/>
                <a:ea typeface="Calibri"/>
                <a:cs typeface="Segoe UI"/>
              </a:rPr>
              <a:t>local control</a:t>
            </a:r>
            <a:r>
              <a:rPr lang="en-US">
                <a:latin typeface="Aptos"/>
                <a:ea typeface="Calibri"/>
                <a:cs typeface="Segoe UI"/>
              </a:rPr>
              <a:t> by allowing districts to use a weighted lottery based on certain limited criteria.</a:t>
            </a:r>
            <a:endParaRPr lang="en-US">
              <a:latin typeface="Segoe U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801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F5C03-A45E-95F4-048C-8505E7420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CC1B6DA-282B-60EA-8856-ABF720CB2D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6826" y="244356"/>
            <a:ext cx="10515600" cy="10428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spc="-15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/>
                <a:ea typeface="+mj-lt"/>
                <a:cs typeface="+mj-lt"/>
              </a:rPr>
              <a:t>Proposed Changes to Regulations Presented in March – Weighted Lottery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E9D0A1-D56D-EDE9-CE9C-E08190176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845" y="2086984"/>
            <a:ext cx="11055752" cy="4052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u="sng">
                <a:latin typeface="Aptos"/>
                <a:cs typeface="Arial"/>
              </a:rPr>
              <a:t>Requirement to enter lottery</a:t>
            </a:r>
            <a:r>
              <a:rPr lang="en-US">
                <a:latin typeface="Aptos"/>
                <a:cs typeface="Arial"/>
              </a:rPr>
              <a:t>: Completed application, which may include student interest</a:t>
            </a:r>
            <a:endParaRPr lang="en-US">
              <a:latin typeface="Aptos"/>
            </a:endParaRPr>
          </a:p>
          <a:p>
            <a:r>
              <a:rPr lang="en-US" u="sng">
                <a:latin typeface="Aptos"/>
                <a:cs typeface="Arial"/>
              </a:rPr>
              <a:t>May be used as a weight in the lottery</a:t>
            </a:r>
            <a:r>
              <a:rPr lang="en-US">
                <a:latin typeface="Aptos"/>
                <a:cs typeface="Arial"/>
              </a:rPr>
              <a:t>: attendance, discipline</a:t>
            </a:r>
          </a:p>
          <a:p>
            <a:pPr marL="0" indent="0">
              <a:buNone/>
            </a:pPr>
            <a:endParaRPr lang="en-US" sz="2600">
              <a:latin typeface="Aptos"/>
              <a:cs typeface="Arial"/>
            </a:endParaRPr>
          </a:p>
          <a:p>
            <a:pPr marL="0" indent="0">
              <a:buNone/>
            </a:pPr>
            <a:r>
              <a:rPr lang="en-US" sz="2600">
                <a:latin typeface="Aptos"/>
                <a:cs typeface="Arial"/>
              </a:rPr>
              <a:t>If schools decide to use the maximum amount of criteria afforded, students could earn three opportunities in the lottery: </a:t>
            </a:r>
            <a:endParaRPr lang="en-US"/>
          </a:p>
          <a:p>
            <a:pPr marL="971550" lvl="1" indent="-285750">
              <a:buFont typeface="Arial"/>
              <a:buChar char="•"/>
            </a:pPr>
            <a:r>
              <a:rPr lang="en-US" sz="2200">
                <a:latin typeface="Aptos"/>
                <a:cs typeface="Arial"/>
              </a:rPr>
              <a:t>Completed application that includes student interest as a required component</a:t>
            </a:r>
          </a:p>
          <a:p>
            <a:pPr marL="971550" lvl="1" indent="-285750">
              <a:buFont typeface="Arial"/>
              <a:buChar char="•"/>
            </a:pPr>
            <a:r>
              <a:rPr lang="en-US" sz="2200">
                <a:latin typeface="Aptos"/>
                <a:cs typeface="Arial"/>
              </a:rPr>
              <a:t>Attendance</a:t>
            </a:r>
          </a:p>
          <a:p>
            <a:pPr marL="971550" lvl="1" indent="-285750">
              <a:buFont typeface="Arial"/>
              <a:buChar char="•"/>
            </a:pPr>
            <a:r>
              <a:rPr lang="en-US" sz="2200">
                <a:latin typeface="Aptos"/>
                <a:cs typeface="Arial"/>
              </a:rPr>
              <a:t>Discipline</a:t>
            </a:r>
            <a:endParaRPr lang="en-US" sz="2200">
              <a:cs typeface="Arial"/>
            </a:endParaRPr>
          </a:p>
          <a:p>
            <a:pPr marL="0" indent="0">
              <a:buNone/>
            </a:pPr>
            <a:endParaRPr lang="en-US" b="1">
              <a:latin typeface="Apto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6163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6B92049-5050-9AB8-7922-9E38753734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spc="-15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/>
                <a:ea typeface="+mj-ea"/>
                <a:cs typeface="Arial"/>
              </a:rPr>
              <a:t>Summary of Public Comment</a:t>
            </a:r>
            <a:endParaRPr kumimoji="0" lang="en-US" sz="4400" b="0" i="0" u="none" strike="noStrike" kern="1200" cap="none" spc="-15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6720C-5D3F-4723-25A7-58B7BBBDC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>
                <a:latin typeface="Aptos"/>
                <a:cs typeface="Arial"/>
              </a:rPr>
              <a:t>DESE invited public comment from March 10 through April 18, 2025</a:t>
            </a:r>
          </a:p>
          <a:p>
            <a:pPr>
              <a:spcAft>
                <a:spcPts val="1200"/>
              </a:spcAft>
            </a:pPr>
            <a:r>
              <a:rPr lang="en-US">
                <a:latin typeface="Aptos"/>
                <a:cs typeface="Arial"/>
              </a:rPr>
              <a:t>During the public comment period, DESE received a total of 1,295 comments via email/mail and 782 comments via an online survey</a:t>
            </a:r>
          </a:p>
          <a:p>
            <a:pPr>
              <a:spcAft>
                <a:spcPts val="1200"/>
              </a:spcAft>
            </a:pPr>
            <a:r>
              <a:rPr lang="en-US">
                <a:latin typeface="Aptos"/>
                <a:cs typeface="Arial"/>
              </a:rPr>
              <a:t>Approximately 800 of the emails received were form letters</a:t>
            </a:r>
          </a:p>
          <a:p>
            <a:pPr lvl="2"/>
            <a:endParaRPr lang="en-US">
              <a:latin typeface="Segoe U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696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ABAD1-9B0D-0145-806A-4F43685F8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0B598F-2A3D-976D-AD3A-14CBD293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ptos"/>
                <a:cs typeface="Arial"/>
              </a:rPr>
              <a:t>Weighted Lottery: General Public Comment</a:t>
            </a:r>
            <a:endParaRPr lang="en-US">
              <a:latin typeface="Apto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289F16-C976-2B51-1E0A-68EE8746D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74" y="1849640"/>
            <a:ext cx="10515600" cy="430419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latin typeface="Aptos"/>
                <a:cs typeface="Arial"/>
              </a:rPr>
              <a:t>In favor</a:t>
            </a:r>
            <a:endParaRPr lang="en-US"/>
          </a:p>
          <a:p>
            <a:pPr lvl="1"/>
            <a:r>
              <a:rPr lang="en-US">
                <a:latin typeface="Aptos"/>
                <a:cs typeface="Arial"/>
              </a:rPr>
              <a:t>A weighted lottery will improve equity and expand access for historically marginalized student groups </a:t>
            </a:r>
          </a:p>
          <a:p>
            <a:pPr lvl="1">
              <a:spcAft>
                <a:spcPts val="600"/>
              </a:spcAft>
            </a:pPr>
            <a:r>
              <a:rPr lang="en-US">
                <a:latin typeface="Aptos"/>
                <a:cs typeface="Arial"/>
              </a:rPr>
              <a:t>DESE should go further and adopt a random selection lottery </a:t>
            </a:r>
          </a:p>
          <a:p>
            <a:pPr marL="228600" lvl="1">
              <a:spcBef>
                <a:spcPts val="1000"/>
              </a:spcBef>
              <a:spcAft>
                <a:spcPts val="600"/>
              </a:spcAft>
            </a:pPr>
            <a:r>
              <a:rPr lang="en-US" sz="2800" b="1">
                <a:latin typeface="Aptos"/>
                <a:cs typeface="Arial"/>
              </a:rPr>
              <a:t>Opposed</a:t>
            </a:r>
          </a:p>
          <a:p>
            <a:pPr lvl="1">
              <a:spcAft>
                <a:spcPts val="600"/>
              </a:spcAft>
            </a:pPr>
            <a:r>
              <a:rPr lang="en-US">
                <a:latin typeface="Aptos"/>
                <a:cs typeface="Arial"/>
              </a:rPr>
              <a:t>Lotteries should not be used, merit-based selective criteria should continue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Aptos"/>
                <a:cs typeface="Arial"/>
              </a:rPr>
              <a:t>Mixed</a:t>
            </a:r>
            <a:endParaRPr lang="en-US">
              <a:latin typeface="Aptos"/>
              <a:cs typeface="Arial"/>
            </a:endParaRPr>
          </a:p>
          <a:p>
            <a:pPr lvl="1"/>
            <a:r>
              <a:rPr lang="en-US">
                <a:latin typeface="Aptos"/>
                <a:cs typeface="Arial"/>
              </a:rPr>
              <a:t>Concern about equity, but worry the weighted lottery might be unfair to some students</a:t>
            </a:r>
          </a:p>
        </p:txBody>
      </p:sp>
    </p:spTree>
    <p:extLst>
      <p:ext uri="{BB962C8B-B14F-4D97-AF65-F5344CB8AC3E}">
        <p14:creationId xmlns:p14="http://schemas.microsoft.com/office/powerpoint/2010/main" val="124050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562B6-E4E4-4151-F402-9A30CBB3F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EC265B-069B-9647-9801-F03135F5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ptos"/>
                <a:cs typeface="Arial"/>
              </a:rPr>
              <a:t>Student Interest: Public Comment</a:t>
            </a:r>
            <a:endParaRPr lang="en-US">
              <a:latin typeface="Apto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634A17-4A04-C398-261D-BDBAEEC5F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69" y="1712230"/>
            <a:ext cx="11577403" cy="405255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>
                <a:latin typeface="Aptos"/>
                <a:cs typeface="Arial"/>
              </a:rPr>
              <a:t>In favor</a:t>
            </a:r>
            <a:endParaRPr lang="en-US" sz="2400">
              <a:latin typeface="Segoe UI"/>
            </a:endParaRPr>
          </a:p>
          <a:p>
            <a:pPr lvl="1"/>
            <a:r>
              <a:rPr lang="en-US" sz="2000">
                <a:latin typeface="Aptos"/>
                <a:cs typeface="Arial"/>
              </a:rPr>
              <a:t>Student interest weight will help signal a student’s motivation to pursue CTE</a:t>
            </a:r>
            <a:endParaRPr lang="en-US" sz="2000"/>
          </a:p>
          <a:p>
            <a:pPr marL="228600" lvl="1">
              <a:spcBef>
                <a:spcPts val="1000"/>
              </a:spcBef>
              <a:spcAft>
                <a:spcPts val="600"/>
              </a:spcAft>
            </a:pPr>
            <a:r>
              <a:rPr lang="en-US" b="1">
                <a:latin typeface="Aptos"/>
                <a:cs typeface="Arial"/>
              </a:rPr>
              <a:t>Opposed</a:t>
            </a:r>
          </a:p>
          <a:p>
            <a:pPr lvl="1">
              <a:spcAft>
                <a:spcPts val="600"/>
              </a:spcAft>
            </a:pPr>
            <a:r>
              <a:rPr lang="en-US" sz="2000">
                <a:latin typeface="Aptos"/>
                <a:cs typeface="Arial"/>
              </a:rPr>
              <a:t>Requiring extra steps to demonstrate interest (beyond applying) may be more difficult for some students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Aptos"/>
                <a:cs typeface="Arial"/>
              </a:rPr>
              <a:t>Mixed</a:t>
            </a:r>
            <a:endParaRPr lang="en-US" sz="2400">
              <a:latin typeface="Aptos"/>
              <a:cs typeface="Arial"/>
            </a:endParaRPr>
          </a:p>
          <a:p>
            <a:pPr lvl="1"/>
            <a:r>
              <a:rPr lang="en-US" sz="2000">
                <a:latin typeface="Aptos"/>
                <a:cs typeface="Arial"/>
              </a:rPr>
              <a:t>Support for the concept but worry about student accessibility and the evaluation of responses</a:t>
            </a:r>
          </a:p>
          <a:p>
            <a:pPr lvl="1"/>
            <a:r>
              <a:rPr lang="en-US" sz="2000">
                <a:latin typeface="Aptos"/>
                <a:cs typeface="Arial"/>
              </a:rPr>
              <a:t>Make a distinction between student awareness and interest</a:t>
            </a:r>
          </a:p>
          <a:p>
            <a:pPr lvl="2"/>
            <a:r>
              <a:rPr lang="en-US" sz="1600">
                <a:latin typeface="Aptos"/>
                <a:cs typeface="Arial"/>
              </a:rPr>
              <a:t>They found demonstrations of “awareness,” such as attending an info session, did not offer the same value as student “interest,” such as writing an essay or participating in an interview</a:t>
            </a:r>
          </a:p>
          <a:p>
            <a:pPr lvl="1"/>
            <a:r>
              <a:rPr lang="en-US" sz="2000">
                <a:latin typeface="Aptos"/>
                <a:cs typeface="Arial"/>
              </a:rPr>
              <a:t>Support the concept but believe the required open houses and information sessions is too burdensome for the CTE schools to implement</a:t>
            </a:r>
          </a:p>
        </p:txBody>
      </p:sp>
    </p:spTree>
    <p:extLst>
      <p:ext uri="{BB962C8B-B14F-4D97-AF65-F5344CB8AC3E}">
        <p14:creationId xmlns:p14="http://schemas.microsoft.com/office/powerpoint/2010/main" val="89121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1FE77-1C98-954F-D914-AB6945A9D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3F8A3A-0FBF-1B5E-E5A4-6BD7DDED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ptos"/>
                <a:cs typeface="Arial"/>
              </a:rPr>
              <a:t>Student Interest: DESE Response</a:t>
            </a:r>
            <a:endParaRPr lang="en-US">
              <a:latin typeface="Apto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28DC05-19BA-14B8-B6C6-8D968BD40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69" y="2086984"/>
            <a:ext cx="10631346" cy="4052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Aptos"/>
                <a:cs typeface="Segoe UI"/>
              </a:rPr>
              <a:t>Based on the public comment received, DESE is recommending the </a:t>
            </a:r>
            <a:r>
              <a:rPr lang="en-US" b="1">
                <a:latin typeface="Aptos"/>
                <a:cs typeface="Segoe UI"/>
              </a:rPr>
              <a:t>following changes</a:t>
            </a:r>
            <a:r>
              <a:rPr lang="en-US">
                <a:latin typeface="Aptos"/>
                <a:cs typeface="Segoe UI"/>
              </a:rPr>
              <a:t>:</a:t>
            </a:r>
          </a:p>
          <a:p>
            <a:pPr lvl="1"/>
            <a:r>
              <a:rPr lang="en-US">
                <a:latin typeface="Aptos"/>
                <a:cs typeface="Segoe UI"/>
              </a:rPr>
              <a:t>Distinguish between student awareness and student interest.  </a:t>
            </a:r>
          </a:p>
          <a:p>
            <a:pPr lvl="2"/>
            <a:r>
              <a:rPr lang="en-US" sz="2200">
                <a:latin typeface="Aptos"/>
                <a:cs typeface="Segoe UI"/>
              </a:rPr>
              <a:t>Student awareness may be required as a component of a completed application when a lottery is used.</a:t>
            </a:r>
          </a:p>
          <a:p>
            <a:pPr lvl="2"/>
            <a:r>
              <a:rPr lang="en-US" sz="2200">
                <a:latin typeface="Aptos"/>
                <a:cs typeface="Segoe UI"/>
              </a:rPr>
              <a:t>Student interest may be used as an additional weight in the lottery.</a:t>
            </a:r>
          </a:p>
          <a:p>
            <a:pPr lvl="1"/>
            <a:r>
              <a:rPr lang="en-US">
                <a:latin typeface="Aptos"/>
                <a:cs typeface="Segoe UI"/>
              </a:rPr>
              <a:t>Reduce the type and amount of required information sessions CTE schools must implement to require awareness as part of the application. </a:t>
            </a:r>
          </a:p>
        </p:txBody>
      </p:sp>
    </p:spTree>
    <p:extLst>
      <p:ext uri="{BB962C8B-B14F-4D97-AF65-F5344CB8AC3E}">
        <p14:creationId xmlns:p14="http://schemas.microsoft.com/office/powerpoint/2010/main" val="976392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PowerPoint Template for BESE" id="{4193267F-2FC0-4863-884B-1C4CE03562CB}" vid="{EF85AC7E-1A99-4872-AF37-40C8EACE50E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5" ma:contentTypeDescription="Create a new document." ma:contentTypeScope="" ma:versionID="ceebc1cb4766b46d7617b2a00bdd1b58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64a5af1227fad2f78fb4527f89a6e3fb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  <TaxCatchAll xmlns="7a12eb2f-f040-4639-9fb2-5a6588dc8035" xsi:nil="true"/>
    <lcf76f155ced4ddcb4097134ff3c332f xmlns="0128f6a2-0fe6-40ac-973e-bb0bf351512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347D295-A73C-4480-8640-B659A571D40F}">
  <ds:schemaRefs>
    <ds:schemaRef ds:uri="0128f6a2-0fe6-40ac-973e-bb0bf351512f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0128f6a2-0fe6-40ac-973e-bb0bf351512f"/>
    <ds:schemaRef ds:uri="7a12eb2f-f040-4639-9fb2-5a6588dc80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DESE PowerPoint Template for BESE</Template>
  <TotalTime>1</TotalTime>
  <Words>1529</Words>
  <Application>Microsoft Office PowerPoint</Application>
  <PresentationFormat>Widescreen</PresentationFormat>
  <Paragraphs>255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DengXian</vt:lpstr>
      <vt:lpstr>Segoe</vt:lpstr>
      <vt:lpstr>Aptos</vt:lpstr>
      <vt:lpstr>Arial</vt:lpstr>
      <vt:lpstr>Calibri</vt:lpstr>
      <vt:lpstr>Courier New</vt:lpstr>
      <vt:lpstr>Segoe UI</vt:lpstr>
      <vt:lpstr>Segoe UI Semibold</vt:lpstr>
      <vt:lpstr>Symbol</vt:lpstr>
      <vt:lpstr>Wingdings</vt:lpstr>
      <vt:lpstr>Office Theme</vt:lpstr>
      <vt:lpstr>1_Office Theme</vt:lpstr>
      <vt:lpstr>Amendments to Vocational Education Regulations, 603 CMR 4.00</vt:lpstr>
      <vt:lpstr>Today’s Presenters</vt:lpstr>
      <vt:lpstr>Today's Agenda</vt:lpstr>
      <vt:lpstr>Proposed Changes to Regulations Presented in March - General</vt:lpstr>
      <vt:lpstr>Proposed Changes to Regulations Presented in March – Weighted Lottery</vt:lpstr>
      <vt:lpstr>Summary of Public Comment</vt:lpstr>
      <vt:lpstr>Weighted Lottery: General Public Comment</vt:lpstr>
      <vt:lpstr>Student Interest: Public Comment</vt:lpstr>
      <vt:lpstr>Student Interest: DESE Response</vt:lpstr>
      <vt:lpstr>March Proposal</vt:lpstr>
      <vt:lpstr>Attendance Weight: Public Comment</vt:lpstr>
      <vt:lpstr>Attendance Weight: DESE Response</vt:lpstr>
      <vt:lpstr>Discipline Weight: Public Comment</vt:lpstr>
      <vt:lpstr>Discipline Weight: DESE Response </vt:lpstr>
      <vt:lpstr>Updated Weighted Lottery</vt:lpstr>
      <vt:lpstr>Response to Public Comment: One Additional Change</vt:lpstr>
      <vt:lpstr>Response to Public Comment: Non-Regulatory</vt:lpstr>
      <vt:lpstr>Comments and questions</vt:lpstr>
      <vt:lpstr>Appendix</vt:lpstr>
      <vt:lpstr>Modernizing Language: Public Comment</vt:lpstr>
      <vt:lpstr>Modernizing Language: DESE Response</vt:lpstr>
      <vt:lpstr>Common Admissions Timeline: Public Comment</vt:lpstr>
      <vt:lpstr>Common Admissions Timeline: DESE Response</vt:lpstr>
      <vt:lpstr>Middle School Exploration: Public Comment</vt:lpstr>
      <vt:lpstr>Middle School Exploration: DESE Response</vt:lpstr>
      <vt:lpstr>Data</vt:lpstr>
      <vt:lpstr>Attendance data for greater than 17 unexcused absences – 2024 7th grade</vt:lpstr>
      <vt:lpstr>2024 discipline counts for offenses involving a weapon or assault on staff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May 20, 2025 Regular Meeting Item 2 Slides: Career Technical Education Slides</dc:title>
  <dc:creator>DESE</dc:creator>
  <cp:lastModifiedBy>Zou, Dong (EOE)</cp:lastModifiedBy>
  <cp:revision>6</cp:revision>
  <dcterms:created xsi:type="dcterms:W3CDTF">2025-04-25T12:46:21Z</dcterms:created>
  <dcterms:modified xsi:type="dcterms:W3CDTF">2025-05-20T19:37:57Z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May 20 2025 12:00AM</vt:lpwstr>
  </property>
</Properties>
</file>