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3" r:id="rId6"/>
    <p:sldId id="278" r:id="rId7"/>
    <p:sldId id="271" r:id="rId8"/>
    <p:sldId id="274" r:id="rId9"/>
    <p:sldId id="688" r:id="rId10"/>
    <p:sldId id="277" r:id="rId11"/>
    <p:sldId id="705" r:id="rId12"/>
    <p:sldId id="706" r:id="rId13"/>
    <p:sldId id="707" r:id="rId14"/>
    <p:sldId id="708" r:id="rId15"/>
    <p:sldId id="709" r:id="rId16"/>
    <p:sldId id="711" r:id="rId17"/>
    <p:sldId id="712" r:id="rId18"/>
    <p:sldId id="713" r:id="rId19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592D30-2790-C53A-65AD-E37E11204179}" name="Foley, Kinnon (DESE)" initials="FK" userId="S::kinnon.foley@mass.gov::4bff922e-d211-4dcd-970c-f57d358f4faf" providerId="AD"/>
  <p188:author id="{CEA6E036-CCA5-02B6-6749-978A2B4AB890}" name="Balter, Allison E. (DESE)" initials="B(" userId="S::allison.e.balter@mass.gov::e75af4ba-42b2-4e42-9625-808d672bf118" providerId="AD"/>
  <p188:author id="{21FAD977-5F27-FE7B-1BCD-7C3C1E1C942B}" name="Wall, Lucy (DESE)" initials="WL" userId="S::lucy.a.wall@mass.gov::fa07faa1-2c68-42e2-a6fd-e0361f5ae0cd" providerId="AD"/>
  <p188:author id="{AE4DA19D-5474-0B52-A4C2-1103076DF846}" name="Losee, Elizabeth (DESE)" initials="LE" userId="S::elizabeth.c.losee@mass.gov::ca2766c9-0676-4442-b2fb-89151b00f906" providerId="AD"/>
  <p188:author id="{6EB707B8-61A4-0831-1180-DBD9C71897AD}" name="Webb, Aubree M. (DESE)" initials="W(" userId="S::aubree.m.webb@mass.gov::e844039d-1a97-440d-a44a-31053f42022a" providerId="AD"/>
  <p188:author id="{235849C4-A7A7-ECF8-4A34-1050FFF41A09}" name="Devine, Brian J (DESE)" initials="D(" userId="S::brianj.devine@mass.gov::346b85e1-426d-45fd-94c7-16db3526c885" providerId="AD"/>
  <p188:author id="{EBD430C6-6BAE-475B-86D3-51BFCA71C459}" name="Webb, Aubree M. (DESE)" initials="AW" userId="S::Aubree.M.Webb@mass.gov::e844039d-1a97-440d-a44a-31053f42022a" providerId="AD"/>
  <p188:author id="{0AD3CBD4-131F-43E8-73D8-F3C17E016837}" name="Losee, Elizabeth (DESE)" initials="LE(" userId="S::Elizabeth.C.Losee@mass.gov::ca2766c9-0676-4442-b2fb-89151b00f906" providerId="AD"/>
  <p188:author id="{C33A02F0-6985-E8D3-1752-46AA2282B7AB}" name="Smithney, Claire (DESE)" initials="CS" userId="S::Claire.Smithney@mass.gov::5e07ed19-a428-46a7-ad65-7c7bcd775b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0F282-7E45-22F8-60C7-11B24280F35A}" v="3" dt="2025-05-19T13:24:23.481"/>
    <p1510:client id="{9D4E5DD6-FE84-BCE9-C3F5-C120B31FBD93}" v="3" dt="2025-05-20T15:37:27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9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3A518-7899-E096-BDE7-54145B15F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640452-2C16-168E-D19F-761D0226C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20899D-7D1B-0617-4016-43AC0182E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4509D-D973-B8D9-7A81-7EA95355A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6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1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4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4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965" y="1302097"/>
            <a:ext cx="11016288" cy="2118805"/>
          </a:xfrm>
        </p:spPr>
        <p:txBody>
          <a:bodyPr>
            <a:noAutofit/>
          </a:bodyPr>
          <a:lstStyle/>
          <a:p>
            <a:br>
              <a:rPr lang="en-US" sz="5400">
                <a:latin typeface="Arial"/>
                <a:cs typeface="Arial"/>
              </a:rPr>
            </a:br>
            <a:br>
              <a:rPr lang="en-US" sz="5400">
                <a:latin typeface="Arial"/>
                <a:cs typeface="Arial"/>
              </a:rPr>
            </a:br>
            <a:r>
              <a:rPr lang="en-US" sz="5400">
                <a:latin typeface="Segoe" panose="020B0503040204020203"/>
                <a:ea typeface="Calibri"/>
                <a:cs typeface="Arial"/>
              </a:rPr>
              <a:t>Amendments to </a:t>
            </a:r>
            <a:r>
              <a:rPr lang="en-US" sz="5400" b="1">
                <a:latin typeface="Segoe" panose="020B0503040204020203"/>
                <a:ea typeface="Calibri"/>
                <a:cs typeface="Arial"/>
              </a:rPr>
              <a:t>Educator Licensure and Program Approval </a:t>
            </a:r>
            <a:r>
              <a:rPr lang="en-US" sz="5400">
                <a:latin typeface="Segoe" panose="020B0503040204020203"/>
                <a:ea typeface="Calibri"/>
                <a:cs typeface="Arial"/>
              </a:rPr>
              <a:t>Regulations, </a:t>
            </a:r>
            <a:r>
              <a:rPr lang="en-US" sz="5400" b="1">
                <a:latin typeface="Segoe" panose="020B0503040204020203"/>
                <a:ea typeface="Calibri"/>
                <a:cs typeface="Arial"/>
              </a:rPr>
              <a:t>603 CMR 7.00</a:t>
            </a:r>
            <a:endParaRPr lang="en-US" sz="5400">
              <a:latin typeface="Arial"/>
              <a:ea typeface="Calibri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3758"/>
            <a:ext cx="11020735" cy="118362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AA84E3-E231-AC6D-CE8E-EBFBA3A3203C}"/>
              </a:ext>
            </a:extLst>
          </p:cNvPr>
          <p:cNvSpPr>
            <a:spLocks noGrp="1"/>
          </p:cNvSpPr>
          <p:nvPr/>
        </p:nvSpPr>
        <p:spPr>
          <a:xfrm>
            <a:off x="676056" y="3803311"/>
            <a:ext cx="6659592" cy="82621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647B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accent1">
                    <a:lumMod val="50000"/>
                  </a:schemeClr>
                </a:solidFill>
                <a:latin typeface="Aptos"/>
                <a:ea typeface="等线"/>
                <a:cs typeface="Arial"/>
              </a:rPr>
              <a:t>Presented to the Board of Elementary and Secondary Education</a:t>
            </a:r>
          </a:p>
          <a:p>
            <a:endParaRPr lang="en-US" altLang="zh-CN" sz="2000">
              <a:solidFill>
                <a:schemeClr val="accent1">
                  <a:lumMod val="50000"/>
                </a:schemeClr>
              </a:solidFill>
              <a:latin typeface="Aptos"/>
              <a:ea typeface="等线"/>
            </a:endParaRPr>
          </a:p>
          <a:p>
            <a:endParaRPr lang="en-US" altLang="zh-CN" sz="1200">
              <a:solidFill>
                <a:schemeClr val="accent1">
                  <a:lumMod val="50000"/>
                </a:schemeClr>
              </a:solidFill>
              <a:latin typeface="Segoe"/>
              <a:ea typeface="等线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AB7E734-F830-10A9-CFDF-EA0D5D98F4DD}"/>
              </a:ext>
            </a:extLst>
          </p:cNvPr>
          <p:cNvSpPr txBox="1"/>
          <p:nvPr/>
        </p:nvSpPr>
        <p:spPr>
          <a:xfrm>
            <a:off x="9207374" y="6047715"/>
            <a:ext cx="2743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May 20, 2025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30A72-9EA1-CA91-C754-8765FC74A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D9AE3B-3D10-D7F6-00E7-F2DCF594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"/>
                <a:ea typeface="Calibri"/>
                <a:cs typeface="Arial"/>
              </a:rPr>
              <a:t>Summary of Public Comment - 7.03 Permanent authorization of Alternative Licensure Assessments   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5E9FBF-0578-56F5-C7E7-0F246236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cs typeface="Arial"/>
              </a:rPr>
              <a:t>Some comment to consider the inclusion of statutory language from the LEADS act re: alternative licensure pathways that may waive one of the two MTELS required for licensure and expand annual reporting</a:t>
            </a:r>
          </a:p>
          <a:p>
            <a:r>
              <a:rPr lang="en-US">
                <a:latin typeface="Aptos"/>
                <a:cs typeface="Arial"/>
              </a:rPr>
              <a:t>Some comment to increase the number, type and availability of alternative licensure assessments</a:t>
            </a:r>
          </a:p>
        </p:txBody>
      </p:sp>
    </p:spTree>
    <p:extLst>
      <p:ext uri="{BB962C8B-B14F-4D97-AF65-F5344CB8AC3E}">
        <p14:creationId xmlns:p14="http://schemas.microsoft.com/office/powerpoint/2010/main" val="380158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5635D-6E95-3A97-F980-991E28973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3BFFC-18C3-1E96-9464-2143F82D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latin typeface="Aptos"/>
                <a:ea typeface="Calibri"/>
                <a:cs typeface="Arial"/>
              </a:rPr>
              <a:t>Summary of Public Comment - 7.04 Additional flexibility in coursework requirements for professional licensure  </a:t>
            </a:r>
            <a:endParaRPr lang="en-US" sz="4000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077F24-A834-AEFA-42E8-C1CD081CB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cs typeface="Arial"/>
              </a:rPr>
              <a:t>Overall support for creating additional flexibilities and allowing up to six of the 12 credits to include the Professional Standards for Teachers </a:t>
            </a:r>
          </a:p>
        </p:txBody>
      </p:sp>
    </p:spTree>
    <p:extLst>
      <p:ext uri="{BB962C8B-B14F-4D97-AF65-F5344CB8AC3E}">
        <p14:creationId xmlns:p14="http://schemas.microsoft.com/office/powerpoint/2010/main" val="398728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511AB-0FE2-840D-93F6-7F769D69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189310-B1E0-13C5-3077-E0C15D41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Aptos"/>
                <a:ea typeface="Calibri"/>
                <a:cs typeface="Arial"/>
              </a:rPr>
              <a:t>Summary of Public Comment - 7.04 Name and Level change for Health/Family and Consumer Sciences, all levels license to Comprehensive Health, PreK-8 &amp; 5-12 </a:t>
            </a:r>
            <a:endParaRPr lang="en-US" sz="3200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1AAC59-5396-B73A-B331-C3FBDBA46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cs typeface="Arial"/>
              </a:rPr>
              <a:t>Overall support for changing the name and levels for license to clarify the role of health educators</a:t>
            </a:r>
          </a:p>
          <a:p>
            <a:pPr lvl="1"/>
            <a:r>
              <a:rPr lang="en-US">
                <a:latin typeface="Aptos"/>
                <a:cs typeface="Arial"/>
              </a:rPr>
              <a:t>Agreement with the name change, but some disagreement around separating the grade spans</a:t>
            </a:r>
          </a:p>
        </p:txBody>
      </p:sp>
    </p:spTree>
    <p:extLst>
      <p:ext uri="{BB962C8B-B14F-4D97-AF65-F5344CB8AC3E}">
        <p14:creationId xmlns:p14="http://schemas.microsoft.com/office/powerpoint/2010/main" val="352717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C568E-6154-8590-87D5-A9CE2727A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23336D-D79E-997C-0423-88008B03F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Aptos"/>
                <a:ea typeface="Calibri"/>
                <a:cs typeface="Arial"/>
              </a:rPr>
              <a:t>Summary of Public Comment - 7.04 Allow the Bilingual Endorsement as an alternative to the Sheltered English Immersion Endorsement</a:t>
            </a:r>
            <a:endParaRPr lang="en-US" sz="3200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BAEDC1-5811-4D3E-E952-908D6EB1D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cs typeface="Arial"/>
              </a:rPr>
              <a:t>Overall support for the addition of the Bilingual Endorsement as an alternative to the Sheltered English Immersion Endorsement </a:t>
            </a:r>
          </a:p>
          <a:p>
            <a:pPr lvl="1"/>
            <a:r>
              <a:rPr lang="en-US">
                <a:latin typeface="Aptos"/>
                <a:cs typeface="Arial"/>
              </a:rPr>
              <a:t>Some comments note that these are two very different methods of instruction. Bilingual education has advantages; however, it is NOT the same thing as SEI</a:t>
            </a:r>
          </a:p>
        </p:txBody>
      </p:sp>
    </p:spTree>
    <p:extLst>
      <p:ext uri="{BB962C8B-B14F-4D97-AF65-F5344CB8AC3E}">
        <p14:creationId xmlns:p14="http://schemas.microsoft.com/office/powerpoint/2010/main" val="252047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83948-464D-3BCB-6109-ED3A7D566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C2B1CD-E0D6-1B44-B3EE-4BFDE710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Aptos"/>
                <a:ea typeface="Calibri"/>
                <a:cs typeface="Arial"/>
              </a:rPr>
              <a:t>Summary of Public Comment - 7.15 Specify that Emergency licenses may not be extended beyond June 30, 2027</a:t>
            </a:r>
            <a:endParaRPr lang="en-US" sz="3200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9B3EFE-2DAC-7536-7BDB-742E971C6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cs typeface="Arial"/>
              </a:rPr>
              <a:t>Overall agreement that the emergency license provided the necessary temporary support during the pandemic and does not need to continue</a:t>
            </a:r>
          </a:p>
          <a:p>
            <a:pPr lvl="1"/>
            <a:r>
              <a:rPr lang="en-US">
                <a:latin typeface="Aptos"/>
                <a:cs typeface="Arial"/>
              </a:rPr>
              <a:t>Some comments note that emergency licenses should continue to be extended to give people time to meet the licensure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435885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F04FB-AFF1-A4C5-08E5-466531361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722D0-B92C-DF0E-F4F6-9C4F298F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latin typeface="Aptos"/>
                <a:ea typeface="Calibri"/>
                <a:cs typeface="Arial"/>
              </a:rPr>
              <a:t>Summary of Public Comment - 7.02 &amp; 7.15 Remove outdated language</a:t>
            </a:r>
            <a:endParaRPr lang="en-US" sz="3200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DD56CB-503C-33D9-F684-52B84239C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cs typeface="Arial"/>
              </a:rPr>
              <a:t>Overall support for the changes</a:t>
            </a:r>
          </a:p>
          <a:p>
            <a:pPr lvl="1"/>
            <a:r>
              <a:rPr lang="en-US">
                <a:latin typeface="Aptos"/>
                <a:cs typeface="Arial"/>
              </a:rPr>
              <a:t>Some comments note that the COVID-19 flexibilities are still needed to address continued emergency license and staffing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41296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685C6D-82FD-B40C-8676-69E71C8F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cs typeface="Arial"/>
              </a:rPr>
              <a:t>Presenters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5E82F-FF11-FEEC-9491-B7ADB5F7C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Aptos"/>
                <a:cs typeface="Arial"/>
              </a:rPr>
              <a:t>DESE Staff:</a:t>
            </a:r>
          </a:p>
          <a:p>
            <a:pPr lvl="1"/>
            <a:r>
              <a:rPr lang="en-US">
                <a:latin typeface="Aptos"/>
                <a:cs typeface="Arial"/>
              </a:rPr>
              <a:t>Claire Abbott, Director of Educator Effectiveness</a:t>
            </a:r>
            <a:endParaRPr lang="en-US">
              <a:cs typeface="Arial"/>
            </a:endParaRPr>
          </a:p>
          <a:p>
            <a:pPr lvl="1"/>
            <a:r>
              <a:rPr lang="en-US">
                <a:latin typeface="Aptos"/>
                <a:cs typeface="Arial"/>
              </a:rPr>
              <a:t>Allison Balter, Director of Office of Language Acquisition </a:t>
            </a:r>
          </a:p>
          <a:p>
            <a:pPr lvl="1"/>
            <a:r>
              <a:rPr lang="en-US">
                <a:latin typeface="Aptos"/>
                <a:cs typeface="Arial"/>
              </a:rPr>
              <a:t>Brian Devine, Director of Licensure </a:t>
            </a:r>
            <a:endParaRPr lang="en-US">
              <a:cs typeface="Arial"/>
            </a:endParaRPr>
          </a:p>
          <a:p>
            <a:pPr lvl="1"/>
            <a:r>
              <a:rPr lang="en-US">
                <a:latin typeface="Aptos"/>
                <a:cs typeface="Arial"/>
              </a:rPr>
              <a:t>Liz Losee, Director of Educator Effectiveness Policy</a:t>
            </a:r>
          </a:p>
          <a:p>
            <a:pPr lvl="1"/>
            <a:r>
              <a:rPr lang="en-US">
                <a:latin typeface="Aptos"/>
                <a:cs typeface="Arial"/>
              </a:rPr>
              <a:t>Lucy Wall, Legal Counsel</a:t>
            </a:r>
            <a:endParaRPr lang="en-US">
              <a:cs typeface="Arial"/>
            </a:endParaRPr>
          </a:p>
          <a:p>
            <a:pPr lvl="1"/>
            <a:endParaRPr lang="en-US">
              <a:latin typeface="Aptos"/>
              <a:cs typeface="Arial"/>
            </a:endParaRPr>
          </a:p>
          <a:p>
            <a:pPr marL="0" indent="0">
              <a:buNone/>
            </a:pPr>
            <a:endParaRPr lang="en-US" sz="2400">
              <a:latin typeface="Aptos"/>
              <a:cs typeface="Arial"/>
            </a:endParaRP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8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51421-FA09-45EA-63AD-A8CED8C19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E84A1-D2F5-DD90-8295-CA4449B7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cs typeface="Arial"/>
              </a:rPr>
              <a:t>Agenda</a:t>
            </a:r>
            <a:endParaRPr lang="en-US">
              <a:latin typeface="Apto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0612698-B790-DE6E-B0A5-2788F4D5BC99}"/>
              </a:ext>
            </a:extLst>
          </p:cNvPr>
          <p:cNvSpPr txBox="1">
            <a:spLocks/>
          </p:cNvSpPr>
          <p:nvPr/>
        </p:nvSpPr>
        <p:spPr>
          <a:xfrm>
            <a:off x="831709" y="1880241"/>
            <a:ext cx="10082916" cy="46014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>
                <a:latin typeface="Aptos"/>
                <a:cs typeface="Arial"/>
              </a:rPr>
              <a:t>Proposed changes to regulations presented in February</a:t>
            </a:r>
            <a:endParaRPr lang="en-US" sz="3200"/>
          </a:p>
          <a:p>
            <a:pPr>
              <a:spcAft>
                <a:spcPts val="1200"/>
              </a:spcAft>
            </a:pPr>
            <a:r>
              <a:rPr lang="en-US" sz="3200">
                <a:latin typeface="Aptos"/>
                <a:cs typeface="Arial"/>
              </a:rPr>
              <a:t>Summary of public comment</a:t>
            </a:r>
            <a:endParaRPr lang="en-US" sz="3200"/>
          </a:p>
          <a:p>
            <a:pPr>
              <a:spcAft>
                <a:spcPts val="1200"/>
              </a:spcAft>
            </a:pPr>
            <a:r>
              <a:rPr lang="en-US" sz="3200">
                <a:latin typeface="Aptos"/>
                <a:cs typeface="Arial"/>
              </a:rPr>
              <a:t>Additional changes to regulations in response to public comment</a:t>
            </a:r>
            <a:endParaRPr lang="en-US" sz="3200"/>
          </a:p>
          <a:p>
            <a:pPr>
              <a:spcAft>
                <a:spcPts val="1200"/>
              </a:spcAft>
            </a:pPr>
            <a:r>
              <a:rPr lang="en-US" sz="3200">
                <a:latin typeface="Aptos"/>
                <a:cs typeface="Arial"/>
              </a:rPr>
              <a:t>Comments and questions from the Board</a:t>
            </a:r>
            <a:endParaRPr lang="en-US" sz="3200"/>
          </a:p>
          <a:p>
            <a:pPr lvl="1">
              <a:spcAft>
                <a:spcPts val="1200"/>
              </a:spcAft>
            </a:pPr>
            <a:endParaRPr lang="en-US" sz="3000">
              <a:latin typeface="Aptos" panose="020B0004020202020204" pitchFamily="34" charset="0"/>
            </a:endParaRPr>
          </a:p>
          <a:p>
            <a:pPr lvl="1">
              <a:spcAft>
                <a:spcPts val="1200"/>
              </a:spcAft>
            </a:pPr>
            <a:endParaRPr lang="en-US" sz="4400">
              <a:latin typeface="Aptos"/>
              <a:cs typeface="Arial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9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A9D4825-E0DD-B029-716F-DCC0245558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432" y="266348"/>
            <a:ext cx="11297650" cy="1042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spc="-15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  <a:ea typeface="+mj-ea"/>
                <a:cs typeface="Arial"/>
              </a:rPr>
              <a:t>Proposed changes to regulations presented in February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6720C-5D3F-4723-25A7-58B7BBBD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62" y="1717525"/>
            <a:ext cx="10526083" cy="4506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Aptos"/>
                <a:cs typeface="Arial"/>
              </a:rPr>
              <a:t>Alternative Assessment Pilot: </a:t>
            </a:r>
            <a:r>
              <a:rPr lang="en-US" sz="2400" b="1">
                <a:latin typeface="Aptos"/>
                <a:cs typeface="Arial"/>
              </a:rPr>
              <a:t>Permanently Authorize Alternative Licensure Assessments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Aptos"/>
                <a:cs typeface="Arial"/>
              </a:rPr>
              <a:t>New Endorsement: </a:t>
            </a:r>
            <a:r>
              <a:rPr lang="en-US" sz="2400" b="1">
                <a:latin typeface="Aptos"/>
                <a:cs typeface="Arial"/>
              </a:rPr>
              <a:t>Media Arts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>
                <a:latin typeface="Aptos"/>
                <a:cs typeface="Arial"/>
              </a:rPr>
              <a:t>New Name &amp; Level: </a:t>
            </a:r>
            <a:r>
              <a:rPr lang="en-US" sz="2400" b="1">
                <a:latin typeface="Aptos"/>
                <a:cs typeface="Arial"/>
              </a:rPr>
              <a:t>Comprehensive Health, Prek-8 &amp; 5-12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>
                <a:latin typeface="Aptos"/>
                <a:cs typeface="Arial"/>
              </a:rPr>
              <a:t>Bilingual Education Endorsement: </a:t>
            </a:r>
            <a:r>
              <a:rPr lang="en-US" sz="2400">
                <a:latin typeface="Aptos"/>
                <a:cs typeface="Arial"/>
              </a:rPr>
              <a:t>Flexibility to allow for the Bilingual</a:t>
            </a:r>
            <a:r>
              <a:rPr lang="en-US" sz="2400" i="0">
                <a:effectLst/>
                <a:latin typeface="Aptos"/>
                <a:cs typeface="Arial"/>
              </a:rPr>
              <a:t> Education Endorsement </a:t>
            </a:r>
            <a:r>
              <a:rPr lang="en-US" sz="2400">
                <a:latin typeface="Aptos"/>
                <a:cs typeface="Arial"/>
              </a:rPr>
              <a:t>to serve as</a:t>
            </a:r>
            <a:r>
              <a:rPr lang="en-US" sz="2400" i="0">
                <a:effectLst/>
                <a:latin typeface="Aptos"/>
                <a:cs typeface="Arial"/>
              </a:rPr>
              <a:t> an alternative to the Sheltered English Immersion (SEI) Endorsement for an initial license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>
                <a:latin typeface="Aptos"/>
                <a:cs typeface="Segoe UI"/>
              </a:rPr>
              <a:t>Professional License: </a:t>
            </a:r>
            <a:r>
              <a:rPr lang="en-US" sz="2400">
                <a:latin typeface="Aptos"/>
                <a:cs typeface="Segoe UI"/>
              </a:rPr>
              <a:t>Increase flexibility for the "12-Credit" option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>
                <a:latin typeface="Aptos"/>
                <a:cs typeface="Segoe UI"/>
              </a:rPr>
              <a:t>General Provisions: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Aptos"/>
                <a:cs typeface="Arial"/>
              </a:rPr>
              <a:t>Emergency License: May not be extended beyond June 30, 2027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Aptos"/>
                <a:cs typeface="Arial"/>
              </a:rPr>
              <a:t>Remove outdated language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>
              <a:solidFill>
                <a:srgbClr val="212529"/>
              </a:solidFill>
              <a:latin typeface="Aptos"/>
              <a:cs typeface="Segoe UI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400">
              <a:latin typeface="Aptos"/>
              <a:cs typeface="Arial"/>
            </a:endParaRPr>
          </a:p>
          <a:p>
            <a:pPr marL="800100" lvl="1" indent="-342900"/>
            <a:endParaRPr lang="en-US" b="1">
              <a:latin typeface="Apto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96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76308-1421-1B6E-25AA-37C43BEFB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B2C32D-8C94-DD90-3A4D-E67D4276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21" y="322793"/>
            <a:ext cx="11475520" cy="1042852"/>
          </a:xfrm>
        </p:spPr>
        <p:txBody>
          <a:bodyPr>
            <a:normAutofit/>
          </a:bodyPr>
          <a:lstStyle/>
          <a:p>
            <a:r>
              <a:rPr lang="en-US">
                <a:latin typeface="Aptos"/>
                <a:cs typeface="Arial"/>
              </a:rPr>
              <a:t>Summary of public comment</a:t>
            </a:r>
            <a:endParaRPr lang="en-US">
              <a:latin typeface="Apto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A815AF-7176-A60A-2090-774A7E52E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20" y="1831540"/>
            <a:ext cx="10586522" cy="44286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b="1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98 Public Comments Received</a:t>
            </a:r>
          </a:p>
          <a:p>
            <a:pPr lvl="1"/>
            <a:r>
              <a:rPr lang="en-US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89 public comment submitted through the survey tool</a:t>
            </a:r>
          </a:p>
          <a:p>
            <a:pPr lvl="2"/>
            <a:r>
              <a:rPr lang="en-US" sz="2400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8 came from individuals representing their school, district, or organization, while 81 were submitted by individuals on their own behalf. </a:t>
            </a:r>
            <a:endParaRPr lang="en-US" sz="2400">
              <a:latin typeface="Aptos"/>
              <a:cs typeface="Arial"/>
            </a:endParaRPr>
          </a:p>
          <a:p>
            <a:pPr lvl="1"/>
            <a:r>
              <a:rPr lang="en-US">
                <a:solidFill>
                  <a:srgbClr val="000000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9 emails</a:t>
            </a:r>
          </a:p>
          <a:p>
            <a:pPr lvl="1"/>
            <a:endParaRPr lang="en-US">
              <a:solidFill>
                <a:srgbClr val="000000"/>
              </a:solidFill>
              <a:effectLst/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2400" b="1">
                <a:solidFill>
                  <a:srgbClr val="000000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Mostly supportive </a:t>
            </a:r>
            <a:r>
              <a:rPr lang="en-US" sz="2400">
                <a:solidFill>
                  <a:srgbClr val="000000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of proposed revisions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2400" b="1" i="1">
                <a:solidFill>
                  <a:srgbClr val="000000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Concerns</a:t>
            </a:r>
            <a:r>
              <a:rPr lang="en-US" sz="2400" i="1">
                <a:solidFill>
                  <a:srgbClr val="000000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</a:p>
          <a:p>
            <a:pPr lvl="1"/>
            <a:r>
              <a:rPr lang="en-US" sz="2000" i="1">
                <a:solidFill>
                  <a:srgbClr val="000000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Emergency license end date</a:t>
            </a:r>
          </a:p>
          <a:p>
            <a:pPr lvl="1"/>
            <a:r>
              <a:rPr lang="en-US" sz="2000" i="1">
                <a:solidFill>
                  <a:srgbClr val="000000"/>
                </a:solidFill>
                <a:latin typeface="Aptos"/>
                <a:ea typeface="Aptos" panose="020B0004020202020204" pitchFamily="34" charset="0"/>
                <a:cs typeface="Aptos" panose="020B0004020202020204" pitchFamily="34" charset="0"/>
              </a:rPr>
              <a:t>Alternative Assessments for Licensure: Implementation and intersection with LEADS Act</a:t>
            </a:r>
          </a:p>
          <a:p>
            <a:endParaRPr lang="en-US" sz="2400">
              <a:solidFill>
                <a:srgbClr val="000000"/>
              </a:solidFill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1800">
              <a:solidFill>
                <a:srgbClr val="000000"/>
              </a:solidFill>
              <a:latin typeface="Aptos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1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459FB-1106-AF94-5BB4-C1514811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FAEBEB8B-6390-D03A-3733-8821E07402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94570"/>
            <a:ext cx="10515600" cy="10428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spc="-15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/>
                <a:ea typeface="+mj-ea"/>
                <a:cs typeface="Arial"/>
              </a:rPr>
              <a:t>Additional changes to regulations in response to public comment </a:t>
            </a:r>
            <a:endParaRPr kumimoji="0" lang="en-US" sz="4400" b="0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49A24-57AD-6C63-7202-3D802AD61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74" y="2086984"/>
            <a:ext cx="10979426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latin typeface="Aptos"/>
                <a:cs typeface="Arial"/>
              </a:rPr>
              <a:t>Media Arts</a:t>
            </a:r>
            <a:r>
              <a:rPr lang="en-US">
                <a:latin typeface="Aptos"/>
                <a:cs typeface="Arial"/>
              </a:rPr>
              <a:t> Endorsement:</a:t>
            </a:r>
          </a:p>
          <a:p>
            <a:pPr lvl="1"/>
            <a:endParaRPr lang="en-US">
              <a:latin typeface="Aptos"/>
            </a:endParaRPr>
          </a:p>
          <a:p>
            <a:pPr lvl="1"/>
            <a:r>
              <a:rPr lang="en-US" b="1">
                <a:latin typeface="Aptos"/>
                <a:cs typeface="Arial"/>
              </a:rPr>
              <a:t>Expand list</a:t>
            </a:r>
            <a:r>
              <a:rPr lang="en-US">
                <a:latin typeface="Aptos"/>
                <a:cs typeface="Arial"/>
              </a:rPr>
              <a:t> of vocation/career technical license options, including:</a:t>
            </a:r>
          </a:p>
          <a:p>
            <a:pPr lvl="2"/>
            <a:r>
              <a:rPr lang="en-US" sz="2400">
                <a:latin typeface="Aptos"/>
                <a:cs typeface="Arial"/>
              </a:rPr>
              <a:t>Radio and Television Broadcasting, Design and Visual Communication, Graphic Communication, Engineering Technology, Drafting, Information Support Services and Networking, Programming and Web Development, Painting and Design Technology or Marketing teacher  </a:t>
            </a:r>
          </a:p>
          <a:p>
            <a:pPr lvl="2"/>
            <a:endParaRPr lang="en-US" sz="2400">
              <a:latin typeface="Aptos"/>
            </a:endParaRPr>
          </a:p>
          <a:p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97684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08D7-C19A-B687-3086-AC397871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56" y="2044931"/>
            <a:ext cx="10515600" cy="1829107"/>
          </a:xfrm>
        </p:spPr>
        <p:txBody>
          <a:bodyPr/>
          <a:lstStyle/>
          <a:p>
            <a:pPr algn="ctr"/>
            <a:r>
              <a:rPr lang="en-US">
                <a:latin typeface="Aptos"/>
                <a:cs typeface="Arial"/>
              </a:rPr>
              <a:t>Comments and Questions</a:t>
            </a:r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772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264D-4525-EC56-55AD-EA3A6025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  <a:cs typeface="Arial"/>
              </a:rPr>
              <a:t>Appendix</a:t>
            </a:r>
            <a:endParaRPr lang="en-US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55274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D1A8CB-50DB-A30B-1626-81763C23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ptos"/>
                <a:ea typeface="Calibri"/>
                <a:cs typeface="Arial"/>
              </a:rPr>
              <a:t>Summary of Public Comment - 7.03 Permanent authorization of Alternative Licensure Assessments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711045-F8C8-182D-9EF5-63C3358FC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ptos"/>
                <a:cs typeface="Arial"/>
              </a:rPr>
              <a:t>Overall support for permanently authorizing alternative assessments for licensure to ensure an equitable and accessible educator workforce and licensure system</a:t>
            </a:r>
          </a:p>
          <a:p>
            <a:pPr lvl="1"/>
            <a:r>
              <a:rPr lang="en-US">
                <a:latin typeface="Aptos"/>
                <a:cs typeface="Arial"/>
              </a:rPr>
              <a:t>Request to expand access of alternative licensure assessments to those licensed under 603 CMR 4.00, Vocational Technical Education</a:t>
            </a:r>
          </a:p>
          <a:p>
            <a:pPr lvl="1"/>
            <a:r>
              <a:rPr lang="en-US">
                <a:latin typeface="Aptos"/>
                <a:cs typeface="Arial"/>
              </a:rPr>
              <a:t>Some comments request consideration of additional guardrails and conditions for implementation of the alternative assessments</a:t>
            </a:r>
          </a:p>
        </p:txBody>
      </p:sp>
    </p:spTree>
    <p:extLst>
      <p:ext uri="{BB962C8B-B14F-4D97-AF65-F5344CB8AC3E}">
        <p14:creationId xmlns:p14="http://schemas.microsoft.com/office/powerpoint/2010/main" val="242327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purl.org/dc/dcmitype/"/>
    <ds:schemaRef ds:uri="http://www.w3.org/XML/1998/namespace"/>
    <ds:schemaRef ds:uri="0128f6a2-0fe6-40ac-973e-bb0bf351512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a12eb2f-f040-4639-9fb2-5a6588dc803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347D295-A73C-4480-8640-B659A571D40F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698</Words>
  <Application>Microsoft Office PowerPoint</Application>
  <PresentationFormat>Widescreen</PresentationFormat>
  <Paragraphs>73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Segoe</vt:lpstr>
      <vt:lpstr>Aptos</vt:lpstr>
      <vt:lpstr>Arial</vt:lpstr>
      <vt:lpstr>Calibri</vt:lpstr>
      <vt:lpstr>Wingdings</vt:lpstr>
      <vt:lpstr>Office Theme</vt:lpstr>
      <vt:lpstr>  Amendments to Educator Licensure and Program Approval Regulations, 603 CMR 7.00</vt:lpstr>
      <vt:lpstr>Presenters</vt:lpstr>
      <vt:lpstr>Agenda</vt:lpstr>
      <vt:lpstr>Proposed changes to regulations presented in February</vt:lpstr>
      <vt:lpstr>Summary of public comment</vt:lpstr>
      <vt:lpstr>Additional changes to regulations in response to public comment </vt:lpstr>
      <vt:lpstr>Comments and Questions</vt:lpstr>
      <vt:lpstr>Appendix</vt:lpstr>
      <vt:lpstr>Summary of Public Comment - 7.03 Permanent authorization of Alternative Licensure Assessments </vt:lpstr>
      <vt:lpstr>Summary of Public Comment - 7.03 Permanent authorization of Alternative Licensure Assessments   </vt:lpstr>
      <vt:lpstr>Summary of Public Comment - 7.04 Additional flexibility in coursework requirements for professional licensure  </vt:lpstr>
      <vt:lpstr>Summary of Public Comment - 7.04 Name and Level change for Health/Family and Consumer Sciences, all levels license to Comprehensive Health, PreK-8 &amp; 5-12 </vt:lpstr>
      <vt:lpstr>Summary of Public Comment - 7.04 Allow the Bilingual Endorsement as an alternative to the Sheltered English Immersion Endorsement</vt:lpstr>
      <vt:lpstr>Summary of Public Comment - 7.15 Specify that Emergency licenses may not be extended beyond June 30, 2027</vt:lpstr>
      <vt:lpstr>Summary of Public Comment - 7.02 &amp; 7.15 Remove outdated language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May 20, 2025 Regular Meeting Item 4 Slides: Educator Licensure Slides</dc:title>
  <dc:creator>DESE</dc:creator>
  <cp:lastModifiedBy>Zou, Dong (EOE)</cp:lastModifiedBy>
  <cp:revision>13</cp:revision>
  <cp:lastPrinted>2025-02-21T18:23:21Z</cp:lastPrinted>
  <dcterms:created xsi:type="dcterms:W3CDTF">2022-10-11T20:32:22Z</dcterms:created>
  <dcterms:modified xsi:type="dcterms:W3CDTF">2025-05-20T19:40:21Z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20 2025 12:00AM</vt:lpwstr>
  </property>
</Properties>
</file>