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84" r:id="rId5"/>
  </p:sldMasterIdLst>
  <p:notesMasterIdLst>
    <p:notesMasterId r:id="rId22"/>
  </p:notesMasterIdLst>
  <p:sldIdLst>
    <p:sldId id="308" r:id="rId6"/>
    <p:sldId id="311" r:id="rId7"/>
    <p:sldId id="310" r:id="rId8"/>
    <p:sldId id="296" r:id="rId9"/>
    <p:sldId id="303" r:id="rId10"/>
    <p:sldId id="304" r:id="rId11"/>
    <p:sldId id="305" r:id="rId12"/>
    <p:sldId id="306" r:id="rId13"/>
    <p:sldId id="256" r:id="rId14"/>
    <p:sldId id="257" r:id="rId15"/>
    <p:sldId id="258" r:id="rId16"/>
    <p:sldId id="259" r:id="rId17"/>
    <p:sldId id="260" r:id="rId18"/>
    <p:sldId id="261" r:id="rId19"/>
    <p:sldId id="262" r:id="rId20"/>
    <p:sldId id="313" r:id="rId21"/>
  </p:sldIdLst>
  <p:sldSz cx="12192000" cy="6858000"/>
  <p:notesSz cx="7010400" cy="9296400"/>
  <p:embeddedFontLst>
    <p:embeddedFont>
      <p:font typeface="Helvetica Neue" panose="020B0604020202020204" charset="0"/>
      <p:regular r:id="rId23"/>
      <p:bold r:id="rId24"/>
      <p:italic r:id="rId25"/>
      <p:boldItalic r:id="rId26"/>
    </p:embeddedFont>
    <p:embeddedFont>
      <p:font typeface="Helvetica Neue Light" panose="020B0604020202020204" charset="0"/>
      <p:regular r:id="rId27"/>
      <p:bold r:id="rId28"/>
      <p:italic r:id="rId29"/>
      <p:boldItalic r:id="rId30"/>
    </p:embeddedFont>
    <p:embeddedFont>
      <p:font typeface="Poppins" panose="00000500000000000000" pitchFamily="2" charset="0"/>
      <p:regular r:id="rId31"/>
      <p:bold r:id="rId32"/>
      <p:italic r:id="rId33"/>
      <p:boldItalic r:id="rId34"/>
    </p:embeddedFont>
    <p:embeddedFont>
      <p:font typeface="Poppins Light" panose="00000400000000000000" pitchFamily="2" charset="0"/>
      <p:regular r:id="rId35"/>
      <p:italic r:id="rId36"/>
    </p:embeddedFont>
    <p:embeddedFont>
      <p:font typeface="Poppins Medium" panose="00000600000000000000" pitchFamily="2" charset="0"/>
      <p:regular r:id="rId37"/>
      <p:italic r:id="rId38"/>
    </p:embeddedFont>
    <p:embeddedFont>
      <p:font typeface="Quattrocento Sans" panose="020B05020500000200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7" roundtripDataSignature="AMtx7mjOcPjsMFxyPHOHMNNOVQXZ0YaVj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980A9C-CC7D-5F4D-BE94-194A8ED7BFEE}" name="Gwatkin, Jennifer (DESE)" initials="JG" userId="S::Jennifer.A.Gwatkin@mass.gov::fab686c4-3b50-485c-a73d-502b750f5373" providerId="AD"/>
  <p188:author id="{9CA43CE2-546B-A27E-FF66-ADBBE95484C9}" name="Sahni, Amrita D. (DESE)" initials="AS" userId="S::Amrita.D.Sahni@mass.gov::6313d7e8-2463-49dd-9257-e9ab299d51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103DCB-5A79-4D3C-9FE2-BA5B348DA15B}">
  <a:tblStyle styleId="{68103DCB-5A79-4D3C-9FE2-BA5B348DA15B}"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b="off" i="off"/>
      <a:tcStyle>
        <a:tcBdr/>
        <a:fill>
          <a:solidFill>
            <a:srgbClr val="CBCDD3"/>
          </a:solidFill>
        </a:fill>
      </a:tcStyle>
    </a:band1H>
    <a:band2H>
      <a:tcTxStyle b="off" i="off"/>
      <a:tcStyle>
        <a:tcBdr/>
      </a:tcStyle>
    </a:band2H>
    <a:band1V>
      <a:tcTxStyle b="off" i="off"/>
      <a:tcStyle>
        <a:tcBdr/>
        <a:fill>
          <a:solidFill>
            <a:srgbClr val="CBCDD3"/>
          </a:solidFill>
        </a:fill>
      </a:tcStyle>
    </a:band1V>
    <a:band2V>
      <a:tcTxStyle b="off" i="off"/>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DC730BE-0025-4057-B0C9-23BC3C0AA69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7.fntdata"/><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79"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82"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77" Type="http://customschemas.google.com/relationships/presentationmetadata" Target="metadata"/><Relationship Id="rId8" Type="http://schemas.openxmlformats.org/officeDocument/2006/relationships/slide" Target="slides/slide3.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font" Target="fonts/font19.fntdata"/><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ngton, Carrie J (DESE)" userId="b543a0b6-021e-430e-a7cb-c84ac318616d" providerId="ADAL" clId="{9FD79166-DFEC-4F2B-95EB-CEB91615CE79}"/>
    <pc:docChg chg="undo custSel modSld">
      <pc:chgData name="Harrington, Carrie J (DESE)" userId="b543a0b6-021e-430e-a7cb-c84ac318616d" providerId="ADAL" clId="{9FD79166-DFEC-4F2B-95EB-CEB91615CE79}" dt="2025-06-25T15:57:28.379" v="69" actId="6549"/>
      <pc:docMkLst>
        <pc:docMk/>
      </pc:docMkLst>
      <pc:sldChg chg="modSp mod">
        <pc:chgData name="Harrington, Carrie J (DESE)" userId="b543a0b6-021e-430e-a7cb-c84ac318616d" providerId="ADAL" clId="{9FD79166-DFEC-4F2B-95EB-CEB91615CE79}" dt="2025-06-25T15:40:07.605" v="20" actId="962"/>
        <pc:sldMkLst>
          <pc:docMk/>
          <pc:sldMk cId="0" sldId="256"/>
        </pc:sldMkLst>
        <pc:picChg chg="mod">
          <ac:chgData name="Harrington, Carrie J (DESE)" userId="b543a0b6-021e-430e-a7cb-c84ac318616d" providerId="ADAL" clId="{9FD79166-DFEC-4F2B-95EB-CEB91615CE79}" dt="2025-06-25T15:39:15.679" v="16" actId="962"/>
          <ac:picMkLst>
            <pc:docMk/>
            <pc:sldMk cId="0" sldId="256"/>
            <ac:picMk id="54" creationId="{00000000-0000-0000-0000-000000000000}"/>
          </ac:picMkLst>
        </pc:picChg>
        <pc:picChg chg="mod">
          <ac:chgData name="Harrington, Carrie J (DESE)" userId="b543a0b6-021e-430e-a7cb-c84ac318616d" providerId="ADAL" clId="{9FD79166-DFEC-4F2B-95EB-CEB91615CE79}" dt="2025-06-25T15:39:34.881" v="18" actId="962"/>
          <ac:picMkLst>
            <pc:docMk/>
            <pc:sldMk cId="0" sldId="256"/>
            <ac:picMk id="56" creationId="{00000000-0000-0000-0000-000000000000}"/>
          </ac:picMkLst>
        </pc:picChg>
        <pc:picChg chg="mod">
          <ac:chgData name="Harrington, Carrie J (DESE)" userId="b543a0b6-021e-430e-a7cb-c84ac318616d" providerId="ADAL" clId="{9FD79166-DFEC-4F2B-95EB-CEB91615CE79}" dt="2025-06-25T15:40:07.605" v="20" actId="962"/>
          <ac:picMkLst>
            <pc:docMk/>
            <pc:sldMk cId="0" sldId="256"/>
            <ac:picMk id="57" creationId="{00000000-0000-0000-0000-000000000000}"/>
          </ac:picMkLst>
        </pc:picChg>
      </pc:sldChg>
      <pc:sldChg chg="modSp mod">
        <pc:chgData name="Harrington, Carrie J (DESE)" userId="b543a0b6-021e-430e-a7cb-c84ac318616d" providerId="ADAL" clId="{9FD79166-DFEC-4F2B-95EB-CEB91615CE79}" dt="2025-06-25T15:42:22.976" v="26" actId="962"/>
        <pc:sldMkLst>
          <pc:docMk/>
          <pc:sldMk cId="0" sldId="257"/>
        </pc:sldMkLst>
        <pc:picChg chg="mod">
          <ac:chgData name="Harrington, Carrie J (DESE)" userId="b543a0b6-021e-430e-a7cb-c84ac318616d" providerId="ADAL" clId="{9FD79166-DFEC-4F2B-95EB-CEB91615CE79}" dt="2025-06-25T15:40:35.031" v="22" actId="962"/>
          <ac:picMkLst>
            <pc:docMk/>
            <pc:sldMk cId="0" sldId="257"/>
            <ac:picMk id="64" creationId="{00000000-0000-0000-0000-000000000000}"/>
          </ac:picMkLst>
        </pc:picChg>
        <pc:picChg chg="mod">
          <ac:chgData name="Harrington, Carrie J (DESE)" userId="b543a0b6-021e-430e-a7cb-c84ac318616d" providerId="ADAL" clId="{9FD79166-DFEC-4F2B-95EB-CEB91615CE79}" dt="2025-06-25T15:41:57.521" v="24" actId="962"/>
          <ac:picMkLst>
            <pc:docMk/>
            <pc:sldMk cId="0" sldId="257"/>
            <ac:picMk id="65" creationId="{00000000-0000-0000-0000-000000000000}"/>
          </ac:picMkLst>
        </pc:picChg>
        <pc:picChg chg="mod">
          <ac:chgData name="Harrington, Carrie J (DESE)" userId="b543a0b6-021e-430e-a7cb-c84ac318616d" providerId="ADAL" clId="{9FD79166-DFEC-4F2B-95EB-CEB91615CE79}" dt="2025-06-25T15:42:22.976" v="26" actId="962"/>
          <ac:picMkLst>
            <pc:docMk/>
            <pc:sldMk cId="0" sldId="257"/>
            <ac:picMk id="66" creationId="{00000000-0000-0000-0000-000000000000}"/>
          </ac:picMkLst>
        </pc:picChg>
      </pc:sldChg>
      <pc:sldChg chg="modSp mod">
        <pc:chgData name="Harrington, Carrie J (DESE)" userId="b543a0b6-021e-430e-a7cb-c84ac318616d" providerId="ADAL" clId="{9FD79166-DFEC-4F2B-95EB-CEB91615CE79}" dt="2025-06-25T15:42:41.808" v="28" actId="962"/>
        <pc:sldMkLst>
          <pc:docMk/>
          <pc:sldMk cId="0" sldId="258"/>
        </pc:sldMkLst>
        <pc:picChg chg="mod">
          <ac:chgData name="Harrington, Carrie J (DESE)" userId="b543a0b6-021e-430e-a7cb-c84ac318616d" providerId="ADAL" clId="{9FD79166-DFEC-4F2B-95EB-CEB91615CE79}" dt="2025-06-25T15:42:41.808" v="28" actId="962"/>
          <ac:picMkLst>
            <pc:docMk/>
            <pc:sldMk cId="0" sldId="258"/>
            <ac:picMk id="73" creationId="{00000000-0000-0000-0000-000000000000}"/>
          </ac:picMkLst>
        </pc:picChg>
      </pc:sldChg>
      <pc:sldChg chg="modSp mod">
        <pc:chgData name="Harrington, Carrie J (DESE)" userId="b543a0b6-021e-430e-a7cb-c84ac318616d" providerId="ADAL" clId="{9FD79166-DFEC-4F2B-95EB-CEB91615CE79}" dt="2025-06-25T15:43:46.400" v="39" actId="962"/>
        <pc:sldMkLst>
          <pc:docMk/>
          <pc:sldMk cId="0" sldId="259"/>
        </pc:sldMkLst>
        <pc:picChg chg="mod">
          <ac:chgData name="Harrington, Carrie J (DESE)" userId="b543a0b6-021e-430e-a7cb-c84ac318616d" providerId="ADAL" clId="{9FD79166-DFEC-4F2B-95EB-CEB91615CE79}" dt="2025-06-25T15:42:47.531" v="29" actId="962"/>
          <ac:picMkLst>
            <pc:docMk/>
            <pc:sldMk cId="0" sldId="259"/>
            <ac:picMk id="80" creationId="{00000000-0000-0000-0000-000000000000}"/>
          </ac:picMkLst>
        </pc:picChg>
        <pc:picChg chg="mod">
          <ac:chgData name="Harrington, Carrie J (DESE)" userId="b543a0b6-021e-430e-a7cb-c84ac318616d" providerId="ADAL" clId="{9FD79166-DFEC-4F2B-95EB-CEB91615CE79}" dt="2025-06-25T15:42:52.638" v="30" actId="962"/>
          <ac:picMkLst>
            <pc:docMk/>
            <pc:sldMk cId="0" sldId="259"/>
            <ac:picMk id="81" creationId="{00000000-0000-0000-0000-000000000000}"/>
          </ac:picMkLst>
        </pc:picChg>
        <pc:picChg chg="mod">
          <ac:chgData name="Harrington, Carrie J (DESE)" userId="b543a0b6-021e-430e-a7cb-c84ac318616d" providerId="ADAL" clId="{9FD79166-DFEC-4F2B-95EB-CEB91615CE79}" dt="2025-06-25T15:42:53.756" v="31" actId="962"/>
          <ac:picMkLst>
            <pc:docMk/>
            <pc:sldMk cId="0" sldId="259"/>
            <ac:picMk id="82" creationId="{00000000-0000-0000-0000-000000000000}"/>
          </ac:picMkLst>
        </pc:picChg>
        <pc:picChg chg="mod">
          <ac:chgData name="Harrington, Carrie J (DESE)" userId="b543a0b6-021e-430e-a7cb-c84ac318616d" providerId="ADAL" clId="{9FD79166-DFEC-4F2B-95EB-CEB91615CE79}" dt="2025-06-25T15:43:21.148" v="37" actId="962"/>
          <ac:picMkLst>
            <pc:docMk/>
            <pc:sldMk cId="0" sldId="259"/>
            <ac:picMk id="84" creationId="{00000000-0000-0000-0000-000000000000}"/>
          </ac:picMkLst>
        </pc:picChg>
        <pc:picChg chg="mod">
          <ac:chgData name="Harrington, Carrie J (DESE)" userId="b543a0b6-021e-430e-a7cb-c84ac318616d" providerId="ADAL" clId="{9FD79166-DFEC-4F2B-95EB-CEB91615CE79}" dt="2025-06-25T15:43:46.400" v="39" actId="962"/>
          <ac:picMkLst>
            <pc:docMk/>
            <pc:sldMk cId="0" sldId="259"/>
            <ac:picMk id="85" creationId="{00000000-0000-0000-0000-000000000000}"/>
          </ac:picMkLst>
        </pc:picChg>
      </pc:sldChg>
      <pc:sldChg chg="modSp mod">
        <pc:chgData name="Harrington, Carrie J (DESE)" userId="b543a0b6-021e-430e-a7cb-c84ac318616d" providerId="ADAL" clId="{9FD79166-DFEC-4F2B-95EB-CEB91615CE79}" dt="2025-06-25T15:45:00.804" v="45" actId="962"/>
        <pc:sldMkLst>
          <pc:docMk/>
          <pc:sldMk cId="0" sldId="260"/>
        </pc:sldMkLst>
        <pc:picChg chg="mod">
          <ac:chgData name="Harrington, Carrie J (DESE)" userId="b543a0b6-021e-430e-a7cb-c84ac318616d" providerId="ADAL" clId="{9FD79166-DFEC-4F2B-95EB-CEB91615CE79}" dt="2025-06-25T15:44:02.955" v="41" actId="962"/>
          <ac:picMkLst>
            <pc:docMk/>
            <pc:sldMk cId="0" sldId="260"/>
            <ac:picMk id="92" creationId="{00000000-0000-0000-0000-000000000000}"/>
          </ac:picMkLst>
        </pc:picChg>
        <pc:picChg chg="mod">
          <ac:chgData name="Harrington, Carrie J (DESE)" userId="b543a0b6-021e-430e-a7cb-c84ac318616d" providerId="ADAL" clId="{9FD79166-DFEC-4F2B-95EB-CEB91615CE79}" dt="2025-06-25T15:44:41.731" v="43" actId="962"/>
          <ac:picMkLst>
            <pc:docMk/>
            <pc:sldMk cId="0" sldId="260"/>
            <ac:picMk id="93" creationId="{00000000-0000-0000-0000-000000000000}"/>
          </ac:picMkLst>
        </pc:picChg>
        <pc:picChg chg="mod">
          <ac:chgData name="Harrington, Carrie J (DESE)" userId="b543a0b6-021e-430e-a7cb-c84ac318616d" providerId="ADAL" clId="{9FD79166-DFEC-4F2B-95EB-CEB91615CE79}" dt="2025-06-25T15:45:00.804" v="45" actId="962"/>
          <ac:picMkLst>
            <pc:docMk/>
            <pc:sldMk cId="0" sldId="260"/>
            <ac:picMk id="94" creationId="{00000000-0000-0000-0000-000000000000}"/>
          </ac:picMkLst>
        </pc:picChg>
      </pc:sldChg>
      <pc:sldChg chg="addSp delSp modSp mod">
        <pc:chgData name="Harrington, Carrie J (DESE)" userId="b543a0b6-021e-430e-a7cb-c84ac318616d" providerId="ADAL" clId="{9FD79166-DFEC-4F2B-95EB-CEB91615CE79}" dt="2025-06-25T15:47:29.184" v="61" actId="962"/>
        <pc:sldMkLst>
          <pc:docMk/>
          <pc:sldMk cId="0" sldId="261"/>
        </pc:sldMkLst>
        <pc:grpChg chg="mod">
          <ac:chgData name="Harrington, Carrie J (DESE)" userId="b543a0b6-021e-430e-a7cb-c84ac318616d" providerId="ADAL" clId="{9FD79166-DFEC-4F2B-95EB-CEB91615CE79}" dt="2025-06-25T15:45:22.374" v="47" actId="962"/>
          <ac:grpSpMkLst>
            <pc:docMk/>
            <pc:sldMk cId="0" sldId="261"/>
            <ac:grpSpMk id="99" creationId="{00000000-0000-0000-0000-000000000000}"/>
          </ac:grpSpMkLst>
        </pc:grpChg>
        <pc:grpChg chg="mod">
          <ac:chgData name="Harrington, Carrie J (DESE)" userId="b543a0b6-021e-430e-a7cb-c84ac318616d" providerId="ADAL" clId="{9FD79166-DFEC-4F2B-95EB-CEB91615CE79}" dt="2025-06-25T15:45:46.159" v="49" actId="962"/>
          <ac:grpSpMkLst>
            <pc:docMk/>
            <pc:sldMk cId="0" sldId="261"/>
            <ac:grpSpMk id="103" creationId="{00000000-0000-0000-0000-000000000000}"/>
          </ac:grpSpMkLst>
        </pc:grpChg>
        <pc:grpChg chg="mod">
          <ac:chgData name="Harrington, Carrie J (DESE)" userId="b543a0b6-021e-430e-a7cb-c84ac318616d" providerId="ADAL" clId="{9FD79166-DFEC-4F2B-95EB-CEB91615CE79}" dt="2025-06-25T15:46:08.801" v="51" actId="962"/>
          <ac:grpSpMkLst>
            <pc:docMk/>
            <pc:sldMk cId="0" sldId="261"/>
            <ac:grpSpMk id="106" creationId="{00000000-0000-0000-0000-000000000000}"/>
          </ac:grpSpMkLst>
        </pc:grpChg>
        <pc:picChg chg="mod">
          <ac:chgData name="Harrington, Carrie J (DESE)" userId="b543a0b6-021e-430e-a7cb-c84ac318616d" providerId="ADAL" clId="{9FD79166-DFEC-4F2B-95EB-CEB91615CE79}" dt="2025-06-25T15:46:25.393" v="53" actId="962"/>
          <ac:picMkLst>
            <pc:docMk/>
            <pc:sldMk cId="0" sldId="261"/>
            <ac:picMk id="113" creationId="{00000000-0000-0000-0000-000000000000}"/>
          </ac:picMkLst>
        </pc:picChg>
        <pc:picChg chg="mod">
          <ac:chgData name="Harrington, Carrie J (DESE)" userId="b543a0b6-021e-430e-a7cb-c84ac318616d" providerId="ADAL" clId="{9FD79166-DFEC-4F2B-95EB-CEB91615CE79}" dt="2025-06-25T15:46:52.258" v="55" actId="962"/>
          <ac:picMkLst>
            <pc:docMk/>
            <pc:sldMk cId="0" sldId="261"/>
            <ac:picMk id="114" creationId="{00000000-0000-0000-0000-000000000000}"/>
          </ac:picMkLst>
        </pc:picChg>
        <pc:picChg chg="add del mod">
          <ac:chgData name="Harrington, Carrie J (DESE)" userId="b543a0b6-021e-430e-a7cb-c84ac318616d" providerId="ADAL" clId="{9FD79166-DFEC-4F2B-95EB-CEB91615CE79}" dt="2025-06-25T15:47:16.283" v="59" actId="962"/>
          <ac:picMkLst>
            <pc:docMk/>
            <pc:sldMk cId="0" sldId="261"/>
            <ac:picMk id="115" creationId="{00000000-0000-0000-0000-000000000000}"/>
          </ac:picMkLst>
        </pc:picChg>
        <pc:picChg chg="mod">
          <ac:chgData name="Harrington, Carrie J (DESE)" userId="b543a0b6-021e-430e-a7cb-c84ac318616d" providerId="ADAL" clId="{9FD79166-DFEC-4F2B-95EB-CEB91615CE79}" dt="2025-06-25T15:47:29.184" v="61" actId="962"/>
          <ac:picMkLst>
            <pc:docMk/>
            <pc:sldMk cId="0" sldId="261"/>
            <ac:picMk id="117" creationId="{00000000-0000-0000-0000-000000000000}"/>
          </ac:picMkLst>
        </pc:picChg>
      </pc:sldChg>
      <pc:sldChg chg="addSp delSp modSp mod">
        <pc:chgData name="Harrington, Carrie J (DESE)" userId="b543a0b6-021e-430e-a7cb-c84ac318616d" providerId="ADAL" clId="{9FD79166-DFEC-4F2B-95EB-CEB91615CE79}" dt="2025-06-25T15:55:16.780" v="64" actId="478"/>
        <pc:sldMkLst>
          <pc:docMk/>
          <pc:sldMk cId="0" sldId="262"/>
        </pc:sldMkLst>
        <pc:spChg chg="mod">
          <ac:chgData name="Harrington, Carrie J (DESE)" userId="b543a0b6-021e-430e-a7cb-c84ac318616d" providerId="ADAL" clId="{9FD79166-DFEC-4F2B-95EB-CEB91615CE79}" dt="2025-06-25T15:24:06.584" v="1" actId="962"/>
          <ac:spMkLst>
            <pc:docMk/>
            <pc:sldMk cId="0" sldId="262"/>
            <ac:spMk id="124" creationId="{00000000-0000-0000-0000-000000000000}"/>
          </ac:spMkLst>
        </pc:spChg>
        <pc:spChg chg="mod">
          <ac:chgData name="Harrington, Carrie J (DESE)" userId="b543a0b6-021e-430e-a7cb-c84ac318616d" providerId="ADAL" clId="{9FD79166-DFEC-4F2B-95EB-CEB91615CE79}" dt="2025-06-25T15:24:06.589" v="2" actId="962"/>
          <ac:spMkLst>
            <pc:docMk/>
            <pc:sldMk cId="0" sldId="262"/>
            <ac:spMk id="125" creationId="{00000000-0000-0000-0000-000000000000}"/>
          </ac:spMkLst>
        </pc:spChg>
        <pc:spChg chg="del mod">
          <ac:chgData name="Harrington, Carrie J (DESE)" userId="b543a0b6-021e-430e-a7cb-c84ac318616d" providerId="ADAL" clId="{9FD79166-DFEC-4F2B-95EB-CEB91615CE79}" dt="2025-06-25T15:24:19.505" v="4" actId="478"/>
          <ac:spMkLst>
            <pc:docMk/>
            <pc:sldMk cId="0" sldId="262"/>
            <ac:spMk id="130" creationId="{00000000-0000-0000-0000-000000000000}"/>
          </ac:spMkLst>
        </pc:spChg>
        <pc:picChg chg="add del mod">
          <ac:chgData name="Harrington, Carrie J (DESE)" userId="b543a0b6-021e-430e-a7cb-c84ac318616d" providerId="ADAL" clId="{9FD79166-DFEC-4F2B-95EB-CEB91615CE79}" dt="2025-06-25T15:55:16.780" v="64" actId="478"/>
          <ac:picMkLst>
            <pc:docMk/>
            <pc:sldMk cId="0" sldId="262"/>
            <ac:picMk id="131" creationId="{00000000-0000-0000-0000-000000000000}"/>
          </ac:picMkLst>
        </pc:picChg>
      </pc:sldChg>
      <pc:sldChg chg="modSp mod modNotesTx">
        <pc:chgData name="Harrington, Carrie J (DESE)" userId="b543a0b6-021e-430e-a7cb-c84ac318616d" providerId="ADAL" clId="{9FD79166-DFEC-4F2B-95EB-CEB91615CE79}" dt="2025-06-25T15:56:41.991" v="65" actId="6549"/>
        <pc:sldMkLst>
          <pc:docMk/>
          <pc:sldMk cId="0" sldId="296"/>
        </pc:sldMkLst>
        <pc:picChg chg="mod">
          <ac:chgData name="Harrington, Carrie J (DESE)" userId="b543a0b6-021e-430e-a7cb-c84ac318616d" providerId="ADAL" clId="{9FD79166-DFEC-4F2B-95EB-CEB91615CE79}" dt="2025-06-25T15:37:40.475" v="6" actId="962"/>
          <ac:picMkLst>
            <pc:docMk/>
            <pc:sldMk cId="0" sldId="296"/>
            <ac:picMk id="2" creationId="{BA02A243-13BE-8CF1-9E7C-3F7569A2DA6C}"/>
          </ac:picMkLst>
        </pc:picChg>
      </pc:sldChg>
      <pc:sldChg chg="modSp mod modNotesTx">
        <pc:chgData name="Harrington, Carrie J (DESE)" userId="b543a0b6-021e-430e-a7cb-c84ac318616d" providerId="ADAL" clId="{9FD79166-DFEC-4F2B-95EB-CEB91615CE79}" dt="2025-06-25T15:56:50.730" v="66" actId="6549"/>
        <pc:sldMkLst>
          <pc:docMk/>
          <pc:sldMk cId="329027157" sldId="303"/>
        </pc:sldMkLst>
        <pc:picChg chg="mod">
          <ac:chgData name="Harrington, Carrie J (DESE)" userId="b543a0b6-021e-430e-a7cb-c84ac318616d" providerId="ADAL" clId="{9FD79166-DFEC-4F2B-95EB-CEB91615CE79}" dt="2025-06-25T15:38:13.384" v="8" actId="962"/>
          <ac:picMkLst>
            <pc:docMk/>
            <pc:sldMk cId="329027157" sldId="303"/>
            <ac:picMk id="4" creationId="{9D91EE17-11DC-1ED4-7701-CD2B5D8A707D}"/>
          </ac:picMkLst>
        </pc:picChg>
      </pc:sldChg>
      <pc:sldChg chg="modSp mod modNotesTx">
        <pc:chgData name="Harrington, Carrie J (DESE)" userId="b543a0b6-021e-430e-a7cb-c84ac318616d" providerId="ADAL" clId="{9FD79166-DFEC-4F2B-95EB-CEB91615CE79}" dt="2025-06-25T15:57:04.476" v="67" actId="6549"/>
        <pc:sldMkLst>
          <pc:docMk/>
          <pc:sldMk cId="777665879" sldId="304"/>
        </pc:sldMkLst>
        <pc:picChg chg="mod">
          <ac:chgData name="Harrington, Carrie J (DESE)" userId="b543a0b6-021e-430e-a7cb-c84ac318616d" providerId="ADAL" clId="{9FD79166-DFEC-4F2B-95EB-CEB91615CE79}" dt="2025-06-25T15:38:34.031" v="10" actId="962"/>
          <ac:picMkLst>
            <pc:docMk/>
            <pc:sldMk cId="777665879" sldId="304"/>
            <ac:picMk id="4" creationId="{0A48F509-FE06-AC99-7AA4-571AA4798868}"/>
          </ac:picMkLst>
        </pc:picChg>
      </pc:sldChg>
      <pc:sldChg chg="modNotesTx">
        <pc:chgData name="Harrington, Carrie J (DESE)" userId="b543a0b6-021e-430e-a7cb-c84ac318616d" providerId="ADAL" clId="{9FD79166-DFEC-4F2B-95EB-CEB91615CE79}" dt="2025-06-25T15:57:11.325" v="68" actId="6549"/>
        <pc:sldMkLst>
          <pc:docMk/>
          <pc:sldMk cId="2346729574" sldId="305"/>
        </pc:sldMkLst>
      </pc:sldChg>
      <pc:sldChg chg="modNotesTx">
        <pc:chgData name="Harrington, Carrie J (DESE)" userId="b543a0b6-021e-430e-a7cb-c84ac318616d" providerId="ADAL" clId="{9FD79166-DFEC-4F2B-95EB-CEB91615CE79}" dt="2025-06-25T15:57:28.379" v="69" actId="6549"/>
        <pc:sldMkLst>
          <pc:docMk/>
          <pc:sldMk cId="1575721503" sldId="306"/>
        </pc:sldMkLst>
      </pc:sldChg>
      <pc:sldChg chg="modSp mod">
        <pc:chgData name="Harrington, Carrie J (DESE)" userId="b543a0b6-021e-430e-a7cb-c84ac318616d" providerId="ADAL" clId="{9FD79166-DFEC-4F2B-95EB-CEB91615CE79}" dt="2025-06-25T15:24:06.569" v="0" actId="962"/>
        <pc:sldMkLst>
          <pc:docMk/>
          <pc:sldMk cId="329700282" sldId="311"/>
        </pc:sldMkLst>
        <pc:spChg chg="mod">
          <ac:chgData name="Harrington, Carrie J (DESE)" userId="b543a0b6-021e-430e-a7cb-c84ac318616d" providerId="ADAL" clId="{9FD79166-DFEC-4F2B-95EB-CEB91615CE79}" dt="2025-06-25T15:24:06.569" v="0" actId="962"/>
          <ac:spMkLst>
            <pc:docMk/>
            <pc:sldMk cId="329700282" sldId="311"/>
            <ac:spMk id="2" creationId="{A0D77AED-0499-C107-46CB-5D0C900CB8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912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7da3b401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7da3b401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67da3b401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67da3b401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2346265a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2346265a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757452a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757452a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5c795df69f_6_507: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indent="0"/>
            <a:endParaRPr lang="en-US" dirty="0"/>
          </a:p>
          <a:p>
            <a:pPr marL="0" indent="0"/>
            <a:endParaRPr lang="en-US" dirty="0"/>
          </a:p>
          <a:p>
            <a:pPr marL="0" indent="0"/>
            <a:endParaRPr lang="en-US" dirty="0"/>
          </a:p>
        </p:txBody>
      </p:sp>
      <p:sp>
        <p:nvSpPr>
          <p:cNvPr id="605" name="Google Shape;605;g35c795df69f_6_50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174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0">
              <a:lnSpc>
                <a:spcPct val="115000"/>
              </a:lnSpc>
              <a:buClr>
                <a:schemeClr val="dk1"/>
              </a:buClr>
              <a:buSzPts val="1000"/>
              <a:buFont typeface="Arial" panose="020B0604020202020204" pitchFamily="34" charset="0"/>
              <a:buNone/>
            </a:pPr>
            <a:endParaRPr lang="en-US" sz="12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28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6577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406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21624b9f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21624b9f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251b6a0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251b6a0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251b6a0e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251b6a0e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3"/>
        <p:cNvGrpSpPr/>
        <p:nvPr/>
      </p:nvGrpSpPr>
      <p:grpSpPr>
        <a:xfrm>
          <a:off x="0" y="0"/>
          <a:ext cx="0" cy="0"/>
          <a:chOff x="0" y="0"/>
          <a:chExt cx="0" cy="0"/>
        </a:xfrm>
      </p:grpSpPr>
      <p:sp>
        <p:nvSpPr>
          <p:cNvPr id="154" name="Google Shape;154;g35c795df69f_6_517"/>
          <p:cNvSpPr txBox="1">
            <a:spLocks noGrp="1"/>
          </p:cNvSpPr>
          <p:nvPr>
            <p:ph type="body" idx="1"/>
          </p:nvPr>
        </p:nvSpPr>
        <p:spPr>
          <a:xfrm>
            <a:off x="838200" y="2086984"/>
            <a:ext cx="10515600" cy="4052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g35c795df69f_6_517"/>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199"/>
        <p:cNvGrpSpPr/>
        <p:nvPr/>
      </p:nvGrpSpPr>
      <p:grpSpPr>
        <a:xfrm>
          <a:off x="0" y="0"/>
          <a:ext cx="0" cy="0"/>
          <a:chOff x="0" y="0"/>
          <a:chExt cx="0" cy="0"/>
        </a:xfrm>
      </p:grpSpPr>
      <p:pic>
        <p:nvPicPr>
          <p:cNvPr id="200" name="Google Shape;200;g35c795df69f_6_563"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201" name="Google Shape;201;g35c795df69f_6_563" descr="Colored background box."/>
          <p:cNvSpPr/>
          <p:nvPr/>
        </p:nvSpPr>
        <p:spPr>
          <a:xfrm>
            <a:off x="0" y="1233722"/>
            <a:ext cx="12192000" cy="258840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g35c795df69f_6_563" descr="Colored background box."/>
          <p:cNvSpPr/>
          <p:nvPr/>
        </p:nvSpPr>
        <p:spPr>
          <a:xfrm>
            <a:off x="0" y="3822199"/>
            <a:ext cx="12192000" cy="12495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ne column numbering list" type="obj">
  <p:cSld name="OBJECT">
    <p:spTree>
      <p:nvGrpSpPr>
        <p:cNvPr id="1" name="Shape 203"/>
        <p:cNvGrpSpPr/>
        <p:nvPr/>
      </p:nvGrpSpPr>
      <p:grpSpPr>
        <a:xfrm>
          <a:off x="0" y="0"/>
          <a:ext cx="0" cy="0"/>
          <a:chOff x="0" y="0"/>
          <a:chExt cx="0" cy="0"/>
        </a:xfrm>
      </p:grpSpPr>
      <p:pic>
        <p:nvPicPr>
          <p:cNvPr id="204" name="Google Shape;204;g35c795df69f_6_56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05" name="Google Shape;205;g35c795df69f_6_567" descr="Colored background box."/>
          <p:cNvSpPr/>
          <p:nvPr/>
        </p:nvSpPr>
        <p:spPr>
          <a:xfrm>
            <a:off x="0" y="212726"/>
            <a:ext cx="250500" cy="8322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g35c795df69f_6_567" descr="Colored background box."/>
          <p:cNvSpPr/>
          <p:nvPr/>
        </p:nvSpPr>
        <p:spPr>
          <a:xfrm>
            <a:off x="435429" y="212727"/>
            <a:ext cx="11756700" cy="83220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g35c795df69f_6_567"/>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g35c795df69f_6_567"/>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Calibri"/>
              <a:buAutoNum type="arabicPeriod"/>
              <a:defRPr sz="3200">
                <a:solidFill>
                  <a:srgbClr val="1F386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F386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F386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F386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F386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g35c795df69f_6_56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1800">
                <a:solidFill>
                  <a:schemeClr val="dk1"/>
                </a:solidFill>
                <a:latin typeface="Calibri"/>
                <a:ea typeface="Calibri"/>
                <a:cs typeface="Calibri"/>
                <a:sym typeface="Calibri"/>
              </a:defRPr>
            </a:lvl1pPr>
            <a:lvl2pPr marL="0" marR="0" lvl="1" indent="0" algn="l">
              <a:spcBef>
                <a:spcPts val="0"/>
              </a:spcBef>
              <a:buNone/>
              <a:defRPr sz="1800">
                <a:solidFill>
                  <a:schemeClr val="dk1"/>
                </a:solidFill>
                <a:latin typeface="Calibri"/>
                <a:ea typeface="Calibri"/>
                <a:cs typeface="Calibri"/>
                <a:sym typeface="Calibri"/>
              </a:defRPr>
            </a:lvl2pPr>
            <a:lvl3pPr marL="0" marR="0" lvl="2" indent="0" algn="l">
              <a:spcBef>
                <a:spcPts val="0"/>
              </a:spcBef>
              <a:buNone/>
              <a:defRPr sz="1800">
                <a:solidFill>
                  <a:schemeClr val="dk1"/>
                </a:solidFill>
                <a:latin typeface="Calibri"/>
                <a:ea typeface="Calibri"/>
                <a:cs typeface="Calibri"/>
                <a:sym typeface="Calibri"/>
              </a:defRPr>
            </a:lvl3pPr>
            <a:lvl4pPr marL="0" marR="0" lvl="3" indent="0" algn="l">
              <a:spcBef>
                <a:spcPts val="0"/>
              </a:spcBef>
              <a:buNone/>
              <a:defRPr sz="1800">
                <a:solidFill>
                  <a:schemeClr val="dk1"/>
                </a:solidFill>
                <a:latin typeface="Calibri"/>
                <a:ea typeface="Calibri"/>
                <a:cs typeface="Calibri"/>
                <a:sym typeface="Calibri"/>
              </a:defRPr>
            </a:lvl4pPr>
            <a:lvl5pPr marL="0" marR="0" lvl="4" indent="0" algn="l">
              <a:spcBef>
                <a:spcPts val="0"/>
              </a:spcBef>
              <a:buNone/>
              <a:defRPr sz="1800">
                <a:solidFill>
                  <a:schemeClr val="dk1"/>
                </a:solidFill>
                <a:latin typeface="Calibri"/>
                <a:ea typeface="Calibri"/>
                <a:cs typeface="Calibri"/>
                <a:sym typeface="Calibri"/>
              </a:defRPr>
            </a:lvl5pPr>
            <a:lvl6pPr marL="0" marR="0" lvl="5" indent="0" algn="l">
              <a:spcBef>
                <a:spcPts val="0"/>
              </a:spcBef>
              <a:buNone/>
              <a:defRPr sz="1800">
                <a:solidFill>
                  <a:schemeClr val="dk1"/>
                </a:solidFill>
                <a:latin typeface="Calibri"/>
                <a:ea typeface="Calibri"/>
                <a:cs typeface="Calibri"/>
                <a:sym typeface="Calibri"/>
              </a:defRPr>
            </a:lvl6pPr>
            <a:lvl7pPr marL="0" marR="0" lvl="6" indent="0" algn="l">
              <a:spcBef>
                <a:spcPts val="0"/>
              </a:spcBef>
              <a:buNone/>
              <a:defRPr sz="1800">
                <a:solidFill>
                  <a:schemeClr val="dk1"/>
                </a:solidFill>
                <a:latin typeface="Calibri"/>
                <a:ea typeface="Calibri"/>
                <a:cs typeface="Calibri"/>
                <a:sym typeface="Calibri"/>
              </a:defRPr>
            </a:lvl7pPr>
            <a:lvl8pPr marL="0" marR="0" lvl="7" indent="0" algn="l">
              <a:spcBef>
                <a:spcPts val="0"/>
              </a:spcBef>
              <a:buNone/>
              <a:defRPr sz="1800">
                <a:solidFill>
                  <a:schemeClr val="dk1"/>
                </a:solidFill>
                <a:latin typeface="Calibri"/>
                <a:ea typeface="Calibri"/>
                <a:cs typeface="Calibri"/>
                <a:sym typeface="Calibri"/>
              </a:defRPr>
            </a:lvl8pPr>
            <a:lvl9pPr marL="0" marR="0" lvl="8" indent="0" algn="l">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0" name="Google Shape;210;g35c795df69f_6_567"/>
          <p:cNvSpPr txBox="1"/>
          <p:nvPr/>
        </p:nvSpPr>
        <p:spPr>
          <a:xfrm>
            <a:off x="250371" y="6356350"/>
            <a:ext cx="7713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88888"/>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88888"/>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88888"/>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88888"/>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88888"/>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101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290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72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0276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3910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6953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482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529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
        <p:cNvGrpSpPr/>
        <p:nvPr/>
      </p:nvGrpSpPr>
      <p:grpSpPr>
        <a:xfrm>
          <a:off x="0" y="0"/>
          <a:ext cx="0" cy="0"/>
          <a:chOff x="0" y="0"/>
          <a:chExt cx="0" cy="0"/>
        </a:xfrm>
      </p:grpSpPr>
      <p:pic>
        <p:nvPicPr>
          <p:cNvPr id="157" name="Google Shape;157;g35c795df69f_6_520"/>
          <p:cNvPicPr preferRelativeResize="0"/>
          <p:nvPr/>
        </p:nvPicPr>
        <p:blipFill rotWithShape="1">
          <a:blip r:embed="rId2">
            <a:alphaModFix/>
          </a:blip>
          <a:srcRect/>
          <a:stretch/>
        </p:blipFill>
        <p:spPr>
          <a:xfrm>
            <a:off x="0" y="-16112"/>
            <a:ext cx="12192000" cy="6858000"/>
          </a:xfrm>
          <a:prstGeom prst="rect">
            <a:avLst/>
          </a:prstGeom>
          <a:noFill/>
          <a:ln>
            <a:noFill/>
          </a:ln>
        </p:spPr>
      </p:pic>
      <p:pic>
        <p:nvPicPr>
          <p:cNvPr id="158" name="Google Shape;158;g35c795df69f_6_520" descr="A picture containing fog, screenshot, blur&#10;&#10;Description automatically generated"/>
          <p:cNvPicPr preferRelativeResize="0"/>
          <p:nvPr/>
        </p:nvPicPr>
        <p:blipFill rotWithShape="1">
          <a:blip r:embed="rId3">
            <a:alphaModFix/>
          </a:blip>
          <a:srcRect/>
          <a:stretch/>
        </p:blipFill>
        <p:spPr>
          <a:xfrm>
            <a:off x="0" y="0"/>
            <a:ext cx="12192003" cy="6858001"/>
          </a:xfrm>
          <a:prstGeom prst="rect">
            <a:avLst/>
          </a:prstGeom>
          <a:noFill/>
          <a:ln>
            <a:noFill/>
          </a:ln>
        </p:spPr>
      </p:pic>
      <p:sp>
        <p:nvSpPr>
          <p:cNvPr id="159" name="Google Shape;159;g35c795df69f_6_520"/>
          <p:cNvSpPr txBox="1">
            <a:spLocks noGrp="1"/>
          </p:cNvSpPr>
          <p:nvPr>
            <p:ph type="title"/>
          </p:nvPr>
        </p:nvSpPr>
        <p:spPr>
          <a:xfrm>
            <a:off x="838200" y="730525"/>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Arial"/>
              <a:buNone/>
              <a:defRPr sz="6000">
                <a:solidFill>
                  <a:srgbClr val="1F38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g35c795df69f_6_520"/>
          <p:cNvSpPr txBox="1">
            <a:spLocks noGrp="1"/>
          </p:cNvSpPr>
          <p:nvPr>
            <p:ph type="body" idx="1"/>
          </p:nvPr>
        </p:nvSpPr>
        <p:spPr>
          <a:xfrm>
            <a:off x="838200" y="3712387"/>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1" name="Google Shape;161;g35c795df69f_6_520"/>
          <p:cNvSpPr txBox="1"/>
          <p:nvPr/>
        </p:nvSpPr>
        <p:spPr>
          <a:xfrm>
            <a:off x="11353800" y="6379285"/>
            <a:ext cx="565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pic>
        <p:nvPicPr>
          <p:cNvPr id="162" name="Google Shape;162;g35c795df69f_6_520" descr="A black and white logo&#10;&#10;Description automatically generated"/>
          <p:cNvPicPr preferRelativeResize="0"/>
          <p:nvPr/>
        </p:nvPicPr>
        <p:blipFill rotWithShape="1">
          <a:blip r:embed="rId4">
            <a:alphaModFix/>
          </a:blip>
          <a:srcRect/>
          <a:stretch/>
        </p:blipFill>
        <p:spPr>
          <a:xfrm>
            <a:off x="224033" y="6133786"/>
            <a:ext cx="2642822" cy="5568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358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5780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5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pic>
        <p:nvPicPr>
          <p:cNvPr id="164" name="Google Shape;164;g35c795df69f_6_527" descr="A picture containing fog, screenshot, blur&#10;&#10;Description automatically generated"/>
          <p:cNvPicPr preferRelativeResize="0"/>
          <p:nvPr/>
        </p:nvPicPr>
        <p:blipFill rotWithShape="1">
          <a:blip r:embed="rId2">
            <a:alphaModFix/>
          </a:blip>
          <a:srcRect/>
          <a:stretch/>
        </p:blipFill>
        <p:spPr>
          <a:xfrm>
            <a:off x="0" y="0"/>
            <a:ext cx="12191996" cy="6857997"/>
          </a:xfrm>
          <a:prstGeom prst="rect">
            <a:avLst/>
          </a:prstGeom>
          <a:noFill/>
          <a:ln>
            <a:noFill/>
          </a:ln>
        </p:spPr>
      </p:pic>
      <p:sp>
        <p:nvSpPr>
          <p:cNvPr id="165" name="Google Shape;165;g35c795df69f_6_527"/>
          <p:cNvSpPr txBox="1">
            <a:spLocks noGrp="1"/>
          </p:cNvSpPr>
          <p:nvPr>
            <p:ph type="ctrTitle"/>
          </p:nvPr>
        </p:nvSpPr>
        <p:spPr>
          <a:xfrm>
            <a:off x="505838" y="690351"/>
            <a:ext cx="8631600" cy="1928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600"/>
              <a:buFont typeface="Arial"/>
              <a:buNone/>
              <a:defRPr sz="6600" b="1" i="0">
                <a:solidFill>
                  <a:srgbClr val="1F386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g35c795df69f_6_527"/>
          <p:cNvSpPr txBox="1">
            <a:spLocks noGrp="1"/>
          </p:cNvSpPr>
          <p:nvPr>
            <p:ph type="subTitle" idx="1"/>
          </p:nvPr>
        </p:nvSpPr>
        <p:spPr>
          <a:xfrm>
            <a:off x="505838" y="4855099"/>
            <a:ext cx="6770400" cy="139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647B6"/>
              </a:buClr>
              <a:buSzPts val="2800"/>
              <a:buNone/>
              <a:defRPr sz="2800">
                <a:solidFill>
                  <a:srgbClr val="3647B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7" name="Google Shape;167;g35c795df69f_6_527" descr="A black and white logo&#10;&#10;Description automatically generated"/>
          <p:cNvPicPr preferRelativeResize="0"/>
          <p:nvPr/>
        </p:nvPicPr>
        <p:blipFill rotWithShape="1">
          <a:blip r:embed="rId3">
            <a:alphaModFix/>
          </a:blip>
          <a:srcRect/>
          <a:stretch/>
        </p:blipFill>
        <p:spPr>
          <a:xfrm>
            <a:off x="224033" y="6133786"/>
            <a:ext cx="2642822" cy="5568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8"/>
        <p:cNvGrpSpPr/>
        <p:nvPr/>
      </p:nvGrpSpPr>
      <p:grpSpPr>
        <a:xfrm>
          <a:off x="0" y="0"/>
          <a:ext cx="0" cy="0"/>
          <a:chOff x="0" y="0"/>
          <a:chExt cx="0" cy="0"/>
        </a:xfrm>
      </p:grpSpPr>
      <p:sp>
        <p:nvSpPr>
          <p:cNvPr id="169" name="Google Shape;169;g35c795df69f_6_532"/>
          <p:cNvSpPr txBox="1">
            <a:spLocks noGrp="1"/>
          </p:cNvSpPr>
          <p:nvPr>
            <p:ph type="body" idx="1"/>
          </p:nvPr>
        </p:nvSpPr>
        <p:spPr>
          <a:xfrm>
            <a:off x="838200" y="2119256"/>
            <a:ext cx="5181600" cy="4057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g35c795df69f_6_532"/>
          <p:cNvSpPr txBox="1">
            <a:spLocks noGrp="1"/>
          </p:cNvSpPr>
          <p:nvPr>
            <p:ph type="body" idx="2"/>
          </p:nvPr>
        </p:nvSpPr>
        <p:spPr>
          <a:xfrm>
            <a:off x="6172200" y="2119256"/>
            <a:ext cx="5181600" cy="4057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g35c795df69f_6_532"/>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2"/>
        <p:cNvGrpSpPr/>
        <p:nvPr/>
      </p:nvGrpSpPr>
      <p:grpSpPr>
        <a:xfrm>
          <a:off x="0" y="0"/>
          <a:ext cx="0" cy="0"/>
          <a:chOff x="0" y="0"/>
          <a:chExt cx="0" cy="0"/>
        </a:xfrm>
      </p:grpSpPr>
      <p:sp>
        <p:nvSpPr>
          <p:cNvPr id="173" name="Google Shape;173;g35c795df69f_6_536"/>
          <p:cNvSpPr txBox="1">
            <a:spLocks noGrp="1"/>
          </p:cNvSpPr>
          <p:nvPr>
            <p:ph type="body" idx="1"/>
          </p:nvPr>
        </p:nvSpPr>
        <p:spPr>
          <a:xfrm>
            <a:off x="836612" y="2109863"/>
            <a:ext cx="5157900" cy="6759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g35c795df69f_6_536"/>
          <p:cNvSpPr txBox="1">
            <a:spLocks noGrp="1"/>
          </p:cNvSpPr>
          <p:nvPr>
            <p:ph type="body" idx="2"/>
          </p:nvPr>
        </p:nvSpPr>
        <p:spPr>
          <a:xfrm>
            <a:off x="839788" y="2861535"/>
            <a:ext cx="5157900" cy="3328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g35c795df69f_6_536"/>
          <p:cNvSpPr txBox="1">
            <a:spLocks noGrp="1"/>
          </p:cNvSpPr>
          <p:nvPr>
            <p:ph type="body" idx="3"/>
          </p:nvPr>
        </p:nvSpPr>
        <p:spPr>
          <a:xfrm>
            <a:off x="6172200" y="2109863"/>
            <a:ext cx="5183100" cy="6759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6" name="Google Shape;176;g35c795df69f_6_536"/>
          <p:cNvSpPr txBox="1">
            <a:spLocks noGrp="1"/>
          </p:cNvSpPr>
          <p:nvPr>
            <p:ph type="body" idx="4"/>
          </p:nvPr>
        </p:nvSpPr>
        <p:spPr>
          <a:xfrm>
            <a:off x="6172200" y="2861535"/>
            <a:ext cx="5183100" cy="3328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g35c795df69f_6_536"/>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8"/>
        <p:cNvGrpSpPr/>
        <p:nvPr/>
      </p:nvGrpSpPr>
      <p:grpSpPr>
        <a:xfrm>
          <a:off x="0" y="0"/>
          <a:ext cx="0" cy="0"/>
          <a:chOff x="0" y="0"/>
          <a:chExt cx="0" cy="0"/>
        </a:xfrm>
      </p:grpSpPr>
      <p:pic>
        <p:nvPicPr>
          <p:cNvPr id="179" name="Google Shape;179;g35c795df69f_6_54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0" name="Google Shape;180;g35c795df69f_6_542" descr="A picture containing text, screenshot, envelope, stationary&#10;&#10;Description automatically generated"/>
          <p:cNvSpPr/>
          <p:nvPr/>
        </p:nvSpPr>
        <p:spPr>
          <a:xfrm>
            <a:off x="0" y="0"/>
            <a:ext cx="12192000" cy="6858000"/>
          </a:xfrm>
          <a:prstGeom prst="rect">
            <a:avLst/>
          </a:prstGeom>
          <a:solidFill>
            <a:srgbClr val="FFFFFF"/>
          </a:solidFill>
          <a:ln>
            <a:noFill/>
          </a:ln>
        </p:spPr>
      </p:sp>
      <p:sp>
        <p:nvSpPr>
          <p:cNvPr id="181" name="Google Shape;181;g35c795df69f_6_542"/>
          <p:cNvSpPr txBox="1">
            <a:spLocks noGrp="1"/>
          </p:cNvSpPr>
          <p:nvPr>
            <p:ph type="title"/>
          </p:nvPr>
        </p:nvSpPr>
        <p:spPr>
          <a:xfrm>
            <a:off x="838200" y="2882157"/>
            <a:ext cx="10515600" cy="1093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6000"/>
              <a:buFont typeface="Arial"/>
              <a:buNone/>
              <a:defRPr sz="6000">
                <a:solidFill>
                  <a:srgbClr val="1F38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g35c795df69f_6_542"/>
          <p:cNvSpPr txBox="1"/>
          <p:nvPr/>
        </p:nvSpPr>
        <p:spPr>
          <a:xfrm>
            <a:off x="11353800" y="6379285"/>
            <a:ext cx="565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8397E7"/>
                </a:solidFill>
                <a:latin typeface="Calibri"/>
                <a:ea typeface="Calibri"/>
                <a:cs typeface="Calibri"/>
                <a:sym typeface="Calibri"/>
              </a:rPr>
              <a:t>‹#›</a:t>
            </a:fld>
            <a:endParaRPr sz="2000" b="1">
              <a:solidFill>
                <a:srgbClr val="8397E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
        <p:cNvGrpSpPr/>
        <p:nvPr/>
      </p:nvGrpSpPr>
      <p:grpSpPr>
        <a:xfrm>
          <a:off x="0" y="0"/>
          <a:ext cx="0" cy="0"/>
          <a:chOff x="0" y="0"/>
          <a:chExt cx="0" cy="0"/>
        </a:xfrm>
      </p:grpSpPr>
      <p:sp>
        <p:nvSpPr>
          <p:cNvPr id="184" name="Google Shape;184;g35c795df69f_6_547"/>
          <p:cNvSpPr txBox="1"/>
          <p:nvPr/>
        </p:nvSpPr>
        <p:spPr>
          <a:xfrm>
            <a:off x="11353800" y="6379285"/>
            <a:ext cx="565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8397E7"/>
                </a:solidFill>
                <a:latin typeface="Calibri"/>
                <a:ea typeface="Calibri"/>
                <a:cs typeface="Calibri"/>
                <a:sym typeface="Calibri"/>
              </a:rPr>
              <a:t>‹#›</a:t>
            </a:fld>
            <a:endParaRPr sz="2000" b="1">
              <a:solidFill>
                <a:srgbClr val="8397E7"/>
              </a:solidFill>
              <a:latin typeface="Calibri"/>
              <a:ea typeface="Calibri"/>
              <a:cs typeface="Calibri"/>
              <a:sym typeface="Calibri"/>
            </a:endParaRPr>
          </a:p>
        </p:txBody>
      </p:sp>
      <p:pic>
        <p:nvPicPr>
          <p:cNvPr id="185" name="Google Shape;185;g35c795df69f_6_547" descr="A picture containing fog, screenshot, blur&#10;&#10;Description automatically generated"/>
          <p:cNvPicPr preferRelativeResize="0"/>
          <p:nvPr/>
        </p:nvPicPr>
        <p:blipFill rotWithShape="1">
          <a:blip r:embed="rId2">
            <a:alphaModFix/>
          </a:blip>
          <a:srcRect/>
          <a:stretch/>
        </p:blipFill>
        <p:spPr>
          <a:xfrm>
            <a:off x="0" y="0"/>
            <a:ext cx="12192003" cy="6858001"/>
          </a:xfrm>
          <a:prstGeom prst="rect">
            <a:avLst/>
          </a:prstGeom>
          <a:noFill/>
          <a:ln>
            <a:noFill/>
          </a:ln>
        </p:spPr>
      </p:pic>
      <p:pic>
        <p:nvPicPr>
          <p:cNvPr id="186" name="Google Shape;186;g35c795df69f_6_547" descr="A black and white logo&#10;&#10;Description automatically generated"/>
          <p:cNvPicPr preferRelativeResize="0"/>
          <p:nvPr/>
        </p:nvPicPr>
        <p:blipFill rotWithShape="1">
          <a:blip r:embed="rId3">
            <a:alphaModFix/>
          </a:blip>
          <a:srcRect/>
          <a:stretch/>
        </p:blipFill>
        <p:spPr>
          <a:xfrm>
            <a:off x="224033" y="6133786"/>
            <a:ext cx="2642822" cy="5568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7"/>
        <p:cNvGrpSpPr/>
        <p:nvPr/>
      </p:nvGrpSpPr>
      <p:grpSpPr>
        <a:xfrm>
          <a:off x="0" y="0"/>
          <a:ext cx="0" cy="0"/>
          <a:chOff x="0" y="0"/>
          <a:chExt cx="0" cy="0"/>
        </a:xfrm>
      </p:grpSpPr>
      <p:sp>
        <p:nvSpPr>
          <p:cNvPr id="188" name="Google Shape;188;g35c795df69f_6_551" descr="A picture containing text, screenshot, envelope, stationary&#10;&#10;Description automatically generated"/>
          <p:cNvSpPr/>
          <p:nvPr/>
        </p:nvSpPr>
        <p:spPr>
          <a:xfrm>
            <a:off x="0" y="0"/>
            <a:ext cx="12192000" cy="6858000"/>
          </a:xfrm>
          <a:prstGeom prst="rect">
            <a:avLst/>
          </a:prstGeom>
          <a:solidFill>
            <a:srgbClr val="FFFFFF"/>
          </a:solidFill>
          <a:ln>
            <a:noFill/>
          </a:ln>
        </p:spPr>
      </p:sp>
      <p:sp>
        <p:nvSpPr>
          <p:cNvPr id="189" name="Google Shape;189;g35c795df69f_6_551"/>
          <p:cNvSpPr txBox="1">
            <a:spLocks noGrp="1"/>
          </p:cNvSpPr>
          <p:nvPr>
            <p:ph type="title"/>
          </p:nvPr>
        </p:nvSpPr>
        <p:spPr>
          <a:xfrm>
            <a:off x="821168" y="996950"/>
            <a:ext cx="39321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g35c795df69f_6_55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1" name="Google Shape;191;g35c795df69f_6_551"/>
          <p:cNvSpPr txBox="1">
            <a:spLocks noGrp="1"/>
          </p:cNvSpPr>
          <p:nvPr>
            <p:ph type="body" idx="2"/>
          </p:nvPr>
        </p:nvSpPr>
        <p:spPr>
          <a:xfrm>
            <a:off x="821169" y="2774373"/>
            <a:ext cx="3932100" cy="3086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2" name="Google Shape;192;g35c795df69f_6_551"/>
          <p:cNvSpPr txBox="1"/>
          <p:nvPr/>
        </p:nvSpPr>
        <p:spPr>
          <a:xfrm>
            <a:off x="11353800" y="6379285"/>
            <a:ext cx="565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8397E7"/>
                </a:solidFill>
                <a:latin typeface="Calibri"/>
                <a:ea typeface="Calibri"/>
                <a:cs typeface="Calibri"/>
                <a:sym typeface="Calibri"/>
              </a:rPr>
              <a:t>‹#›</a:t>
            </a:fld>
            <a:endParaRPr sz="2000" b="1">
              <a:solidFill>
                <a:srgbClr val="8397E7"/>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3"/>
        <p:cNvGrpSpPr/>
        <p:nvPr/>
      </p:nvGrpSpPr>
      <p:grpSpPr>
        <a:xfrm>
          <a:off x="0" y="0"/>
          <a:ext cx="0" cy="0"/>
          <a:chOff x="0" y="0"/>
          <a:chExt cx="0" cy="0"/>
        </a:xfrm>
      </p:grpSpPr>
      <p:sp>
        <p:nvSpPr>
          <p:cNvPr id="194" name="Google Shape;194;g35c795df69f_6_557" descr="A picture containing text, screenshot, envelope, stationary&#10;&#10;Description automatically generated"/>
          <p:cNvSpPr/>
          <p:nvPr/>
        </p:nvSpPr>
        <p:spPr>
          <a:xfrm>
            <a:off x="0" y="0"/>
            <a:ext cx="12192000" cy="6858000"/>
          </a:xfrm>
          <a:prstGeom prst="rect">
            <a:avLst/>
          </a:prstGeom>
          <a:solidFill>
            <a:srgbClr val="FFFFFF"/>
          </a:solidFill>
          <a:ln>
            <a:noFill/>
          </a:ln>
        </p:spPr>
      </p:sp>
      <p:sp>
        <p:nvSpPr>
          <p:cNvPr id="195" name="Google Shape;195;g35c795df69f_6_557"/>
          <p:cNvSpPr>
            <a:spLocks noGrp="1"/>
          </p:cNvSpPr>
          <p:nvPr>
            <p:ph type="pic" idx="2"/>
          </p:nvPr>
        </p:nvSpPr>
        <p:spPr>
          <a:xfrm>
            <a:off x="5183188" y="987425"/>
            <a:ext cx="6172200" cy="4873500"/>
          </a:xfrm>
          <a:prstGeom prst="rect">
            <a:avLst/>
          </a:prstGeom>
          <a:noFill/>
          <a:ln>
            <a:noFill/>
          </a:ln>
        </p:spPr>
      </p:sp>
      <p:sp>
        <p:nvSpPr>
          <p:cNvPr id="196" name="Google Shape;196;g35c795df69f_6_557"/>
          <p:cNvSpPr txBox="1">
            <a:spLocks noGrp="1"/>
          </p:cNvSpPr>
          <p:nvPr>
            <p:ph type="title"/>
          </p:nvPr>
        </p:nvSpPr>
        <p:spPr>
          <a:xfrm>
            <a:off x="821168" y="996950"/>
            <a:ext cx="39321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g35c795df69f_6_557"/>
          <p:cNvSpPr txBox="1">
            <a:spLocks noGrp="1"/>
          </p:cNvSpPr>
          <p:nvPr>
            <p:ph type="body" idx="1"/>
          </p:nvPr>
        </p:nvSpPr>
        <p:spPr>
          <a:xfrm>
            <a:off x="821169" y="2774373"/>
            <a:ext cx="3932100" cy="3086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8" name="Google Shape;198;g35c795df69f_6_557"/>
          <p:cNvSpPr txBox="1"/>
          <p:nvPr/>
        </p:nvSpPr>
        <p:spPr>
          <a:xfrm>
            <a:off x="11353800" y="6379285"/>
            <a:ext cx="565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8397E7"/>
                </a:solidFill>
                <a:latin typeface="Calibri"/>
                <a:ea typeface="Calibri"/>
                <a:cs typeface="Calibri"/>
                <a:sym typeface="Calibri"/>
              </a:rPr>
              <a:t>‹#›</a:t>
            </a:fld>
            <a:endParaRPr sz="2000" b="1">
              <a:solidFill>
                <a:srgbClr val="8397E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Google Shape;149;g35c795df69f_6_512" descr="A close-up of a blue and white rectangle&#10;&#10;Description automatically generated with medium confidence"/>
          <p:cNvPicPr preferRelativeResize="0"/>
          <p:nvPr/>
        </p:nvPicPr>
        <p:blipFill rotWithShape="1">
          <a:blip r:embed="rId13">
            <a:alphaModFix/>
          </a:blip>
          <a:srcRect/>
          <a:stretch/>
        </p:blipFill>
        <p:spPr>
          <a:xfrm>
            <a:off x="0" y="0"/>
            <a:ext cx="12192003" cy="6858001"/>
          </a:xfrm>
          <a:prstGeom prst="rect">
            <a:avLst/>
          </a:prstGeom>
          <a:noFill/>
          <a:ln>
            <a:noFill/>
          </a:ln>
        </p:spPr>
      </p:pic>
      <p:sp>
        <p:nvSpPr>
          <p:cNvPr id="150" name="Google Shape;150;g35c795df69f_6_512"/>
          <p:cNvSpPr txBox="1">
            <a:spLocks noGrp="1"/>
          </p:cNvSpPr>
          <p:nvPr>
            <p:ph type="body" idx="1"/>
          </p:nvPr>
        </p:nvSpPr>
        <p:spPr>
          <a:xfrm>
            <a:off x="838200" y="2089013"/>
            <a:ext cx="10515600" cy="40881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g35c795df69f_6_512"/>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g35c795df69f_6_512"/>
          <p:cNvSpPr txBox="1"/>
          <p:nvPr/>
        </p:nvSpPr>
        <p:spPr>
          <a:xfrm>
            <a:off x="11353800" y="6379285"/>
            <a:ext cx="565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solidFill>
            <a:srgbClr val="B9E3E4"/>
          </a:solid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Helvetica Neue Light"/>
              <a:buNone/>
              <a:defRPr sz="2800">
                <a:solidFill>
                  <a:schemeClr val="dk2"/>
                </a:solidFill>
                <a:latin typeface="Helvetica Neue Light"/>
                <a:ea typeface="Helvetica Neue Light"/>
                <a:cs typeface="Helvetica Neue Light"/>
                <a:sym typeface="Helvetica Neue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Helvetica Neue Light"/>
              <a:buChar char="●"/>
              <a:defRPr sz="1800">
                <a:solidFill>
                  <a:schemeClr val="dk2"/>
                </a:solidFill>
                <a:latin typeface="Helvetica Neue Light"/>
                <a:ea typeface="Helvetica Neue Light"/>
                <a:cs typeface="Helvetica Neue Light"/>
                <a:sym typeface="Helvetica Neue Light"/>
              </a:defRPr>
            </a:lvl1pPr>
            <a:lvl2pPr marL="914400" lvl="1"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2pPr>
            <a:lvl3pPr marL="1371600" lvl="2"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3pPr>
            <a:lvl4pPr marL="1828800" lvl="3"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4pPr>
            <a:lvl5pPr marL="2286000" lvl="4"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5pPr>
            <a:lvl6pPr marL="2743200" lvl="5"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6pPr>
            <a:lvl7pPr marL="3200400" lvl="6"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7pPr>
            <a:lvl8pPr marL="3657600" lvl="7"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8pPr>
            <a:lvl9pPr marL="4114800" lvl="8" indent="-3175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979214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masshiregbwb.org/wp-content/uploads/Southeast-Region-Labor-Market-Blueprint-Final.pdf"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www.accurounds.com/" TargetMode="External"/><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www.eadion.com/" TargetMode="External"/><Relationship Id="rId5" Type="http://schemas.openxmlformats.org/officeDocument/2006/relationships/hyperlink" Target="https://mashupmfg.org/" TargetMode="External"/><Relationship Id="rId4" Type="http://schemas.openxmlformats.org/officeDocument/2006/relationships/hyperlink" Target="https://www.northeastonmachine.com/" TargetMode="External"/><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236C-9A3F-E6A1-6B44-14CE0EFED08A}"/>
              </a:ext>
            </a:extLst>
          </p:cNvPr>
          <p:cNvSpPr>
            <a:spLocks noGrp="1"/>
          </p:cNvSpPr>
          <p:nvPr>
            <p:ph type="title"/>
          </p:nvPr>
        </p:nvSpPr>
        <p:spPr>
          <a:xfrm>
            <a:off x="838200" y="1424489"/>
            <a:ext cx="10515600" cy="2852700"/>
          </a:xfrm>
        </p:spPr>
        <p:txBody>
          <a:bodyPr>
            <a:normAutofit fontScale="90000"/>
          </a:bodyPr>
          <a:lstStyle/>
          <a:p>
            <a:r>
              <a:rPr lang="en-US" b="1" dirty="0"/>
              <a:t>Innovation Career Pathways Overview: What We Can Learn from North Attleborough High School</a:t>
            </a:r>
            <a:br>
              <a:rPr lang="en-US" b="1" dirty="0"/>
            </a:br>
            <a:endParaRPr lang="en-US" sz="1200" dirty="0">
              <a:solidFill>
                <a:srgbClr val="212529"/>
              </a:solidFill>
            </a:endParaRPr>
          </a:p>
        </p:txBody>
      </p:sp>
      <p:sp>
        <p:nvSpPr>
          <p:cNvPr id="3" name="Text Placeholder 2">
            <a:extLst>
              <a:ext uri="{FF2B5EF4-FFF2-40B4-BE49-F238E27FC236}">
                <a16:creationId xmlns:a16="http://schemas.microsoft.com/office/drawing/2014/main" id="{259E399B-754D-F48C-F67E-054008EEC76C}"/>
              </a:ext>
            </a:extLst>
          </p:cNvPr>
          <p:cNvSpPr>
            <a:spLocks noGrp="1"/>
          </p:cNvSpPr>
          <p:nvPr>
            <p:ph type="body" idx="1"/>
          </p:nvPr>
        </p:nvSpPr>
        <p:spPr>
          <a:xfrm>
            <a:off x="634093" y="4692101"/>
            <a:ext cx="10515600" cy="1500300"/>
          </a:xfrm>
        </p:spPr>
        <p:txBody>
          <a:bodyPr/>
          <a:lstStyle/>
          <a:p>
            <a:r>
              <a:rPr lang="en-US"/>
              <a:t>June 24, 2025</a:t>
            </a:r>
          </a:p>
        </p:txBody>
      </p:sp>
    </p:spTree>
    <p:extLst>
      <p:ext uri="{BB962C8B-B14F-4D97-AF65-F5344CB8AC3E}">
        <p14:creationId xmlns:p14="http://schemas.microsoft.com/office/powerpoint/2010/main" val="306303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3" name="Google Shape;63;p14"/>
          <p:cNvSpPr txBox="1">
            <a:spLocks noGrp="1"/>
          </p:cNvSpPr>
          <p:nvPr>
            <p:ph type="title"/>
          </p:nvPr>
        </p:nvSpPr>
        <p:spPr>
          <a:xfrm>
            <a:off x="415600" y="85367"/>
            <a:ext cx="11360800" cy="763600"/>
          </a:xfrm>
          <a:prstGeom prst="rect">
            <a:avLst/>
          </a:prstGeom>
          <a:solidFill>
            <a:srgbClr val="FDD3C3"/>
          </a:solidFill>
          <a:ln>
            <a:noFill/>
          </a:ln>
        </p:spPr>
        <p:txBody>
          <a:bodyPr spcFirstLastPara="1" wrap="square" lIns="121900" tIns="121900" rIns="121900" bIns="121900" anchor="ctr" anchorCtr="0">
            <a:normAutofit/>
          </a:bodyPr>
          <a:lstStyle/>
          <a:p>
            <a:pPr algn="ctr"/>
            <a:r>
              <a:rPr lang="en" sz="3200">
                <a:solidFill>
                  <a:schemeClr val="dk1"/>
                </a:solidFill>
                <a:latin typeface="Poppins Light"/>
                <a:ea typeface="Poppins Light"/>
                <a:cs typeface="Poppins Light"/>
                <a:sym typeface="Poppins Light"/>
              </a:rPr>
              <a:t>The “Silver Tsunami”</a:t>
            </a:r>
            <a:endParaRPr sz="3200">
              <a:solidFill>
                <a:schemeClr val="dk1"/>
              </a:solidFill>
              <a:latin typeface="Poppins Light"/>
              <a:ea typeface="Poppins Light"/>
              <a:cs typeface="Poppins Light"/>
              <a:sym typeface="Poppins Light"/>
            </a:endParaRPr>
          </a:p>
        </p:txBody>
      </p:sp>
      <p:pic>
        <p:nvPicPr>
          <p:cNvPr id="65" name="Google Shape;65;p14" descr="Gray matters: an aging workforce has massachusetts companies scrambling to deal with the silver tsunami"/>
          <p:cNvPicPr preferRelativeResize="0"/>
          <p:nvPr/>
        </p:nvPicPr>
        <p:blipFill>
          <a:blip r:embed="rId3">
            <a:alphaModFix/>
          </a:blip>
          <a:stretch>
            <a:fillRect/>
          </a:stretch>
        </p:blipFill>
        <p:spPr>
          <a:xfrm>
            <a:off x="415600" y="943602"/>
            <a:ext cx="7218633" cy="787167"/>
          </a:xfrm>
          <a:prstGeom prst="rect">
            <a:avLst/>
          </a:prstGeom>
          <a:noFill/>
          <a:ln>
            <a:noFill/>
          </a:ln>
        </p:spPr>
      </p:pic>
      <p:pic>
        <p:nvPicPr>
          <p:cNvPr id="66" name="Google Shape;66;p14" descr="name of author Greg Ryan"/>
          <p:cNvPicPr preferRelativeResize="0"/>
          <p:nvPr/>
        </p:nvPicPr>
        <p:blipFill>
          <a:blip r:embed="rId4">
            <a:alphaModFix/>
          </a:blip>
          <a:stretch>
            <a:fillRect/>
          </a:stretch>
        </p:blipFill>
        <p:spPr>
          <a:xfrm>
            <a:off x="415604" y="1831667"/>
            <a:ext cx="5871533" cy="955103"/>
          </a:xfrm>
          <a:prstGeom prst="rect">
            <a:avLst/>
          </a:prstGeom>
          <a:noFill/>
          <a:ln>
            <a:noFill/>
          </a:ln>
        </p:spPr>
      </p:pic>
      <p:pic>
        <p:nvPicPr>
          <p:cNvPr id="64" name="Google Shape;64;p14" descr="2 older men working on a project"/>
          <p:cNvPicPr preferRelativeResize="0"/>
          <p:nvPr/>
        </p:nvPicPr>
        <p:blipFill rotWithShape="1">
          <a:blip r:embed="rId5">
            <a:alphaModFix/>
          </a:blip>
          <a:srcRect b="18705"/>
          <a:stretch/>
        </p:blipFill>
        <p:spPr>
          <a:xfrm>
            <a:off x="8870867" y="130801"/>
            <a:ext cx="1984600" cy="2433033"/>
          </a:xfrm>
          <a:prstGeom prst="rect">
            <a:avLst/>
          </a:prstGeom>
          <a:noFill/>
          <a:ln>
            <a:noFill/>
          </a:ln>
        </p:spPr>
      </p:pic>
      <p:graphicFrame>
        <p:nvGraphicFramePr>
          <p:cNvPr id="62" name="Google Shape;62;p14"/>
          <p:cNvGraphicFramePr/>
          <p:nvPr>
            <p:extLst>
              <p:ext uri="{D42A27DB-BD31-4B8C-83A1-F6EECF244321}">
                <p14:modId xmlns:p14="http://schemas.microsoft.com/office/powerpoint/2010/main" val="121791867"/>
              </p:ext>
            </p:extLst>
          </p:nvPr>
        </p:nvGraphicFramePr>
        <p:xfrm>
          <a:off x="291684" y="2825833"/>
          <a:ext cx="11608634" cy="3923204"/>
        </p:xfrm>
        <a:graphic>
          <a:graphicData uri="http://schemas.openxmlformats.org/drawingml/2006/table">
            <a:tbl>
              <a:tblPr firstRow="1">
                <a:noFill/>
              </a:tblPr>
              <a:tblGrid>
                <a:gridCol w="5783467">
                  <a:extLst>
                    <a:ext uri="{9D8B030D-6E8A-4147-A177-3AD203B41FA5}">
                      <a16:colId xmlns:a16="http://schemas.microsoft.com/office/drawing/2014/main" val="20000"/>
                    </a:ext>
                  </a:extLst>
                </a:gridCol>
                <a:gridCol w="5825167">
                  <a:extLst>
                    <a:ext uri="{9D8B030D-6E8A-4147-A177-3AD203B41FA5}">
                      <a16:colId xmlns:a16="http://schemas.microsoft.com/office/drawing/2014/main" val="20001"/>
                    </a:ext>
                  </a:extLst>
                </a:gridCol>
              </a:tblGrid>
              <a:tr h="650200">
                <a:tc>
                  <a:txBody>
                    <a:bodyPr/>
                    <a:lstStyle/>
                    <a:p>
                      <a:pPr marL="0" lvl="0" indent="0" algn="ctr" rtl="0">
                        <a:spcBef>
                          <a:spcPts val="0"/>
                        </a:spcBef>
                        <a:spcAft>
                          <a:spcPts val="0"/>
                        </a:spcAft>
                        <a:buNone/>
                      </a:pPr>
                      <a:r>
                        <a:rPr lang="en" sz="2700">
                          <a:latin typeface="Poppins Light"/>
                          <a:ea typeface="Poppins Light"/>
                          <a:cs typeface="Poppins Light"/>
                          <a:sym typeface="Poppins Light"/>
                        </a:rPr>
                        <a:t>THE FACTS</a:t>
                      </a:r>
                      <a:endParaRPr sz="2700">
                        <a:latin typeface="Poppins Light"/>
                        <a:ea typeface="Poppins Light"/>
                        <a:cs typeface="Poppins Light"/>
                        <a:sym typeface="Poppins Light"/>
                      </a:endParaRPr>
                    </a:p>
                  </a:txBody>
                  <a:tcPr marL="121900" marR="121900" marT="121900" marB="121900" anchor="ctr">
                    <a:lnL w="9525" cap="flat" cmpd="sng">
                      <a:solidFill>
                        <a:srgbClr val="9E9E9E">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8AB91"/>
                    </a:solidFill>
                  </a:tcPr>
                </a:tc>
                <a:tc>
                  <a:txBody>
                    <a:bodyPr/>
                    <a:lstStyle/>
                    <a:p>
                      <a:pPr marL="0" lvl="0" indent="0" algn="ctr" rtl="0">
                        <a:spcBef>
                          <a:spcPts val="0"/>
                        </a:spcBef>
                        <a:spcAft>
                          <a:spcPts val="0"/>
                        </a:spcAft>
                        <a:buNone/>
                      </a:pPr>
                      <a:r>
                        <a:rPr lang="en" sz="2700">
                          <a:latin typeface="Poppins Light"/>
                          <a:ea typeface="Poppins Light"/>
                          <a:cs typeface="Poppins Light"/>
                          <a:sym typeface="Poppins Light"/>
                        </a:rPr>
                        <a:t>WHAT WE NEED</a:t>
                      </a:r>
                      <a:endParaRPr sz="2700">
                        <a:latin typeface="Poppins Light"/>
                        <a:ea typeface="Poppins Light"/>
                        <a:cs typeface="Poppins Light"/>
                        <a:sym typeface="Poppins Light"/>
                      </a:endParaRPr>
                    </a:p>
                  </a:txBody>
                  <a:tcPr marL="121900" marR="121900" marT="121900" marB="12190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8AB91"/>
                    </a:solidFill>
                  </a:tcPr>
                </a:tc>
                <a:extLst>
                  <a:ext uri="{0D108BD9-81ED-4DB2-BD59-A6C34878D82A}">
                    <a16:rowId xmlns:a16="http://schemas.microsoft.com/office/drawing/2014/main" val="10000"/>
                  </a:ext>
                </a:extLst>
              </a:tr>
              <a:tr h="3267924">
                <a:tc>
                  <a:txBody>
                    <a:bodyPr/>
                    <a:lstStyle/>
                    <a:p>
                      <a:pPr marL="0" lvl="0" indent="0" algn="l" rtl="0">
                        <a:lnSpc>
                          <a:spcPct val="150000"/>
                        </a:lnSpc>
                        <a:spcBef>
                          <a:spcPts val="0"/>
                        </a:spcBef>
                        <a:spcAft>
                          <a:spcPts val="0"/>
                        </a:spcAft>
                        <a:buNone/>
                      </a:pPr>
                      <a:r>
                        <a:rPr lang="en" sz="1700" b="1" i="1" u="sng">
                          <a:solidFill>
                            <a:schemeClr val="hlink"/>
                          </a:solidFill>
                          <a:latin typeface="Poppins"/>
                          <a:ea typeface="Poppins"/>
                          <a:cs typeface="Poppins"/>
                          <a:sym typeface="Poppins"/>
                          <a:hlinkClick r:id="rId6"/>
                        </a:rPr>
                        <a:t>2018 Southeastern MA Labor Market Blueprint</a:t>
                      </a:r>
                      <a:r>
                        <a:rPr lang="en" sz="1700" b="1" i="1">
                          <a:solidFill>
                            <a:schemeClr val="dk2"/>
                          </a:solidFill>
                          <a:latin typeface="Poppins"/>
                          <a:ea typeface="Poppins"/>
                          <a:cs typeface="Poppins"/>
                          <a:sym typeface="Poppins"/>
                        </a:rPr>
                        <a:t>:</a:t>
                      </a:r>
                      <a:endParaRPr sz="1700" b="1" i="1">
                        <a:solidFill>
                          <a:schemeClr val="dk2"/>
                        </a:solidFill>
                        <a:latin typeface="Poppins"/>
                        <a:ea typeface="Poppins"/>
                        <a:cs typeface="Poppins"/>
                        <a:sym typeface="Poppins"/>
                      </a:endParaRPr>
                    </a:p>
                    <a:p>
                      <a:pPr marL="457200" lvl="0" indent="-311150" algn="l" rtl="0">
                        <a:lnSpc>
                          <a:spcPct val="150000"/>
                        </a:lnSpc>
                        <a:spcBef>
                          <a:spcPts val="1200"/>
                        </a:spcBef>
                        <a:spcAft>
                          <a:spcPts val="0"/>
                        </a:spcAft>
                        <a:buClr>
                          <a:schemeClr val="dk2"/>
                        </a:buClr>
                        <a:buSzPts val="1300"/>
                        <a:buFont typeface="Poppins"/>
                        <a:buChar char="●"/>
                      </a:pPr>
                      <a:r>
                        <a:rPr lang="en" sz="1700" b="1">
                          <a:solidFill>
                            <a:schemeClr val="dk2"/>
                          </a:solidFill>
                          <a:latin typeface="Poppins"/>
                          <a:ea typeface="Poppins"/>
                          <a:cs typeface="Poppins"/>
                          <a:sym typeface="Poppins"/>
                        </a:rPr>
                        <a:t>39% of manufacturing employees </a:t>
                      </a:r>
                      <a:r>
                        <a:rPr lang="en" sz="1700">
                          <a:solidFill>
                            <a:schemeClr val="dk2"/>
                          </a:solidFill>
                          <a:latin typeface="Poppins Light"/>
                          <a:ea typeface="Poppins Light"/>
                          <a:cs typeface="Poppins Light"/>
                          <a:sym typeface="Poppins Light"/>
                        </a:rPr>
                        <a:t>were aged 55+, the highest percentage across key industry sectors in the region</a:t>
                      </a:r>
                      <a:endParaRPr sz="1700">
                        <a:solidFill>
                          <a:schemeClr val="dk2"/>
                        </a:solidFill>
                        <a:latin typeface="Poppins Light"/>
                        <a:ea typeface="Poppins Light"/>
                        <a:cs typeface="Poppins Light"/>
                        <a:sym typeface="Poppins Light"/>
                      </a:endParaRPr>
                    </a:p>
                    <a:p>
                      <a:pPr marL="457200" lvl="0" indent="-311150" algn="l" rtl="0">
                        <a:lnSpc>
                          <a:spcPct val="150000"/>
                        </a:lnSpc>
                        <a:spcBef>
                          <a:spcPts val="0"/>
                        </a:spcBef>
                        <a:spcAft>
                          <a:spcPts val="0"/>
                        </a:spcAft>
                        <a:buClr>
                          <a:schemeClr val="dk2"/>
                        </a:buClr>
                        <a:buSzPts val="1300"/>
                        <a:buFont typeface="Poppins Light"/>
                        <a:buChar char="●"/>
                      </a:pPr>
                      <a:r>
                        <a:rPr lang="en" sz="1700">
                          <a:solidFill>
                            <a:schemeClr val="dk2"/>
                          </a:solidFill>
                          <a:latin typeface="Poppins Light"/>
                          <a:ea typeface="Poppins Light"/>
                          <a:cs typeface="Poppins Light"/>
                          <a:sym typeface="Poppins Light"/>
                        </a:rPr>
                        <a:t>Sector added nearly </a:t>
                      </a:r>
                      <a:r>
                        <a:rPr lang="en" sz="1700" b="1">
                          <a:solidFill>
                            <a:schemeClr val="dk2"/>
                          </a:solidFill>
                          <a:latin typeface="Poppins"/>
                          <a:ea typeface="Poppins"/>
                          <a:cs typeface="Poppins"/>
                          <a:sym typeface="Poppins"/>
                        </a:rPr>
                        <a:t>5,000 new jobs </a:t>
                      </a:r>
                      <a:r>
                        <a:rPr lang="en" sz="1700">
                          <a:solidFill>
                            <a:schemeClr val="dk2"/>
                          </a:solidFill>
                          <a:latin typeface="Poppins Light"/>
                          <a:ea typeface="Poppins Light"/>
                          <a:cs typeface="Poppins Light"/>
                          <a:sym typeface="Poppins Light"/>
                        </a:rPr>
                        <a:t>in the region between 2021-2023.</a:t>
                      </a:r>
                      <a:endParaRPr sz="1700">
                        <a:solidFill>
                          <a:schemeClr val="dk2"/>
                        </a:solidFill>
                        <a:latin typeface="Poppins Light"/>
                        <a:ea typeface="Poppins Light"/>
                        <a:cs typeface="Poppins Light"/>
                        <a:sym typeface="Poppins Light"/>
                      </a:endParaRPr>
                    </a:p>
                    <a:p>
                      <a:pPr marL="0" lvl="0" indent="0" algn="l" rtl="0">
                        <a:lnSpc>
                          <a:spcPct val="150000"/>
                        </a:lnSpc>
                        <a:spcBef>
                          <a:spcPts val="1200"/>
                        </a:spcBef>
                        <a:spcAft>
                          <a:spcPts val="1200"/>
                        </a:spcAft>
                        <a:buNone/>
                      </a:pPr>
                      <a:endParaRPr sz="1200">
                        <a:latin typeface="Poppins Light"/>
                        <a:ea typeface="Poppins Light"/>
                        <a:cs typeface="Poppins Light"/>
                        <a:sym typeface="Poppins Light"/>
                      </a:endParaRPr>
                    </a:p>
                  </a:txBody>
                  <a:tcPr marL="121900" marR="121900" marT="121900" marB="121900">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l" rtl="0">
                        <a:lnSpc>
                          <a:spcPct val="150000"/>
                        </a:lnSpc>
                        <a:spcBef>
                          <a:spcPts val="0"/>
                        </a:spcBef>
                        <a:spcAft>
                          <a:spcPts val="0"/>
                        </a:spcAft>
                        <a:buClr>
                          <a:schemeClr val="dk2"/>
                        </a:buClr>
                        <a:buSzPts val="1400"/>
                        <a:buChar char="❖"/>
                      </a:pPr>
                      <a:r>
                        <a:rPr lang="en" sz="2500" dirty="0">
                          <a:solidFill>
                            <a:schemeClr val="dk2"/>
                          </a:solidFill>
                          <a:latin typeface="Poppins Light"/>
                          <a:ea typeface="Poppins Light"/>
                          <a:cs typeface="Poppins Light"/>
                          <a:sym typeface="Poppins Light"/>
                        </a:rPr>
                        <a:t>There is</a:t>
                      </a:r>
                      <a:r>
                        <a:rPr lang="en" sz="2500" b="1" i="1" dirty="0">
                          <a:solidFill>
                            <a:schemeClr val="dk2"/>
                          </a:solidFill>
                          <a:latin typeface="Poppins"/>
                          <a:ea typeface="Poppins"/>
                          <a:cs typeface="Poppins"/>
                          <a:sym typeface="Poppins"/>
                        </a:rPr>
                        <a:t> </a:t>
                      </a:r>
                      <a:r>
                        <a:rPr lang="en" sz="2500" b="1" dirty="0">
                          <a:solidFill>
                            <a:schemeClr val="dk2"/>
                          </a:solidFill>
                          <a:latin typeface="Poppins"/>
                          <a:ea typeface="Poppins"/>
                          <a:cs typeface="Poppins"/>
                          <a:sym typeface="Poppins"/>
                        </a:rPr>
                        <a:t>rising demand</a:t>
                      </a:r>
                      <a:r>
                        <a:rPr lang="en" sz="2500" dirty="0">
                          <a:solidFill>
                            <a:schemeClr val="dk2"/>
                          </a:solidFill>
                          <a:latin typeface="Poppins Light"/>
                          <a:ea typeface="Poppins Light"/>
                          <a:cs typeface="Poppins Light"/>
                          <a:sym typeface="Poppins Light"/>
                        </a:rPr>
                        <a:t> for skilled workers just as a </a:t>
                      </a:r>
                      <a:r>
                        <a:rPr lang="en" sz="2500" b="1" dirty="0">
                          <a:solidFill>
                            <a:schemeClr val="dk2"/>
                          </a:solidFill>
                          <a:latin typeface="Poppins"/>
                          <a:ea typeface="Poppins"/>
                          <a:cs typeface="Poppins"/>
                          <a:sym typeface="Poppins"/>
                        </a:rPr>
                        <a:t>wave of retirement </a:t>
                      </a:r>
                      <a:r>
                        <a:rPr lang="en" sz="2500" dirty="0">
                          <a:solidFill>
                            <a:schemeClr val="dk2"/>
                          </a:solidFill>
                          <a:latin typeface="Poppins Light"/>
                          <a:ea typeface="Poppins Light"/>
                          <a:cs typeface="Poppins Light"/>
                          <a:sym typeface="Poppins Light"/>
                        </a:rPr>
                        <a:t>looms.</a:t>
                      </a:r>
                      <a:endParaRPr sz="2500" dirty="0">
                        <a:solidFill>
                          <a:schemeClr val="dk2"/>
                        </a:solidFill>
                        <a:latin typeface="Poppins Light"/>
                        <a:ea typeface="Poppins Light"/>
                        <a:cs typeface="Poppins Light"/>
                        <a:sym typeface="Poppins Light"/>
                      </a:endParaRPr>
                    </a:p>
                    <a:p>
                      <a:pPr marL="457200" lvl="0" indent="-317500" algn="l" rtl="0">
                        <a:lnSpc>
                          <a:spcPct val="150000"/>
                        </a:lnSpc>
                        <a:spcBef>
                          <a:spcPts val="0"/>
                        </a:spcBef>
                        <a:spcAft>
                          <a:spcPts val="0"/>
                        </a:spcAft>
                        <a:buClr>
                          <a:schemeClr val="dk2"/>
                        </a:buClr>
                        <a:buSzPts val="1400"/>
                        <a:buChar char="❖"/>
                      </a:pPr>
                      <a:r>
                        <a:rPr lang="en" sz="2500" dirty="0">
                          <a:solidFill>
                            <a:schemeClr val="dk2"/>
                          </a:solidFill>
                          <a:latin typeface="Poppins Light"/>
                          <a:ea typeface="Poppins Light"/>
                          <a:cs typeface="Poppins Light"/>
                          <a:sym typeface="Poppins Light"/>
                        </a:rPr>
                        <a:t>We need young talent with</a:t>
                      </a:r>
                      <a:r>
                        <a:rPr lang="en" sz="2500" b="1" i="1" dirty="0">
                          <a:solidFill>
                            <a:schemeClr val="dk2"/>
                          </a:solidFill>
                          <a:latin typeface="Poppins"/>
                          <a:ea typeface="Poppins"/>
                          <a:cs typeface="Poppins"/>
                          <a:sym typeface="Poppins"/>
                        </a:rPr>
                        <a:t> </a:t>
                      </a:r>
                      <a:r>
                        <a:rPr lang="en" sz="2500" b="1" dirty="0">
                          <a:solidFill>
                            <a:schemeClr val="dk2"/>
                          </a:solidFill>
                          <a:latin typeface="Poppins"/>
                          <a:ea typeface="Poppins"/>
                          <a:cs typeface="Poppins"/>
                          <a:sym typeface="Poppins"/>
                        </a:rPr>
                        <a:t>in-demand technical skills.</a:t>
                      </a:r>
                      <a:endParaRPr sz="1300" b="1" dirty="0">
                        <a:latin typeface="Poppins"/>
                        <a:ea typeface="Poppins"/>
                        <a:cs typeface="Poppins"/>
                        <a:sym typeface="Poppins"/>
                      </a:endParaRPr>
                    </a:p>
                  </a:txBody>
                  <a:tcPr marL="121900" marR="121900" marT="121900" marB="121900">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15600" y="593367"/>
            <a:ext cx="11360800" cy="763600"/>
          </a:xfrm>
          <a:prstGeom prst="rect">
            <a:avLst/>
          </a:prstGeom>
          <a:solidFill>
            <a:srgbClr val="FDD3C3"/>
          </a:solidFill>
          <a:ln>
            <a:noFill/>
          </a:ln>
        </p:spPr>
        <p:txBody>
          <a:bodyPr spcFirstLastPara="1" wrap="square" lIns="121900" tIns="121900" rIns="121900" bIns="121900" anchor="ctr" anchorCtr="0">
            <a:normAutofit/>
          </a:bodyPr>
          <a:lstStyle/>
          <a:p>
            <a:pPr algn="ctr"/>
            <a:r>
              <a:rPr lang="en" sz="3200">
                <a:solidFill>
                  <a:schemeClr val="dk1"/>
                </a:solidFill>
                <a:latin typeface="Poppins Light"/>
                <a:ea typeface="Poppins Light"/>
                <a:cs typeface="Poppins Light"/>
                <a:sym typeface="Poppins Light"/>
              </a:rPr>
              <a:t>Information about our program</a:t>
            </a:r>
            <a:endParaRPr sz="3200">
              <a:solidFill>
                <a:schemeClr val="dk1"/>
              </a:solidFill>
              <a:latin typeface="Poppins Light"/>
              <a:ea typeface="Poppins Light"/>
              <a:cs typeface="Poppins Light"/>
              <a:sym typeface="Poppins Light"/>
            </a:endParaRPr>
          </a:p>
        </p:txBody>
      </p:sp>
      <p:sp>
        <p:nvSpPr>
          <p:cNvPr id="72" name="Google Shape;72;p15"/>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rmAutofit/>
          </a:bodyPr>
          <a:lstStyle/>
          <a:p>
            <a:pPr marL="0" indent="0">
              <a:buNone/>
            </a:pPr>
            <a:r>
              <a:rPr lang="en" b="1">
                <a:latin typeface="Helvetica Neue"/>
                <a:ea typeface="Helvetica Neue"/>
                <a:cs typeface="Helvetica Neue"/>
                <a:sym typeface="Helvetica Neue"/>
              </a:rPr>
              <a:t>VISION:</a:t>
            </a:r>
            <a:endParaRPr b="1">
              <a:latin typeface="Helvetica Neue"/>
              <a:ea typeface="Helvetica Neue"/>
              <a:cs typeface="Helvetica Neue"/>
              <a:sym typeface="Helvetica Neue"/>
            </a:endParaRPr>
          </a:p>
          <a:p>
            <a:pPr marL="0" indent="0">
              <a:spcBef>
                <a:spcPts val="1600"/>
              </a:spcBef>
              <a:buNone/>
            </a:pPr>
            <a:r>
              <a:rPr lang="en" sz="1333"/>
              <a:t>The Advanced Manufacturing pathway at NAHS empowers students with the</a:t>
            </a:r>
            <a:r>
              <a:rPr lang="en" sz="1333" b="1">
                <a:latin typeface="Helvetica Neue"/>
                <a:ea typeface="Helvetica Neue"/>
                <a:cs typeface="Helvetica Neue"/>
                <a:sym typeface="Helvetica Neue"/>
              </a:rPr>
              <a:t> technical skills, industry exposure, and real-world experiences </a:t>
            </a:r>
            <a:r>
              <a:rPr lang="en" sz="1333"/>
              <a:t>needed to succeed in modern engineering and manufacturing careers. </a:t>
            </a:r>
            <a:endParaRPr sz="1333"/>
          </a:p>
          <a:p>
            <a:pPr marL="0" indent="0">
              <a:spcBef>
                <a:spcPts val="1600"/>
              </a:spcBef>
              <a:buNone/>
            </a:pPr>
            <a:r>
              <a:rPr lang="en" sz="1333"/>
              <a:t>Through a </a:t>
            </a:r>
            <a:r>
              <a:rPr lang="en" sz="1333" b="1">
                <a:latin typeface="Helvetica Neue"/>
                <a:ea typeface="Helvetica Neue"/>
                <a:cs typeface="Helvetica Neue"/>
                <a:sym typeface="Helvetica Neue"/>
              </a:rPr>
              <a:t>rigorous, hands-on curriculum</a:t>
            </a:r>
            <a:r>
              <a:rPr lang="en" sz="1333"/>
              <a:t> - featuring advanced coursework, technical training, and industry certifications - students build strengths in:</a:t>
            </a:r>
            <a:endParaRPr sz="1333"/>
          </a:p>
          <a:p>
            <a:pPr indent="-389457">
              <a:spcBef>
                <a:spcPts val="1600"/>
              </a:spcBef>
              <a:buSzPts val="1000"/>
              <a:buFont typeface="Helvetica Neue"/>
              <a:buChar char="❖"/>
            </a:pPr>
            <a:r>
              <a:rPr lang="en" sz="1333" b="1">
                <a:latin typeface="Helvetica Neue"/>
                <a:ea typeface="Helvetica Neue"/>
                <a:cs typeface="Helvetica Neue"/>
                <a:sym typeface="Helvetica Neue"/>
              </a:rPr>
              <a:t>Problem-solving</a:t>
            </a:r>
            <a:endParaRPr sz="1333" b="1">
              <a:latin typeface="Helvetica Neue"/>
              <a:ea typeface="Helvetica Neue"/>
              <a:cs typeface="Helvetica Neue"/>
              <a:sym typeface="Helvetica Neue"/>
            </a:endParaRPr>
          </a:p>
          <a:p>
            <a:pPr indent="-389457">
              <a:buSzPts val="1000"/>
              <a:buFont typeface="Helvetica Neue"/>
              <a:buChar char="❖"/>
            </a:pPr>
            <a:r>
              <a:rPr lang="en" sz="1333" b="1">
                <a:latin typeface="Helvetica Neue"/>
                <a:ea typeface="Helvetica Neue"/>
                <a:cs typeface="Helvetica Neue"/>
                <a:sym typeface="Helvetica Neue"/>
              </a:rPr>
              <a:t>Innovation</a:t>
            </a:r>
            <a:endParaRPr sz="1333" b="1">
              <a:latin typeface="Helvetica Neue"/>
              <a:ea typeface="Helvetica Neue"/>
              <a:cs typeface="Helvetica Neue"/>
              <a:sym typeface="Helvetica Neue"/>
            </a:endParaRPr>
          </a:p>
          <a:p>
            <a:pPr indent="-389457">
              <a:buSzPts val="1000"/>
              <a:buFont typeface="Helvetica Neue"/>
              <a:buChar char="❖"/>
            </a:pPr>
            <a:r>
              <a:rPr lang="en" sz="1333" b="1">
                <a:latin typeface="Helvetica Neue"/>
                <a:ea typeface="Helvetica Neue"/>
                <a:cs typeface="Helvetica Neue"/>
                <a:sym typeface="Helvetica Neue"/>
              </a:rPr>
              <a:t>Collaboration</a:t>
            </a:r>
            <a:endParaRPr sz="1333" b="1">
              <a:latin typeface="Helvetica Neue"/>
              <a:ea typeface="Helvetica Neue"/>
              <a:cs typeface="Helvetica Neue"/>
              <a:sym typeface="Helvetica Neue"/>
            </a:endParaRPr>
          </a:p>
          <a:p>
            <a:pPr marL="0" indent="0">
              <a:spcBef>
                <a:spcPts val="1600"/>
              </a:spcBef>
              <a:spcAft>
                <a:spcPts val="1600"/>
              </a:spcAft>
              <a:buNone/>
            </a:pPr>
            <a:r>
              <a:rPr lang="en" sz="1333"/>
              <a:t>We prepare future-ready graduates - equipment to lead, create, and thrive in a fast-changing, technology-driven world.  </a:t>
            </a:r>
            <a:endParaRPr b="1">
              <a:latin typeface="Helvetica Neue"/>
              <a:ea typeface="Helvetica Neue"/>
              <a:cs typeface="Helvetica Neue"/>
              <a:sym typeface="Helvetica Neue"/>
            </a:endParaRPr>
          </a:p>
        </p:txBody>
      </p:sp>
      <p:pic>
        <p:nvPicPr>
          <p:cNvPr id="73" name="Google Shape;73;p15" descr="Kids listening to a teacher speak"/>
          <p:cNvPicPr preferRelativeResize="0"/>
          <p:nvPr/>
        </p:nvPicPr>
        <p:blipFill rotWithShape="1">
          <a:blip r:embed="rId3">
            <a:alphaModFix/>
          </a:blip>
          <a:srcRect t="25700" r="7689"/>
          <a:stretch/>
        </p:blipFill>
        <p:spPr>
          <a:xfrm>
            <a:off x="6211400" y="2226781"/>
            <a:ext cx="5565003" cy="35434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593367"/>
            <a:ext cx="11360800" cy="763600"/>
          </a:xfrm>
          <a:prstGeom prst="rect">
            <a:avLst/>
          </a:prstGeom>
          <a:solidFill>
            <a:srgbClr val="FDD3C3"/>
          </a:solidFill>
          <a:ln>
            <a:noFill/>
          </a:ln>
        </p:spPr>
        <p:txBody>
          <a:bodyPr spcFirstLastPara="1" wrap="square" lIns="121900" tIns="121900" rIns="121900" bIns="121900" anchor="ctr" anchorCtr="0">
            <a:normAutofit/>
          </a:bodyPr>
          <a:lstStyle/>
          <a:p>
            <a:pPr algn="ctr"/>
            <a:r>
              <a:rPr lang="en" sz="3200">
                <a:solidFill>
                  <a:schemeClr val="dk1"/>
                </a:solidFill>
                <a:latin typeface="Poppins Light"/>
                <a:ea typeface="Poppins Light"/>
                <a:cs typeface="Poppins Light"/>
                <a:sym typeface="Poppins Light"/>
              </a:rPr>
              <a:t>Coursework and Certifications</a:t>
            </a:r>
            <a:endParaRPr sz="3200">
              <a:solidFill>
                <a:schemeClr val="dk1"/>
              </a:solidFill>
              <a:latin typeface="Poppins Light"/>
              <a:ea typeface="Poppins Light"/>
              <a:cs typeface="Poppins Light"/>
              <a:sym typeface="Poppins Light"/>
            </a:endParaRPr>
          </a:p>
        </p:txBody>
      </p:sp>
      <p:pic>
        <p:nvPicPr>
          <p:cNvPr id="82" name="Google Shape;82;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5601" y="1426600"/>
            <a:ext cx="2941367" cy="985509"/>
          </a:xfrm>
          <a:prstGeom prst="rect">
            <a:avLst/>
          </a:prstGeom>
          <a:noFill/>
          <a:ln>
            <a:noFill/>
          </a:ln>
        </p:spPr>
      </p:pic>
      <p:sp>
        <p:nvSpPr>
          <p:cNvPr id="79" name="Google Shape;79;p16"/>
          <p:cNvSpPr txBox="1">
            <a:spLocks noGrp="1"/>
          </p:cNvSpPr>
          <p:nvPr>
            <p:ph type="body" idx="1"/>
          </p:nvPr>
        </p:nvSpPr>
        <p:spPr>
          <a:xfrm>
            <a:off x="415600" y="2654233"/>
            <a:ext cx="3552000" cy="5478000"/>
          </a:xfrm>
          <a:prstGeom prst="rect">
            <a:avLst/>
          </a:prstGeom>
        </p:spPr>
        <p:txBody>
          <a:bodyPr spcFirstLastPara="1" wrap="square" lIns="121900" tIns="121900" rIns="121900" bIns="121900" anchor="t" anchorCtr="0">
            <a:normAutofit fontScale="40000" lnSpcReduction="20000"/>
          </a:bodyPr>
          <a:lstStyle/>
          <a:p>
            <a:pPr indent="-389457">
              <a:lnSpc>
                <a:spcPct val="150000"/>
              </a:lnSpc>
              <a:buSzPct val="100000"/>
              <a:buChar char="❖"/>
            </a:pPr>
            <a:r>
              <a:rPr lang="en" sz="3333"/>
              <a:t>Latest enhancement to our pathway</a:t>
            </a:r>
            <a:endParaRPr sz="3333"/>
          </a:p>
          <a:p>
            <a:pPr indent="-389457">
              <a:lnSpc>
                <a:spcPct val="150000"/>
              </a:lnSpc>
              <a:buSzPct val="100000"/>
              <a:buChar char="❖"/>
            </a:pPr>
            <a:r>
              <a:rPr lang="en" sz="3333" b="1">
                <a:latin typeface="Helvetica Neue"/>
                <a:ea typeface="Helvetica Neue"/>
                <a:cs typeface="Helvetica Neue"/>
                <a:sym typeface="Helvetica Neue"/>
              </a:rPr>
              <a:t>Increasing accessibility </a:t>
            </a:r>
            <a:r>
              <a:rPr lang="en" sz="3333"/>
              <a:t>with project-based learning</a:t>
            </a:r>
            <a:endParaRPr sz="3333"/>
          </a:p>
          <a:p>
            <a:pPr indent="-389457">
              <a:lnSpc>
                <a:spcPct val="150000"/>
              </a:lnSpc>
              <a:buSzPct val="100000"/>
              <a:buChar char="❖"/>
            </a:pPr>
            <a:r>
              <a:rPr lang="en" sz="3333" b="1">
                <a:latin typeface="Helvetica Neue"/>
                <a:ea typeface="Helvetica Neue"/>
                <a:cs typeface="Helvetica Neue"/>
                <a:sym typeface="Helvetica Neue"/>
              </a:rPr>
              <a:t>All students successfully participate </a:t>
            </a:r>
            <a:r>
              <a:rPr lang="en" sz="3333"/>
              <a:t>while attaining different levels of mathematical or analytical understanding</a:t>
            </a:r>
            <a:endParaRPr sz="3333"/>
          </a:p>
          <a:p>
            <a:pPr indent="-389457">
              <a:lnSpc>
                <a:spcPct val="150000"/>
              </a:lnSpc>
              <a:buSzPct val="100000"/>
              <a:buChar char="❖"/>
            </a:pPr>
            <a:r>
              <a:rPr lang="en" sz="3333"/>
              <a:t>Courses</a:t>
            </a:r>
            <a:endParaRPr sz="3333"/>
          </a:p>
          <a:p>
            <a:pPr lvl="1" indent="-389457">
              <a:lnSpc>
                <a:spcPct val="150000"/>
              </a:lnSpc>
              <a:buSzPct val="100000"/>
              <a:buChar char="➢"/>
            </a:pPr>
            <a:r>
              <a:rPr lang="en" sz="3333"/>
              <a:t>Introduction to Engineering Design (IED)</a:t>
            </a:r>
            <a:endParaRPr sz="3333"/>
          </a:p>
          <a:p>
            <a:pPr lvl="1" indent="-389457">
              <a:lnSpc>
                <a:spcPct val="150000"/>
              </a:lnSpc>
              <a:buSzPct val="100000"/>
              <a:buChar char="➢"/>
            </a:pPr>
            <a:r>
              <a:rPr lang="en" sz="3333"/>
              <a:t>Principles of Engineering (POE)</a:t>
            </a:r>
            <a:endParaRPr sz="3333"/>
          </a:p>
          <a:p>
            <a:pPr indent="-389457">
              <a:lnSpc>
                <a:spcPct val="150000"/>
              </a:lnSpc>
              <a:buSzPct val="100000"/>
              <a:buChar char="❖"/>
            </a:pPr>
            <a:r>
              <a:rPr lang="en" sz="3333"/>
              <a:t>Other courses</a:t>
            </a:r>
            <a:endParaRPr sz="3333"/>
          </a:p>
          <a:p>
            <a:pPr lvl="1" indent="-389457">
              <a:lnSpc>
                <a:spcPct val="150000"/>
              </a:lnSpc>
              <a:buSzPct val="100000"/>
              <a:buChar char="➢"/>
            </a:pPr>
            <a:r>
              <a:rPr lang="en" sz="3333"/>
              <a:t>Various levels of Physics</a:t>
            </a:r>
            <a:endParaRPr sz="3333"/>
          </a:p>
          <a:p>
            <a:pPr lvl="1" indent="-389457">
              <a:lnSpc>
                <a:spcPct val="150000"/>
              </a:lnSpc>
              <a:buSzPct val="100000"/>
              <a:buChar char="➢"/>
            </a:pPr>
            <a:r>
              <a:rPr lang="en" sz="3333"/>
              <a:t>AP Computer Science</a:t>
            </a:r>
            <a:endParaRPr sz="3333"/>
          </a:p>
          <a:p>
            <a:pPr marL="0" indent="0">
              <a:lnSpc>
                <a:spcPct val="150000"/>
              </a:lnSpc>
              <a:spcBef>
                <a:spcPts val="1600"/>
              </a:spcBef>
              <a:buNone/>
            </a:pPr>
            <a:endParaRPr/>
          </a:p>
          <a:p>
            <a:pPr marL="0" indent="0">
              <a:lnSpc>
                <a:spcPct val="150000"/>
              </a:lnSpc>
              <a:spcBef>
                <a:spcPts val="1600"/>
              </a:spcBef>
              <a:buNone/>
            </a:pPr>
            <a:endParaRPr/>
          </a:p>
          <a:p>
            <a:pPr marL="0" indent="0">
              <a:lnSpc>
                <a:spcPct val="150000"/>
              </a:lnSpc>
              <a:spcBef>
                <a:spcPts val="1600"/>
              </a:spcBef>
              <a:spcAft>
                <a:spcPts val="1600"/>
              </a:spcAft>
              <a:buNone/>
            </a:pPr>
            <a:endParaRPr/>
          </a:p>
        </p:txBody>
      </p:sp>
      <p:pic>
        <p:nvPicPr>
          <p:cNvPr id="85" name="Google Shape;85;p16" descr="picture of 2 students working together"/>
          <p:cNvPicPr preferRelativeResize="0"/>
          <p:nvPr/>
        </p:nvPicPr>
        <p:blipFill>
          <a:blip r:embed="rId4">
            <a:alphaModFix/>
          </a:blip>
          <a:stretch>
            <a:fillRect/>
          </a:stretch>
        </p:blipFill>
        <p:spPr>
          <a:xfrm>
            <a:off x="4818684" y="1626434"/>
            <a:ext cx="1827717" cy="2438404"/>
          </a:xfrm>
          <a:prstGeom prst="rect">
            <a:avLst/>
          </a:prstGeom>
          <a:noFill/>
          <a:ln>
            <a:noFill/>
          </a:ln>
        </p:spPr>
      </p:pic>
      <p:pic>
        <p:nvPicPr>
          <p:cNvPr id="84" name="Google Shape;84;p16" descr="picture of calipers"/>
          <p:cNvPicPr preferRelativeResize="0"/>
          <p:nvPr/>
        </p:nvPicPr>
        <p:blipFill>
          <a:blip r:embed="rId5">
            <a:alphaModFix/>
          </a:blip>
          <a:stretch>
            <a:fillRect/>
          </a:stretch>
        </p:blipFill>
        <p:spPr>
          <a:xfrm>
            <a:off x="4261867" y="4334291"/>
            <a:ext cx="2941372" cy="2134867"/>
          </a:xfrm>
          <a:prstGeom prst="rect">
            <a:avLst/>
          </a:prstGeom>
          <a:noFill/>
          <a:ln>
            <a:noFill/>
          </a:ln>
        </p:spPr>
      </p:pic>
      <p:sp>
        <p:nvSpPr>
          <p:cNvPr id="83" name="Google Shape;83;p16"/>
          <p:cNvSpPr txBox="1">
            <a:spLocks noGrp="1"/>
          </p:cNvSpPr>
          <p:nvPr>
            <p:ph type="body" idx="2"/>
          </p:nvPr>
        </p:nvSpPr>
        <p:spPr>
          <a:xfrm>
            <a:off x="6849600" y="1536633"/>
            <a:ext cx="5333200" cy="4555200"/>
          </a:xfrm>
          <a:prstGeom prst="rect">
            <a:avLst/>
          </a:prstGeom>
        </p:spPr>
        <p:txBody>
          <a:bodyPr spcFirstLastPara="1" wrap="square" lIns="121900" tIns="121900" rIns="121900" bIns="121900" anchor="t" anchorCtr="0">
            <a:normAutofit/>
          </a:bodyPr>
          <a:lstStyle/>
          <a:p>
            <a:pPr marL="0" indent="0">
              <a:lnSpc>
                <a:spcPct val="150000"/>
              </a:lnSpc>
              <a:buNone/>
            </a:pPr>
            <a:r>
              <a:rPr lang="en" b="1">
                <a:latin typeface="Helvetica Neue"/>
                <a:ea typeface="Helvetica Neue"/>
                <a:cs typeface="Helvetica Neue"/>
                <a:sym typeface="Helvetica Neue"/>
              </a:rPr>
              <a:t>Industry-recognized certifications</a:t>
            </a:r>
            <a:endParaRPr b="1">
              <a:latin typeface="Helvetica Neue"/>
              <a:ea typeface="Helvetica Neue"/>
              <a:cs typeface="Helvetica Neue"/>
              <a:sym typeface="Helvetica Neue"/>
            </a:endParaRPr>
          </a:p>
          <a:p>
            <a:pPr>
              <a:lnSpc>
                <a:spcPct val="150000"/>
              </a:lnSpc>
              <a:spcBef>
                <a:spcPts val="1600"/>
              </a:spcBef>
              <a:buChar char="❖"/>
            </a:pPr>
            <a:r>
              <a:rPr lang="en"/>
              <a:t>OSHA 10 Hour General Industry</a:t>
            </a:r>
            <a:endParaRPr/>
          </a:p>
          <a:p>
            <a:pPr>
              <a:lnSpc>
                <a:spcPct val="150000"/>
              </a:lnSpc>
              <a:buChar char="❖"/>
            </a:pPr>
            <a:r>
              <a:rPr lang="en"/>
              <a:t>Autodesk Certified User (ACU) - Fusion</a:t>
            </a:r>
            <a:endParaRPr/>
          </a:p>
          <a:p>
            <a:pPr lvl="1">
              <a:lnSpc>
                <a:spcPct val="150000"/>
              </a:lnSpc>
              <a:buChar char="➢"/>
            </a:pPr>
            <a:r>
              <a:rPr lang="en"/>
              <a:t>Proof of product development skills using 3D CAD, CAM, and CAE tools to explore design ideas</a:t>
            </a:r>
            <a:endParaRPr/>
          </a:p>
        </p:txBody>
      </p:sp>
      <p:pic>
        <p:nvPicPr>
          <p:cNvPr id="80" name="Google Shape;80;p16">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583168" y="4661400"/>
            <a:ext cx="2126169" cy="1282200"/>
          </a:xfrm>
          <a:prstGeom prst="rect">
            <a:avLst/>
          </a:prstGeom>
          <a:noFill/>
          <a:ln>
            <a:noFill/>
          </a:ln>
        </p:spPr>
      </p:pic>
      <p:pic>
        <p:nvPicPr>
          <p:cNvPr id="81" name="Google Shape;81;p16">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127573" y="4661400"/>
            <a:ext cx="1464695" cy="128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15600" y="593367"/>
            <a:ext cx="11360800" cy="763600"/>
          </a:xfrm>
          <a:prstGeom prst="rect">
            <a:avLst/>
          </a:prstGeom>
          <a:solidFill>
            <a:srgbClr val="FDD3C3"/>
          </a:solidFill>
          <a:ln>
            <a:noFill/>
          </a:ln>
        </p:spPr>
        <p:txBody>
          <a:bodyPr spcFirstLastPara="1" wrap="square" lIns="121900" tIns="121900" rIns="121900" bIns="121900" anchor="ctr" anchorCtr="0">
            <a:normAutofit/>
          </a:bodyPr>
          <a:lstStyle/>
          <a:p>
            <a:pPr algn="ctr"/>
            <a:r>
              <a:rPr lang="en" sz="3200">
                <a:solidFill>
                  <a:schemeClr val="dk1"/>
                </a:solidFill>
                <a:latin typeface="Poppins Light"/>
                <a:ea typeface="Poppins Light"/>
                <a:cs typeface="Poppins Light"/>
                <a:sym typeface="Poppins Light"/>
              </a:rPr>
              <a:t>Experiences</a:t>
            </a:r>
            <a:endParaRPr sz="3200">
              <a:solidFill>
                <a:schemeClr val="dk1"/>
              </a:solidFill>
              <a:latin typeface="Poppins Light"/>
              <a:ea typeface="Poppins Light"/>
              <a:cs typeface="Poppins Light"/>
              <a:sym typeface="Poppins Light"/>
            </a:endParaRPr>
          </a:p>
        </p:txBody>
      </p:sp>
      <p:sp>
        <p:nvSpPr>
          <p:cNvPr id="91" name="Google Shape;91;p17"/>
          <p:cNvSpPr txBox="1">
            <a:spLocks noGrp="1"/>
          </p:cNvSpPr>
          <p:nvPr>
            <p:ph type="body" idx="1"/>
          </p:nvPr>
        </p:nvSpPr>
        <p:spPr>
          <a:xfrm>
            <a:off x="415600" y="1536633"/>
            <a:ext cx="5676000" cy="4555200"/>
          </a:xfrm>
          <a:prstGeom prst="rect">
            <a:avLst/>
          </a:prstGeom>
        </p:spPr>
        <p:txBody>
          <a:bodyPr spcFirstLastPara="1" wrap="square" lIns="121900" tIns="121900" rIns="121900" bIns="121900" anchor="t" anchorCtr="0">
            <a:normAutofit fontScale="92500"/>
          </a:bodyPr>
          <a:lstStyle/>
          <a:p>
            <a:pPr>
              <a:lnSpc>
                <a:spcPct val="150000"/>
              </a:lnSpc>
              <a:buChar char="❖"/>
            </a:pPr>
            <a:r>
              <a:rPr lang="en"/>
              <a:t>Tours of local advanced manufacturing facilities</a:t>
            </a:r>
            <a:endParaRPr/>
          </a:p>
          <a:p>
            <a:pPr lvl="1">
              <a:lnSpc>
                <a:spcPct val="150000"/>
              </a:lnSpc>
              <a:buClr>
                <a:schemeClr val="accent3"/>
              </a:buClr>
              <a:buFont typeface="Helvetica Neue"/>
              <a:buChar char="➢"/>
            </a:pPr>
            <a:r>
              <a:rPr lang="en" b="1" u="sng">
                <a:solidFill>
                  <a:schemeClr val="accent3"/>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Accurounds (Avon)</a:t>
            </a:r>
            <a:endParaRPr b="1">
              <a:solidFill>
                <a:schemeClr val="accent3"/>
              </a:solidFill>
              <a:latin typeface="Helvetica Neue"/>
              <a:ea typeface="Helvetica Neue"/>
              <a:cs typeface="Helvetica Neue"/>
              <a:sym typeface="Helvetica Neue"/>
            </a:endParaRPr>
          </a:p>
          <a:p>
            <a:pPr lvl="1">
              <a:lnSpc>
                <a:spcPct val="150000"/>
              </a:lnSpc>
              <a:buClr>
                <a:schemeClr val="accent3"/>
              </a:buClr>
              <a:buFont typeface="Helvetica Neue"/>
              <a:buChar char="➢"/>
            </a:pPr>
            <a:r>
              <a:rPr lang="en" b="1" u="sng">
                <a:solidFill>
                  <a:schemeClr val="accent3"/>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North Easton Machine Company (Easton)</a:t>
            </a:r>
            <a:endParaRPr b="1">
              <a:solidFill>
                <a:schemeClr val="accent3"/>
              </a:solidFill>
              <a:latin typeface="Helvetica Neue"/>
              <a:ea typeface="Helvetica Neue"/>
              <a:cs typeface="Helvetica Neue"/>
              <a:sym typeface="Helvetica Neue"/>
            </a:endParaRPr>
          </a:p>
          <a:p>
            <a:pPr>
              <a:lnSpc>
                <a:spcPct val="150000"/>
              </a:lnSpc>
              <a:buClr>
                <a:schemeClr val="accent3"/>
              </a:buClr>
              <a:buFont typeface="Helvetica Neue"/>
              <a:buChar char="❖"/>
            </a:pPr>
            <a:r>
              <a:rPr lang="en" b="1" u="sng">
                <a:solidFill>
                  <a:schemeClr val="accent3"/>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Massachusetts Manufacturing Mashup</a:t>
            </a:r>
            <a:endParaRPr b="1">
              <a:solidFill>
                <a:schemeClr val="accent3"/>
              </a:solidFill>
              <a:latin typeface="Helvetica Neue"/>
              <a:ea typeface="Helvetica Neue"/>
              <a:cs typeface="Helvetica Neue"/>
              <a:sym typeface="Helvetica Neue"/>
            </a:endParaRPr>
          </a:p>
          <a:p>
            <a:pPr lvl="1">
              <a:lnSpc>
                <a:spcPct val="150000"/>
              </a:lnSpc>
              <a:buChar char="➢"/>
            </a:pPr>
            <a:r>
              <a:rPr lang="en"/>
              <a:t>Shoutout Secretary Tutwiler!</a:t>
            </a:r>
            <a:endParaRPr/>
          </a:p>
          <a:p>
            <a:pPr>
              <a:lnSpc>
                <a:spcPct val="150000"/>
              </a:lnSpc>
              <a:buChar char="❖"/>
            </a:pPr>
            <a:r>
              <a:rPr lang="en"/>
              <a:t>Capstone Project</a:t>
            </a:r>
            <a:endParaRPr/>
          </a:p>
          <a:p>
            <a:pPr>
              <a:lnSpc>
                <a:spcPct val="150000"/>
              </a:lnSpc>
              <a:buChar char="❖"/>
            </a:pPr>
            <a:r>
              <a:rPr lang="en"/>
              <a:t>Presentations and Recruitment Opportunities </a:t>
            </a:r>
            <a:endParaRPr/>
          </a:p>
          <a:p>
            <a:pPr lvl="1">
              <a:lnSpc>
                <a:spcPct val="150000"/>
              </a:lnSpc>
              <a:buChar char="➢"/>
            </a:pPr>
            <a:r>
              <a:rPr lang="en"/>
              <a:t>Electric Boat, Navy Nuclear Engineering Program, Swoveralls, UMASS Professor</a:t>
            </a:r>
            <a:endParaRPr/>
          </a:p>
          <a:p>
            <a:pPr>
              <a:lnSpc>
                <a:spcPct val="150000"/>
              </a:lnSpc>
              <a:buChar char="❖"/>
            </a:pPr>
            <a:r>
              <a:rPr lang="en"/>
              <a:t>Internships </a:t>
            </a:r>
            <a:endParaRPr/>
          </a:p>
          <a:p>
            <a:pPr lvl="1">
              <a:lnSpc>
                <a:spcPct val="150000"/>
              </a:lnSpc>
              <a:buFont typeface="Helvetica Neue"/>
              <a:buChar char="➢"/>
            </a:pPr>
            <a:r>
              <a:rPr lang="en" b="1" u="sng">
                <a:solidFill>
                  <a:schemeClr val="hlink"/>
                </a:solidFill>
                <a:latin typeface="Helvetica Neue"/>
                <a:ea typeface="Helvetica Neue"/>
                <a:cs typeface="Helvetica Neue"/>
                <a:sym typeface="Helvetica Neue"/>
                <a:hlinkClick r:id="rId6"/>
              </a:rPr>
              <a:t>E.A. Dion (Attleborough)</a:t>
            </a:r>
            <a:endParaRPr b="1">
              <a:latin typeface="Helvetica Neue"/>
              <a:ea typeface="Helvetica Neue"/>
              <a:cs typeface="Helvetica Neue"/>
              <a:sym typeface="Helvetica Neue"/>
            </a:endParaRPr>
          </a:p>
        </p:txBody>
      </p:sp>
      <p:pic>
        <p:nvPicPr>
          <p:cNvPr id="92" name="Google Shape;92;p17" descr="Students listening to a teacher "/>
          <p:cNvPicPr preferRelativeResize="0"/>
          <p:nvPr/>
        </p:nvPicPr>
        <p:blipFill>
          <a:blip r:embed="rId7">
            <a:alphaModFix/>
          </a:blip>
          <a:stretch>
            <a:fillRect/>
          </a:stretch>
        </p:blipFill>
        <p:spPr>
          <a:xfrm>
            <a:off x="8728416" y="233034"/>
            <a:ext cx="3047997" cy="2285999"/>
          </a:xfrm>
          <a:prstGeom prst="rect">
            <a:avLst/>
          </a:prstGeom>
          <a:noFill/>
          <a:ln>
            <a:noFill/>
          </a:ln>
        </p:spPr>
      </p:pic>
      <p:pic>
        <p:nvPicPr>
          <p:cNvPr id="94" name="Google Shape;94;p17" descr="picture of 5 students"/>
          <p:cNvPicPr preferRelativeResize="0"/>
          <p:nvPr/>
        </p:nvPicPr>
        <p:blipFill rotWithShape="1">
          <a:blip r:embed="rId8">
            <a:alphaModFix/>
          </a:blip>
          <a:srcRect t="4159"/>
          <a:stretch/>
        </p:blipFill>
        <p:spPr>
          <a:xfrm>
            <a:off x="6483700" y="1739849"/>
            <a:ext cx="2632965" cy="3364768"/>
          </a:xfrm>
          <a:prstGeom prst="rect">
            <a:avLst/>
          </a:prstGeom>
          <a:noFill/>
          <a:ln w="38100" cap="flat" cmpd="sng">
            <a:solidFill>
              <a:schemeClr val="lt1"/>
            </a:solidFill>
            <a:prstDash val="solid"/>
            <a:round/>
            <a:headEnd type="none" w="sm" len="sm"/>
            <a:tailEnd type="none" w="sm" len="sm"/>
          </a:ln>
        </p:spPr>
      </p:pic>
      <p:pic>
        <p:nvPicPr>
          <p:cNvPr id="93" name="Google Shape;93;p17" descr="Students watching their teacher explain a project"/>
          <p:cNvPicPr preferRelativeResize="0"/>
          <p:nvPr/>
        </p:nvPicPr>
        <p:blipFill>
          <a:blip r:embed="rId9">
            <a:alphaModFix/>
          </a:blip>
          <a:stretch>
            <a:fillRect/>
          </a:stretch>
        </p:blipFill>
        <p:spPr>
          <a:xfrm>
            <a:off x="8265934" y="4768434"/>
            <a:ext cx="3510469" cy="194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grpSp>
        <p:nvGrpSpPr>
          <p:cNvPr id="99" name="Google Shape;99;p18" descr="Picture of staff and students"/>
          <p:cNvGrpSpPr/>
          <p:nvPr/>
        </p:nvGrpSpPr>
        <p:grpSpPr>
          <a:xfrm>
            <a:off x="4118627" y="2759701"/>
            <a:ext cx="3703076" cy="2091737"/>
            <a:chOff x="431675" y="302950"/>
            <a:chExt cx="3905100" cy="3927900"/>
          </a:xfrm>
        </p:grpSpPr>
        <p:sp>
          <p:nvSpPr>
            <p:cNvPr id="100" name="Google Shape;100;p18"/>
            <p:cNvSpPr/>
            <p:nvPr/>
          </p:nvSpPr>
          <p:spPr>
            <a:xfrm>
              <a:off x="584075" y="455350"/>
              <a:ext cx="3752700" cy="3775500"/>
            </a:xfrm>
            <a:prstGeom prst="rect">
              <a:avLst/>
            </a:prstGeom>
            <a:solidFill>
              <a:srgbClr val="F58569"/>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endParaRPr sz="1867">
                <a:latin typeface="Helvetica Neue Light"/>
                <a:ea typeface="Helvetica Neue Light"/>
                <a:cs typeface="Helvetica Neue Light"/>
                <a:sym typeface="Helvetica Neue Light"/>
              </a:endParaRPr>
            </a:p>
          </p:txBody>
        </p:sp>
        <p:sp>
          <p:nvSpPr>
            <p:cNvPr id="101" name="Google Shape;101;p18"/>
            <p:cNvSpPr/>
            <p:nvPr/>
          </p:nvSpPr>
          <p:spPr>
            <a:xfrm>
              <a:off x="431675" y="302950"/>
              <a:ext cx="3752700" cy="3775500"/>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endParaRPr sz="1867">
                <a:latin typeface="Helvetica Neue Light"/>
                <a:ea typeface="Helvetica Neue Light"/>
                <a:cs typeface="Helvetica Neue Light"/>
                <a:sym typeface="Helvetica Neue Light"/>
              </a:endParaRPr>
            </a:p>
          </p:txBody>
        </p:sp>
      </p:grpSp>
      <p:sp>
        <p:nvSpPr>
          <p:cNvPr id="102" name="Google Shape;102;p18"/>
          <p:cNvSpPr txBox="1"/>
          <p:nvPr/>
        </p:nvSpPr>
        <p:spPr>
          <a:xfrm>
            <a:off x="4289684" y="1477333"/>
            <a:ext cx="3293200" cy="857200"/>
          </a:xfrm>
          <a:prstGeom prst="rect">
            <a:avLst/>
          </a:prstGeom>
          <a:noFill/>
          <a:ln>
            <a:noFill/>
          </a:ln>
        </p:spPr>
        <p:txBody>
          <a:bodyPr spcFirstLastPara="1" wrap="square" lIns="121900" tIns="121900" rIns="121900" bIns="121900" anchor="ctr" anchorCtr="0">
            <a:noAutofit/>
          </a:bodyPr>
          <a:lstStyle/>
          <a:p>
            <a:pPr defTabSz="1219170"/>
            <a:r>
              <a:rPr lang="en" sz="1600" i="1">
                <a:solidFill>
                  <a:srgbClr val="ED1C24"/>
                </a:solidFill>
                <a:latin typeface="Poppins Medium"/>
                <a:ea typeface="Poppins Medium"/>
                <a:cs typeface="Poppins Medium"/>
                <a:sym typeface="Poppins Medium"/>
              </a:rPr>
              <a:t>“The skills and experiences I gained through the program have been truly invaluable.”</a:t>
            </a:r>
            <a:endParaRPr sz="1600" i="1">
              <a:solidFill>
                <a:srgbClr val="ED1C24"/>
              </a:solidFill>
              <a:latin typeface="Poppins Medium"/>
              <a:ea typeface="Poppins Medium"/>
              <a:cs typeface="Poppins Medium"/>
              <a:sym typeface="Poppins Medium"/>
            </a:endParaRPr>
          </a:p>
        </p:txBody>
      </p:sp>
      <p:grpSp>
        <p:nvGrpSpPr>
          <p:cNvPr id="103" name="Google Shape;103;p18" descr="picture of a wiring project"/>
          <p:cNvGrpSpPr/>
          <p:nvPr/>
        </p:nvGrpSpPr>
        <p:grpSpPr>
          <a:xfrm>
            <a:off x="8190379" y="2759695"/>
            <a:ext cx="3629140" cy="3650328"/>
            <a:chOff x="431675" y="302950"/>
            <a:chExt cx="3905100" cy="3927900"/>
          </a:xfrm>
        </p:grpSpPr>
        <p:sp>
          <p:nvSpPr>
            <p:cNvPr id="104" name="Google Shape;104;p18"/>
            <p:cNvSpPr/>
            <p:nvPr/>
          </p:nvSpPr>
          <p:spPr>
            <a:xfrm>
              <a:off x="584075" y="455350"/>
              <a:ext cx="3752700" cy="3775500"/>
            </a:xfrm>
            <a:prstGeom prst="rect">
              <a:avLst/>
            </a:prstGeom>
            <a:solidFill>
              <a:srgbClr val="F58569"/>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endParaRPr sz="1867">
                <a:latin typeface="Helvetica Neue Light"/>
                <a:ea typeface="Helvetica Neue Light"/>
                <a:cs typeface="Helvetica Neue Light"/>
                <a:sym typeface="Helvetica Neue Light"/>
              </a:endParaRPr>
            </a:p>
          </p:txBody>
        </p:sp>
        <p:sp>
          <p:nvSpPr>
            <p:cNvPr id="105" name="Google Shape;105;p18"/>
            <p:cNvSpPr/>
            <p:nvPr/>
          </p:nvSpPr>
          <p:spPr>
            <a:xfrm>
              <a:off x="431675" y="302950"/>
              <a:ext cx="3752700" cy="3775500"/>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endParaRPr sz="1867">
                <a:latin typeface="Helvetica Neue Light"/>
                <a:ea typeface="Helvetica Neue Light"/>
                <a:cs typeface="Helvetica Neue Light"/>
                <a:sym typeface="Helvetica Neue Light"/>
              </a:endParaRPr>
            </a:p>
          </p:txBody>
        </p:sp>
      </p:grpSp>
      <p:grpSp>
        <p:nvGrpSpPr>
          <p:cNvPr id="106" name="Google Shape;106;p18" descr="Picture of a wiring project"/>
          <p:cNvGrpSpPr/>
          <p:nvPr/>
        </p:nvGrpSpPr>
        <p:grpSpPr>
          <a:xfrm>
            <a:off x="256379" y="943595"/>
            <a:ext cx="3629140" cy="3650328"/>
            <a:chOff x="431675" y="302950"/>
            <a:chExt cx="3905100" cy="3927900"/>
          </a:xfrm>
        </p:grpSpPr>
        <p:sp>
          <p:nvSpPr>
            <p:cNvPr id="107" name="Google Shape;107;p18"/>
            <p:cNvSpPr/>
            <p:nvPr/>
          </p:nvSpPr>
          <p:spPr>
            <a:xfrm>
              <a:off x="584075" y="455350"/>
              <a:ext cx="3752700" cy="3775500"/>
            </a:xfrm>
            <a:prstGeom prst="rect">
              <a:avLst/>
            </a:prstGeom>
            <a:solidFill>
              <a:srgbClr val="F58569"/>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endParaRPr sz="1867">
                <a:latin typeface="Helvetica Neue Light"/>
                <a:ea typeface="Helvetica Neue Light"/>
                <a:cs typeface="Helvetica Neue Light"/>
                <a:sym typeface="Helvetica Neue Light"/>
              </a:endParaRPr>
            </a:p>
          </p:txBody>
        </p:sp>
        <p:sp>
          <p:nvSpPr>
            <p:cNvPr id="108" name="Google Shape;108;p18"/>
            <p:cNvSpPr/>
            <p:nvPr/>
          </p:nvSpPr>
          <p:spPr>
            <a:xfrm>
              <a:off x="431675" y="302950"/>
              <a:ext cx="3752700" cy="3775500"/>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endParaRPr sz="1867">
                <a:latin typeface="Helvetica Neue Light"/>
                <a:ea typeface="Helvetica Neue Light"/>
                <a:cs typeface="Helvetica Neue Light"/>
                <a:sym typeface="Helvetica Neue Light"/>
              </a:endParaRPr>
            </a:p>
          </p:txBody>
        </p:sp>
      </p:grpSp>
      <p:sp>
        <p:nvSpPr>
          <p:cNvPr id="109" name="Google Shape;109;p18"/>
          <p:cNvSpPr txBox="1"/>
          <p:nvPr/>
        </p:nvSpPr>
        <p:spPr>
          <a:xfrm>
            <a:off x="8190351" y="1578933"/>
            <a:ext cx="3629200" cy="857200"/>
          </a:xfrm>
          <a:prstGeom prst="rect">
            <a:avLst/>
          </a:prstGeom>
          <a:noFill/>
          <a:ln>
            <a:noFill/>
          </a:ln>
        </p:spPr>
        <p:txBody>
          <a:bodyPr spcFirstLastPara="1" wrap="square" lIns="121900" tIns="121900" rIns="121900" bIns="121900" anchor="ctr" anchorCtr="0">
            <a:noAutofit/>
          </a:bodyPr>
          <a:lstStyle/>
          <a:p>
            <a:pPr algn="ctr" defTabSz="1219170"/>
            <a:r>
              <a:rPr lang="en" sz="1600" i="1">
                <a:solidFill>
                  <a:srgbClr val="ED1C24"/>
                </a:solidFill>
                <a:latin typeface="Poppins Medium"/>
                <a:ea typeface="Poppins Medium"/>
                <a:cs typeface="Poppins Medium"/>
                <a:sym typeface="Poppins Medium"/>
              </a:rPr>
              <a:t>“Thanks to the hands-on knowledge I developed… I felt confident leading testing for our team.” </a:t>
            </a:r>
            <a:endParaRPr sz="1600" i="1">
              <a:solidFill>
                <a:srgbClr val="ED1C24"/>
              </a:solidFill>
              <a:latin typeface="Poppins Medium"/>
              <a:ea typeface="Poppins Medium"/>
              <a:cs typeface="Poppins Medium"/>
              <a:sym typeface="Poppins Medium"/>
            </a:endParaRPr>
          </a:p>
          <a:p>
            <a:pPr algn="ctr" defTabSz="1219170"/>
            <a:endParaRPr sz="1600">
              <a:solidFill>
                <a:srgbClr val="ED1C24"/>
              </a:solidFill>
              <a:latin typeface="Poppins Medium"/>
              <a:ea typeface="Poppins Medium"/>
              <a:cs typeface="Poppins Medium"/>
              <a:sym typeface="Poppins Medium"/>
            </a:endParaRPr>
          </a:p>
        </p:txBody>
      </p:sp>
      <p:sp>
        <p:nvSpPr>
          <p:cNvPr id="110" name="Google Shape;110;p18"/>
          <p:cNvSpPr txBox="1"/>
          <p:nvPr/>
        </p:nvSpPr>
        <p:spPr>
          <a:xfrm>
            <a:off x="4846017" y="5274333"/>
            <a:ext cx="3293200" cy="857200"/>
          </a:xfrm>
          <a:prstGeom prst="rect">
            <a:avLst/>
          </a:prstGeom>
          <a:noFill/>
          <a:ln>
            <a:noFill/>
          </a:ln>
        </p:spPr>
        <p:txBody>
          <a:bodyPr spcFirstLastPara="1" wrap="square" lIns="121900" tIns="121900" rIns="121900" bIns="121900" anchor="ctr" anchorCtr="0">
            <a:noAutofit/>
          </a:bodyPr>
          <a:lstStyle/>
          <a:p>
            <a:pPr algn="ctr" defTabSz="1219170"/>
            <a:r>
              <a:rPr lang="en" sz="1600" i="1">
                <a:solidFill>
                  <a:srgbClr val="ED1C24"/>
                </a:solidFill>
                <a:latin typeface="Poppins Medium"/>
                <a:ea typeface="Poppins Medium"/>
                <a:cs typeface="Poppins Medium"/>
                <a:sym typeface="Poppins Medium"/>
              </a:rPr>
              <a:t>“Having already taken an idea from concept to prototype in high school made me far more prepared…” </a:t>
            </a:r>
            <a:endParaRPr sz="1600" i="1">
              <a:solidFill>
                <a:srgbClr val="ED1C24"/>
              </a:solidFill>
              <a:latin typeface="Poppins Medium"/>
              <a:ea typeface="Poppins Medium"/>
              <a:cs typeface="Poppins Medium"/>
              <a:sym typeface="Poppins Medium"/>
            </a:endParaRPr>
          </a:p>
        </p:txBody>
      </p:sp>
      <p:sp>
        <p:nvSpPr>
          <p:cNvPr id="111" name="Google Shape;111;p18"/>
          <p:cNvSpPr txBox="1"/>
          <p:nvPr/>
        </p:nvSpPr>
        <p:spPr>
          <a:xfrm>
            <a:off x="256367" y="4648233"/>
            <a:ext cx="3293200" cy="857200"/>
          </a:xfrm>
          <a:prstGeom prst="rect">
            <a:avLst/>
          </a:prstGeom>
          <a:noFill/>
          <a:ln>
            <a:noFill/>
          </a:ln>
        </p:spPr>
        <p:txBody>
          <a:bodyPr spcFirstLastPara="1" wrap="square" lIns="121900" tIns="121900" rIns="121900" bIns="121900" anchor="ctr" anchorCtr="0">
            <a:noAutofit/>
          </a:bodyPr>
          <a:lstStyle/>
          <a:p>
            <a:pPr algn="ctr" defTabSz="1219170"/>
            <a:r>
              <a:rPr lang="en" sz="1600" i="1">
                <a:solidFill>
                  <a:srgbClr val="ED1C24"/>
                </a:solidFill>
                <a:latin typeface="Poppins Medium"/>
                <a:ea typeface="Poppins Medium"/>
                <a:cs typeface="Poppins Medium"/>
                <a:sym typeface="Poppins Medium"/>
              </a:rPr>
              <a:t>“Innovation Pathways made a lasting impact on my academic journey.”</a:t>
            </a:r>
            <a:endParaRPr sz="1600" i="1">
              <a:solidFill>
                <a:srgbClr val="ED1C24"/>
              </a:solidFill>
              <a:latin typeface="Poppins Medium"/>
              <a:ea typeface="Poppins Medium"/>
              <a:cs typeface="Poppins Medium"/>
              <a:sym typeface="Poppins Medium"/>
            </a:endParaRPr>
          </a:p>
        </p:txBody>
      </p:sp>
      <p:sp>
        <p:nvSpPr>
          <p:cNvPr id="112" name="Google Shape;112;p18"/>
          <p:cNvSpPr txBox="1"/>
          <p:nvPr/>
        </p:nvSpPr>
        <p:spPr>
          <a:xfrm>
            <a:off x="1804984" y="5762933"/>
            <a:ext cx="3293200" cy="857200"/>
          </a:xfrm>
          <a:prstGeom prst="rect">
            <a:avLst/>
          </a:prstGeom>
          <a:noFill/>
          <a:ln>
            <a:noFill/>
          </a:ln>
        </p:spPr>
        <p:txBody>
          <a:bodyPr spcFirstLastPara="1" wrap="square" lIns="121900" tIns="121900" rIns="121900" bIns="121900" anchor="ctr" anchorCtr="0">
            <a:noAutofit/>
          </a:bodyPr>
          <a:lstStyle/>
          <a:p>
            <a:pPr algn="ctr" defTabSz="1219170"/>
            <a:r>
              <a:rPr lang="en" sz="1600" i="1">
                <a:solidFill>
                  <a:srgbClr val="ED1C24"/>
                </a:solidFill>
                <a:latin typeface="Poppins Medium"/>
                <a:ea typeface="Poppins Medium"/>
                <a:cs typeface="Poppins Medium"/>
                <a:sym typeface="Poppins Medium"/>
              </a:rPr>
              <a:t>“...helped shape my engineering mindset and gave me the confidence I needed”</a:t>
            </a:r>
            <a:endParaRPr sz="1600" i="1">
              <a:solidFill>
                <a:srgbClr val="ED1C24"/>
              </a:solidFill>
              <a:latin typeface="Poppins Medium"/>
              <a:ea typeface="Poppins Medium"/>
              <a:cs typeface="Poppins Medium"/>
              <a:sym typeface="Poppins Medium"/>
            </a:endParaRPr>
          </a:p>
        </p:txBody>
      </p:sp>
      <p:pic>
        <p:nvPicPr>
          <p:cNvPr id="113" name="Google Shape;113;p18" descr="Picture of students and staff"/>
          <p:cNvPicPr preferRelativeResize="0"/>
          <p:nvPr/>
        </p:nvPicPr>
        <p:blipFill>
          <a:blip r:embed="rId3">
            <a:alphaModFix/>
          </a:blip>
          <a:stretch>
            <a:fillRect/>
          </a:stretch>
        </p:blipFill>
        <p:spPr>
          <a:xfrm>
            <a:off x="4289700" y="3039532"/>
            <a:ext cx="3293197" cy="1521168"/>
          </a:xfrm>
          <a:prstGeom prst="rect">
            <a:avLst/>
          </a:prstGeom>
          <a:noFill/>
          <a:ln>
            <a:noFill/>
          </a:ln>
        </p:spPr>
      </p:pic>
      <p:pic>
        <p:nvPicPr>
          <p:cNvPr id="114" name="Google Shape;114;p18" descr="picture of a box"/>
          <p:cNvPicPr preferRelativeResize="0"/>
          <p:nvPr/>
        </p:nvPicPr>
        <p:blipFill rotWithShape="1">
          <a:blip r:embed="rId4">
            <a:alphaModFix/>
          </a:blip>
          <a:srcRect l="12651" t="22866" r="18024" b="5541"/>
          <a:stretch/>
        </p:blipFill>
        <p:spPr>
          <a:xfrm>
            <a:off x="8176149" y="3258033"/>
            <a:ext cx="2192768" cy="1694616"/>
          </a:xfrm>
          <a:prstGeom prst="rect">
            <a:avLst/>
          </a:prstGeom>
          <a:noFill/>
          <a:ln>
            <a:noFill/>
          </a:ln>
        </p:spPr>
      </p:pic>
      <p:pic>
        <p:nvPicPr>
          <p:cNvPr id="115" name="Google Shape;115;p18" descr="wiring project"/>
          <p:cNvPicPr preferRelativeResize="0"/>
          <p:nvPr/>
        </p:nvPicPr>
        <p:blipFill>
          <a:blip r:embed="rId5">
            <a:alphaModFix/>
          </a:blip>
          <a:stretch>
            <a:fillRect/>
          </a:stretch>
        </p:blipFill>
        <p:spPr>
          <a:xfrm>
            <a:off x="9029293" y="3813821"/>
            <a:ext cx="3267753" cy="2440116"/>
          </a:xfrm>
          <a:prstGeom prst="rect">
            <a:avLst/>
          </a:prstGeom>
          <a:noFill/>
          <a:ln>
            <a:noFill/>
          </a:ln>
        </p:spPr>
      </p:pic>
      <p:sp>
        <p:nvSpPr>
          <p:cNvPr id="116" name="Google Shape;116;p18"/>
          <p:cNvSpPr txBox="1">
            <a:spLocks noGrp="1"/>
          </p:cNvSpPr>
          <p:nvPr>
            <p:ph type="title" idx="4294967295"/>
          </p:nvPr>
        </p:nvSpPr>
        <p:spPr>
          <a:xfrm>
            <a:off x="415600" y="288567"/>
            <a:ext cx="11360800" cy="763600"/>
          </a:xfrm>
          <a:prstGeom prst="rect">
            <a:avLst/>
          </a:prstGeom>
          <a:solidFill>
            <a:srgbClr val="FDD3C3"/>
          </a:solidFill>
          <a:ln>
            <a:noFill/>
          </a:ln>
        </p:spPr>
        <p:txBody>
          <a:bodyPr spcFirstLastPara="1" wrap="square" lIns="121900" tIns="121900" rIns="121900" bIns="121900" anchor="ctr" anchorCtr="0">
            <a:normAutofit/>
          </a:bodyPr>
          <a:lstStyle/>
          <a:p>
            <a:pPr algn="ctr"/>
            <a:r>
              <a:rPr lang="en" sz="3200">
                <a:solidFill>
                  <a:schemeClr val="dk1"/>
                </a:solidFill>
                <a:latin typeface="Poppins Light"/>
                <a:ea typeface="Poppins Light"/>
                <a:cs typeface="Poppins Light"/>
                <a:sym typeface="Poppins Light"/>
              </a:rPr>
              <a:t>Student Impact and Outcomes</a:t>
            </a:r>
            <a:endParaRPr sz="3200">
              <a:solidFill>
                <a:schemeClr val="dk1"/>
              </a:solidFill>
              <a:latin typeface="Poppins Light"/>
              <a:ea typeface="Poppins Light"/>
              <a:cs typeface="Poppins Light"/>
              <a:sym typeface="Poppins Light"/>
            </a:endParaRPr>
          </a:p>
        </p:txBody>
      </p:sp>
      <p:pic>
        <p:nvPicPr>
          <p:cNvPr id="117" name="Google Shape;117;p18" descr="Iwiring project"/>
          <p:cNvPicPr preferRelativeResize="0"/>
          <p:nvPr/>
        </p:nvPicPr>
        <p:blipFill>
          <a:blip r:embed="rId6">
            <a:alphaModFix/>
          </a:blip>
          <a:stretch>
            <a:fillRect/>
          </a:stretch>
        </p:blipFill>
        <p:spPr>
          <a:xfrm>
            <a:off x="415602" y="1224718"/>
            <a:ext cx="3133965" cy="30880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0" y="3667"/>
            <a:ext cx="12192000" cy="1212800"/>
          </a:xfrm>
          <a:prstGeom prst="rect">
            <a:avLst/>
          </a:prstGeom>
          <a:solidFill>
            <a:srgbClr val="FDD3C3"/>
          </a:solidFill>
          <a:ln>
            <a:noFill/>
          </a:ln>
        </p:spPr>
        <p:txBody>
          <a:bodyPr spcFirstLastPara="1" wrap="square" lIns="121900" tIns="121900" rIns="121900" bIns="121900" anchor="ctr" anchorCtr="0">
            <a:normAutofit/>
          </a:bodyPr>
          <a:lstStyle/>
          <a:p>
            <a:pPr algn="ctr"/>
            <a:r>
              <a:rPr lang="en" sz="3200">
                <a:solidFill>
                  <a:schemeClr val="dk1"/>
                </a:solidFill>
                <a:latin typeface="Poppins Light"/>
                <a:ea typeface="Poppins Light"/>
                <a:cs typeface="Poppins Light"/>
                <a:sym typeface="Poppins Light"/>
              </a:rPr>
              <a:t>How Innovation Pathways Lead to Success for All Students</a:t>
            </a:r>
            <a:endParaRPr sz="3200">
              <a:solidFill>
                <a:schemeClr val="dk1"/>
              </a:solidFill>
              <a:latin typeface="Poppins Light"/>
              <a:ea typeface="Poppins Light"/>
              <a:cs typeface="Poppins Light"/>
              <a:sym typeface="Poppins Light"/>
            </a:endParaRPr>
          </a:p>
        </p:txBody>
      </p:sp>
      <p:sp>
        <p:nvSpPr>
          <p:cNvPr id="123" name="Google Shape;123;p19"/>
          <p:cNvSpPr txBox="1"/>
          <p:nvPr/>
        </p:nvSpPr>
        <p:spPr>
          <a:xfrm>
            <a:off x="316000" y="1216467"/>
            <a:ext cx="8228000" cy="1749478"/>
          </a:xfrm>
          <a:prstGeom prst="rect">
            <a:avLst/>
          </a:prstGeom>
          <a:noFill/>
          <a:ln>
            <a:noFill/>
          </a:ln>
        </p:spPr>
        <p:txBody>
          <a:bodyPr spcFirstLastPara="1" wrap="square" lIns="121900" tIns="121900" rIns="121900" bIns="121900" anchor="t" anchorCtr="0">
            <a:spAutoFit/>
          </a:bodyPr>
          <a:lstStyle/>
          <a:p>
            <a:pPr defTabSz="1219170">
              <a:lnSpc>
                <a:spcPct val="115000"/>
              </a:lnSpc>
              <a:spcAft>
                <a:spcPts val="1600"/>
              </a:spcAft>
            </a:pPr>
            <a:r>
              <a:rPr lang="en" sz="1467" dirty="0">
                <a:latin typeface="Poppins Light"/>
                <a:ea typeface="Poppins Light"/>
                <a:cs typeface="Poppins Light"/>
                <a:sym typeface="Poppins Light"/>
              </a:rPr>
              <a:t>By offering a structured and accessible curriculum, the program ensures that all students—regardless of background—have the opportunity to gain industry-relevant skills that are in high demand. The program helps students discover their strengths, connect learning to life goals, and graduate with both a diploma and a professional edge—making success achievable and personal for every learner.</a:t>
            </a:r>
            <a:endParaRPr sz="1467" dirty="0">
              <a:latin typeface="Poppins Light"/>
              <a:ea typeface="Poppins Light"/>
              <a:cs typeface="Poppins Light"/>
              <a:sym typeface="Poppins Light"/>
            </a:endParaRPr>
          </a:p>
        </p:txBody>
      </p:sp>
      <p:sp>
        <p:nvSpPr>
          <p:cNvPr id="124" name="Google Shape;124;p19">
            <a:extLst>
              <a:ext uri="{C183D7F6-B498-43B3-948B-1728B52AA6E4}">
                <adec:decorative xmlns:adec="http://schemas.microsoft.com/office/drawing/2017/decorative" val="1"/>
              </a:ext>
            </a:extLst>
          </p:cNvPr>
          <p:cNvSpPr/>
          <p:nvPr/>
        </p:nvSpPr>
        <p:spPr>
          <a:xfrm>
            <a:off x="9212267" y="1096133"/>
            <a:ext cx="1889200" cy="1366400"/>
          </a:xfrm>
          <a:prstGeom prst="rect">
            <a:avLst/>
          </a:prstGeom>
          <a:solidFill>
            <a:srgbClr val="F58569"/>
          </a:solidFill>
          <a:ln>
            <a:noFill/>
          </a:ln>
        </p:spPr>
        <p:txBody>
          <a:bodyPr spcFirstLastPara="1" wrap="square" lIns="121900" tIns="121900" rIns="121900" bIns="121900" anchor="ctr" anchorCtr="0">
            <a:noAutofit/>
          </a:bodyPr>
          <a:lstStyle/>
          <a:p>
            <a:pPr algn="ctr" defTabSz="1219170">
              <a:spcAft>
                <a:spcPts val="1333"/>
              </a:spcAft>
            </a:pPr>
            <a:endParaRPr sz="1867">
              <a:latin typeface="Poppins"/>
              <a:ea typeface="Poppins"/>
              <a:cs typeface="Poppins"/>
              <a:sym typeface="Poppins"/>
            </a:endParaRPr>
          </a:p>
        </p:txBody>
      </p:sp>
      <p:sp>
        <p:nvSpPr>
          <p:cNvPr id="125" name="Google Shape;125;p19">
            <a:extLst>
              <a:ext uri="{C183D7F6-B498-43B3-948B-1728B52AA6E4}">
                <adec:decorative xmlns:adec="http://schemas.microsoft.com/office/drawing/2017/decorative" val="1"/>
              </a:ext>
            </a:extLst>
          </p:cNvPr>
          <p:cNvSpPr/>
          <p:nvPr/>
        </p:nvSpPr>
        <p:spPr>
          <a:xfrm>
            <a:off x="9092967" y="1031333"/>
            <a:ext cx="1889200" cy="1310000"/>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endParaRPr sz="1867">
              <a:latin typeface="Poppins"/>
              <a:ea typeface="Poppins"/>
              <a:cs typeface="Poppins"/>
              <a:sym typeface="Poppins"/>
            </a:endParaRPr>
          </a:p>
        </p:txBody>
      </p:sp>
      <p:sp>
        <p:nvSpPr>
          <p:cNvPr id="126" name="Google Shape;126;p19"/>
          <p:cNvSpPr txBox="1"/>
          <p:nvPr/>
        </p:nvSpPr>
        <p:spPr>
          <a:xfrm>
            <a:off x="316000" y="2844800"/>
            <a:ext cx="5701600" cy="1476902"/>
          </a:xfrm>
          <a:prstGeom prst="rect">
            <a:avLst/>
          </a:prstGeom>
          <a:solidFill>
            <a:srgbClr val="FDD3C3"/>
          </a:solidFill>
          <a:ln>
            <a:noFill/>
          </a:ln>
        </p:spPr>
        <p:txBody>
          <a:bodyPr spcFirstLastPara="1" wrap="square" lIns="121900" tIns="121900" rIns="121900" bIns="121900" anchor="t" anchorCtr="0">
            <a:spAutoFit/>
          </a:bodyPr>
          <a:lstStyle/>
          <a:p>
            <a:pPr defTabSz="1219170">
              <a:buSzPts val="1100"/>
            </a:pPr>
            <a:r>
              <a:rPr lang="en" sz="1333" b="1">
                <a:latin typeface="Poppins"/>
                <a:ea typeface="Poppins"/>
                <a:cs typeface="Poppins"/>
                <a:sym typeface="Poppins"/>
              </a:rPr>
              <a:t>Multiple Pathways to Success: </a:t>
            </a:r>
            <a:r>
              <a:rPr lang="en" sz="1333">
                <a:latin typeface="Poppins Light"/>
                <a:ea typeface="Poppins Light"/>
                <a:cs typeface="Poppins Light"/>
                <a:sym typeface="Poppins Light"/>
              </a:rPr>
              <a:t>Whether students plan to attend college, enter the workforce, or pursue technical training, the program supports diverse post-secondary goals. Dual enrollment and AP options challenge academically driven students, while technical courses and certifications provide immediate job-readiness for those choosing to enter the workforce directly after graduation.</a:t>
            </a:r>
            <a:endParaRPr sz="1333">
              <a:latin typeface="Poppins Light"/>
              <a:ea typeface="Poppins Light"/>
              <a:cs typeface="Poppins Light"/>
              <a:sym typeface="Poppins Light"/>
            </a:endParaRPr>
          </a:p>
        </p:txBody>
      </p:sp>
      <p:sp>
        <p:nvSpPr>
          <p:cNvPr id="127" name="Google Shape;127;p19"/>
          <p:cNvSpPr txBox="1"/>
          <p:nvPr/>
        </p:nvSpPr>
        <p:spPr>
          <a:xfrm>
            <a:off x="316000" y="4930267"/>
            <a:ext cx="5701600" cy="1271783"/>
          </a:xfrm>
          <a:prstGeom prst="rect">
            <a:avLst/>
          </a:prstGeom>
          <a:solidFill>
            <a:srgbClr val="FDD3C3"/>
          </a:solidFill>
          <a:ln>
            <a:noFill/>
          </a:ln>
        </p:spPr>
        <p:txBody>
          <a:bodyPr spcFirstLastPara="1" wrap="square" lIns="121900" tIns="121900" rIns="121900" bIns="121900" anchor="t" anchorCtr="0">
            <a:spAutoFit/>
          </a:bodyPr>
          <a:lstStyle/>
          <a:p>
            <a:pPr defTabSz="1219170">
              <a:buSzPts val="1100"/>
            </a:pPr>
            <a:r>
              <a:rPr lang="en" sz="1333" b="1">
                <a:latin typeface="Poppins"/>
                <a:ea typeface="Poppins"/>
                <a:cs typeface="Poppins"/>
                <a:sym typeface="Poppins"/>
              </a:rPr>
              <a:t>Workplace Learning &amp; Industry Connections</a:t>
            </a:r>
            <a:endParaRPr sz="1333" b="1">
              <a:latin typeface="Poppins"/>
              <a:ea typeface="Poppins"/>
              <a:cs typeface="Poppins"/>
              <a:sym typeface="Poppins"/>
            </a:endParaRPr>
          </a:p>
          <a:p>
            <a:pPr defTabSz="1219170"/>
            <a:r>
              <a:rPr lang="en" sz="1333">
                <a:latin typeface="Poppins Light"/>
                <a:ea typeface="Poppins Light"/>
                <a:cs typeface="Poppins Light"/>
                <a:sym typeface="Poppins Light"/>
              </a:rPr>
              <a:t>Partnerships with local employers provide students with mentorship, job shadowing, and project experience—building soft skills and professional networks early. These experiences often lead to internships, job offers, or valuable references, giving students a head start in their careers.</a:t>
            </a:r>
            <a:endParaRPr sz="1333">
              <a:latin typeface="Poppins Light"/>
              <a:ea typeface="Poppins Light"/>
              <a:cs typeface="Poppins Light"/>
              <a:sym typeface="Poppins Light"/>
            </a:endParaRPr>
          </a:p>
        </p:txBody>
      </p:sp>
      <p:sp>
        <p:nvSpPr>
          <p:cNvPr id="128" name="Google Shape;128;p19"/>
          <p:cNvSpPr txBox="1"/>
          <p:nvPr/>
        </p:nvSpPr>
        <p:spPr>
          <a:xfrm>
            <a:off x="6182967" y="2844800"/>
            <a:ext cx="5701600" cy="1682023"/>
          </a:xfrm>
          <a:prstGeom prst="rect">
            <a:avLst/>
          </a:prstGeom>
          <a:solidFill>
            <a:srgbClr val="FDD3C3"/>
          </a:solidFill>
          <a:ln>
            <a:noFill/>
          </a:ln>
        </p:spPr>
        <p:txBody>
          <a:bodyPr spcFirstLastPara="1" wrap="square" lIns="121900" tIns="121900" rIns="121900" bIns="121900" anchor="t" anchorCtr="0">
            <a:spAutoFit/>
          </a:bodyPr>
          <a:lstStyle/>
          <a:p>
            <a:pPr defTabSz="1219170">
              <a:buSzPts val="1100"/>
            </a:pPr>
            <a:r>
              <a:rPr lang="en" sz="1333" b="1">
                <a:latin typeface="Poppins"/>
                <a:ea typeface="Poppins"/>
                <a:cs typeface="Poppins"/>
                <a:sym typeface="Poppins"/>
              </a:rPr>
              <a:t>Hands-On, Engaging Learning</a:t>
            </a:r>
            <a:endParaRPr sz="1333" b="1">
              <a:latin typeface="Poppins"/>
              <a:ea typeface="Poppins"/>
              <a:cs typeface="Poppins"/>
              <a:sym typeface="Poppins"/>
            </a:endParaRPr>
          </a:p>
          <a:p>
            <a:pPr defTabSz="1219170"/>
            <a:r>
              <a:rPr lang="en" sz="1333">
                <a:latin typeface="Poppins Light"/>
                <a:ea typeface="Poppins Light"/>
                <a:cs typeface="Poppins Light"/>
                <a:sym typeface="Poppins Light"/>
              </a:rPr>
              <a:t>The program emphasizes real-world applications of engineering and manufacturing through hands-on projects and technical instruction, helping students connect classroom learning to tangible career outcomes. This approach can boost motivation and engagement for students with different learning styles.</a:t>
            </a:r>
            <a:endParaRPr sz="1333">
              <a:latin typeface="Poppins Light"/>
              <a:ea typeface="Poppins Light"/>
              <a:cs typeface="Poppins Light"/>
              <a:sym typeface="Poppins Light"/>
            </a:endParaRPr>
          </a:p>
          <a:p>
            <a:pPr defTabSz="1219170"/>
            <a:endParaRPr sz="1333">
              <a:latin typeface="Poppins Light"/>
              <a:ea typeface="Poppins Light"/>
              <a:cs typeface="Poppins Light"/>
              <a:sym typeface="Poppins Light"/>
            </a:endParaRPr>
          </a:p>
        </p:txBody>
      </p:sp>
      <p:sp>
        <p:nvSpPr>
          <p:cNvPr id="129" name="Google Shape;129;p19"/>
          <p:cNvSpPr txBox="1"/>
          <p:nvPr/>
        </p:nvSpPr>
        <p:spPr>
          <a:xfrm>
            <a:off x="6182967" y="4930267"/>
            <a:ext cx="5701600" cy="1271783"/>
          </a:xfrm>
          <a:prstGeom prst="rect">
            <a:avLst/>
          </a:prstGeom>
          <a:solidFill>
            <a:srgbClr val="FDD3C3"/>
          </a:solidFill>
          <a:ln>
            <a:noFill/>
          </a:ln>
        </p:spPr>
        <p:txBody>
          <a:bodyPr spcFirstLastPara="1" wrap="square" lIns="121900" tIns="121900" rIns="121900" bIns="121900" anchor="t" anchorCtr="0">
            <a:spAutoFit/>
          </a:bodyPr>
          <a:lstStyle/>
          <a:p>
            <a:pPr defTabSz="1219170">
              <a:buSzPts val="1100"/>
            </a:pPr>
            <a:r>
              <a:rPr lang="en" sz="1333" b="1">
                <a:latin typeface="Poppins"/>
                <a:ea typeface="Poppins"/>
                <a:cs typeface="Poppins"/>
                <a:sym typeface="Poppins"/>
              </a:rPr>
              <a:t>Capstone Experience Builds Confidence</a:t>
            </a:r>
            <a:endParaRPr sz="1333" b="1">
              <a:latin typeface="Poppins"/>
              <a:ea typeface="Poppins"/>
              <a:cs typeface="Poppins"/>
              <a:sym typeface="Poppins"/>
            </a:endParaRPr>
          </a:p>
          <a:p>
            <a:pPr defTabSz="1219170"/>
            <a:r>
              <a:rPr lang="en" sz="1333">
                <a:latin typeface="Poppins Light"/>
                <a:ea typeface="Poppins Light"/>
                <a:cs typeface="Poppins Light"/>
                <a:sym typeface="Poppins Light"/>
              </a:rPr>
              <a:t>The senior capstone project allows students to apply their accumulated knowledge to a meaningful, self-directed project. This not only reinforces what they've learned, but also fosters independence, critical thinking, and confidence—traits that are essential for lifelong success.</a:t>
            </a:r>
            <a:endParaRPr sz="1733">
              <a:latin typeface="Poppins Light"/>
              <a:ea typeface="Poppins Light"/>
              <a:cs typeface="Poppins Light"/>
              <a:sym typeface="Poppins Light"/>
            </a:endParaRPr>
          </a:p>
        </p:txBody>
      </p:sp>
      <p:pic>
        <p:nvPicPr>
          <p:cNvPr id="131" name="Google Shape;131;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092967" y="1299334"/>
            <a:ext cx="1889200" cy="8945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3DFE-6E12-C243-F8BC-BA6D74A6387E}"/>
              </a:ext>
            </a:extLst>
          </p:cNvPr>
          <p:cNvSpPr>
            <a:spLocks noGrp="1"/>
          </p:cNvSpPr>
          <p:nvPr>
            <p:ph type="title"/>
          </p:nvPr>
        </p:nvSpPr>
        <p:spPr>
          <a:xfrm>
            <a:off x="838200" y="2513060"/>
            <a:ext cx="10515600" cy="1070165"/>
          </a:xfrm>
        </p:spPr>
        <p:txBody>
          <a:bodyPr/>
          <a:lstStyle/>
          <a:p>
            <a:pPr algn="ctr"/>
            <a:r>
              <a:rPr lang="en-US"/>
              <a:t>Thank you</a:t>
            </a:r>
          </a:p>
        </p:txBody>
      </p:sp>
    </p:spTree>
    <p:extLst>
      <p:ext uri="{BB962C8B-B14F-4D97-AF65-F5344CB8AC3E}">
        <p14:creationId xmlns:p14="http://schemas.microsoft.com/office/powerpoint/2010/main" val="352093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9FA0-36F3-5AC0-6CE4-25EA06F9E9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D77AED-0499-C107-46CB-5D0C900CB8CB}"/>
              </a:ext>
              <a:ext uri="{C183D7F6-B498-43B3-948B-1728B52AA6E4}">
                <adec:decorative xmlns:adec="http://schemas.microsoft.com/office/drawing/2017/decorative" val="1"/>
              </a:ext>
            </a:extLst>
          </p:cNvPr>
          <p:cNvSpPr>
            <a:spLocks noGrp="1"/>
          </p:cNvSpPr>
          <p:nvPr>
            <p:ph type="body" idx="1"/>
          </p:nvPr>
        </p:nvSpPr>
        <p:spPr/>
        <p:txBody>
          <a:bodyPr>
            <a:normAutofit/>
          </a:bodyPr>
          <a:lstStyle/>
          <a:p>
            <a:pPr marL="114300" indent="0">
              <a:buNone/>
            </a:pPr>
            <a:endParaRPr lang="en-US"/>
          </a:p>
          <a:p>
            <a:pPr marL="114300" indent="0">
              <a:buNone/>
            </a:pPr>
            <a:endParaRPr lang="en-US"/>
          </a:p>
        </p:txBody>
      </p:sp>
      <p:sp>
        <p:nvSpPr>
          <p:cNvPr id="3" name="Title 2">
            <a:extLst>
              <a:ext uri="{FF2B5EF4-FFF2-40B4-BE49-F238E27FC236}">
                <a16:creationId xmlns:a16="http://schemas.microsoft.com/office/drawing/2014/main" id="{27018648-9FAA-EA2C-4A2D-5179C05E98C3}"/>
              </a:ext>
            </a:extLst>
          </p:cNvPr>
          <p:cNvSpPr>
            <a:spLocks noGrp="1"/>
          </p:cNvSpPr>
          <p:nvPr>
            <p:ph type="title"/>
          </p:nvPr>
        </p:nvSpPr>
        <p:spPr/>
        <p:txBody>
          <a:bodyPr/>
          <a:lstStyle/>
          <a:p>
            <a:r>
              <a:rPr lang="en-US"/>
              <a:t>Presenters</a:t>
            </a:r>
          </a:p>
        </p:txBody>
      </p:sp>
      <p:graphicFrame>
        <p:nvGraphicFramePr>
          <p:cNvPr id="5" name="Table 4">
            <a:extLst>
              <a:ext uri="{FF2B5EF4-FFF2-40B4-BE49-F238E27FC236}">
                <a16:creationId xmlns:a16="http://schemas.microsoft.com/office/drawing/2014/main" id="{D4294E18-173F-A500-D572-46A4FF225748}"/>
              </a:ext>
            </a:extLst>
          </p:cNvPr>
          <p:cNvGraphicFramePr>
            <a:graphicFrameLocks noGrp="1"/>
          </p:cNvGraphicFramePr>
          <p:nvPr>
            <p:extLst>
              <p:ext uri="{D42A27DB-BD31-4B8C-83A1-F6EECF244321}">
                <p14:modId xmlns:p14="http://schemas.microsoft.com/office/powerpoint/2010/main" val="2932523298"/>
              </p:ext>
            </p:extLst>
          </p:nvPr>
        </p:nvGraphicFramePr>
        <p:xfrm>
          <a:off x="96982" y="1394319"/>
          <a:ext cx="12059269" cy="5271173"/>
        </p:xfrm>
        <a:graphic>
          <a:graphicData uri="http://schemas.openxmlformats.org/drawingml/2006/table">
            <a:tbl>
              <a:tblPr firstRow="1" bandRow="1">
                <a:tableStyleId>{68103DCB-5A79-4D3C-9FE2-BA5B348DA15B}</a:tableStyleId>
              </a:tblPr>
              <a:tblGrid>
                <a:gridCol w="2394229">
                  <a:extLst>
                    <a:ext uri="{9D8B030D-6E8A-4147-A177-3AD203B41FA5}">
                      <a16:colId xmlns:a16="http://schemas.microsoft.com/office/drawing/2014/main" val="1239903118"/>
                    </a:ext>
                  </a:extLst>
                </a:gridCol>
                <a:gridCol w="9665040">
                  <a:extLst>
                    <a:ext uri="{9D8B030D-6E8A-4147-A177-3AD203B41FA5}">
                      <a16:colId xmlns:a16="http://schemas.microsoft.com/office/drawing/2014/main" val="2936947558"/>
                    </a:ext>
                  </a:extLst>
                </a:gridCol>
              </a:tblGrid>
              <a:tr h="505427">
                <a:tc>
                  <a:txBody>
                    <a:bodyPr/>
                    <a:lstStyle/>
                    <a:p>
                      <a:r>
                        <a:rPr lang="en-US" sz="2800"/>
                        <a:t>Name</a:t>
                      </a:r>
                    </a:p>
                  </a:txBody>
                  <a:tcPr/>
                </a:tc>
                <a:tc>
                  <a:txBody>
                    <a:bodyPr/>
                    <a:lstStyle/>
                    <a:p>
                      <a:r>
                        <a:rPr lang="en-US" sz="2800"/>
                        <a:t>Role</a:t>
                      </a:r>
                    </a:p>
                  </a:txBody>
                  <a:tcPr/>
                </a:tc>
                <a:extLst>
                  <a:ext uri="{0D108BD9-81ED-4DB2-BD59-A6C34878D82A}">
                    <a16:rowId xmlns:a16="http://schemas.microsoft.com/office/drawing/2014/main" val="3425677893"/>
                  </a:ext>
                </a:extLst>
              </a:tr>
              <a:tr h="683813">
                <a:tc>
                  <a:txBody>
                    <a:bodyPr/>
                    <a:lstStyle/>
                    <a:p>
                      <a:r>
                        <a:rPr lang="en-US" sz="2000" b="1"/>
                        <a:t>Elizabeth Bennett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Associate Commissioner for College, Career, and Technical Education</a:t>
                      </a:r>
                    </a:p>
                    <a:p>
                      <a:endParaRPr lang="en-US" sz="2000"/>
                    </a:p>
                  </a:txBody>
                  <a:tcPr/>
                </a:tc>
                <a:extLst>
                  <a:ext uri="{0D108BD9-81ED-4DB2-BD59-A6C34878D82A}">
                    <a16:rowId xmlns:a16="http://schemas.microsoft.com/office/drawing/2014/main" val="375042727"/>
                  </a:ext>
                </a:extLst>
              </a:tr>
              <a:tr h="638213">
                <a:tc>
                  <a:txBody>
                    <a:bodyPr/>
                    <a:lstStyle/>
                    <a:p>
                      <a:r>
                        <a:rPr lang="en-US" sz="2000" b="1"/>
                        <a:t>Jennifer Gwatkin </a:t>
                      </a:r>
                    </a:p>
                  </a:txBody>
                  <a:tcPr/>
                </a:tc>
                <a:tc>
                  <a:txBody>
                    <a:bodyPr/>
                    <a:lstStyle/>
                    <a:p>
                      <a:r>
                        <a:rPr lang="en-US" sz="2000"/>
                        <a:t>Coordinator, Innovation Career Pathways </a:t>
                      </a:r>
                    </a:p>
                  </a:txBody>
                  <a:tcPr/>
                </a:tc>
                <a:extLst>
                  <a:ext uri="{0D108BD9-81ED-4DB2-BD59-A6C34878D82A}">
                    <a16:rowId xmlns:a16="http://schemas.microsoft.com/office/drawing/2014/main" val="685687687"/>
                  </a:ext>
                </a:extLst>
              </a:tr>
              <a:tr h="981122">
                <a:tc>
                  <a:txBody>
                    <a:bodyPr/>
                    <a:lstStyle/>
                    <a:p>
                      <a:r>
                        <a:rPr lang="en-US" sz="2000" b="1"/>
                        <a:t>Max Kinney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Engineering Teacher, Advanced Manufacturing Advisor,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North Attleborough High School</a:t>
                      </a:r>
                    </a:p>
                    <a:p>
                      <a:endParaRPr lang="en-US" sz="2000"/>
                    </a:p>
                  </a:txBody>
                  <a:tcPr/>
                </a:tc>
                <a:extLst>
                  <a:ext uri="{0D108BD9-81ED-4DB2-BD59-A6C34878D82A}">
                    <a16:rowId xmlns:a16="http://schemas.microsoft.com/office/drawing/2014/main" val="27278762"/>
                  </a:ext>
                </a:extLst>
              </a:tr>
              <a:tr h="981122">
                <a:tc>
                  <a:txBody>
                    <a:bodyPr/>
                    <a:lstStyle/>
                    <a:p>
                      <a:r>
                        <a:rPr lang="en-US" sz="2000" b="1"/>
                        <a:t>Stacia Williams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Science Curriculum Leader, Biology Teacher, Advanced Manufacturing Coordinator, North Attleborough High School</a:t>
                      </a:r>
                    </a:p>
                    <a:p>
                      <a:endParaRPr lang="en-US" sz="2000"/>
                    </a:p>
                  </a:txBody>
                  <a:tcPr/>
                </a:tc>
                <a:extLst>
                  <a:ext uri="{0D108BD9-81ED-4DB2-BD59-A6C34878D82A}">
                    <a16:rowId xmlns:a16="http://schemas.microsoft.com/office/drawing/2014/main" val="3232090773"/>
                  </a:ext>
                </a:extLst>
              </a:tr>
              <a:tr h="683813">
                <a:tc>
                  <a:txBody>
                    <a:bodyPr/>
                    <a:lstStyle/>
                    <a:p>
                      <a:r>
                        <a:rPr lang="en-US" sz="2000" b="1"/>
                        <a:t>Tristan Arkerson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Student, North Attleborough High School</a:t>
                      </a:r>
                    </a:p>
                    <a:p>
                      <a:endParaRPr lang="en-US" sz="2000"/>
                    </a:p>
                  </a:txBody>
                  <a:tcPr/>
                </a:tc>
                <a:extLst>
                  <a:ext uri="{0D108BD9-81ED-4DB2-BD59-A6C34878D82A}">
                    <a16:rowId xmlns:a16="http://schemas.microsoft.com/office/drawing/2014/main" val="2035730798"/>
                  </a:ext>
                </a:extLst>
              </a:tr>
              <a:tr h="683813">
                <a:tc>
                  <a:txBody>
                    <a:bodyPr/>
                    <a:lstStyle/>
                    <a:p>
                      <a:r>
                        <a:rPr lang="en-US" sz="2000" b="1"/>
                        <a:t>Josiah De La Cruz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Student, North Attleborough High School</a:t>
                      </a:r>
                    </a:p>
                    <a:p>
                      <a:endParaRPr lang="en-US" sz="2000"/>
                    </a:p>
                  </a:txBody>
                  <a:tcPr/>
                </a:tc>
                <a:extLst>
                  <a:ext uri="{0D108BD9-81ED-4DB2-BD59-A6C34878D82A}">
                    <a16:rowId xmlns:a16="http://schemas.microsoft.com/office/drawing/2014/main" val="3487939223"/>
                  </a:ext>
                </a:extLst>
              </a:tr>
            </a:tbl>
          </a:graphicData>
        </a:graphic>
      </p:graphicFrame>
    </p:spTree>
    <p:extLst>
      <p:ext uri="{BB962C8B-B14F-4D97-AF65-F5344CB8AC3E}">
        <p14:creationId xmlns:p14="http://schemas.microsoft.com/office/powerpoint/2010/main" val="32970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0F2F3-C3EC-A5E3-2C16-5210ECF99385}"/>
              </a:ext>
            </a:extLst>
          </p:cNvPr>
          <p:cNvSpPr>
            <a:spLocks noGrp="1"/>
          </p:cNvSpPr>
          <p:nvPr>
            <p:ph type="title"/>
          </p:nvPr>
        </p:nvSpPr>
        <p:spPr/>
        <p:txBody>
          <a:bodyPr/>
          <a:lstStyle/>
          <a:p>
            <a:r>
              <a:rPr lang="en-US"/>
              <a:t>Agenda</a:t>
            </a:r>
          </a:p>
        </p:txBody>
      </p:sp>
      <p:sp>
        <p:nvSpPr>
          <p:cNvPr id="2" name="Text Placeholder 1">
            <a:extLst>
              <a:ext uri="{FF2B5EF4-FFF2-40B4-BE49-F238E27FC236}">
                <a16:creationId xmlns:a16="http://schemas.microsoft.com/office/drawing/2014/main" id="{BDEC502D-273A-6BC9-DB08-BB8DA72B5160}"/>
              </a:ext>
            </a:extLst>
          </p:cNvPr>
          <p:cNvSpPr>
            <a:spLocks noGrp="1"/>
          </p:cNvSpPr>
          <p:nvPr>
            <p:ph type="body" idx="1"/>
          </p:nvPr>
        </p:nvSpPr>
        <p:spPr/>
        <p:txBody>
          <a:bodyPr/>
          <a:lstStyle/>
          <a:p>
            <a:r>
              <a:rPr lang="en-US"/>
              <a:t>Innovation Career Pathways Overview </a:t>
            </a:r>
          </a:p>
          <a:p>
            <a:r>
              <a:rPr lang="en-US"/>
              <a:t>Innovation Career Pathways at North Attleborough High School</a:t>
            </a:r>
          </a:p>
          <a:p>
            <a:endParaRPr lang="en-US"/>
          </a:p>
        </p:txBody>
      </p:sp>
    </p:spTree>
    <p:extLst>
      <p:ext uri="{BB962C8B-B14F-4D97-AF65-F5344CB8AC3E}">
        <p14:creationId xmlns:p14="http://schemas.microsoft.com/office/powerpoint/2010/main" val="375853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8" name="Google Shape;608;g35c795df69f_6_507"/>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latin typeface="Arial"/>
                <a:ea typeface="Arial"/>
                <a:cs typeface="Arial"/>
                <a:sym typeface="Arial"/>
              </a:rPr>
              <a:t>What are Innovation Career Pathways?</a:t>
            </a:r>
            <a:endParaRPr/>
          </a:p>
        </p:txBody>
      </p:sp>
      <p:pic>
        <p:nvPicPr>
          <p:cNvPr id="2" name="Google Shape;303;g24145d42fb5_1_64" descr="Hands in the air along with diploma hat, pencil, calculator and other learning materials.">
            <a:extLst>
              <a:ext uri="{FF2B5EF4-FFF2-40B4-BE49-F238E27FC236}">
                <a16:creationId xmlns:a16="http://schemas.microsoft.com/office/drawing/2014/main" id="{BA02A243-13BE-8CF1-9E7C-3F7569A2DA6C}"/>
              </a:ext>
            </a:extLst>
          </p:cNvPr>
          <p:cNvPicPr preferRelativeResize="0"/>
          <p:nvPr/>
        </p:nvPicPr>
        <p:blipFill rotWithShape="1">
          <a:blip r:embed="rId3">
            <a:alphaModFix/>
          </a:blip>
          <a:srcRect/>
          <a:stretch/>
        </p:blipFill>
        <p:spPr>
          <a:xfrm>
            <a:off x="384870" y="1766099"/>
            <a:ext cx="3345117" cy="4726775"/>
          </a:xfrm>
          <a:prstGeom prst="rect">
            <a:avLst/>
          </a:prstGeom>
          <a:noFill/>
          <a:ln>
            <a:noFill/>
          </a:ln>
        </p:spPr>
      </p:pic>
      <p:sp>
        <p:nvSpPr>
          <p:cNvPr id="607" name="Google Shape;607;g35c795df69f_6_507"/>
          <p:cNvSpPr txBox="1">
            <a:spLocks noGrp="1"/>
          </p:cNvSpPr>
          <p:nvPr>
            <p:ph type="body" idx="1"/>
          </p:nvPr>
        </p:nvSpPr>
        <p:spPr>
          <a:xfrm>
            <a:off x="3729987" y="1904588"/>
            <a:ext cx="7757160" cy="4052700"/>
          </a:xfrm>
          <a:prstGeom prst="rect">
            <a:avLst/>
          </a:prstGeom>
          <a:noFill/>
          <a:ln>
            <a:noFill/>
          </a:ln>
        </p:spPr>
        <p:txBody>
          <a:bodyPr spcFirstLastPara="1" wrap="square" lIns="91425" tIns="45700" rIns="91425" bIns="45700" anchor="t" anchorCtr="0">
            <a:normAutofit/>
          </a:bodyPr>
          <a:lstStyle/>
          <a:p>
            <a:pPr indent="-431800">
              <a:lnSpc>
                <a:spcPct val="100000"/>
              </a:lnSpc>
              <a:buSzPts val="3200"/>
            </a:pPr>
            <a:r>
              <a:rPr lang="en-US" sz="3600"/>
              <a:t>Innovation Career Pathways (ICP) connect student learning to one of six broadly-defined industry sectors</a:t>
            </a:r>
          </a:p>
          <a:p>
            <a:pPr lvl="0" indent="-419100">
              <a:lnSpc>
                <a:spcPct val="100000"/>
              </a:lnSpc>
              <a:spcBef>
                <a:spcPts val="0"/>
              </a:spcBef>
              <a:buSzPts val="3000"/>
            </a:pPr>
            <a:r>
              <a:rPr lang="en-US" sz="3600"/>
              <a:t>Pathways are designed around equity</a:t>
            </a:r>
            <a:endParaRPr sz="36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3E020-CA14-8F41-B931-A4D3B6ECC5B8}"/>
              </a:ext>
            </a:extLst>
          </p:cNvPr>
          <p:cNvSpPr>
            <a:spLocks noGrp="1"/>
          </p:cNvSpPr>
          <p:nvPr>
            <p:ph type="title"/>
          </p:nvPr>
        </p:nvSpPr>
        <p:spPr/>
        <p:txBody>
          <a:bodyPr/>
          <a:lstStyle/>
          <a:p>
            <a:r>
              <a:rPr lang="en-US"/>
              <a:t>Broad Industry Sectors</a:t>
            </a:r>
          </a:p>
        </p:txBody>
      </p:sp>
      <p:sp>
        <p:nvSpPr>
          <p:cNvPr id="2" name="Text Placeholder 1">
            <a:extLst>
              <a:ext uri="{FF2B5EF4-FFF2-40B4-BE49-F238E27FC236}">
                <a16:creationId xmlns:a16="http://schemas.microsoft.com/office/drawing/2014/main" id="{E077FE10-D2DB-9095-F53F-5211BA93B554}"/>
              </a:ext>
            </a:extLst>
          </p:cNvPr>
          <p:cNvSpPr>
            <a:spLocks noGrp="1"/>
          </p:cNvSpPr>
          <p:nvPr>
            <p:ph type="body" idx="1"/>
          </p:nvPr>
        </p:nvSpPr>
        <p:spPr>
          <a:xfrm>
            <a:off x="1" y="2086984"/>
            <a:ext cx="11353800" cy="4052700"/>
          </a:xfrm>
        </p:spPr>
        <p:txBody>
          <a:bodyPr/>
          <a:lstStyle/>
          <a:p>
            <a:pPr marL="1371600" indent="-457200">
              <a:lnSpc>
                <a:spcPct val="100000"/>
              </a:lnSpc>
              <a:buClr>
                <a:srgbClr val="222222"/>
              </a:buClr>
              <a:buSzPts val="3600"/>
            </a:pPr>
            <a:r>
              <a:rPr lang="en-US">
                <a:solidFill>
                  <a:srgbClr val="222222"/>
                </a:solidFill>
              </a:rPr>
              <a:t>Advanced Manufacturing </a:t>
            </a:r>
          </a:p>
          <a:p>
            <a:pPr marL="1371600" indent="-457200">
              <a:lnSpc>
                <a:spcPct val="100000"/>
              </a:lnSpc>
              <a:spcBef>
                <a:spcPts val="0"/>
              </a:spcBef>
              <a:buClr>
                <a:srgbClr val="222222"/>
              </a:buClr>
              <a:buSzPts val="3600"/>
            </a:pPr>
            <a:r>
              <a:rPr lang="en-US">
                <a:solidFill>
                  <a:srgbClr val="222222"/>
                </a:solidFill>
              </a:rPr>
              <a:t>Business / Finance</a:t>
            </a:r>
          </a:p>
          <a:p>
            <a:pPr marL="1371600" indent="-457200">
              <a:lnSpc>
                <a:spcPct val="100000"/>
              </a:lnSpc>
              <a:spcBef>
                <a:spcPts val="0"/>
              </a:spcBef>
              <a:buClr>
                <a:srgbClr val="222222"/>
              </a:buClr>
              <a:buSzPts val="3600"/>
            </a:pPr>
            <a:r>
              <a:rPr lang="en-US">
                <a:solidFill>
                  <a:srgbClr val="222222"/>
                </a:solidFill>
              </a:rPr>
              <a:t>Clean Energy</a:t>
            </a:r>
          </a:p>
          <a:p>
            <a:pPr marL="1371600" indent="-457200">
              <a:lnSpc>
                <a:spcPct val="100000"/>
              </a:lnSpc>
              <a:spcBef>
                <a:spcPts val="0"/>
              </a:spcBef>
              <a:buClr>
                <a:srgbClr val="222222"/>
              </a:buClr>
              <a:buSzPts val="3600"/>
            </a:pPr>
            <a:r>
              <a:rPr lang="en-US">
                <a:solidFill>
                  <a:srgbClr val="222222"/>
                </a:solidFill>
              </a:rPr>
              <a:t>Environmental / Life Sciences </a:t>
            </a:r>
          </a:p>
          <a:p>
            <a:pPr marL="1371600" indent="-457200">
              <a:lnSpc>
                <a:spcPct val="100000"/>
              </a:lnSpc>
              <a:spcBef>
                <a:spcPts val="0"/>
              </a:spcBef>
              <a:buClr>
                <a:srgbClr val="222222"/>
              </a:buClr>
              <a:buSzPts val="3600"/>
            </a:pPr>
            <a:r>
              <a:rPr lang="en-US">
                <a:solidFill>
                  <a:srgbClr val="222222"/>
                </a:solidFill>
              </a:rPr>
              <a:t>Healthcare / Social Assistance</a:t>
            </a:r>
          </a:p>
          <a:p>
            <a:pPr marL="1371600" indent="-457200">
              <a:lnSpc>
                <a:spcPct val="100000"/>
              </a:lnSpc>
              <a:spcBef>
                <a:spcPts val="0"/>
              </a:spcBef>
              <a:buClr>
                <a:srgbClr val="222222"/>
              </a:buClr>
              <a:buSzPts val="3600"/>
            </a:pPr>
            <a:r>
              <a:rPr lang="en-US">
                <a:solidFill>
                  <a:srgbClr val="222222"/>
                </a:solidFill>
              </a:rPr>
              <a:t>Information</a:t>
            </a:r>
          </a:p>
          <a:p>
            <a:endParaRPr lang="en-US"/>
          </a:p>
        </p:txBody>
      </p:sp>
      <p:pic>
        <p:nvPicPr>
          <p:cNvPr id="4" name="Google Shape;344;g241e8c2d03f_1_86" descr="Shows feet on cement at a crossroads, which path to take">
            <a:extLst>
              <a:ext uri="{FF2B5EF4-FFF2-40B4-BE49-F238E27FC236}">
                <a16:creationId xmlns:a16="http://schemas.microsoft.com/office/drawing/2014/main" id="{9D91EE17-11DC-1ED4-7701-CD2B5D8A707D}"/>
              </a:ext>
            </a:extLst>
          </p:cNvPr>
          <p:cNvPicPr preferRelativeResize="0"/>
          <p:nvPr/>
        </p:nvPicPr>
        <p:blipFill rotWithShape="1">
          <a:blip r:embed="rId3">
            <a:alphaModFix/>
          </a:blip>
          <a:srcRect/>
          <a:stretch/>
        </p:blipFill>
        <p:spPr>
          <a:xfrm>
            <a:off x="7626240" y="2437251"/>
            <a:ext cx="3333750" cy="3352165"/>
          </a:xfrm>
          <a:prstGeom prst="rect">
            <a:avLst/>
          </a:prstGeom>
          <a:noFill/>
          <a:ln>
            <a:noFill/>
          </a:ln>
        </p:spPr>
      </p:pic>
    </p:spTree>
    <p:extLst>
      <p:ext uri="{BB962C8B-B14F-4D97-AF65-F5344CB8AC3E}">
        <p14:creationId xmlns:p14="http://schemas.microsoft.com/office/powerpoint/2010/main" val="32902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6C455-81B6-5829-F2B8-D5E8150CEF7F}"/>
              </a:ext>
            </a:extLst>
          </p:cNvPr>
          <p:cNvSpPr>
            <a:spLocks noGrp="1"/>
          </p:cNvSpPr>
          <p:nvPr>
            <p:ph type="title"/>
          </p:nvPr>
        </p:nvSpPr>
        <p:spPr/>
        <p:txBody>
          <a:bodyPr/>
          <a:lstStyle/>
          <a:p>
            <a:r>
              <a:rPr lang="en-US"/>
              <a:t>Current Pathways by Sector</a:t>
            </a:r>
          </a:p>
        </p:txBody>
      </p:sp>
      <p:pic>
        <p:nvPicPr>
          <p:cNvPr id="4" name="Google Shape;353;g24145d42fb5_1_81" descr="Graph of arrows.">
            <a:extLst>
              <a:ext uri="{FF2B5EF4-FFF2-40B4-BE49-F238E27FC236}">
                <a16:creationId xmlns:a16="http://schemas.microsoft.com/office/drawing/2014/main" id="{0A48F509-FE06-AC99-7AA4-571AA4798868}"/>
              </a:ext>
            </a:extLst>
          </p:cNvPr>
          <p:cNvPicPr preferRelativeResize="0"/>
          <p:nvPr/>
        </p:nvPicPr>
        <p:blipFill rotWithShape="1">
          <a:blip r:embed="rId3">
            <a:alphaModFix/>
          </a:blip>
          <a:srcRect/>
          <a:stretch/>
        </p:blipFill>
        <p:spPr>
          <a:xfrm>
            <a:off x="7696199" y="4538967"/>
            <a:ext cx="2658299" cy="2239375"/>
          </a:xfrm>
          <a:prstGeom prst="rect">
            <a:avLst/>
          </a:prstGeom>
          <a:noFill/>
          <a:ln>
            <a:noFill/>
          </a:ln>
        </p:spPr>
      </p:pic>
      <p:graphicFrame>
        <p:nvGraphicFramePr>
          <p:cNvPr id="7" name="Google Shape;354;g24145d42fb5_1_81">
            <a:extLst>
              <a:ext uri="{FF2B5EF4-FFF2-40B4-BE49-F238E27FC236}">
                <a16:creationId xmlns:a16="http://schemas.microsoft.com/office/drawing/2014/main" id="{18EF2DBD-4372-93C5-CB71-23DD53C336A0}"/>
              </a:ext>
            </a:extLst>
          </p:cNvPr>
          <p:cNvGraphicFramePr/>
          <p:nvPr>
            <p:extLst>
              <p:ext uri="{D42A27DB-BD31-4B8C-83A1-F6EECF244321}">
                <p14:modId xmlns:p14="http://schemas.microsoft.com/office/powerpoint/2010/main" val="3882347126"/>
              </p:ext>
            </p:extLst>
          </p:nvPr>
        </p:nvGraphicFramePr>
        <p:xfrm>
          <a:off x="385590" y="1859320"/>
          <a:ext cx="11204066" cy="2667165"/>
        </p:xfrm>
        <a:graphic>
          <a:graphicData uri="http://schemas.openxmlformats.org/drawingml/2006/table">
            <a:tbl>
              <a:tblPr firstRow="1">
                <a:noFill/>
                <a:tableStyleId>{DDC730BE-0025-4057-B0C9-23BC3C0AA691}</a:tableStyleId>
              </a:tblPr>
              <a:tblGrid>
                <a:gridCol w="1193935">
                  <a:extLst>
                    <a:ext uri="{9D8B030D-6E8A-4147-A177-3AD203B41FA5}">
                      <a16:colId xmlns:a16="http://schemas.microsoft.com/office/drawing/2014/main" val="20000"/>
                    </a:ext>
                  </a:extLst>
                </a:gridCol>
                <a:gridCol w="1922318">
                  <a:extLst>
                    <a:ext uri="{9D8B030D-6E8A-4147-A177-3AD203B41FA5}">
                      <a16:colId xmlns:a16="http://schemas.microsoft.com/office/drawing/2014/main" val="20001"/>
                    </a:ext>
                  </a:extLst>
                </a:gridCol>
                <a:gridCol w="1404944">
                  <a:extLst>
                    <a:ext uri="{9D8B030D-6E8A-4147-A177-3AD203B41FA5}">
                      <a16:colId xmlns:a16="http://schemas.microsoft.com/office/drawing/2014/main" val="20002"/>
                    </a:ext>
                  </a:extLst>
                </a:gridCol>
                <a:gridCol w="1460499">
                  <a:extLst>
                    <a:ext uri="{9D8B030D-6E8A-4147-A177-3AD203B41FA5}">
                      <a16:colId xmlns:a16="http://schemas.microsoft.com/office/drawing/2014/main" val="20003"/>
                    </a:ext>
                  </a:extLst>
                </a:gridCol>
                <a:gridCol w="1711273">
                  <a:extLst>
                    <a:ext uri="{9D8B030D-6E8A-4147-A177-3AD203B41FA5}">
                      <a16:colId xmlns:a16="http://schemas.microsoft.com/office/drawing/2014/main" val="20004"/>
                    </a:ext>
                  </a:extLst>
                </a:gridCol>
                <a:gridCol w="1921450">
                  <a:extLst>
                    <a:ext uri="{9D8B030D-6E8A-4147-A177-3AD203B41FA5}">
                      <a16:colId xmlns:a16="http://schemas.microsoft.com/office/drawing/2014/main" val="20005"/>
                    </a:ext>
                  </a:extLst>
                </a:gridCol>
                <a:gridCol w="1589647">
                  <a:extLst>
                    <a:ext uri="{9D8B030D-6E8A-4147-A177-3AD203B41FA5}">
                      <a16:colId xmlns:a16="http://schemas.microsoft.com/office/drawing/2014/main" val="20006"/>
                    </a:ext>
                  </a:extLst>
                </a:gridCol>
              </a:tblGrid>
              <a:tr h="562475">
                <a:tc>
                  <a:txBody>
                    <a:bodyPr/>
                    <a:lstStyle/>
                    <a:p>
                      <a:pPr marL="0" marR="0" lvl="0" indent="0" algn="ctr" rtl="0">
                        <a:lnSpc>
                          <a:spcPct val="115000"/>
                        </a:lnSpc>
                        <a:spcBef>
                          <a:spcPts val="0"/>
                        </a:spcBef>
                        <a:spcAft>
                          <a:spcPts val="0"/>
                        </a:spcAft>
                        <a:buNone/>
                      </a:pPr>
                      <a:r>
                        <a:rPr lang="en-US" sz="2000" b="1">
                          <a:latin typeface="Quattrocento Sans"/>
                          <a:ea typeface="Quattrocento Sans"/>
                          <a:cs typeface="Quattrocento Sans"/>
                          <a:sym typeface="Quattrocento Sans"/>
                        </a:rPr>
                        <a:t>SECTOR→</a:t>
                      </a:r>
                      <a:endParaRPr sz="2000" b="1">
                        <a:latin typeface="Quattrocento Sans"/>
                        <a:ea typeface="Quattrocento Sans"/>
                        <a:cs typeface="Quattrocento Sans"/>
                        <a:sym typeface="Quattrocento Sans"/>
                      </a:endParaRPr>
                    </a:p>
                    <a:p>
                      <a:pPr marL="0" marR="0" lvl="0" indent="0" algn="ctr" rtl="0">
                        <a:lnSpc>
                          <a:spcPct val="115000"/>
                        </a:lnSpc>
                        <a:spcBef>
                          <a:spcPts val="0"/>
                        </a:spcBef>
                        <a:spcAft>
                          <a:spcPts val="0"/>
                        </a:spcAft>
                        <a:buNone/>
                      </a:pPr>
                      <a:endParaRPr sz="2000" b="1">
                        <a:latin typeface="Quattrocento Sans"/>
                        <a:ea typeface="Quattrocento Sans"/>
                        <a:cs typeface="Quattrocento Sans"/>
                        <a:sym typeface="Quattrocento Sans"/>
                      </a:endParaRPr>
                    </a:p>
                    <a:p>
                      <a:pPr marL="0" marR="0" lvl="0" indent="0" algn="ctr" rtl="0">
                        <a:lnSpc>
                          <a:spcPct val="115000"/>
                        </a:lnSpc>
                        <a:spcBef>
                          <a:spcPts val="0"/>
                        </a:spcBef>
                        <a:spcAft>
                          <a:spcPts val="0"/>
                        </a:spcAft>
                        <a:buNone/>
                      </a:pPr>
                      <a:r>
                        <a:rPr lang="en-US" sz="2000" b="1">
                          <a:latin typeface="Quattrocento Sans"/>
                          <a:ea typeface="Quattrocento Sans"/>
                          <a:cs typeface="Quattrocento Sans"/>
                          <a:sym typeface="Quattrocento Sans"/>
                        </a:rPr>
                        <a:t>YEAR↓</a:t>
                      </a:r>
                      <a:endParaRPr sz="2000" b="1">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latin typeface="Quattrocento Sans"/>
                          <a:ea typeface="Quattrocento Sans"/>
                          <a:cs typeface="Quattrocento Sans"/>
                          <a:sym typeface="Quattrocento Sans"/>
                        </a:rPr>
                        <a:t>Advanced </a:t>
                      </a:r>
                      <a:endParaRPr lang="en-US" sz="2000" b="1" u="none" strike="noStrike" cap="none">
                        <a:latin typeface="Quattrocento Sans"/>
                        <a:ea typeface="Quattrocento Sans"/>
                        <a:cs typeface="Quattrocento Sans"/>
                      </a:endParaRPr>
                    </a:p>
                    <a:p>
                      <a:pPr marL="0" marR="0" lvl="0" indent="0" algn="ctr">
                        <a:lnSpc>
                          <a:spcPct val="114999"/>
                        </a:lnSpc>
                        <a:spcBef>
                          <a:spcPts val="0"/>
                        </a:spcBef>
                        <a:spcAft>
                          <a:spcPts val="0"/>
                        </a:spcAft>
                        <a:buSzPts val="2000"/>
                        <a:buFont typeface="Arial"/>
                        <a:buNone/>
                      </a:pPr>
                      <a:r>
                        <a:rPr lang="en-US" sz="2000" b="1" u="none" strike="noStrike" cap="none">
                          <a:latin typeface="Quattrocento Sans"/>
                          <a:ea typeface="Quattrocento Sans"/>
                          <a:cs typeface="Quattrocento Sans"/>
                        </a:rPr>
                        <a:t>Manufac</a:t>
                      </a:r>
                      <a:r>
                        <a:rPr lang="en-US" sz="2000" b="1">
                          <a:latin typeface="Quattrocento Sans"/>
                          <a:ea typeface="Quattrocento Sans"/>
                          <a:cs typeface="Quattrocento Sans"/>
                        </a:rPr>
                        <a:t>t</a:t>
                      </a:r>
                      <a:r>
                        <a:rPr lang="en-US" sz="2000" b="1" u="none" strike="noStrike" cap="none">
                          <a:latin typeface="Quattrocento Sans"/>
                          <a:ea typeface="Quattrocento Sans"/>
                          <a:cs typeface="Quattrocento Sans"/>
                        </a:rPr>
                        <a:t>uring</a:t>
                      </a:r>
                      <a:endParaRPr lang="en-US" sz="20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latin typeface="Quattrocento Sans"/>
                          <a:ea typeface="Quattrocento Sans"/>
                          <a:cs typeface="Quattrocento Sans"/>
                          <a:sym typeface="Quattrocento Sans"/>
                        </a:rPr>
                        <a:t>Business &amp; Finance</a:t>
                      </a:r>
                      <a:endParaRPr sz="20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latin typeface="Quattrocento Sans"/>
                          <a:ea typeface="Quattrocento Sans"/>
                          <a:cs typeface="Quattrocento Sans"/>
                          <a:sym typeface="Quattrocento Sans"/>
                        </a:rPr>
                        <a:t>Information</a:t>
                      </a:r>
                      <a:endParaRPr sz="20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latin typeface="Quattrocento Sans"/>
                          <a:ea typeface="Quattrocento Sans"/>
                          <a:cs typeface="Quattrocento Sans"/>
                          <a:sym typeface="Quattrocento Sans"/>
                        </a:rPr>
                        <a:t>Health Care &amp; Social Assistance</a:t>
                      </a:r>
                      <a:endParaRPr sz="20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latin typeface="Quattrocento Sans"/>
                          <a:ea typeface="Quattrocento Sans"/>
                          <a:cs typeface="Quattrocento Sans"/>
                          <a:sym typeface="Quattrocento Sans"/>
                        </a:rPr>
                        <a:t>Environmental &amp; Life Sciences</a:t>
                      </a:r>
                      <a:endParaRPr sz="20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latin typeface="Quattrocento Sans"/>
                          <a:ea typeface="Quattrocento Sans"/>
                          <a:cs typeface="Quattrocento Sans"/>
                          <a:sym typeface="Quattrocento Sans"/>
                        </a:rPr>
                        <a:t>Clean Energy</a:t>
                      </a:r>
                      <a:endParaRPr sz="20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43475">
                <a:tc>
                  <a:txBody>
                    <a:bodyPr/>
                    <a:lstStyle/>
                    <a:p>
                      <a:pPr marL="0" marR="0" lvl="0" indent="0" algn="ctr" rtl="0">
                        <a:lnSpc>
                          <a:spcPct val="115000"/>
                        </a:lnSpc>
                        <a:spcBef>
                          <a:spcPts val="0"/>
                        </a:spcBef>
                        <a:spcAft>
                          <a:spcPts val="0"/>
                        </a:spcAft>
                        <a:buNone/>
                      </a:pPr>
                      <a:r>
                        <a:rPr lang="en-US" sz="2200" b="1">
                          <a:latin typeface="Quattrocento Sans"/>
                          <a:ea typeface="Quattrocento Sans"/>
                          <a:cs typeface="Quattrocento Sans"/>
                          <a:sym typeface="Quattrocento Sans"/>
                        </a:rPr>
                        <a:t>2024</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b="1" u="none" strike="noStrike" cap="none">
                          <a:latin typeface="Quattrocento Sans"/>
                          <a:ea typeface="Quattrocento Sans"/>
                          <a:cs typeface="Quattrocento Sans"/>
                          <a:sym typeface="Quattrocento Sans"/>
                        </a:rPr>
                        <a:t>53</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b="1" u="none" strike="noStrike" cap="none">
                          <a:latin typeface="Quattrocento Sans"/>
                          <a:ea typeface="Quattrocento Sans"/>
                          <a:cs typeface="Quattrocento Sans"/>
                          <a:sym typeface="Quattrocento Sans"/>
                        </a:rPr>
                        <a:t>41</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b="1" u="none" strike="noStrike" cap="none">
                          <a:latin typeface="Quattrocento Sans"/>
                          <a:ea typeface="Quattrocento Sans"/>
                          <a:cs typeface="Quattrocento Sans"/>
                          <a:sym typeface="Quattrocento Sans"/>
                        </a:rPr>
                        <a:t>42</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b="1" u="none" strike="noStrike" cap="none">
                          <a:latin typeface="Quattrocento Sans"/>
                          <a:ea typeface="Quattrocento Sans"/>
                          <a:cs typeface="Quattrocento Sans"/>
                          <a:sym typeface="Quattrocento Sans"/>
                        </a:rPr>
                        <a:t>47</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b="1" u="none" strike="noStrike" cap="none">
                          <a:latin typeface="Quattrocento Sans"/>
                          <a:ea typeface="Quattrocento Sans"/>
                          <a:cs typeface="Quattrocento Sans"/>
                          <a:sym typeface="Quattrocento Sans"/>
                        </a:rPr>
                        <a:t>34</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b="1" u="none" strike="noStrike" cap="none">
                          <a:latin typeface="Quattrocento Sans"/>
                          <a:ea typeface="Quattrocento Sans"/>
                          <a:cs typeface="Quattrocento Sans"/>
                          <a:sym typeface="Quattrocento Sans"/>
                        </a:rPr>
                        <a:t>5</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43475">
                <a:tc>
                  <a:txBody>
                    <a:bodyPr/>
                    <a:lstStyle/>
                    <a:p>
                      <a:pPr marL="0" marR="0" lvl="0" indent="0" algn="ctr" rtl="0">
                        <a:lnSpc>
                          <a:spcPct val="115000"/>
                        </a:lnSpc>
                        <a:spcBef>
                          <a:spcPts val="0"/>
                        </a:spcBef>
                        <a:spcAft>
                          <a:spcPts val="0"/>
                        </a:spcAft>
                        <a:buNone/>
                      </a:pPr>
                      <a:r>
                        <a:rPr lang="en-US" sz="2200" b="1">
                          <a:latin typeface="Quattrocento Sans"/>
                          <a:ea typeface="Quattrocento Sans"/>
                          <a:cs typeface="Quattrocento Sans"/>
                          <a:sym typeface="Quattrocento Sans"/>
                        </a:rPr>
                        <a:t>2025</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a:latin typeface="Quattrocento Sans"/>
                          <a:ea typeface="Quattrocento Sans"/>
                          <a:cs typeface="Quattrocento Sans"/>
                          <a:sym typeface="Quattrocento Sans"/>
                        </a:rPr>
                        <a:t>66</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a:latin typeface="Quattrocento Sans"/>
                          <a:ea typeface="Quattrocento Sans"/>
                          <a:cs typeface="Quattrocento Sans"/>
                          <a:sym typeface="Quattrocento Sans"/>
                        </a:rPr>
                        <a:t>50</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a:latin typeface="Quattrocento Sans"/>
                          <a:ea typeface="Quattrocento Sans"/>
                          <a:cs typeface="Quattrocento Sans"/>
                          <a:sym typeface="Quattrocento Sans"/>
                        </a:rPr>
                        <a:t>47</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a:latin typeface="Quattrocento Sans"/>
                          <a:ea typeface="Quattrocento Sans"/>
                          <a:cs typeface="Quattrocento Sans"/>
                          <a:sym typeface="Quattrocento Sans"/>
                        </a:rPr>
                        <a:t>59</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a:latin typeface="Quattrocento Sans"/>
                          <a:ea typeface="Quattrocento Sans"/>
                          <a:cs typeface="Quattrocento Sans"/>
                          <a:sym typeface="Quattrocento Sans"/>
                        </a:rPr>
                        <a:t>37</a:t>
                      </a:r>
                      <a:endParaRPr sz="2200" b="1" u="none" strike="noStrike" cap="none">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dirty="0">
                          <a:latin typeface="Quattrocento Sans"/>
                          <a:ea typeface="Quattrocento Sans"/>
                          <a:cs typeface="Quattrocento Sans"/>
                          <a:sym typeface="Quattrocento Sans"/>
                        </a:rPr>
                        <a:t>10</a:t>
                      </a:r>
                      <a:endParaRPr sz="2200" b="1" u="none" strike="noStrike" cap="none" dirty="0">
                        <a:latin typeface="Quattrocento Sans"/>
                        <a:ea typeface="Quattrocento Sans"/>
                        <a:cs typeface="Quattrocento Sans"/>
                        <a:sym typeface="Quattrocento Sans"/>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7766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A6C1F-A78F-287A-14A5-B449A1BED4EA}"/>
              </a:ext>
            </a:extLst>
          </p:cNvPr>
          <p:cNvSpPr>
            <a:spLocks noGrp="1"/>
          </p:cNvSpPr>
          <p:nvPr>
            <p:ph type="title"/>
          </p:nvPr>
        </p:nvSpPr>
        <p:spPr/>
        <p:txBody>
          <a:bodyPr/>
          <a:lstStyle/>
          <a:p>
            <a:r>
              <a:rPr lang="en-US"/>
              <a:t>Funding for Innovation Career Pathways</a:t>
            </a:r>
          </a:p>
        </p:txBody>
      </p:sp>
      <p:sp>
        <p:nvSpPr>
          <p:cNvPr id="2" name="Text Placeholder 1">
            <a:extLst>
              <a:ext uri="{FF2B5EF4-FFF2-40B4-BE49-F238E27FC236}">
                <a16:creationId xmlns:a16="http://schemas.microsoft.com/office/drawing/2014/main" id="{8BD83EA1-F210-21FA-5F81-F3E0294AD7D2}"/>
              </a:ext>
            </a:extLst>
          </p:cNvPr>
          <p:cNvSpPr>
            <a:spLocks noGrp="1"/>
          </p:cNvSpPr>
          <p:nvPr>
            <p:ph type="body" idx="1"/>
          </p:nvPr>
        </p:nvSpPr>
        <p:spPr/>
        <p:txBody>
          <a:bodyPr>
            <a:normAutofit/>
          </a:bodyPr>
          <a:lstStyle/>
          <a:p>
            <a:pPr marL="520700" indent="-457200">
              <a:spcBef>
                <a:spcPts val="0"/>
              </a:spcBef>
              <a:buSzPts val="2600"/>
            </a:pPr>
            <a:r>
              <a:rPr lang="en-US" sz="2600"/>
              <a:t>DESE Planning Grants ($15,000 max award)</a:t>
            </a:r>
            <a:endParaRPr lang="en-US"/>
          </a:p>
          <a:p>
            <a:pPr marL="520700" indent="-457200">
              <a:buSzPts val="2600"/>
            </a:pPr>
            <a:r>
              <a:rPr lang="en-US" sz="2600"/>
              <a:t>DESE Implementation Grants for newly designated programs ($75,000 max award)</a:t>
            </a:r>
          </a:p>
          <a:p>
            <a:pPr marL="520700" indent="-457200">
              <a:buSzPts val="2600"/>
            </a:pPr>
            <a:r>
              <a:rPr lang="en-US" sz="2600"/>
              <a:t>DESE Support Grants for designated programs in Year 2 and beyond ($50,000 max award)</a:t>
            </a:r>
          </a:p>
          <a:p>
            <a:pPr marL="520700" lvl="0" indent="-457200">
              <a:buSzPts val="2600"/>
            </a:pPr>
            <a:r>
              <a:rPr lang="en-US" sz="2600"/>
              <a:t>Technology &amp; Equipment: Workforce Skills Cabinet Skills Capital grant program (administered by EOE)</a:t>
            </a:r>
          </a:p>
        </p:txBody>
      </p:sp>
    </p:spTree>
    <p:extLst>
      <p:ext uri="{BB962C8B-B14F-4D97-AF65-F5344CB8AC3E}">
        <p14:creationId xmlns:p14="http://schemas.microsoft.com/office/powerpoint/2010/main" val="234672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76091-FB73-FC96-F94A-D50CE40AE476}"/>
              </a:ext>
            </a:extLst>
          </p:cNvPr>
          <p:cNvSpPr>
            <a:spLocks noGrp="1"/>
          </p:cNvSpPr>
          <p:nvPr>
            <p:ph type="title"/>
          </p:nvPr>
        </p:nvSpPr>
        <p:spPr/>
        <p:txBody>
          <a:bodyPr>
            <a:normAutofit fontScale="90000"/>
          </a:bodyPr>
          <a:lstStyle/>
          <a:p>
            <a:r>
              <a:rPr lang="en-US"/>
              <a:t>Spotlight on North Attleborough High School</a:t>
            </a:r>
          </a:p>
        </p:txBody>
      </p:sp>
      <p:sp>
        <p:nvSpPr>
          <p:cNvPr id="2" name="Text Placeholder 1">
            <a:extLst>
              <a:ext uri="{FF2B5EF4-FFF2-40B4-BE49-F238E27FC236}">
                <a16:creationId xmlns:a16="http://schemas.microsoft.com/office/drawing/2014/main" id="{572A53AE-54CD-1687-C204-4E141FC79487}"/>
              </a:ext>
            </a:extLst>
          </p:cNvPr>
          <p:cNvSpPr>
            <a:spLocks noGrp="1"/>
          </p:cNvSpPr>
          <p:nvPr>
            <p:ph type="body" idx="1"/>
          </p:nvPr>
        </p:nvSpPr>
        <p:spPr>
          <a:xfrm>
            <a:off x="138545" y="2086984"/>
            <a:ext cx="11845637" cy="4052700"/>
          </a:xfrm>
        </p:spPr>
        <p:txBody>
          <a:bodyPr>
            <a:normAutofit lnSpcReduction="10000"/>
          </a:bodyPr>
          <a:lstStyle/>
          <a:p>
            <a:r>
              <a:rPr lang="en-US" b="1"/>
              <a:t>Max Kinney </a:t>
            </a:r>
            <a:r>
              <a:rPr lang="en-US"/>
              <a:t>– Engineering Teacher, Advanced Manufacturing Advisor</a:t>
            </a:r>
          </a:p>
          <a:p>
            <a:pPr marL="114300" indent="0">
              <a:buNone/>
            </a:pPr>
            <a:endParaRPr lang="en-US"/>
          </a:p>
          <a:p>
            <a:r>
              <a:rPr lang="en-US" b="1"/>
              <a:t>Stacia Williams </a:t>
            </a:r>
            <a:r>
              <a:rPr lang="en-US"/>
              <a:t>– Science Curriculum Leader, Biology Teacher, Advanced Manufacturing Coordinator</a:t>
            </a:r>
          </a:p>
          <a:p>
            <a:pPr marL="114300" indent="0">
              <a:buNone/>
            </a:pPr>
            <a:endParaRPr lang="en-US"/>
          </a:p>
          <a:p>
            <a:r>
              <a:rPr lang="en-US" b="1"/>
              <a:t>Tristan </a:t>
            </a:r>
            <a:r>
              <a:rPr lang="en-US" b="1" err="1"/>
              <a:t>Arkerson</a:t>
            </a:r>
            <a:r>
              <a:rPr lang="en-US" b="1"/>
              <a:t> </a:t>
            </a:r>
            <a:r>
              <a:rPr lang="en-US"/>
              <a:t>– Student</a:t>
            </a:r>
          </a:p>
          <a:p>
            <a:pPr marL="114300" indent="0">
              <a:buNone/>
            </a:pPr>
            <a:endParaRPr lang="en-US"/>
          </a:p>
          <a:p>
            <a:r>
              <a:rPr lang="en-US" b="1"/>
              <a:t>Josiah De La Cruz </a:t>
            </a:r>
            <a:r>
              <a:rPr lang="en-US"/>
              <a:t>– Student</a:t>
            </a:r>
          </a:p>
        </p:txBody>
      </p:sp>
    </p:spTree>
    <p:extLst>
      <p:ext uri="{BB962C8B-B14F-4D97-AF65-F5344CB8AC3E}">
        <p14:creationId xmlns:p14="http://schemas.microsoft.com/office/powerpoint/2010/main" val="157572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descr="VisionOfARocketeer North Attleborough high school"/>
          <p:cNvPicPr preferRelativeResize="0"/>
          <p:nvPr/>
        </p:nvPicPr>
        <p:blipFill rotWithShape="1">
          <a:blip r:embed="rId3">
            <a:alphaModFix/>
          </a:blip>
          <a:srcRect l="23155" t="39180" r="63460" b="32510"/>
          <a:stretch/>
        </p:blipFill>
        <p:spPr>
          <a:xfrm>
            <a:off x="7327367" y="1"/>
            <a:ext cx="4864635" cy="6858001"/>
          </a:xfrm>
          <a:prstGeom prst="rect">
            <a:avLst/>
          </a:prstGeom>
          <a:noFill/>
          <a:ln>
            <a:noFill/>
          </a:ln>
        </p:spPr>
      </p:pic>
      <p:sp>
        <p:nvSpPr>
          <p:cNvPr id="55" name="Google Shape;55;p13"/>
          <p:cNvSpPr txBox="1">
            <a:spLocks noGrp="1"/>
          </p:cNvSpPr>
          <p:nvPr>
            <p:ph type="title" idx="4294967295"/>
          </p:nvPr>
        </p:nvSpPr>
        <p:spPr>
          <a:xfrm>
            <a:off x="9111200" y="5723568"/>
            <a:ext cx="2546800" cy="882189"/>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133" b="0" i="0" u="none" strike="noStrike" kern="0" cap="none" spc="0" normalizeH="0" baseline="0" noProof="0" dirty="0">
                <a:ln>
                  <a:noFill/>
                </a:ln>
                <a:solidFill>
                  <a:srgbClr val="595959"/>
                </a:solidFill>
                <a:effectLst/>
                <a:uLnTx/>
                <a:uFillTx/>
                <a:latin typeface="Poppins Medium"/>
                <a:ea typeface="Poppins Medium"/>
                <a:cs typeface="Poppins Medium"/>
                <a:sym typeface="Poppins Medium"/>
              </a:rPr>
              <a:t>6/24/25</a:t>
            </a:r>
          </a:p>
        </p:txBody>
      </p:sp>
      <p:pic>
        <p:nvPicPr>
          <p:cNvPr id="56" name="Google Shape;56;p13" descr="Decorative immage"/>
          <p:cNvPicPr preferRelativeResize="0"/>
          <p:nvPr/>
        </p:nvPicPr>
        <p:blipFill>
          <a:blip r:embed="rId4">
            <a:alphaModFix/>
          </a:blip>
          <a:stretch>
            <a:fillRect/>
          </a:stretch>
        </p:blipFill>
        <p:spPr>
          <a:xfrm>
            <a:off x="919267" y="638801"/>
            <a:ext cx="10738733" cy="5084767"/>
          </a:xfrm>
          <a:prstGeom prst="rect">
            <a:avLst/>
          </a:prstGeom>
          <a:noFill/>
          <a:ln>
            <a:noFill/>
          </a:ln>
        </p:spPr>
      </p:pic>
      <p:pic>
        <p:nvPicPr>
          <p:cNvPr id="57" name="Google Shape;57;p13" descr="words in a box that say Advanced Manufacturing"/>
          <p:cNvPicPr preferRelativeResize="0"/>
          <p:nvPr/>
        </p:nvPicPr>
        <p:blipFill>
          <a:blip r:embed="rId5">
            <a:alphaModFix/>
          </a:blip>
          <a:stretch>
            <a:fillRect/>
          </a:stretch>
        </p:blipFill>
        <p:spPr>
          <a:xfrm>
            <a:off x="0" y="5503218"/>
            <a:ext cx="5524499" cy="13231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rth">
  <a:themeElements>
    <a:clrScheme name="Simple Light">
      <a:dk1>
        <a:srgbClr val="000000"/>
      </a:dk1>
      <a:lt1>
        <a:srgbClr val="FFFFFF"/>
      </a:lt1>
      <a:dk2>
        <a:srgbClr val="595959"/>
      </a:dk2>
      <a:lt2>
        <a:srgbClr val="EEF2F4"/>
      </a:lt2>
      <a:accent1>
        <a:srgbClr val="ED1C24"/>
      </a:accent1>
      <a:accent2>
        <a:srgbClr val="8D99AD"/>
      </a:accent2>
      <a:accent3>
        <a:srgbClr val="B9E3E4"/>
      </a:accent3>
      <a:accent4>
        <a:srgbClr val="EEF2F4"/>
      </a:accent4>
      <a:accent5>
        <a:srgbClr val="FFCD74"/>
      </a:accent5>
      <a:accent6>
        <a:srgbClr val="FFEDBF"/>
      </a:accent6>
      <a:hlink>
        <a:srgbClr val="B9E3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SharedWithUsers xmlns="7a12eb2f-f040-4639-9fb2-5a6588dc8035">
      <UserInfo>
        <DisplayName/>
        <AccountId xsi:nil="true"/>
        <AccountType/>
      </UserInfo>
    </SharedWithUsers>
  </documentManagement>
</p:properties>
</file>

<file path=customXml/itemProps1.xml><?xml version="1.0" encoding="utf-8"?>
<ds:datastoreItem xmlns:ds="http://schemas.openxmlformats.org/officeDocument/2006/customXml" ds:itemID="{E41F72CF-158C-490F-8E58-C77DA751912B}">
  <ds:schemaRefs>
    <ds:schemaRef ds:uri="http://schemas.microsoft.com/sharepoint/v3/contenttype/forms"/>
  </ds:schemaRefs>
</ds:datastoreItem>
</file>

<file path=customXml/itemProps2.xml><?xml version="1.0" encoding="utf-8"?>
<ds:datastoreItem xmlns:ds="http://schemas.openxmlformats.org/officeDocument/2006/customXml" ds:itemID="{09075F24-E7D6-48EE-A15F-89DAB754D109}">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30482C-9FBA-4D9D-8C08-3BEB1D20ECD4}">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7a12eb2f-f040-4639-9fb2-5a6588dc8035"/>
    <ds:schemaRef ds:uri="0128f6a2-0fe6-40ac-973e-bb0bf351512f"/>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39</TotalTime>
  <Words>936</Words>
  <Application>Microsoft Office PowerPoint</Application>
  <PresentationFormat>Widescreen</PresentationFormat>
  <Paragraphs>134</Paragraphs>
  <Slides>16</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Poppins Light</vt:lpstr>
      <vt:lpstr>Helvetica Neue Light</vt:lpstr>
      <vt:lpstr>Courier New</vt:lpstr>
      <vt:lpstr>Noto Sans Symbols</vt:lpstr>
      <vt:lpstr>Arial</vt:lpstr>
      <vt:lpstr>Helvetica Neue</vt:lpstr>
      <vt:lpstr>Poppins</vt:lpstr>
      <vt:lpstr>Calibri</vt:lpstr>
      <vt:lpstr>Poppins Medium</vt:lpstr>
      <vt:lpstr>Quattrocento Sans</vt:lpstr>
      <vt:lpstr>Office Theme</vt:lpstr>
      <vt:lpstr>North</vt:lpstr>
      <vt:lpstr>Innovation Career Pathways Overview: What We Can Learn from North Attleborough High School </vt:lpstr>
      <vt:lpstr>Presenters</vt:lpstr>
      <vt:lpstr>Agenda</vt:lpstr>
      <vt:lpstr>What are Innovation Career Pathways?</vt:lpstr>
      <vt:lpstr>Broad Industry Sectors</vt:lpstr>
      <vt:lpstr>Current Pathways by Sector</vt:lpstr>
      <vt:lpstr>Funding for Innovation Career Pathways</vt:lpstr>
      <vt:lpstr>Spotlight on North Attleborough High School</vt:lpstr>
      <vt:lpstr>6/24/25</vt:lpstr>
      <vt:lpstr>The “Silver Tsunami”</vt:lpstr>
      <vt:lpstr>Information about our program</vt:lpstr>
      <vt:lpstr>Coursework and Certifications</vt:lpstr>
      <vt:lpstr>Experiences</vt:lpstr>
      <vt:lpstr>Student Impact and Outcomes</vt:lpstr>
      <vt:lpstr>How Innovation Pathways Lead to Success for All Students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24, 2025 Regular Meeting Item 1 PowerPoint: Innovation Career Pathways Overview: What We Can Learn from North Attleborough High School</dc:title>
  <dc:creator>DESE</dc:creator>
  <cp:lastModifiedBy>Zou, Dong (EOE)</cp:lastModifiedBy>
  <cp:revision>5</cp:revision>
  <dcterms:modified xsi:type="dcterms:W3CDTF">2025-06-25T22:05:39Z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25 2025 12:00AM</vt:lpwstr>
  </property>
</Properties>
</file>