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12192000" cy="6858000"/>
  <p:notesSz cx="6858000" cy="9144000"/>
  <p:embeddedFontLs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hBmcznsRXXsIKT/gaA+XWdwYSM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0C7BC93-B57B-4D26-8430-8D657974C951}">
  <a:tblStyle styleId="{B0C7BC93-B57B-4D26-8430-8D657974C951}"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44"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customschemas.google.com/relationships/presentationmetadata" Target="metadata"/><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ngton, Carrie J (DESE)" userId="b543a0b6-021e-430e-a7cb-c84ac318616d" providerId="ADAL" clId="{36D0C55E-25D2-4016-87FE-C551520BA7B2}"/>
    <pc:docChg chg="modSld">
      <pc:chgData name="Harrington, Carrie J (DESE)" userId="b543a0b6-021e-430e-a7cb-c84ac318616d" providerId="ADAL" clId="{36D0C55E-25D2-4016-87FE-C551520BA7B2}" dt="2025-06-25T16:01:35.017" v="18" actId="33553"/>
      <pc:docMkLst>
        <pc:docMk/>
      </pc:docMkLst>
      <pc:sldChg chg="modSp mod">
        <pc:chgData name="Harrington, Carrie J (DESE)" userId="b543a0b6-021e-430e-a7cb-c84ac318616d" providerId="ADAL" clId="{36D0C55E-25D2-4016-87FE-C551520BA7B2}" dt="2025-06-25T16:01:35.017" v="18" actId="33553"/>
        <pc:sldMkLst>
          <pc:docMk/>
          <pc:sldMk cId="0" sldId="256"/>
        </pc:sldMkLst>
        <pc:spChg chg="mod">
          <ac:chgData name="Harrington, Carrie J (DESE)" userId="b543a0b6-021e-430e-a7cb-c84ac318616d" providerId="ADAL" clId="{36D0C55E-25D2-4016-87FE-C551520BA7B2}" dt="2025-06-25T16:01:35.017" v="18" actId="33553"/>
          <ac:spMkLst>
            <pc:docMk/>
            <pc:sldMk cId="0" sldId="256"/>
            <ac:spMk id="48" creationId="{00000000-0000-0000-0000-000000000000}"/>
          </ac:spMkLst>
        </pc:spChg>
        <pc:spChg chg="mod">
          <ac:chgData name="Harrington, Carrie J (DESE)" userId="b543a0b6-021e-430e-a7cb-c84ac318616d" providerId="ADAL" clId="{36D0C55E-25D2-4016-87FE-C551520BA7B2}" dt="2025-06-25T15:59:06.474" v="1" actId="962"/>
          <ac:spMkLst>
            <pc:docMk/>
            <pc:sldMk cId="0" sldId="256"/>
            <ac:spMk id="49" creationId="{00000000-0000-0000-0000-000000000000}"/>
          </ac:spMkLst>
        </pc:spChg>
        <pc:picChg chg="mod">
          <ac:chgData name="Harrington, Carrie J (DESE)" userId="b543a0b6-021e-430e-a7cb-c84ac318616d" providerId="ADAL" clId="{36D0C55E-25D2-4016-87FE-C551520BA7B2}" dt="2025-06-25T15:59:22.016" v="3" actId="962"/>
          <ac:picMkLst>
            <pc:docMk/>
            <pc:sldMk cId="0" sldId="256"/>
            <ac:picMk id="2" creationId="{E92DE5C0-6BE2-207D-F178-600C9903BBAD}"/>
          </ac:picMkLst>
        </pc:picChg>
      </pc:sldChg>
      <pc:sldChg chg="modSp mod">
        <pc:chgData name="Harrington, Carrie J (DESE)" userId="b543a0b6-021e-430e-a7cb-c84ac318616d" providerId="ADAL" clId="{36D0C55E-25D2-4016-87FE-C551520BA7B2}" dt="2025-06-25T16:00:03.106" v="13" actId="962"/>
        <pc:sldMkLst>
          <pc:docMk/>
          <pc:sldMk cId="0" sldId="260"/>
        </pc:sldMkLst>
        <pc:spChg chg="mod">
          <ac:chgData name="Harrington, Carrie J (DESE)" userId="b543a0b6-021e-430e-a7cb-c84ac318616d" providerId="ADAL" clId="{36D0C55E-25D2-4016-87FE-C551520BA7B2}" dt="2025-06-25T15:59:50.637" v="7" actId="962"/>
          <ac:spMkLst>
            <pc:docMk/>
            <pc:sldMk cId="0" sldId="260"/>
            <ac:spMk id="77" creationId="{00000000-0000-0000-0000-000000000000}"/>
          </ac:spMkLst>
        </pc:spChg>
        <pc:spChg chg="mod">
          <ac:chgData name="Harrington, Carrie J (DESE)" userId="b543a0b6-021e-430e-a7cb-c84ac318616d" providerId="ADAL" clId="{36D0C55E-25D2-4016-87FE-C551520BA7B2}" dt="2025-06-25T15:59:55.162" v="9" actId="962"/>
          <ac:spMkLst>
            <pc:docMk/>
            <pc:sldMk cId="0" sldId="260"/>
            <ac:spMk id="78" creationId="{00000000-0000-0000-0000-000000000000}"/>
          </ac:spMkLst>
        </pc:spChg>
        <pc:spChg chg="mod">
          <ac:chgData name="Harrington, Carrie J (DESE)" userId="b543a0b6-021e-430e-a7cb-c84ac318616d" providerId="ADAL" clId="{36D0C55E-25D2-4016-87FE-C551520BA7B2}" dt="2025-06-25T15:59:59.184" v="11" actId="962"/>
          <ac:spMkLst>
            <pc:docMk/>
            <pc:sldMk cId="0" sldId="260"/>
            <ac:spMk id="79" creationId="{00000000-0000-0000-0000-000000000000}"/>
          </ac:spMkLst>
        </pc:spChg>
        <pc:spChg chg="mod">
          <ac:chgData name="Harrington, Carrie J (DESE)" userId="b543a0b6-021e-430e-a7cb-c84ac318616d" providerId="ADAL" clId="{36D0C55E-25D2-4016-87FE-C551520BA7B2}" dt="2025-06-25T16:00:03.106" v="13" actId="962"/>
          <ac:spMkLst>
            <pc:docMk/>
            <pc:sldMk cId="0" sldId="260"/>
            <ac:spMk id="80" creationId="{00000000-0000-0000-0000-000000000000}"/>
          </ac:spMkLst>
        </pc:spChg>
        <pc:picChg chg="mod">
          <ac:chgData name="Harrington, Carrie J (DESE)" userId="b543a0b6-021e-430e-a7cb-c84ac318616d" providerId="ADAL" clId="{36D0C55E-25D2-4016-87FE-C551520BA7B2}" dt="2025-06-25T15:59:43.417" v="5" actId="962"/>
          <ac:picMkLst>
            <pc:docMk/>
            <pc:sldMk cId="0" sldId="260"/>
            <ac:picMk id="76" creationId="{00000000-0000-0000-0000-000000000000}"/>
          </ac:picMkLst>
        </pc:picChg>
      </pc:sldChg>
      <pc:sldChg chg="modSp mod">
        <pc:chgData name="Harrington, Carrie J (DESE)" userId="b543a0b6-021e-430e-a7cb-c84ac318616d" providerId="ADAL" clId="{36D0C55E-25D2-4016-87FE-C551520BA7B2}" dt="2025-06-25T16:00:35.303" v="17" actId="962"/>
        <pc:sldMkLst>
          <pc:docMk/>
          <pc:sldMk cId="0" sldId="275"/>
        </pc:sldMkLst>
        <pc:picChg chg="mod">
          <ac:chgData name="Harrington, Carrie J (DESE)" userId="b543a0b6-021e-430e-a7cb-c84ac318616d" providerId="ADAL" clId="{36D0C55E-25D2-4016-87FE-C551520BA7B2}" dt="2025-06-25T16:00:21.107" v="15" actId="962"/>
          <ac:picMkLst>
            <pc:docMk/>
            <pc:sldMk cId="0" sldId="275"/>
            <ac:picMk id="175" creationId="{00000000-0000-0000-0000-000000000000}"/>
          </ac:picMkLst>
        </pc:picChg>
        <pc:picChg chg="mod">
          <ac:chgData name="Harrington, Carrie J (DESE)" userId="b543a0b6-021e-430e-a7cb-c84ac318616d" providerId="ADAL" clId="{36D0C55E-25D2-4016-87FE-C551520BA7B2}" dt="2025-06-25T16:00:35.303" v="17" actId="962"/>
          <ac:picMkLst>
            <pc:docMk/>
            <pc:sldMk cId="0" sldId="275"/>
            <ac:picMk id="17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23850" algn="l" rtl="0">
              <a:lnSpc>
                <a:spcPct val="100000"/>
              </a:lnSpc>
              <a:spcBef>
                <a:spcPts val="0"/>
              </a:spcBef>
              <a:spcAft>
                <a:spcPts val="0"/>
              </a:spcAft>
              <a:buSzPts val="1500"/>
              <a:buFont typeface="Times New Roman"/>
              <a:buChar char="-"/>
            </a:pPr>
            <a:endParaRPr sz="1300">
              <a:latin typeface="Times New Roman"/>
              <a:ea typeface="Times New Roman"/>
              <a:cs typeface="Times New Roman"/>
              <a:sym typeface="Times New Roman"/>
            </a:endParaRPr>
          </a:p>
        </p:txBody>
      </p:sp>
      <p:sp>
        <p:nvSpPr>
          <p:cNvPr id="46" name="Google Shape;4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67dd51f7dc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04800" algn="l" rtl="0">
              <a:lnSpc>
                <a:spcPct val="100000"/>
              </a:lnSpc>
              <a:spcBef>
                <a:spcPts val="0"/>
              </a:spcBef>
              <a:spcAft>
                <a:spcPts val="0"/>
              </a:spcAft>
              <a:buClr>
                <a:schemeClr val="dk1"/>
              </a:buClr>
              <a:buSzPts val="1200"/>
              <a:buFont typeface="Times New Roman"/>
              <a:buChar char="-"/>
            </a:pPr>
            <a:endParaRPr sz="1000">
              <a:latin typeface="Times New Roman"/>
              <a:ea typeface="Times New Roman"/>
              <a:cs typeface="Times New Roman"/>
              <a:sym typeface="Times New Roman"/>
            </a:endParaRPr>
          </a:p>
        </p:txBody>
      </p:sp>
      <p:sp>
        <p:nvSpPr>
          <p:cNvPr id="109" name="Google Shape;109;g367dd51f7dc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7dd51f7dc_0_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04800" algn="l" rtl="0">
              <a:lnSpc>
                <a:spcPct val="100000"/>
              </a:lnSpc>
              <a:spcBef>
                <a:spcPts val="0"/>
              </a:spcBef>
              <a:spcAft>
                <a:spcPts val="0"/>
              </a:spcAft>
              <a:buClr>
                <a:schemeClr val="dk1"/>
              </a:buClr>
              <a:buSzPts val="1200"/>
              <a:buFont typeface="Times New Roman"/>
              <a:buChar char="-"/>
            </a:pPr>
            <a:endParaRPr sz="1000">
              <a:latin typeface="Times New Roman"/>
              <a:ea typeface="Times New Roman"/>
              <a:cs typeface="Times New Roman"/>
              <a:sym typeface="Times New Roman"/>
            </a:endParaRPr>
          </a:p>
        </p:txBody>
      </p:sp>
      <p:sp>
        <p:nvSpPr>
          <p:cNvPr id="116" name="Google Shape;116;g367dd51f7dc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36d74a65c7_0_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04800" algn="l" rtl="0">
              <a:lnSpc>
                <a:spcPct val="100000"/>
              </a:lnSpc>
              <a:spcBef>
                <a:spcPts val="0"/>
              </a:spcBef>
              <a:spcAft>
                <a:spcPts val="0"/>
              </a:spcAft>
              <a:buClr>
                <a:schemeClr val="dk1"/>
              </a:buClr>
              <a:buSzPts val="1200"/>
              <a:buFont typeface="Times New Roman"/>
              <a:buChar char="-"/>
            </a:pPr>
            <a:endParaRPr sz="1000">
              <a:latin typeface="Times New Roman"/>
              <a:ea typeface="Times New Roman"/>
              <a:cs typeface="Times New Roman"/>
              <a:sym typeface="Times New Roman"/>
            </a:endParaRPr>
          </a:p>
        </p:txBody>
      </p:sp>
      <p:sp>
        <p:nvSpPr>
          <p:cNvPr id="122" name="Google Shape;122;g336d74a65c7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36d74a65c7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04800" algn="l" rtl="0">
              <a:lnSpc>
                <a:spcPct val="100000"/>
              </a:lnSpc>
              <a:spcBef>
                <a:spcPts val="0"/>
              </a:spcBef>
              <a:spcAft>
                <a:spcPts val="0"/>
              </a:spcAft>
              <a:buClr>
                <a:schemeClr val="dk1"/>
              </a:buClr>
              <a:buSzPts val="1200"/>
              <a:buFont typeface="Times New Roman"/>
              <a:buChar char="-"/>
            </a:pPr>
            <a:endParaRPr sz="1000">
              <a:latin typeface="Times New Roman"/>
              <a:ea typeface="Times New Roman"/>
              <a:cs typeface="Times New Roman"/>
              <a:sym typeface="Times New Roman"/>
            </a:endParaRPr>
          </a:p>
        </p:txBody>
      </p:sp>
      <p:sp>
        <p:nvSpPr>
          <p:cNvPr id="128" name="Google Shape;128;g336d74a65c7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36d74a65c7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04800" algn="l" rtl="0">
              <a:lnSpc>
                <a:spcPct val="100000"/>
              </a:lnSpc>
              <a:spcBef>
                <a:spcPts val="0"/>
              </a:spcBef>
              <a:spcAft>
                <a:spcPts val="0"/>
              </a:spcAft>
              <a:buClr>
                <a:schemeClr val="dk1"/>
              </a:buClr>
              <a:buSzPts val="1200"/>
              <a:buFont typeface="Times New Roman"/>
              <a:buChar char="-"/>
            </a:pPr>
            <a:endParaRPr sz="1000">
              <a:latin typeface="Times New Roman"/>
              <a:ea typeface="Times New Roman"/>
              <a:cs typeface="Times New Roman"/>
              <a:sym typeface="Times New Roman"/>
            </a:endParaRPr>
          </a:p>
        </p:txBody>
      </p:sp>
      <p:sp>
        <p:nvSpPr>
          <p:cNvPr id="134" name="Google Shape;134;g336d74a65c7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36d74a65c7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04800" algn="l" rtl="0">
              <a:lnSpc>
                <a:spcPct val="100000"/>
              </a:lnSpc>
              <a:spcBef>
                <a:spcPts val="0"/>
              </a:spcBef>
              <a:spcAft>
                <a:spcPts val="0"/>
              </a:spcAft>
              <a:buClr>
                <a:schemeClr val="dk1"/>
              </a:buClr>
              <a:buSzPts val="1200"/>
              <a:buFont typeface="Times New Roman"/>
              <a:buChar char="-"/>
            </a:pPr>
            <a:endParaRPr sz="1000">
              <a:latin typeface="Times New Roman"/>
              <a:ea typeface="Times New Roman"/>
              <a:cs typeface="Times New Roman"/>
              <a:sym typeface="Times New Roman"/>
            </a:endParaRPr>
          </a:p>
        </p:txBody>
      </p:sp>
      <p:sp>
        <p:nvSpPr>
          <p:cNvPr id="140" name="Google Shape;140;g336d74a65c7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36d74a65c7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04800" algn="l" rtl="0">
              <a:lnSpc>
                <a:spcPct val="100000"/>
              </a:lnSpc>
              <a:spcBef>
                <a:spcPts val="0"/>
              </a:spcBef>
              <a:spcAft>
                <a:spcPts val="0"/>
              </a:spcAft>
              <a:buClr>
                <a:schemeClr val="dk1"/>
              </a:buClr>
              <a:buSzPts val="1200"/>
              <a:buFont typeface="Times New Roman"/>
              <a:buChar char="-"/>
            </a:pPr>
            <a:endParaRPr sz="1000">
              <a:latin typeface="Times New Roman"/>
              <a:ea typeface="Times New Roman"/>
              <a:cs typeface="Times New Roman"/>
              <a:sym typeface="Times New Roman"/>
            </a:endParaRPr>
          </a:p>
        </p:txBody>
      </p:sp>
      <p:sp>
        <p:nvSpPr>
          <p:cNvPr id="146" name="Google Shape;146;g336d74a65c7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36d74a65c7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04800" algn="l" rtl="0">
              <a:lnSpc>
                <a:spcPct val="100000"/>
              </a:lnSpc>
              <a:spcBef>
                <a:spcPts val="0"/>
              </a:spcBef>
              <a:spcAft>
                <a:spcPts val="0"/>
              </a:spcAft>
              <a:buClr>
                <a:schemeClr val="dk1"/>
              </a:buClr>
              <a:buSzPts val="1200"/>
              <a:buFont typeface="Times New Roman"/>
              <a:buChar char="-"/>
            </a:pPr>
            <a:endParaRPr sz="1000">
              <a:latin typeface="Times New Roman"/>
              <a:ea typeface="Times New Roman"/>
              <a:cs typeface="Times New Roman"/>
              <a:sym typeface="Times New Roman"/>
            </a:endParaRPr>
          </a:p>
        </p:txBody>
      </p:sp>
      <p:sp>
        <p:nvSpPr>
          <p:cNvPr id="152" name="Google Shape;152;g336d74a65c7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36d74a65c7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04800" algn="l" rtl="0">
              <a:lnSpc>
                <a:spcPct val="100000"/>
              </a:lnSpc>
              <a:spcBef>
                <a:spcPts val="0"/>
              </a:spcBef>
              <a:spcAft>
                <a:spcPts val="0"/>
              </a:spcAft>
              <a:buClr>
                <a:schemeClr val="dk1"/>
              </a:buClr>
              <a:buSzPts val="1200"/>
              <a:buFont typeface="Times New Roman"/>
              <a:buChar char="-"/>
            </a:pPr>
            <a:endParaRPr sz="1000">
              <a:latin typeface="Times New Roman"/>
              <a:ea typeface="Times New Roman"/>
              <a:cs typeface="Times New Roman"/>
              <a:sym typeface="Times New Roman"/>
            </a:endParaRPr>
          </a:p>
        </p:txBody>
      </p:sp>
      <p:sp>
        <p:nvSpPr>
          <p:cNvPr id="158" name="Google Shape;158;g336d74a65c7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36d74a65c7_0_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04800" algn="l" rtl="0">
              <a:lnSpc>
                <a:spcPct val="100000"/>
              </a:lnSpc>
              <a:spcBef>
                <a:spcPts val="0"/>
              </a:spcBef>
              <a:spcAft>
                <a:spcPts val="0"/>
              </a:spcAft>
              <a:buClr>
                <a:schemeClr val="dk1"/>
              </a:buClr>
              <a:buSzPts val="1200"/>
              <a:buFont typeface="Times New Roman"/>
              <a:buChar char="-"/>
            </a:pPr>
            <a:endParaRPr sz="1000">
              <a:latin typeface="Times New Roman"/>
              <a:ea typeface="Times New Roman"/>
              <a:cs typeface="Times New Roman"/>
              <a:sym typeface="Times New Roman"/>
            </a:endParaRPr>
          </a:p>
        </p:txBody>
      </p:sp>
      <p:sp>
        <p:nvSpPr>
          <p:cNvPr id="164" name="Google Shape;164;g336d74a65c7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4104792f55_0_11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1150" algn="l" rtl="0">
              <a:lnSpc>
                <a:spcPct val="100000"/>
              </a:lnSpc>
              <a:spcBef>
                <a:spcPts val="0"/>
              </a:spcBef>
              <a:spcAft>
                <a:spcPts val="0"/>
              </a:spcAft>
              <a:buClr>
                <a:schemeClr val="dk1"/>
              </a:buClr>
              <a:buSzPts val="1300"/>
              <a:buFont typeface="Times New Roman"/>
              <a:buChar char="-"/>
            </a:pPr>
            <a:endParaRPr/>
          </a:p>
        </p:txBody>
      </p:sp>
      <p:sp>
        <p:nvSpPr>
          <p:cNvPr id="54" name="Google Shape;54;g34104792f55_0_1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4104792f55_0_12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g34104792f55_0_1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36d74a65c7_0_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1150" algn="l" rtl="0">
              <a:lnSpc>
                <a:spcPct val="100000"/>
              </a:lnSpc>
              <a:spcBef>
                <a:spcPts val="0"/>
              </a:spcBef>
              <a:spcAft>
                <a:spcPts val="0"/>
              </a:spcAft>
              <a:buClr>
                <a:schemeClr val="dk1"/>
              </a:buClr>
              <a:buSzPts val="1300"/>
              <a:buFont typeface="Times New Roman"/>
              <a:buChar char="-"/>
            </a:pPr>
            <a:endParaRPr/>
          </a:p>
        </p:txBody>
      </p:sp>
      <p:sp>
        <p:nvSpPr>
          <p:cNvPr id="60" name="Google Shape;60;g336d74a65c7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445531d7c3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endParaRPr/>
          </a:p>
        </p:txBody>
      </p:sp>
      <p:sp>
        <p:nvSpPr>
          <p:cNvPr id="66" name="Google Shape;66;g3445531d7c3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67dd51f7dc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endParaRPr/>
          </a:p>
        </p:txBody>
      </p:sp>
      <p:sp>
        <p:nvSpPr>
          <p:cNvPr id="72" name="Google Shape;72;g367dd51f7dc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67dd51f7d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04800" algn="l" rtl="0">
              <a:lnSpc>
                <a:spcPct val="100000"/>
              </a:lnSpc>
              <a:spcBef>
                <a:spcPts val="0"/>
              </a:spcBef>
              <a:spcAft>
                <a:spcPts val="0"/>
              </a:spcAft>
              <a:buClr>
                <a:schemeClr val="dk1"/>
              </a:buClr>
              <a:buSzPts val="1200"/>
              <a:buFont typeface="Times New Roman"/>
              <a:buChar char="-"/>
            </a:pPr>
            <a:endParaRPr sz="1000">
              <a:latin typeface="Times New Roman"/>
              <a:ea typeface="Times New Roman"/>
              <a:cs typeface="Times New Roman"/>
              <a:sym typeface="Times New Roman"/>
            </a:endParaRPr>
          </a:p>
        </p:txBody>
      </p:sp>
      <p:sp>
        <p:nvSpPr>
          <p:cNvPr id="83" name="Google Shape;83;g367dd51f7d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4104792f55_0_11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050">
              <a:solidFill>
                <a:srgbClr val="444746"/>
              </a:solidFill>
              <a:latin typeface="Roboto"/>
              <a:ea typeface="Roboto"/>
              <a:cs typeface="Roboto"/>
              <a:sym typeface="Roboto"/>
            </a:endParaRPr>
          </a:p>
        </p:txBody>
      </p:sp>
      <p:sp>
        <p:nvSpPr>
          <p:cNvPr id="89" name="Google Shape;89;g34104792f55_0_1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4104792f55_0_11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g34104792f55_0_11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7dd51f7dc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04800" algn="l" rtl="0">
              <a:lnSpc>
                <a:spcPct val="100000"/>
              </a:lnSpc>
              <a:spcBef>
                <a:spcPts val="0"/>
              </a:spcBef>
              <a:spcAft>
                <a:spcPts val="0"/>
              </a:spcAft>
              <a:buClr>
                <a:schemeClr val="dk1"/>
              </a:buClr>
              <a:buSzPts val="1200"/>
              <a:buFont typeface="Times New Roman"/>
              <a:buChar char="-"/>
            </a:pPr>
            <a:endParaRPr sz="1000">
              <a:latin typeface="Times New Roman"/>
              <a:ea typeface="Times New Roman"/>
              <a:cs typeface="Times New Roman"/>
              <a:sym typeface="Times New Roman"/>
            </a:endParaRPr>
          </a:p>
        </p:txBody>
      </p:sp>
      <p:sp>
        <p:nvSpPr>
          <p:cNvPr id="102" name="Google Shape;102;g367dd51f7dc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9"/>
          <p:cNvSpPr txBox="1">
            <a:spLocks noGrp="1"/>
          </p:cNvSpPr>
          <p:nvPr>
            <p:ph type="ctrTitle"/>
          </p:nvPr>
        </p:nvSpPr>
        <p:spPr>
          <a:xfrm>
            <a:off x="1524000" y="2604053"/>
            <a:ext cx="9144000" cy="14724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Avenir"/>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9"/>
          <p:cNvSpPr txBox="1">
            <a:spLocks noGrp="1"/>
          </p:cNvSpPr>
          <p:nvPr>
            <p:ph type="subTitle" idx="1"/>
          </p:nvPr>
        </p:nvSpPr>
        <p:spPr>
          <a:xfrm>
            <a:off x="2295938" y="4060688"/>
            <a:ext cx="837206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
        <p:cNvGrpSpPr/>
        <p:nvPr/>
      </p:nvGrpSpPr>
      <p:grpSpPr>
        <a:xfrm>
          <a:off x="0" y="0"/>
          <a:ext cx="0" cy="0"/>
          <a:chOff x="0" y="0"/>
          <a:chExt cx="0" cy="0"/>
        </a:xfrm>
      </p:grpSpPr>
      <p:sp>
        <p:nvSpPr>
          <p:cNvPr id="17" name="Google Shape;17;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 name="Google Shape;19;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 name="Google Shape;21;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2"/>
          <p:cNvSpPr txBox="1">
            <a:spLocks noGrp="1"/>
          </p:cNvSpPr>
          <p:nvPr>
            <p:ph type="sldNum" idx="12"/>
          </p:nvPr>
        </p:nvSpPr>
        <p:spPr>
          <a:xfrm>
            <a:off x="134109"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2"/>
              </a:buClr>
              <a:buSzPts val="2800"/>
              <a:buChar char="•"/>
              <a:defRPr>
                <a:solidFill>
                  <a:schemeClr val="dk2"/>
                </a:solidFil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2900" algn="l">
              <a:lnSpc>
                <a:spcPct val="90000"/>
              </a:lnSpc>
              <a:spcBef>
                <a:spcPts val="500"/>
              </a:spcBef>
              <a:spcAft>
                <a:spcPts val="0"/>
              </a:spcAft>
              <a:buClr>
                <a:schemeClr val="dk2"/>
              </a:buClr>
              <a:buSzPts val="18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0"/>
          <p:cNvSpPr txBox="1">
            <a:spLocks noGrp="1"/>
          </p:cNvSpPr>
          <p:nvPr>
            <p:ph type="sldNum" idx="12"/>
          </p:nvPr>
        </p:nvSpPr>
        <p:spPr>
          <a:xfrm>
            <a:off x="142461"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venir"/>
                <a:ea typeface="Avenir"/>
                <a:cs typeface="Avenir"/>
                <a:sym typeface="Avenir"/>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venir"/>
                <a:ea typeface="Avenir"/>
                <a:cs typeface="Avenir"/>
                <a:sym typeface="Avenir"/>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venir"/>
                <a:ea typeface="Avenir"/>
                <a:cs typeface="Avenir"/>
                <a:sym typeface="Avenir"/>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venir"/>
                <a:ea typeface="Avenir"/>
                <a:cs typeface="Avenir"/>
                <a:sym typeface="Avenir"/>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venir"/>
                <a:ea typeface="Avenir"/>
                <a:cs typeface="Avenir"/>
                <a:sym typeface="Avenir"/>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venir"/>
                <a:ea typeface="Avenir"/>
                <a:cs typeface="Avenir"/>
                <a:sym typeface="Avenir"/>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venir"/>
                <a:ea typeface="Avenir"/>
                <a:cs typeface="Avenir"/>
                <a:sym typeface="Avenir"/>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venir"/>
                <a:ea typeface="Avenir"/>
                <a:cs typeface="Avenir"/>
                <a:sym typeface="Avenir"/>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venir"/>
                <a:ea typeface="Avenir"/>
                <a:cs typeface="Avenir"/>
                <a:sym typeface="Avenir"/>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7"/>
        <p:cNvGrpSpPr/>
        <p:nvPr/>
      </p:nvGrpSpPr>
      <p:grpSpPr>
        <a:xfrm>
          <a:off x="0" y="0"/>
          <a:ext cx="0" cy="0"/>
          <a:chOff x="0" y="0"/>
          <a:chExt cx="0" cy="0"/>
        </a:xfrm>
      </p:grpSpPr>
      <p:sp>
        <p:nvSpPr>
          <p:cNvPr id="28" name="Google Shape;28;p14"/>
          <p:cNvSpPr txBox="1">
            <a:spLocks noGrp="1"/>
          </p:cNvSpPr>
          <p:nvPr>
            <p:ph type="sldNum" idx="12"/>
          </p:nvPr>
        </p:nvSpPr>
        <p:spPr>
          <a:xfrm>
            <a:off x="132522"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4400"/>
              <a:buFont typeface="Avenir"/>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2"/>
              </a:buClr>
              <a:buSzPts val="2800"/>
              <a:buChar char="•"/>
              <a:defRPr>
                <a:solidFill>
                  <a:schemeClr val="dk2"/>
                </a:solidFil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2900" algn="l">
              <a:lnSpc>
                <a:spcPct val="90000"/>
              </a:lnSpc>
              <a:spcBef>
                <a:spcPts val="500"/>
              </a:spcBef>
              <a:spcAft>
                <a:spcPts val="0"/>
              </a:spcAft>
              <a:buClr>
                <a:schemeClr val="dk2"/>
              </a:buClr>
              <a:buSzPts val="18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2"/>
              </a:buClr>
              <a:buSzPts val="2800"/>
              <a:buChar char="•"/>
              <a:defRPr>
                <a:solidFill>
                  <a:schemeClr val="dk2"/>
                </a:solidFil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2900" algn="l">
              <a:lnSpc>
                <a:spcPct val="90000"/>
              </a:lnSpc>
              <a:spcBef>
                <a:spcPts val="500"/>
              </a:spcBef>
              <a:spcAft>
                <a:spcPts val="0"/>
              </a:spcAft>
              <a:buClr>
                <a:schemeClr val="dk2"/>
              </a:buClr>
              <a:buSzPts val="18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1"/>
          <p:cNvSpPr txBox="1">
            <a:spLocks noGrp="1"/>
          </p:cNvSpPr>
          <p:nvPr>
            <p:ph type="sldNum" idx="12"/>
          </p:nvPr>
        </p:nvSpPr>
        <p:spPr>
          <a:xfrm>
            <a:off x="142461"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venir"/>
                <a:ea typeface="Avenir"/>
                <a:cs typeface="Avenir"/>
                <a:sym typeface="Avenir"/>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venir"/>
                <a:ea typeface="Avenir"/>
                <a:cs typeface="Avenir"/>
                <a:sym typeface="Avenir"/>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venir"/>
                <a:ea typeface="Avenir"/>
                <a:cs typeface="Avenir"/>
                <a:sym typeface="Avenir"/>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venir"/>
                <a:ea typeface="Avenir"/>
                <a:cs typeface="Avenir"/>
                <a:sym typeface="Avenir"/>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venir"/>
                <a:ea typeface="Avenir"/>
                <a:cs typeface="Avenir"/>
                <a:sym typeface="Avenir"/>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venir"/>
                <a:ea typeface="Avenir"/>
                <a:cs typeface="Avenir"/>
                <a:sym typeface="Avenir"/>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venir"/>
                <a:ea typeface="Avenir"/>
                <a:cs typeface="Avenir"/>
                <a:sym typeface="Avenir"/>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venir"/>
                <a:ea typeface="Avenir"/>
                <a:cs typeface="Avenir"/>
                <a:sym typeface="Avenir"/>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venir"/>
                <a:ea typeface="Avenir"/>
                <a:cs typeface="Avenir"/>
                <a:sym typeface="Avenir"/>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Blank" type="blank">
  <p:cSld name="BLANK">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13"/>
          <p:cNvSpPr txBox="1">
            <a:spLocks noGrp="1"/>
          </p:cNvSpPr>
          <p:nvPr>
            <p:ph type="sldNum" idx="12"/>
          </p:nvPr>
        </p:nvSpPr>
        <p:spPr>
          <a:xfrm>
            <a:off x="132522"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venir"/>
                <a:ea typeface="Avenir"/>
                <a:cs typeface="Avenir"/>
                <a:sym typeface="Avenir"/>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venir"/>
                <a:ea typeface="Avenir"/>
                <a:cs typeface="Avenir"/>
                <a:sym typeface="Avenir"/>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venir"/>
                <a:ea typeface="Avenir"/>
                <a:cs typeface="Avenir"/>
                <a:sym typeface="Avenir"/>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venir"/>
                <a:ea typeface="Avenir"/>
                <a:cs typeface="Avenir"/>
                <a:sym typeface="Avenir"/>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venir"/>
                <a:ea typeface="Avenir"/>
                <a:cs typeface="Avenir"/>
                <a:sym typeface="Avenir"/>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venir"/>
                <a:ea typeface="Avenir"/>
                <a:cs typeface="Avenir"/>
                <a:sym typeface="Avenir"/>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venir"/>
                <a:ea typeface="Avenir"/>
                <a:cs typeface="Avenir"/>
                <a:sym typeface="Avenir"/>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venir"/>
                <a:ea typeface="Avenir"/>
                <a:cs typeface="Avenir"/>
                <a:sym typeface="Avenir"/>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venir"/>
                <a:ea typeface="Avenir"/>
                <a:cs typeface="Avenir"/>
                <a:sym typeface="Avenir"/>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6"/>
        <p:cNvGrpSpPr/>
        <p:nvPr/>
      </p:nvGrpSpPr>
      <p:grpSpPr>
        <a:xfrm>
          <a:off x="0" y="0"/>
          <a:ext cx="0" cy="0"/>
          <a:chOff x="0" y="0"/>
          <a:chExt cx="0" cy="0"/>
        </a:xfrm>
      </p:grpSpPr>
      <p:sp>
        <p:nvSpPr>
          <p:cNvPr id="37" name="Google Shape;37;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venir"/>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5"/>
          <p:cNvSpPr>
            <a:spLocks noGrp="1"/>
          </p:cNvSpPr>
          <p:nvPr>
            <p:ph type="pic" idx="2"/>
          </p:nvPr>
        </p:nvSpPr>
        <p:spPr>
          <a:xfrm>
            <a:off x="5183188" y="987425"/>
            <a:ext cx="6172200" cy="4873625"/>
          </a:xfrm>
          <a:prstGeom prst="rect">
            <a:avLst/>
          </a:prstGeom>
          <a:noFill/>
          <a:ln>
            <a:noFill/>
          </a:ln>
        </p:spPr>
      </p:sp>
      <p:sp>
        <p:nvSpPr>
          <p:cNvPr id="39" name="Google Shape;39;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0" name="Google Shape;40;p15"/>
          <p:cNvSpPr txBox="1">
            <a:spLocks noGrp="1"/>
          </p:cNvSpPr>
          <p:nvPr>
            <p:ph type="sldNum" idx="12"/>
          </p:nvPr>
        </p:nvSpPr>
        <p:spPr>
          <a:xfrm>
            <a:off x="132522"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41"/>
        <p:cNvGrpSpPr/>
        <p:nvPr/>
      </p:nvGrpSpPr>
      <p:grpSpPr>
        <a:xfrm>
          <a:off x="0" y="0"/>
          <a:ext cx="0" cy="0"/>
          <a:chOff x="0" y="0"/>
          <a:chExt cx="0" cy="0"/>
        </a:xfrm>
      </p:grpSpPr>
      <p:sp>
        <p:nvSpPr>
          <p:cNvPr id="42" name="Google Shape;42;g2e425440805_0_58"/>
          <p:cNvSpPr txBox="1">
            <a:spLocks noGrp="1"/>
          </p:cNvSpPr>
          <p:nvPr>
            <p:ph type="body" idx="1"/>
          </p:nvPr>
        </p:nvSpPr>
        <p:spPr>
          <a:xfrm>
            <a:off x="838200" y="2086984"/>
            <a:ext cx="10515600" cy="4052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g2e425440805_0_58"/>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Avenir"/>
              <a:buNone/>
              <a:defRPr sz="4400" b="1" i="0" u="none" strike="noStrike" cap="none">
                <a:solidFill>
                  <a:schemeClr val="lt1"/>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venir"/>
                <a:ea typeface="Avenir"/>
                <a:cs typeface="Avenir"/>
                <a:sym typeface="Avenir"/>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venir"/>
                <a:ea typeface="Avenir"/>
                <a:cs typeface="Avenir"/>
                <a:sym typeface="Avenir"/>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venir"/>
                <a:ea typeface="Avenir"/>
                <a:cs typeface="Avenir"/>
                <a:sym typeface="Avenir"/>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8"/>
          <p:cNvSpPr txBox="1">
            <a:spLocks noGrp="1"/>
          </p:cNvSpPr>
          <p:nvPr>
            <p:ph type="sldNum" idx="12"/>
          </p:nvPr>
        </p:nvSpPr>
        <p:spPr>
          <a:xfrm>
            <a:off x="132522"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1"/>
          <p:cNvSpPr txBox="1">
            <a:spLocks noGrp="1"/>
          </p:cNvSpPr>
          <p:nvPr>
            <p:ph type="title" idx="4294967295"/>
          </p:nvPr>
        </p:nvSpPr>
        <p:spPr>
          <a:xfrm>
            <a:off x="547425" y="1535475"/>
            <a:ext cx="11070000" cy="1928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0"/>
              </a:spcAft>
              <a:buClr>
                <a:srgbClr val="000000"/>
              </a:buClr>
              <a:buSzPts val="6500"/>
              <a:buFont typeface="Arial"/>
              <a:buNone/>
              <a:tabLst/>
              <a:defRPr/>
            </a:pPr>
            <a:r>
              <a:rPr kumimoji="0" lang="en-US" sz="5350" b="1" i="0" u="none" strike="noStrike" kern="0" cap="none" spc="0" normalizeH="0" baseline="0" noProof="0" dirty="0">
                <a:ln>
                  <a:noFill/>
                </a:ln>
                <a:solidFill>
                  <a:schemeClr val="lt1"/>
                </a:solidFill>
                <a:effectLst/>
                <a:uLnTx/>
                <a:uFillTx/>
                <a:latin typeface="Times New Roman"/>
                <a:ea typeface="Times New Roman"/>
                <a:cs typeface="Times New Roman"/>
                <a:sym typeface="Times New Roman"/>
              </a:rPr>
              <a:t>SSAC End of Year Report (2024-25)</a:t>
            </a:r>
          </a:p>
        </p:txBody>
      </p:sp>
      <p:sp>
        <p:nvSpPr>
          <p:cNvPr id="49" name="Google Shape;49;p1" descr="Report title"/>
          <p:cNvSpPr txBox="1"/>
          <p:nvPr/>
        </p:nvSpPr>
        <p:spPr>
          <a:xfrm>
            <a:off x="547463" y="2227126"/>
            <a:ext cx="8631600" cy="19281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4600"/>
              <a:buFont typeface="Arial"/>
              <a:buNone/>
            </a:pPr>
            <a:endParaRPr sz="4600" b="0" i="0" u="none" strike="noStrike" cap="none">
              <a:solidFill>
                <a:schemeClr val="lt1"/>
              </a:solidFill>
              <a:latin typeface="Times New Roman"/>
              <a:ea typeface="Times New Roman"/>
              <a:cs typeface="Times New Roman"/>
              <a:sym typeface="Times New Roman"/>
            </a:endParaRPr>
          </a:p>
        </p:txBody>
      </p:sp>
      <p:sp>
        <p:nvSpPr>
          <p:cNvPr id="51" name="Google Shape;51;p1"/>
          <p:cNvSpPr txBox="1"/>
          <p:nvPr/>
        </p:nvSpPr>
        <p:spPr>
          <a:xfrm>
            <a:off x="547425" y="2116300"/>
            <a:ext cx="10799400" cy="19281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4600"/>
              <a:buFont typeface="Arial"/>
              <a:buNone/>
            </a:pPr>
            <a:endParaRPr sz="3400" b="0" i="0" u="none" strike="noStrike" cap="none" dirty="0">
              <a:solidFill>
                <a:schemeClr val="lt1"/>
              </a:solidFill>
              <a:latin typeface="Times New Roman"/>
              <a:ea typeface="Times New Roman"/>
              <a:cs typeface="Times New Roman"/>
              <a:sym typeface="Times New Roman"/>
            </a:endParaRPr>
          </a:p>
          <a:p>
            <a:pPr marL="0" marR="0" lvl="0" indent="0" algn="l" rtl="0">
              <a:lnSpc>
                <a:spcPct val="90000"/>
              </a:lnSpc>
              <a:spcBef>
                <a:spcPts val="0"/>
              </a:spcBef>
              <a:spcAft>
                <a:spcPts val="0"/>
              </a:spcAft>
              <a:buClr>
                <a:srgbClr val="000000"/>
              </a:buClr>
              <a:buSzPts val="4600"/>
              <a:buFont typeface="Arial"/>
              <a:buNone/>
            </a:pPr>
            <a:endParaRPr sz="3400" b="0" i="0" u="none" strike="noStrike" cap="none" dirty="0">
              <a:solidFill>
                <a:schemeClr val="lt1"/>
              </a:solidFill>
              <a:latin typeface="Times New Roman"/>
              <a:ea typeface="Times New Roman"/>
              <a:cs typeface="Times New Roman"/>
              <a:sym typeface="Times New Roman"/>
            </a:endParaRPr>
          </a:p>
          <a:p>
            <a:pPr marL="0" marR="0" lvl="0" indent="0" algn="l" rtl="0">
              <a:lnSpc>
                <a:spcPct val="90000"/>
              </a:lnSpc>
              <a:spcBef>
                <a:spcPts val="0"/>
              </a:spcBef>
              <a:spcAft>
                <a:spcPts val="0"/>
              </a:spcAft>
              <a:buClr>
                <a:srgbClr val="000000"/>
              </a:buClr>
              <a:buSzPts val="4600"/>
              <a:buFont typeface="Arial"/>
              <a:buNone/>
            </a:pPr>
            <a:r>
              <a:rPr lang="en-US" sz="3400" b="0" i="0" u="none" strike="noStrike" cap="none" dirty="0">
                <a:solidFill>
                  <a:schemeClr val="lt1"/>
                </a:solidFill>
                <a:latin typeface="Times New Roman"/>
                <a:ea typeface="Times New Roman"/>
                <a:cs typeface="Times New Roman"/>
                <a:sym typeface="Times New Roman"/>
              </a:rPr>
              <a:t>Ioannis Asikis, SSAC Chair &amp; Student Board Member</a:t>
            </a:r>
            <a:endParaRPr sz="3400" b="0" i="0" u="none" strike="noStrike" cap="none" dirty="0">
              <a:solidFill>
                <a:schemeClr val="lt1"/>
              </a:solidFill>
              <a:latin typeface="Times New Roman"/>
              <a:ea typeface="Times New Roman"/>
              <a:cs typeface="Times New Roman"/>
              <a:sym typeface="Times New Roman"/>
            </a:endParaRPr>
          </a:p>
        </p:txBody>
      </p:sp>
      <p:pic>
        <p:nvPicPr>
          <p:cNvPr id="2" name="Picture 1" descr="dese logo">
            <a:extLst>
              <a:ext uri="{FF2B5EF4-FFF2-40B4-BE49-F238E27FC236}">
                <a16:creationId xmlns:a16="http://schemas.microsoft.com/office/drawing/2014/main" id="{E92DE5C0-6BE2-207D-F178-600C9903BBAD}"/>
              </a:ext>
            </a:extLst>
          </p:cNvPr>
          <p:cNvPicPr>
            <a:picLocks noChangeAspect="1"/>
          </p:cNvPicPr>
          <p:nvPr/>
        </p:nvPicPr>
        <p:blipFill>
          <a:blip r:embed="rId3"/>
          <a:stretch>
            <a:fillRect/>
          </a:stretch>
        </p:blipFill>
        <p:spPr>
          <a:xfrm>
            <a:off x="8110780" y="672391"/>
            <a:ext cx="3745424" cy="8637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367dd51f7dc_0_33"/>
          <p:cNvSpPr txBox="1">
            <a:spLocks noGrp="1"/>
          </p:cNvSpPr>
          <p:nvPr>
            <p:ph type="title"/>
          </p:nvPr>
        </p:nvSpPr>
        <p:spPr>
          <a:xfrm>
            <a:off x="838188" y="33075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160"/>
              <a:buFont typeface="Arial"/>
              <a:buNone/>
            </a:pPr>
            <a:r>
              <a:rPr lang="en-US" sz="3750">
                <a:latin typeface="Times New Roman"/>
                <a:ea typeface="Times New Roman"/>
                <a:cs typeface="Times New Roman"/>
                <a:sym typeface="Times New Roman"/>
              </a:rPr>
              <a:t>Increasing Safety, Belonging - Western Mass Regional Student Advisory Council</a:t>
            </a:r>
            <a:endParaRPr sz="3750">
              <a:latin typeface="Times New Roman"/>
              <a:ea typeface="Times New Roman"/>
              <a:cs typeface="Times New Roman"/>
              <a:sym typeface="Times New Roman"/>
            </a:endParaRPr>
          </a:p>
        </p:txBody>
      </p:sp>
      <p:sp>
        <p:nvSpPr>
          <p:cNvPr id="112" name="Google Shape;112;g367dd51f7dc_0_33"/>
          <p:cNvSpPr txBox="1"/>
          <p:nvPr/>
        </p:nvSpPr>
        <p:spPr>
          <a:xfrm>
            <a:off x="838200" y="1765575"/>
            <a:ext cx="10155300" cy="4753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chemeClr val="dk1"/>
              </a:buClr>
              <a:buSzPts val="1100"/>
              <a:buFont typeface="Arial"/>
              <a:buNone/>
            </a:pPr>
            <a:r>
              <a:rPr lang="en-US" sz="1600" b="1" i="0" u="none" strike="noStrike" cap="none">
                <a:solidFill>
                  <a:schemeClr val="lt1"/>
                </a:solidFill>
                <a:latin typeface="Times New Roman"/>
                <a:ea typeface="Times New Roman"/>
                <a:cs typeface="Times New Roman"/>
                <a:sym typeface="Times New Roman"/>
              </a:rPr>
              <a:t>Safety &amp; Belonging</a:t>
            </a:r>
            <a:endParaRPr sz="1600" b="1" i="0" u="none" strike="noStrike" cap="none">
              <a:solidFill>
                <a:schemeClr val="lt1"/>
              </a:solidFill>
              <a:latin typeface="Times New Roman"/>
              <a:ea typeface="Times New Roman"/>
              <a:cs typeface="Times New Roman"/>
              <a:sym typeface="Times New Roman"/>
            </a:endParaRPr>
          </a:p>
          <a:p>
            <a:pPr marL="457200" marR="0" lvl="0" indent="-330200" algn="l" rtl="0">
              <a:lnSpc>
                <a:spcPct val="115000"/>
              </a:lnSpc>
              <a:spcBef>
                <a:spcPts val="1200"/>
              </a:spcBef>
              <a:spcAft>
                <a:spcPts val="0"/>
              </a:spcAft>
              <a:buClr>
                <a:schemeClr val="lt1"/>
              </a:buClr>
              <a:buSzPts val="1600"/>
              <a:buFont typeface="Times New Roman"/>
              <a:buChar char="●"/>
            </a:pPr>
            <a:r>
              <a:rPr lang="en-US" sz="1600" b="0" i="0" u="none" strike="noStrike" cap="none">
                <a:solidFill>
                  <a:schemeClr val="lt1"/>
                </a:solidFill>
                <a:latin typeface="Times New Roman"/>
                <a:ea typeface="Times New Roman"/>
                <a:cs typeface="Times New Roman"/>
                <a:sym typeface="Times New Roman"/>
              </a:rPr>
              <a:t>7% of students skipped school due to feeling unsafe</a:t>
            </a:r>
            <a:endParaRPr sz="1600" b="0" i="0" u="none" strike="noStrike" cap="none">
              <a:solidFill>
                <a:schemeClr val="lt1"/>
              </a:solidFill>
              <a:latin typeface="Times New Roman"/>
              <a:ea typeface="Times New Roman"/>
              <a:cs typeface="Times New Roman"/>
              <a:sym typeface="Times New Roman"/>
            </a:endParaRPr>
          </a:p>
          <a:p>
            <a:pPr marL="457200" marR="0" lvl="0" indent="-330200" algn="l" rtl="0">
              <a:lnSpc>
                <a:spcPct val="115000"/>
              </a:lnSpc>
              <a:spcBef>
                <a:spcPts val="0"/>
              </a:spcBef>
              <a:spcAft>
                <a:spcPts val="0"/>
              </a:spcAft>
              <a:buClr>
                <a:schemeClr val="lt1"/>
              </a:buClr>
              <a:buSzPts val="1600"/>
              <a:buFont typeface="Times New Roman"/>
              <a:buChar char="●"/>
            </a:pPr>
            <a:r>
              <a:rPr lang="en-US" sz="1600" b="0" i="0" u="none" strike="noStrike" cap="none">
                <a:solidFill>
                  <a:schemeClr val="lt1"/>
                </a:solidFill>
                <a:latin typeface="Times New Roman"/>
                <a:ea typeface="Times New Roman"/>
                <a:cs typeface="Times New Roman"/>
                <a:sym typeface="Times New Roman"/>
              </a:rPr>
              <a:t>16% experienced bullying on school property</a:t>
            </a:r>
            <a:endParaRPr sz="1600" b="0" i="0" u="none" strike="noStrike" cap="none">
              <a:solidFill>
                <a:schemeClr val="lt1"/>
              </a:solidFill>
              <a:latin typeface="Times New Roman"/>
              <a:ea typeface="Times New Roman"/>
              <a:cs typeface="Times New Roman"/>
              <a:sym typeface="Times New Roman"/>
            </a:endParaRPr>
          </a:p>
          <a:p>
            <a:pPr marL="457200" marR="0" lvl="0" indent="-330200" algn="l" rtl="0">
              <a:lnSpc>
                <a:spcPct val="115000"/>
              </a:lnSpc>
              <a:spcBef>
                <a:spcPts val="0"/>
              </a:spcBef>
              <a:spcAft>
                <a:spcPts val="0"/>
              </a:spcAft>
              <a:buClr>
                <a:schemeClr val="lt1"/>
              </a:buClr>
              <a:buSzPts val="1600"/>
              <a:buFont typeface="Times New Roman"/>
              <a:buChar char="●"/>
            </a:pPr>
            <a:r>
              <a:rPr lang="en-US" sz="1600" b="0" i="0" u="none" strike="noStrike" cap="none">
                <a:solidFill>
                  <a:schemeClr val="lt1"/>
                </a:solidFill>
                <a:latin typeface="Times New Roman"/>
                <a:ea typeface="Times New Roman"/>
                <a:cs typeface="Times New Roman"/>
                <a:sym typeface="Times New Roman"/>
              </a:rPr>
              <a:t>~30% said behavior rules were unclear or unenforced</a:t>
            </a:r>
            <a:endParaRPr sz="1600" b="0" i="0" u="none" strike="noStrike" cap="none">
              <a:solidFill>
                <a:schemeClr val="lt1"/>
              </a:solidFill>
              <a:latin typeface="Times New Roman"/>
              <a:ea typeface="Times New Roman"/>
              <a:cs typeface="Times New Roman"/>
              <a:sym typeface="Times New Roman"/>
            </a:endParaRPr>
          </a:p>
          <a:p>
            <a:pPr marL="0" marR="0" lvl="0" indent="0" algn="l" rtl="0">
              <a:lnSpc>
                <a:spcPct val="115000"/>
              </a:lnSpc>
              <a:spcBef>
                <a:spcPts val="1200"/>
              </a:spcBef>
              <a:spcAft>
                <a:spcPts val="0"/>
              </a:spcAft>
              <a:buClr>
                <a:schemeClr val="dk1"/>
              </a:buClr>
              <a:buSzPts val="1100"/>
              <a:buFont typeface="Arial"/>
              <a:buNone/>
            </a:pPr>
            <a:r>
              <a:rPr lang="en-US" sz="1600" b="1" i="0" u="none" strike="noStrike" cap="none">
                <a:solidFill>
                  <a:schemeClr val="lt1"/>
                </a:solidFill>
                <a:latin typeface="Times New Roman"/>
                <a:ea typeface="Times New Roman"/>
                <a:cs typeface="Times New Roman"/>
                <a:sym typeface="Times New Roman"/>
              </a:rPr>
              <a:t>Root Causes:</a:t>
            </a:r>
            <a:endParaRPr sz="1600" b="1" i="0" u="none" strike="noStrike" cap="none">
              <a:solidFill>
                <a:schemeClr val="lt1"/>
              </a:solidFill>
              <a:latin typeface="Times New Roman"/>
              <a:ea typeface="Times New Roman"/>
              <a:cs typeface="Times New Roman"/>
              <a:sym typeface="Times New Roman"/>
            </a:endParaRPr>
          </a:p>
          <a:p>
            <a:pPr marL="457200" marR="0" lvl="0" indent="-330200" algn="l" rtl="0">
              <a:lnSpc>
                <a:spcPct val="115000"/>
              </a:lnSpc>
              <a:spcBef>
                <a:spcPts val="1200"/>
              </a:spcBef>
              <a:spcAft>
                <a:spcPts val="0"/>
              </a:spcAft>
              <a:buClr>
                <a:schemeClr val="lt1"/>
              </a:buClr>
              <a:buSzPts val="1600"/>
              <a:buFont typeface="Times New Roman"/>
              <a:buChar char="●"/>
            </a:pPr>
            <a:r>
              <a:rPr lang="en-US" sz="1600" b="0" i="0" u="none" strike="noStrike" cap="none">
                <a:solidFill>
                  <a:schemeClr val="lt1"/>
                </a:solidFill>
                <a:latin typeface="Times New Roman"/>
                <a:ea typeface="Times New Roman"/>
                <a:cs typeface="Times New Roman"/>
                <a:sym typeface="Times New Roman"/>
              </a:rPr>
              <a:t>Bullying &amp; inconsistent discipline</a:t>
            </a:r>
            <a:endParaRPr sz="1600" b="0" i="0" u="none" strike="noStrike" cap="none">
              <a:solidFill>
                <a:schemeClr val="lt1"/>
              </a:solidFill>
              <a:latin typeface="Times New Roman"/>
              <a:ea typeface="Times New Roman"/>
              <a:cs typeface="Times New Roman"/>
              <a:sym typeface="Times New Roman"/>
            </a:endParaRPr>
          </a:p>
          <a:p>
            <a:pPr marL="457200" marR="0" lvl="0" indent="-330200" algn="l" rtl="0">
              <a:lnSpc>
                <a:spcPct val="115000"/>
              </a:lnSpc>
              <a:spcBef>
                <a:spcPts val="0"/>
              </a:spcBef>
              <a:spcAft>
                <a:spcPts val="0"/>
              </a:spcAft>
              <a:buClr>
                <a:schemeClr val="lt1"/>
              </a:buClr>
              <a:buSzPts val="1600"/>
              <a:buFont typeface="Times New Roman"/>
              <a:buChar char="●"/>
            </a:pPr>
            <a:r>
              <a:rPr lang="en-US" sz="1600" b="0" i="0" u="none" strike="noStrike" cap="none">
                <a:solidFill>
                  <a:schemeClr val="lt1"/>
                </a:solidFill>
                <a:latin typeface="Times New Roman"/>
                <a:ea typeface="Times New Roman"/>
                <a:cs typeface="Times New Roman"/>
                <a:sym typeface="Times New Roman"/>
              </a:rPr>
              <a:t>Untrained staff &amp; climate issues</a:t>
            </a:r>
            <a:endParaRPr sz="1600" b="0" i="0" u="none" strike="noStrike" cap="none">
              <a:solidFill>
                <a:schemeClr val="lt1"/>
              </a:solidFill>
              <a:latin typeface="Times New Roman"/>
              <a:ea typeface="Times New Roman"/>
              <a:cs typeface="Times New Roman"/>
              <a:sym typeface="Times New Roman"/>
            </a:endParaRPr>
          </a:p>
          <a:p>
            <a:pPr marL="457200" marR="0" lvl="0" indent="-330200" algn="l" rtl="0">
              <a:lnSpc>
                <a:spcPct val="115000"/>
              </a:lnSpc>
              <a:spcBef>
                <a:spcPts val="0"/>
              </a:spcBef>
              <a:spcAft>
                <a:spcPts val="0"/>
              </a:spcAft>
              <a:buClr>
                <a:schemeClr val="lt1"/>
              </a:buClr>
              <a:buSzPts val="1600"/>
              <a:buFont typeface="Times New Roman"/>
              <a:buChar char="●"/>
            </a:pPr>
            <a:r>
              <a:rPr lang="en-US" sz="1600" b="0" i="0" u="none" strike="noStrike" cap="none">
                <a:solidFill>
                  <a:schemeClr val="lt1"/>
                </a:solidFill>
                <a:latin typeface="Times New Roman"/>
                <a:ea typeface="Times New Roman"/>
                <a:cs typeface="Times New Roman"/>
                <a:sym typeface="Times New Roman"/>
              </a:rPr>
              <a:t>Low visibility of support systems</a:t>
            </a:r>
            <a:endParaRPr sz="1600" b="0" i="0" u="none" strike="noStrike" cap="none">
              <a:solidFill>
                <a:schemeClr val="lt1"/>
              </a:solidFill>
              <a:latin typeface="Times New Roman"/>
              <a:ea typeface="Times New Roman"/>
              <a:cs typeface="Times New Roman"/>
              <a:sym typeface="Times New Roman"/>
            </a:endParaRPr>
          </a:p>
          <a:p>
            <a:pPr marL="0" marR="0" lvl="0" indent="0" algn="l" rtl="0">
              <a:lnSpc>
                <a:spcPct val="115000"/>
              </a:lnSpc>
              <a:spcBef>
                <a:spcPts val="1200"/>
              </a:spcBef>
              <a:spcAft>
                <a:spcPts val="0"/>
              </a:spcAft>
              <a:buClr>
                <a:schemeClr val="dk1"/>
              </a:buClr>
              <a:buSzPts val="1100"/>
              <a:buFont typeface="Arial"/>
              <a:buNone/>
            </a:pPr>
            <a:r>
              <a:rPr lang="en-US" sz="1600" b="1" i="0" u="none" strike="noStrike" cap="none">
                <a:solidFill>
                  <a:schemeClr val="lt1"/>
                </a:solidFill>
                <a:latin typeface="Times New Roman"/>
                <a:ea typeface="Times New Roman"/>
                <a:cs typeface="Times New Roman"/>
                <a:sym typeface="Times New Roman"/>
              </a:rPr>
              <a:t>Recommendations:</a:t>
            </a:r>
            <a:endParaRPr sz="1600" b="1" i="0" u="none" strike="noStrike" cap="none">
              <a:solidFill>
                <a:schemeClr val="lt1"/>
              </a:solidFill>
              <a:latin typeface="Times New Roman"/>
              <a:ea typeface="Times New Roman"/>
              <a:cs typeface="Times New Roman"/>
              <a:sym typeface="Times New Roman"/>
            </a:endParaRPr>
          </a:p>
          <a:p>
            <a:pPr marL="457200" marR="0" lvl="0" indent="-330200" algn="l" rtl="0">
              <a:lnSpc>
                <a:spcPct val="115000"/>
              </a:lnSpc>
              <a:spcBef>
                <a:spcPts val="1200"/>
              </a:spcBef>
              <a:spcAft>
                <a:spcPts val="0"/>
              </a:spcAft>
              <a:buClr>
                <a:schemeClr val="lt1"/>
              </a:buClr>
              <a:buSzPts val="1600"/>
              <a:buFont typeface="Times New Roman"/>
              <a:buChar char="●"/>
            </a:pPr>
            <a:r>
              <a:rPr lang="en-US" sz="1600" b="0" i="0" u="none" strike="noStrike" cap="none">
                <a:solidFill>
                  <a:schemeClr val="lt1"/>
                </a:solidFill>
                <a:latin typeface="Times New Roman"/>
                <a:ea typeface="Times New Roman"/>
                <a:cs typeface="Times New Roman"/>
                <a:sym typeface="Times New Roman"/>
              </a:rPr>
              <a:t>Early alternatives to suspension</a:t>
            </a:r>
            <a:endParaRPr sz="1600" b="0" i="0" u="none" strike="noStrike" cap="none">
              <a:solidFill>
                <a:schemeClr val="lt1"/>
              </a:solidFill>
              <a:latin typeface="Times New Roman"/>
              <a:ea typeface="Times New Roman"/>
              <a:cs typeface="Times New Roman"/>
              <a:sym typeface="Times New Roman"/>
            </a:endParaRPr>
          </a:p>
          <a:p>
            <a:pPr marL="457200" marR="0" lvl="0" indent="-330200" algn="l" rtl="0">
              <a:lnSpc>
                <a:spcPct val="115000"/>
              </a:lnSpc>
              <a:spcBef>
                <a:spcPts val="0"/>
              </a:spcBef>
              <a:spcAft>
                <a:spcPts val="0"/>
              </a:spcAft>
              <a:buClr>
                <a:schemeClr val="lt1"/>
              </a:buClr>
              <a:buSzPts val="1600"/>
              <a:buFont typeface="Times New Roman"/>
              <a:buChar char="●"/>
            </a:pPr>
            <a:r>
              <a:rPr lang="en-US" sz="1600" b="0" i="0" u="none" strike="noStrike" cap="none">
                <a:solidFill>
                  <a:schemeClr val="lt1"/>
                </a:solidFill>
                <a:latin typeface="Times New Roman"/>
                <a:ea typeface="Times New Roman"/>
                <a:cs typeface="Times New Roman"/>
                <a:sym typeface="Times New Roman"/>
              </a:rPr>
              <a:t>Anonymous reporting &amp; staff accountability</a:t>
            </a:r>
            <a:endParaRPr sz="1600" b="0" i="0" u="none" strike="noStrike" cap="none">
              <a:solidFill>
                <a:schemeClr val="lt1"/>
              </a:solidFill>
              <a:latin typeface="Times New Roman"/>
              <a:ea typeface="Times New Roman"/>
              <a:cs typeface="Times New Roman"/>
              <a:sym typeface="Times New Roman"/>
            </a:endParaRPr>
          </a:p>
          <a:p>
            <a:pPr marL="457200" marR="0" lvl="0" indent="-330200" algn="l" rtl="0">
              <a:lnSpc>
                <a:spcPct val="115000"/>
              </a:lnSpc>
              <a:spcBef>
                <a:spcPts val="0"/>
              </a:spcBef>
              <a:spcAft>
                <a:spcPts val="0"/>
              </a:spcAft>
              <a:buClr>
                <a:schemeClr val="lt1"/>
              </a:buClr>
              <a:buSzPts val="1600"/>
              <a:buFont typeface="Times New Roman"/>
              <a:buChar char="●"/>
            </a:pPr>
            <a:r>
              <a:rPr lang="en-US" sz="1600" b="0" i="0" u="none" strike="noStrike" cap="none">
                <a:solidFill>
                  <a:schemeClr val="lt1"/>
                </a:solidFill>
                <a:latin typeface="Times New Roman"/>
                <a:ea typeface="Times New Roman"/>
                <a:cs typeface="Times New Roman"/>
                <a:sym typeface="Times New Roman"/>
              </a:rPr>
              <a:t>DESE oversight of school discipline practices</a:t>
            </a:r>
            <a:endParaRPr sz="1600" b="0" i="0" u="none" strike="noStrike" cap="none">
              <a:solidFill>
                <a:schemeClr val="lt1"/>
              </a:solidFill>
              <a:latin typeface="Times New Roman"/>
              <a:ea typeface="Times New Roman"/>
              <a:cs typeface="Times New Roman"/>
              <a:sym typeface="Times New Roman"/>
            </a:endParaRPr>
          </a:p>
          <a:p>
            <a:pPr marL="0" marR="0" lvl="0" indent="0" algn="l" rtl="0">
              <a:lnSpc>
                <a:spcPct val="115000"/>
              </a:lnSpc>
              <a:spcBef>
                <a:spcPts val="1200"/>
              </a:spcBef>
              <a:spcAft>
                <a:spcPts val="1200"/>
              </a:spcAft>
              <a:buClr>
                <a:srgbClr val="000000"/>
              </a:buClr>
              <a:buSzPts val="1600"/>
              <a:buFont typeface="Arial"/>
              <a:buNone/>
            </a:pPr>
            <a:endParaRPr sz="1600" b="1" i="0" u="none" strike="noStrike" cap="none">
              <a:solidFill>
                <a:schemeClr val="lt1"/>
              </a:solidFill>
              <a:latin typeface="Times New Roman"/>
              <a:ea typeface="Times New Roman"/>
              <a:cs typeface="Times New Roman"/>
              <a:sym typeface="Times New Roman"/>
            </a:endParaRPr>
          </a:p>
        </p:txBody>
      </p:sp>
      <p:sp>
        <p:nvSpPr>
          <p:cNvPr id="113" name="Google Shape;113;g367dd51f7dc_0_33"/>
          <p:cNvSpPr txBox="1"/>
          <p:nvPr/>
        </p:nvSpPr>
        <p:spPr>
          <a:xfrm>
            <a:off x="6230575" y="1765575"/>
            <a:ext cx="5204100" cy="4599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1600"/>
              <a:buFont typeface="Arial"/>
              <a:buNone/>
            </a:pPr>
            <a:r>
              <a:rPr lang="en-US" sz="1600" b="1" i="0" u="none" strike="noStrike" cap="none">
                <a:solidFill>
                  <a:schemeClr val="lt1"/>
                </a:solidFill>
                <a:latin typeface="Times New Roman"/>
                <a:ea typeface="Times New Roman"/>
                <a:cs typeface="Times New Roman"/>
                <a:sym typeface="Times New Roman"/>
              </a:rPr>
              <a:t>Academic Pressure &amp; Wellness</a:t>
            </a:r>
            <a:endParaRPr sz="1600" b="1" i="0" u="none" strike="noStrike" cap="none">
              <a:solidFill>
                <a:schemeClr val="lt1"/>
              </a:solidFill>
              <a:latin typeface="Times New Roman"/>
              <a:ea typeface="Times New Roman"/>
              <a:cs typeface="Times New Roman"/>
              <a:sym typeface="Times New Roman"/>
            </a:endParaRPr>
          </a:p>
          <a:p>
            <a:pPr marL="457200" marR="0" lvl="0" indent="-330200" algn="l" rtl="0">
              <a:lnSpc>
                <a:spcPct val="115000"/>
              </a:lnSpc>
              <a:spcBef>
                <a:spcPts val="1200"/>
              </a:spcBef>
              <a:spcAft>
                <a:spcPts val="0"/>
              </a:spcAft>
              <a:buClr>
                <a:schemeClr val="lt1"/>
              </a:buClr>
              <a:buSzPts val="1600"/>
              <a:buFont typeface="Times New Roman"/>
              <a:buChar char="●"/>
            </a:pPr>
            <a:r>
              <a:rPr lang="en-US" sz="1600" b="0" i="0" u="none" strike="noStrike" cap="none">
                <a:solidFill>
                  <a:schemeClr val="lt1"/>
                </a:solidFill>
                <a:latin typeface="Times New Roman"/>
                <a:ea typeface="Times New Roman"/>
                <a:cs typeface="Times New Roman"/>
                <a:sym typeface="Times New Roman"/>
              </a:rPr>
              <a:t>AP overload, poor time management, and burnout</a:t>
            </a:r>
            <a:endParaRPr sz="1600" b="0" i="0" u="none" strike="noStrike" cap="none">
              <a:solidFill>
                <a:schemeClr val="lt1"/>
              </a:solidFill>
              <a:latin typeface="Times New Roman"/>
              <a:ea typeface="Times New Roman"/>
              <a:cs typeface="Times New Roman"/>
              <a:sym typeface="Times New Roman"/>
            </a:endParaRPr>
          </a:p>
          <a:p>
            <a:pPr marL="457200" marR="0" lvl="0" indent="-330200" algn="l" rtl="0">
              <a:lnSpc>
                <a:spcPct val="115000"/>
              </a:lnSpc>
              <a:spcBef>
                <a:spcPts val="0"/>
              </a:spcBef>
              <a:spcAft>
                <a:spcPts val="0"/>
              </a:spcAft>
              <a:buClr>
                <a:schemeClr val="lt1"/>
              </a:buClr>
              <a:buSzPts val="1600"/>
              <a:buFont typeface="Times New Roman"/>
              <a:buChar char="●"/>
            </a:pPr>
            <a:r>
              <a:rPr lang="en-US" sz="1600" b="0" i="0" u="none" strike="noStrike" cap="none">
                <a:solidFill>
                  <a:schemeClr val="lt1"/>
                </a:solidFill>
                <a:latin typeface="Times New Roman"/>
                <a:ea typeface="Times New Roman"/>
                <a:cs typeface="Times New Roman"/>
                <a:sym typeface="Times New Roman"/>
              </a:rPr>
              <a:t>English learners face added barriers</a:t>
            </a:r>
            <a:endParaRPr sz="1600" b="0" i="0" u="none" strike="noStrike" cap="none">
              <a:solidFill>
                <a:schemeClr val="lt1"/>
              </a:solidFill>
              <a:latin typeface="Times New Roman"/>
              <a:ea typeface="Times New Roman"/>
              <a:cs typeface="Times New Roman"/>
              <a:sym typeface="Times New Roman"/>
            </a:endParaRPr>
          </a:p>
          <a:p>
            <a:pPr marL="0" marR="0" lvl="0" indent="0" algn="l" rtl="0">
              <a:lnSpc>
                <a:spcPct val="115000"/>
              </a:lnSpc>
              <a:spcBef>
                <a:spcPts val="1200"/>
              </a:spcBef>
              <a:spcAft>
                <a:spcPts val="0"/>
              </a:spcAft>
              <a:buClr>
                <a:srgbClr val="000000"/>
              </a:buClr>
              <a:buSzPts val="1600"/>
              <a:buFont typeface="Arial"/>
              <a:buNone/>
            </a:pPr>
            <a:r>
              <a:rPr lang="en-US" sz="1600" b="1" i="0" u="none" strike="noStrike" cap="none">
                <a:solidFill>
                  <a:schemeClr val="lt1"/>
                </a:solidFill>
                <a:latin typeface="Times New Roman"/>
                <a:ea typeface="Times New Roman"/>
                <a:cs typeface="Times New Roman"/>
                <a:sym typeface="Times New Roman"/>
              </a:rPr>
              <a:t>Solutions:</a:t>
            </a:r>
            <a:endParaRPr sz="1600" b="1" i="0" u="none" strike="noStrike" cap="none">
              <a:solidFill>
                <a:schemeClr val="lt1"/>
              </a:solidFill>
              <a:latin typeface="Times New Roman"/>
              <a:ea typeface="Times New Roman"/>
              <a:cs typeface="Times New Roman"/>
              <a:sym typeface="Times New Roman"/>
            </a:endParaRPr>
          </a:p>
          <a:p>
            <a:pPr marL="457200" marR="0" lvl="0" indent="-330200" algn="l" rtl="0">
              <a:lnSpc>
                <a:spcPct val="115000"/>
              </a:lnSpc>
              <a:spcBef>
                <a:spcPts val="1200"/>
              </a:spcBef>
              <a:spcAft>
                <a:spcPts val="0"/>
              </a:spcAft>
              <a:buClr>
                <a:schemeClr val="lt1"/>
              </a:buClr>
              <a:buSzPts val="1600"/>
              <a:buFont typeface="Times New Roman"/>
              <a:buChar char="●"/>
            </a:pPr>
            <a:r>
              <a:rPr lang="en-US" sz="1600" b="0" i="0" u="none" strike="noStrike" cap="none">
                <a:solidFill>
                  <a:schemeClr val="lt1"/>
                </a:solidFill>
                <a:latin typeface="Times New Roman"/>
                <a:ea typeface="Times New Roman"/>
                <a:cs typeface="Times New Roman"/>
                <a:sym typeface="Times New Roman"/>
              </a:rPr>
              <a:t>Wellness Blocks for emotional recharge</a:t>
            </a:r>
            <a:endParaRPr sz="1600" b="0" i="0" u="none" strike="noStrike" cap="none">
              <a:solidFill>
                <a:schemeClr val="lt1"/>
              </a:solidFill>
              <a:latin typeface="Times New Roman"/>
              <a:ea typeface="Times New Roman"/>
              <a:cs typeface="Times New Roman"/>
              <a:sym typeface="Times New Roman"/>
            </a:endParaRPr>
          </a:p>
          <a:p>
            <a:pPr marL="457200" marR="0" lvl="0" indent="-330200" algn="l" rtl="0">
              <a:lnSpc>
                <a:spcPct val="115000"/>
              </a:lnSpc>
              <a:spcBef>
                <a:spcPts val="0"/>
              </a:spcBef>
              <a:spcAft>
                <a:spcPts val="0"/>
              </a:spcAft>
              <a:buClr>
                <a:schemeClr val="lt1"/>
              </a:buClr>
              <a:buSzPts val="1600"/>
              <a:buFont typeface="Times New Roman"/>
              <a:buChar char="●"/>
            </a:pPr>
            <a:r>
              <a:rPr lang="en-US" sz="1600" b="0" i="0" u="none" strike="noStrike" cap="none">
                <a:solidFill>
                  <a:schemeClr val="lt1"/>
                </a:solidFill>
                <a:latin typeface="Times New Roman"/>
                <a:ea typeface="Times New Roman"/>
                <a:cs typeface="Times New Roman"/>
                <a:sym typeface="Times New Roman"/>
              </a:rPr>
              <a:t>Peer Support Groups to reduce stigma</a:t>
            </a:r>
            <a:endParaRPr sz="1600" b="0" i="0" u="none" strike="noStrike" cap="none">
              <a:solidFill>
                <a:schemeClr val="lt1"/>
              </a:solidFill>
              <a:latin typeface="Times New Roman"/>
              <a:ea typeface="Times New Roman"/>
              <a:cs typeface="Times New Roman"/>
              <a:sym typeface="Times New Roman"/>
            </a:endParaRPr>
          </a:p>
          <a:p>
            <a:pPr marL="457200" marR="0" lvl="0" indent="-330200" algn="l" rtl="0">
              <a:lnSpc>
                <a:spcPct val="115000"/>
              </a:lnSpc>
              <a:spcBef>
                <a:spcPts val="0"/>
              </a:spcBef>
              <a:spcAft>
                <a:spcPts val="0"/>
              </a:spcAft>
              <a:buClr>
                <a:schemeClr val="lt1"/>
              </a:buClr>
              <a:buSzPts val="1600"/>
              <a:buFont typeface="Times New Roman"/>
              <a:buChar char="●"/>
            </a:pPr>
            <a:r>
              <a:rPr lang="en-US" sz="1600" b="0" i="0" u="none" strike="noStrike" cap="none">
                <a:solidFill>
                  <a:schemeClr val="lt1"/>
                </a:solidFill>
                <a:latin typeface="Times New Roman"/>
                <a:ea typeface="Times New Roman"/>
                <a:cs typeface="Times New Roman"/>
                <a:sym typeface="Times New Roman"/>
              </a:rPr>
              <a:t>Low-stress after-school spaces (clubs, tutoring)</a:t>
            </a:r>
            <a:endParaRPr sz="1600" b="0" i="0" u="none" strike="noStrike" cap="none">
              <a:solidFill>
                <a:schemeClr val="lt1"/>
              </a:solidFill>
              <a:latin typeface="Times New Roman"/>
              <a:ea typeface="Times New Roman"/>
              <a:cs typeface="Times New Roman"/>
              <a:sym typeface="Times New Roman"/>
            </a:endParaRPr>
          </a:p>
          <a:p>
            <a:pPr marL="457200" marR="0" lvl="0" indent="-330200" algn="l" rtl="0">
              <a:lnSpc>
                <a:spcPct val="115000"/>
              </a:lnSpc>
              <a:spcBef>
                <a:spcPts val="0"/>
              </a:spcBef>
              <a:spcAft>
                <a:spcPts val="0"/>
              </a:spcAft>
              <a:buClr>
                <a:schemeClr val="lt1"/>
              </a:buClr>
              <a:buSzPts val="1600"/>
              <a:buFont typeface="Times New Roman"/>
              <a:buChar char="●"/>
            </a:pPr>
            <a:r>
              <a:rPr lang="en-US" sz="1600" b="0" i="0" u="none" strike="noStrike" cap="none">
                <a:solidFill>
                  <a:schemeClr val="lt1"/>
                </a:solidFill>
                <a:latin typeface="Times New Roman"/>
                <a:ea typeface="Times New Roman"/>
                <a:cs typeface="Times New Roman"/>
                <a:sym typeface="Times New Roman"/>
              </a:rPr>
              <a:t>Staff Training to detect and respond to student stress</a:t>
            </a:r>
            <a:endParaRPr sz="1600" b="0" i="0" u="none" strike="noStrike" cap="none">
              <a:solidFill>
                <a:schemeClr val="lt1"/>
              </a:solidFill>
              <a:latin typeface="Times New Roman"/>
              <a:ea typeface="Times New Roman"/>
              <a:cs typeface="Times New Roman"/>
              <a:sym typeface="Times New Roman"/>
            </a:endParaRPr>
          </a:p>
          <a:p>
            <a:pPr marL="0" marR="0" lvl="0" indent="0" algn="l" rtl="0">
              <a:lnSpc>
                <a:spcPct val="115000"/>
              </a:lnSpc>
              <a:spcBef>
                <a:spcPts val="1200"/>
              </a:spcBef>
              <a:spcAft>
                <a:spcPts val="0"/>
              </a:spcAft>
              <a:buClr>
                <a:srgbClr val="000000"/>
              </a:buClr>
              <a:buSzPts val="1600"/>
              <a:buFont typeface="Arial"/>
              <a:buNone/>
            </a:pPr>
            <a:r>
              <a:rPr lang="en-US" sz="1600" b="1" i="0" u="none" strike="noStrike" cap="none">
                <a:solidFill>
                  <a:schemeClr val="lt1"/>
                </a:solidFill>
                <a:latin typeface="Times New Roman"/>
                <a:ea typeface="Times New Roman"/>
                <a:cs typeface="Times New Roman"/>
                <a:sym typeface="Times New Roman"/>
              </a:rPr>
              <a:t>Broader Takeaways:</a:t>
            </a:r>
            <a:endParaRPr sz="1600" b="1" i="0" u="none" strike="noStrike" cap="none">
              <a:solidFill>
                <a:schemeClr val="lt1"/>
              </a:solidFill>
              <a:latin typeface="Times New Roman"/>
              <a:ea typeface="Times New Roman"/>
              <a:cs typeface="Times New Roman"/>
              <a:sym typeface="Times New Roman"/>
            </a:endParaRPr>
          </a:p>
          <a:p>
            <a:pPr marL="457200" marR="0" lvl="0" indent="-330200" algn="l" rtl="0">
              <a:lnSpc>
                <a:spcPct val="115000"/>
              </a:lnSpc>
              <a:spcBef>
                <a:spcPts val="1200"/>
              </a:spcBef>
              <a:spcAft>
                <a:spcPts val="0"/>
              </a:spcAft>
              <a:buClr>
                <a:schemeClr val="lt1"/>
              </a:buClr>
              <a:buSzPts val="1600"/>
              <a:buFont typeface="Times New Roman"/>
              <a:buChar char="●"/>
            </a:pPr>
            <a:r>
              <a:rPr lang="en-US" sz="1600" b="0" i="0" u="none" strike="noStrike" cap="none">
                <a:solidFill>
                  <a:schemeClr val="lt1"/>
                </a:solidFill>
                <a:latin typeface="Times New Roman"/>
                <a:ea typeface="Times New Roman"/>
                <a:cs typeface="Times New Roman"/>
                <a:sym typeface="Times New Roman"/>
              </a:rPr>
              <a:t>School-day structure directly impacts student wellbeing</a:t>
            </a:r>
            <a:endParaRPr sz="1600" b="0" i="0" u="none" strike="noStrike" cap="none">
              <a:solidFill>
                <a:schemeClr val="lt1"/>
              </a:solidFill>
              <a:latin typeface="Times New Roman"/>
              <a:ea typeface="Times New Roman"/>
              <a:cs typeface="Times New Roman"/>
              <a:sym typeface="Times New Roman"/>
            </a:endParaRPr>
          </a:p>
          <a:p>
            <a:pPr marL="457200" marR="0" lvl="0" indent="-330200" algn="l" rtl="0">
              <a:lnSpc>
                <a:spcPct val="115000"/>
              </a:lnSpc>
              <a:spcBef>
                <a:spcPts val="0"/>
              </a:spcBef>
              <a:spcAft>
                <a:spcPts val="0"/>
              </a:spcAft>
              <a:buClr>
                <a:schemeClr val="lt1"/>
              </a:buClr>
              <a:buSzPts val="1600"/>
              <a:buFont typeface="Times New Roman"/>
              <a:buChar char="●"/>
            </a:pPr>
            <a:r>
              <a:rPr lang="en-US" sz="1600" b="0" i="0" u="none" strike="noStrike" cap="none">
                <a:solidFill>
                  <a:schemeClr val="lt1"/>
                </a:solidFill>
                <a:latin typeface="Times New Roman"/>
                <a:ea typeface="Times New Roman"/>
                <a:cs typeface="Times New Roman"/>
                <a:sym typeface="Times New Roman"/>
              </a:rPr>
              <a:t>System-wide scheduling reform (e.g., NJ-style WIN periods) shows promise for addressing burnout and improving support</a:t>
            </a:r>
            <a:endParaRPr sz="1600" b="1"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367dd51f7dc_0_46"/>
          <p:cNvSpPr txBox="1">
            <a:spLocks noGrp="1"/>
          </p:cNvSpPr>
          <p:nvPr>
            <p:ph type="title"/>
          </p:nvPr>
        </p:nvSpPr>
        <p:spPr>
          <a:xfrm>
            <a:off x="838188" y="33075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160"/>
              <a:buFont typeface="Arial"/>
              <a:buNone/>
            </a:pPr>
            <a:r>
              <a:rPr lang="en-US" sz="3990">
                <a:latin typeface="Times New Roman"/>
                <a:ea typeface="Times New Roman"/>
                <a:cs typeface="Times New Roman"/>
                <a:sym typeface="Times New Roman"/>
              </a:rPr>
              <a:t>Mental Health - Southeastern Mass Regional Student Advisory Council</a:t>
            </a:r>
            <a:endParaRPr sz="3990">
              <a:latin typeface="Times New Roman"/>
              <a:ea typeface="Times New Roman"/>
              <a:cs typeface="Times New Roman"/>
              <a:sym typeface="Times New Roman"/>
            </a:endParaRPr>
          </a:p>
        </p:txBody>
      </p:sp>
      <p:sp>
        <p:nvSpPr>
          <p:cNvPr id="119" name="Google Shape;119;g367dd51f7dc_0_46"/>
          <p:cNvSpPr txBox="1"/>
          <p:nvPr/>
        </p:nvSpPr>
        <p:spPr>
          <a:xfrm>
            <a:off x="838200" y="1585825"/>
            <a:ext cx="10155300" cy="4827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1700"/>
              <a:buFont typeface="Arial"/>
              <a:buNone/>
            </a:pPr>
            <a:r>
              <a:rPr lang="en-US" sz="1700" b="1" i="0" u="none" strike="noStrike" cap="none">
                <a:solidFill>
                  <a:schemeClr val="lt1"/>
                </a:solidFill>
                <a:latin typeface="Times New Roman"/>
                <a:ea typeface="Times New Roman"/>
                <a:cs typeface="Times New Roman"/>
                <a:sym typeface="Times New Roman"/>
              </a:rPr>
              <a:t>Focus Areas:</a:t>
            </a:r>
            <a:endParaRPr sz="1700" b="1" i="0" u="none" strike="noStrike" cap="none">
              <a:solidFill>
                <a:schemeClr val="lt1"/>
              </a:solidFill>
              <a:latin typeface="Times New Roman"/>
              <a:ea typeface="Times New Roman"/>
              <a:cs typeface="Times New Roman"/>
              <a:sym typeface="Times New Roman"/>
            </a:endParaRPr>
          </a:p>
          <a:p>
            <a:pPr marL="457200" marR="0" lvl="0" indent="-336550" algn="l" rtl="0">
              <a:lnSpc>
                <a:spcPct val="115000"/>
              </a:lnSpc>
              <a:spcBef>
                <a:spcPts val="1200"/>
              </a:spcBef>
              <a:spcAft>
                <a:spcPts val="0"/>
              </a:spcAft>
              <a:buClr>
                <a:schemeClr val="lt1"/>
              </a:buClr>
              <a:buSzPts val="1700"/>
              <a:buFont typeface="Times New Roman"/>
              <a:buChar char="●"/>
            </a:pPr>
            <a:r>
              <a:rPr lang="en-US" sz="1700" b="0" i="0" u="none" strike="noStrike" cap="none">
                <a:solidFill>
                  <a:schemeClr val="lt1"/>
                </a:solidFill>
                <a:latin typeface="Times New Roman"/>
                <a:ea typeface="Times New Roman"/>
                <a:cs typeface="Times New Roman"/>
                <a:sym typeface="Times New Roman"/>
              </a:rPr>
              <a:t>Mental health as the root cause behind chronic absenteeism</a:t>
            </a:r>
            <a:endParaRPr sz="1700" b="0" i="0" u="none" strike="noStrike" cap="none">
              <a:solidFill>
                <a:schemeClr val="lt1"/>
              </a:solidFill>
              <a:latin typeface="Times New Roman"/>
              <a:ea typeface="Times New Roman"/>
              <a:cs typeface="Times New Roman"/>
              <a:sym typeface="Times New Roman"/>
            </a:endParaRPr>
          </a:p>
          <a:p>
            <a:pPr marL="457200" marR="0" lvl="0" indent="-336550" algn="l" rtl="0">
              <a:lnSpc>
                <a:spcPct val="115000"/>
              </a:lnSpc>
              <a:spcBef>
                <a:spcPts val="0"/>
              </a:spcBef>
              <a:spcAft>
                <a:spcPts val="0"/>
              </a:spcAft>
              <a:buClr>
                <a:schemeClr val="lt1"/>
              </a:buClr>
              <a:buSzPts val="1700"/>
              <a:buFont typeface="Times New Roman"/>
              <a:buChar char="●"/>
            </a:pPr>
            <a:r>
              <a:rPr lang="en-US" sz="1700" b="0" i="0" u="none" strike="noStrike" cap="none">
                <a:solidFill>
                  <a:schemeClr val="lt1"/>
                </a:solidFill>
                <a:latin typeface="Times New Roman"/>
                <a:ea typeface="Times New Roman"/>
                <a:cs typeface="Times New Roman"/>
                <a:sym typeface="Times New Roman"/>
              </a:rPr>
              <a:t>Disconnect between resource availability and student awareness</a:t>
            </a:r>
            <a:endParaRPr sz="1700" b="0" i="0" u="none" strike="noStrike" cap="none">
              <a:solidFill>
                <a:schemeClr val="lt1"/>
              </a:solidFill>
              <a:latin typeface="Times New Roman"/>
              <a:ea typeface="Times New Roman"/>
              <a:cs typeface="Times New Roman"/>
              <a:sym typeface="Times New Roman"/>
            </a:endParaRPr>
          </a:p>
          <a:p>
            <a:pPr marL="0" marR="0" lvl="0" indent="0" algn="l" rtl="0">
              <a:lnSpc>
                <a:spcPct val="115000"/>
              </a:lnSpc>
              <a:spcBef>
                <a:spcPts val="1200"/>
              </a:spcBef>
              <a:spcAft>
                <a:spcPts val="0"/>
              </a:spcAft>
              <a:buClr>
                <a:srgbClr val="000000"/>
              </a:buClr>
              <a:buSzPts val="1700"/>
              <a:buFont typeface="Arial"/>
              <a:buNone/>
            </a:pPr>
            <a:r>
              <a:rPr lang="en-US" sz="1700" b="1" i="0" u="none" strike="noStrike" cap="none">
                <a:solidFill>
                  <a:schemeClr val="lt1"/>
                </a:solidFill>
                <a:latin typeface="Times New Roman"/>
                <a:ea typeface="Times New Roman"/>
                <a:cs typeface="Times New Roman"/>
                <a:sym typeface="Times New Roman"/>
              </a:rPr>
              <a:t>Community Dialogue Approach:</a:t>
            </a:r>
            <a:endParaRPr sz="1700" b="1" i="0" u="none" strike="noStrike" cap="none">
              <a:solidFill>
                <a:schemeClr val="lt1"/>
              </a:solidFill>
              <a:latin typeface="Times New Roman"/>
              <a:ea typeface="Times New Roman"/>
              <a:cs typeface="Times New Roman"/>
              <a:sym typeface="Times New Roman"/>
            </a:endParaRPr>
          </a:p>
          <a:p>
            <a:pPr marL="457200" marR="0" lvl="0" indent="-336550" algn="l" rtl="0">
              <a:lnSpc>
                <a:spcPct val="115000"/>
              </a:lnSpc>
              <a:spcBef>
                <a:spcPts val="1200"/>
              </a:spcBef>
              <a:spcAft>
                <a:spcPts val="0"/>
              </a:spcAft>
              <a:buClr>
                <a:schemeClr val="lt1"/>
              </a:buClr>
              <a:buSzPts val="1700"/>
              <a:buFont typeface="Arial"/>
              <a:buChar char="●"/>
            </a:pPr>
            <a:r>
              <a:rPr lang="en-US" sz="1700" b="0" i="0" u="none" strike="noStrike" cap="none">
                <a:solidFill>
                  <a:schemeClr val="lt1"/>
                </a:solidFill>
                <a:latin typeface="Times New Roman"/>
                <a:ea typeface="Times New Roman"/>
                <a:cs typeface="Times New Roman"/>
                <a:sym typeface="Times New Roman"/>
              </a:rPr>
              <a:t>Kicked things off with an interactive Data Party to discuss student survey results</a:t>
            </a:r>
            <a:endParaRPr sz="1700" b="0" i="0" u="none" strike="noStrike" cap="none">
              <a:solidFill>
                <a:schemeClr val="lt1"/>
              </a:solidFill>
              <a:latin typeface="Times New Roman"/>
              <a:ea typeface="Times New Roman"/>
              <a:cs typeface="Times New Roman"/>
              <a:sym typeface="Times New Roman"/>
            </a:endParaRPr>
          </a:p>
          <a:p>
            <a:pPr marL="457200" marR="0" lvl="0" indent="-336550" algn="l" rtl="0">
              <a:lnSpc>
                <a:spcPct val="115000"/>
              </a:lnSpc>
              <a:spcBef>
                <a:spcPts val="0"/>
              </a:spcBef>
              <a:spcAft>
                <a:spcPts val="0"/>
              </a:spcAft>
              <a:buClr>
                <a:schemeClr val="lt1"/>
              </a:buClr>
              <a:buSzPts val="1700"/>
              <a:buFont typeface="Times New Roman"/>
              <a:buChar char="●"/>
            </a:pPr>
            <a:r>
              <a:rPr lang="en-US" sz="1700" b="0" i="0" u="none" strike="noStrike" cap="none">
                <a:solidFill>
                  <a:schemeClr val="lt1"/>
                </a:solidFill>
                <a:latin typeface="Times New Roman"/>
                <a:ea typeface="Times New Roman"/>
                <a:cs typeface="Times New Roman"/>
                <a:sym typeface="Times New Roman"/>
              </a:rPr>
              <a:t>Hosted school administrators and gathered multi-perspective feedback</a:t>
            </a:r>
            <a:endParaRPr sz="1700" b="0" i="0" u="none" strike="noStrike" cap="none">
              <a:solidFill>
                <a:schemeClr val="lt1"/>
              </a:solidFill>
              <a:latin typeface="Times New Roman"/>
              <a:ea typeface="Times New Roman"/>
              <a:cs typeface="Times New Roman"/>
              <a:sym typeface="Times New Roman"/>
            </a:endParaRPr>
          </a:p>
          <a:p>
            <a:pPr marL="457200" marR="0" lvl="0" indent="-336550" algn="l" rtl="0">
              <a:lnSpc>
                <a:spcPct val="115000"/>
              </a:lnSpc>
              <a:spcBef>
                <a:spcPts val="0"/>
              </a:spcBef>
              <a:spcAft>
                <a:spcPts val="0"/>
              </a:spcAft>
              <a:buClr>
                <a:schemeClr val="lt1"/>
              </a:buClr>
              <a:buSzPts val="1700"/>
              <a:buFont typeface="Arial"/>
              <a:buChar char="●"/>
            </a:pPr>
            <a:r>
              <a:rPr lang="en-US" sz="1700" b="0" i="0" u="none" strike="noStrike" cap="none">
                <a:solidFill>
                  <a:schemeClr val="lt1"/>
                </a:solidFill>
                <a:latin typeface="Times New Roman"/>
                <a:ea typeface="Times New Roman"/>
                <a:cs typeface="Times New Roman"/>
                <a:sym typeface="Times New Roman"/>
              </a:rPr>
              <a:t>Prioritized actionable, de-stigmatized solutions grounded in real student needs</a:t>
            </a:r>
            <a:endParaRPr sz="1700" b="0" i="0" u="none" strike="noStrike" cap="none">
              <a:solidFill>
                <a:schemeClr val="lt1"/>
              </a:solidFill>
              <a:latin typeface="Times New Roman"/>
              <a:ea typeface="Times New Roman"/>
              <a:cs typeface="Times New Roman"/>
              <a:sym typeface="Times New Roman"/>
            </a:endParaRPr>
          </a:p>
          <a:p>
            <a:pPr marL="0" marR="0" lvl="0" indent="0" algn="l" rtl="0">
              <a:lnSpc>
                <a:spcPct val="115000"/>
              </a:lnSpc>
              <a:spcBef>
                <a:spcPts val="1200"/>
              </a:spcBef>
              <a:spcAft>
                <a:spcPts val="0"/>
              </a:spcAft>
              <a:buClr>
                <a:srgbClr val="000000"/>
              </a:buClr>
              <a:buSzPts val="1700"/>
              <a:buFont typeface="Arial"/>
              <a:buNone/>
            </a:pPr>
            <a:r>
              <a:rPr lang="en-US" sz="1700" b="1" i="0" u="none" strike="noStrike" cap="none">
                <a:solidFill>
                  <a:schemeClr val="lt1"/>
                </a:solidFill>
                <a:latin typeface="Times New Roman"/>
                <a:ea typeface="Times New Roman"/>
                <a:cs typeface="Times New Roman"/>
                <a:sym typeface="Times New Roman"/>
              </a:rPr>
              <a:t>Key Recommendations:</a:t>
            </a:r>
            <a:endParaRPr sz="1700" b="1" i="0" u="none" strike="noStrike" cap="none">
              <a:solidFill>
                <a:schemeClr val="lt1"/>
              </a:solidFill>
              <a:latin typeface="Times New Roman"/>
              <a:ea typeface="Times New Roman"/>
              <a:cs typeface="Times New Roman"/>
              <a:sym typeface="Times New Roman"/>
            </a:endParaRPr>
          </a:p>
          <a:p>
            <a:pPr marL="457200" marR="0" lvl="0" indent="-336550" algn="l" rtl="0">
              <a:lnSpc>
                <a:spcPct val="115000"/>
              </a:lnSpc>
              <a:spcBef>
                <a:spcPts val="1200"/>
              </a:spcBef>
              <a:spcAft>
                <a:spcPts val="0"/>
              </a:spcAft>
              <a:buClr>
                <a:schemeClr val="lt1"/>
              </a:buClr>
              <a:buSzPts val="1700"/>
              <a:buFont typeface="Arial"/>
              <a:buChar char="●"/>
            </a:pPr>
            <a:r>
              <a:rPr lang="en-US" sz="1700" b="0" i="0" u="none" strike="noStrike" cap="none">
                <a:solidFill>
                  <a:schemeClr val="lt1"/>
                </a:solidFill>
                <a:latin typeface="Times New Roman"/>
                <a:ea typeface="Times New Roman"/>
                <a:cs typeface="Times New Roman"/>
                <a:sym typeface="Times New Roman"/>
              </a:rPr>
              <a:t>Mental Health Blocks: Designated periods for mindfulness, therapy dogs, art, or peer group support</a:t>
            </a:r>
            <a:endParaRPr sz="1700" b="0" i="0" u="none" strike="noStrike" cap="none">
              <a:solidFill>
                <a:schemeClr val="lt1"/>
              </a:solidFill>
              <a:latin typeface="Times New Roman"/>
              <a:ea typeface="Times New Roman"/>
              <a:cs typeface="Times New Roman"/>
              <a:sym typeface="Times New Roman"/>
            </a:endParaRPr>
          </a:p>
          <a:p>
            <a:pPr marL="914400" marR="0" lvl="1" indent="-336550" algn="l" rtl="0">
              <a:lnSpc>
                <a:spcPct val="115000"/>
              </a:lnSpc>
              <a:spcBef>
                <a:spcPts val="0"/>
              </a:spcBef>
              <a:spcAft>
                <a:spcPts val="0"/>
              </a:spcAft>
              <a:buClr>
                <a:schemeClr val="lt1"/>
              </a:buClr>
              <a:buSzPts val="1700"/>
              <a:buFont typeface="Arial"/>
              <a:buChar char="○"/>
            </a:pPr>
            <a:r>
              <a:rPr lang="en-US" sz="1700" b="0" i="0" u="none" strike="noStrike" cap="none">
                <a:solidFill>
                  <a:schemeClr val="lt1"/>
                </a:solidFill>
                <a:latin typeface="Times New Roman"/>
                <a:ea typeface="Times New Roman"/>
                <a:cs typeface="Times New Roman"/>
                <a:sym typeface="Times New Roman"/>
              </a:rPr>
              <a:t>Peer Support Groups: Informal, non-mandatory sessions with student-led check-ins</a:t>
            </a:r>
            <a:endParaRPr sz="1700" b="0" i="0" u="none" strike="noStrike" cap="none">
              <a:solidFill>
                <a:schemeClr val="lt1"/>
              </a:solidFill>
              <a:latin typeface="Times New Roman"/>
              <a:ea typeface="Times New Roman"/>
              <a:cs typeface="Times New Roman"/>
              <a:sym typeface="Times New Roman"/>
            </a:endParaRPr>
          </a:p>
          <a:p>
            <a:pPr marL="457200" marR="0" lvl="0" indent="-336550" algn="l" rtl="0">
              <a:lnSpc>
                <a:spcPct val="115000"/>
              </a:lnSpc>
              <a:spcBef>
                <a:spcPts val="0"/>
              </a:spcBef>
              <a:spcAft>
                <a:spcPts val="0"/>
              </a:spcAft>
              <a:buClr>
                <a:schemeClr val="lt1"/>
              </a:buClr>
              <a:buSzPts val="1700"/>
              <a:buFont typeface="Arial"/>
              <a:buChar char="●"/>
            </a:pPr>
            <a:r>
              <a:rPr lang="en-US" sz="1700" b="0" i="0" u="none" strike="noStrike" cap="none">
                <a:solidFill>
                  <a:schemeClr val="lt1"/>
                </a:solidFill>
                <a:latin typeface="Times New Roman"/>
                <a:ea typeface="Times New Roman"/>
                <a:cs typeface="Times New Roman"/>
                <a:sym typeface="Times New Roman"/>
              </a:rPr>
              <a:t>In-Class Integration: Wellness check-ins embedded in health curricula; mental health treated like physical health in attendance policy</a:t>
            </a:r>
            <a:endParaRPr sz="1700" b="0" i="0" u="none" strike="noStrike" cap="none">
              <a:solidFill>
                <a:schemeClr val="lt1"/>
              </a:solidFill>
              <a:latin typeface="Times New Roman"/>
              <a:ea typeface="Times New Roman"/>
              <a:cs typeface="Times New Roman"/>
              <a:sym typeface="Times New Roman"/>
            </a:endParaRPr>
          </a:p>
          <a:p>
            <a:pPr marL="457200" marR="0" lvl="0" indent="-336550" algn="l" rtl="0">
              <a:lnSpc>
                <a:spcPct val="115000"/>
              </a:lnSpc>
              <a:spcBef>
                <a:spcPts val="0"/>
              </a:spcBef>
              <a:spcAft>
                <a:spcPts val="0"/>
              </a:spcAft>
              <a:buClr>
                <a:schemeClr val="lt1"/>
              </a:buClr>
              <a:buSzPts val="1700"/>
              <a:buFont typeface="Arial"/>
              <a:buChar char="●"/>
            </a:pPr>
            <a:r>
              <a:rPr lang="en-US" sz="1700" b="0" i="0" u="none" strike="noStrike" cap="none">
                <a:solidFill>
                  <a:schemeClr val="lt1"/>
                </a:solidFill>
                <a:latin typeface="Times New Roman"/>
                <a:ea typeface="Times New Roman"/>
                <a:cs typeface="Times New Roman"/>
                <a:sym typeface="Times New Roman"/>
              </a:rPr>
              <a:t>Student-Friendly Outreach: Digital platforms, newsletters, and integrated classroom dialogue</a:t>
            </a:r>
            <a:endParaRPr sz="2300" b="0"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336d74a65c7_0_46"/>
          <p:cNvSpPr txBox="1">
            <a:spLocks noGrp="1"/>
          </p:cNvSpPr>
          <p:nvPr>
            <p:ph type="title"/>
          </p:nvPr>
        </p:nvSpPr>
        <p:spPr>
          <a:xfrm>
            <a:off x="838188" y="33075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160"/>
              <a:buFont typeface="Arial"/>
              <a:buNone/>
            </a:pPr>
            <a:r>
              <a:rPr lang="en-US" sz="3990">
                <a:latin typeface="Times New Roman"/>
                <a:ea typeface="Times New Roman"/>
                <a:cs typeface="Times New Roman"/>
                <a:sym typeface="Times New Roman"/>
              </a:rPr>
              <a:t>Mental Health - Northeastern Mass Regional Student Advisory Council</a:t>
            </a:r>
            <a:endParaRPr sz="3990">
              <a:latin typeface="Times New Roman"/>
              <a:ea typeface="Times New Roman"/>
              <a:cs typeface="Times New Roman"/>
              <a:sym typeface="Times New Roman"/>
            </a:endParaRPr>
          </a:p>
        </p:txBody>
      </p:sp>
      <p:sp>
        <p:nvSpPr>
          <p:cNvPr id="125" name="Google Shape;125;g336d74a65c7_0_46"/>
          <p:cNvSpPr txBox="1"/>
          <p:nvPr/>
        </p:nvSpPr>
        <p:spPr>
          <a:xfrm>
            <a:off x="838200" y="1585825"/>
            <a:ext cx="10155300" cy="51279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1700"/>
              <a:buFont typeface="Arial"/>
              <a:buNone/>
            </a:pPr>
            <a:r>
              <a:rPr lang="en-US" sz="1700" b="1" i="0" u="none" strike="noStrike" cap="none">
                <a:solidFill>
                  <a:schemeClr val="lt1"/>
                </a:solidFill>
                <a:latin typeface="Times New Roman"/>
                <a:ea typeface="Times New Roman"/>
                <a:cs typeface="Times New Roman"/>
                <a:sym typeface="Times New Roman"/>
              </a:rPr>
              <a:t>Focus Areas:</a:t>
            </a:r>
            <a:endParaRPr sz="1700" b="1" i="0" u="none" strike="noStrike" cap="none">
              <a:solidFill>
                <a:schemeClr val="lt1"/>
              </a:solidFill>
              <a:latin typeface="Times New Roman"/>
              <a:ea typeface="Times New Roman"/>
              <a:cs typeface="Times New Roman"/>
              <a:sym typeface="Times New Roman"/>
            </a:endParaRPr>
          </a:p>
          <a:p>
            <a:pPr marL="457200" marR="0" lvl="0" indent="-336550" algn="l" rtl="0">
              <a:lnSpc>
                <a:spcPct val="115000"/>
              </a:lnSpc>
              <a:spcBef>
                <a:spcPts val="1200"/>
              </a:spcBef>
              <a:spcAft>
                <a:spcPts val="0"/>
              </a:spcAft>
              <a:buClr>
                <a:schemeClr val="lt1"/>
              </a:buClr>
              <a:buSzPts val="1700"/>
              <a:buFont typeface="Times New Roman"/>
              <a:buChar char="●"/>
            </a:pPr>
            <a:r>
              <a:rPr lang="en-US" sz="1700" b="0" i="0" u="none" strike="noStrike" cap="none">
                <a:solidFill>
                  <a:schemeClr val="lt1"/>
                </a:solidFill>
                <a:latin typeface="Times New Roman"/>
                <a:ea typeface="Times New Roman"/>
                <a:cs typeface="Times New Roman"/>
                <a:sym typeface="Times New Roman"/>
              </a:rPr>
              <a:t>Disconnect between available mental health resources and student awareness</a:t>
            </a:r>
            <a:endParaRPr sz="1700" b="0" i="0" u="none" strike="noStrike" cap="none">
              <a:solidFill>
                <a:schemeClr val="lt1"/>
              </a:solidFill>
              <a:latin typeface="Times New Roman"/>
              <a:ea typeface="Times New Roman"/>
              <a:cs typeface="Times New Roman"/>
              <a:sym typeface="Times New Roman"/>
            </a:endParaRPr>
          </a:p>
          <a:p>
            <a:pPr marL="457200" marR="0" lvl="0" indent="-336550" algn="l" rtl="0">
              <a:lnSpc>
                <a:spcPct val="115000"/>
              </a:lnSpc>
              <a:spcBef>
                <a:spcPts val="0"/>
              </a:spcBef>
              <a:spcAft>
                <a:spcPts val="0"/>
              </a:spcAft>
              <a:buClr>
                <a:schemeClr val="lt1"/>
              </a:buClr>
              <a:buSzPts val="1700"/>
              <a:buFont typeface="Times New Roman"/>
              <a:buChar char="●"/>
            </a:pPr>
            <a:r>
              <a:rPr lang="en-US" sz="1700" b="0" i="0" u="none" strike="noStrike" cap="none">
                <a:solidFill>
                  <a:schemeClr val="lt1"/>
                </a:solidFill>
                <a:latin typeface="Times New Roman"/>
                <a:ea typeface="Times New Roman"/>
                <a:cs typeface="Times New Roman"/>
                <a:sym typeface="Times New Roman"/>
              </a:rPr>
              <a:t>Stigma and fear preventing students from seeking help</a:t>
            </a:r>
            <a:endParaRPr sz="1700" b="0" i="0" u="none" strike="noStrike" cap="none">
              <a:solidFill>
                <a:schemeClr val="lt1"/>
              </a:solidFill>
              <a:latin typeface="Times New Roman"/>
              <a:ea typeface="Times New Roman"/>
              <a:cs typeface="Times New Roman"/>
              <a:sym typeface="Times New Roman"/>
            </a:endParaRPr>
          </a:p>
          <a:p>
            <a:pPr marL="457200" marR="0" lvl="0" indent="-336550" algn="l" rtl="0">
              <a:lnSpc>
                <a:spcPct val="115000"/>
              </a:lnSpc>
              <a:spcBef>
                <a:spcPts val="0"/>
              </a:spcBef>
              <a:spcAft>
                <a:spcPts val="0"/>
              </a:spcAft>
              <a:buClr>
                <a:schemeClr val="lt1"/>
              </a:buClr>
              <a:buSzPts val="1700"/>
              <a:buFont typeface="Times New Roman"/>
              <a:buChar char="●"/>
            </a:pPr>
            <a:r>
              <a:rPr lang="en-US" sz="1700" b="0" i="0" u="none" strike="noStrike" cap="none">
                <a:solidFill>
                  <a:schemeClr val="lt1"/>
                </a:solidFill>
                <a:latin typeface="Times New Roman"/>
                <a:ea typeface="Times New Roman"/>
                <a:cs typeface="Times New Roman"/>
                <a:sym typeface="Times New Roman"/>
              </a:rPr>
              <a:t>Mental health struggles contributing to chronic absenteeism and academic disengagement</a:t>
            </a:r>
            <a:endParaRPr sz="1700" b="0" i="0" u="none" strike="noStrike" cap="none">
              <a:solidFill>
                <a:schemeClr val="lt1"/>
              </a:solidFill>
              <a:latin typeface="Times New Roman"/>
              <a:ea typeface="Times New Roman"/>
              <a:cs typeface="Times New Roman"/>
              <a:sym typeface="Times New Roman"/>
            </a:endParaRPr>
          </a:p>
          <a:p>
            <a:pPr marL="0" marR="0" lvl="0" indent="0" algn="l" rtl="0">
              <a:lnSpc>
                <a:spcPct val="115000"/>
              </a:lnSpc>
              <a:spcBef>
                <a:spcPts val="1200"/>
              </a:spcBef>
              <a:spcAft>
                <a:spcPts val="0"/>
              </a:spcAft>
              <a:buClr>
                <a:srgbClr val="000000"/>
              </a:buClr>
              <a:buSzPts val="1700"/>
              <a:buFont typeface="Arial"/>
              <a:buNone/>
            </a:pPr>
            <a:r>
              <a:rPr lang="en-US" sz="1700" b="1" i="0" u="none" strike="noStrike" cap="none">
                <a:solidFill>
                  <a:schemeClr val="lt1"/>
                </a:solidFill>
                <a:latin typeface="Times New Roman"/>
                <a:ea typeface="Times New Roman"/>
                <a:cs typeface="Times New Roman"/>
                <a:sym typeface="Times New Roman"/>
              </a:rPr>
              <a:t>Community Engagement Approach:</a:t>
            </a:r>
            <a:endParaRPr sz="1700" b="1" i="0" u="none" strike="noStrike" cap="none">
              <a:solidFill>
                <a:schemeClr val="lt1"/>
              </a:solidFill>
              <a:latin typeface="Times New Roman"/>
              <a:ea typeface="Times New Roman"/>
              <a:cs typeface="Times New Roman"/>
              <a:sym typeface="Times New Roman"/>
            </a:endParaRPr>
          </a:p>
          <a:p>
            <a:pPr marL="457200" marR="0" lvl="0" indent="-336550" algn="l" rtl="0">
              <a:lnSpc>
                <a:spcPct val="115000"/>
              </a:lnSpc>
              <a:spcBef>
                <a:spcPts val="1200"/>
              </a:spcBef>
              <a:spcAft>
                <a:spcPts val="0"/>
              </a:spcAft>
              <a:buClr>
                <a:schemeClr val="lt1"/>
              </a:buClr>
              <a:buSzPts val="1700"/>
              <a:buFont typeface="Arial"/>
              <a:buChar char="●"/>
            </a:pPr>
            <a:r>
              <a:rPr lang="en-US" sz="1700" b="0" i="0" u="none" strike="noStrike" cap="none">
                <a:solidFill>
                  <a:schemeClr val="lt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Conducted a YPAR study with 7 teachers and 3 administrators at Dracut High School</a:t>
            </a:r>
            <a:endParaRPr sz="1700" b="0" i="0" u="none" strike="noStrike" cap="none">
              <a:solidFill>
                <a:schemeClr val="lt1"/>
              </a:solidFill>
              <a:latin typeface="Times New Roman"/>
              <a:ea typeface="Times New Roman"/>
              <a:cs typeface="Times New Roman"/>
              <a:sym typeface="Times New Roman"/>
            </a:endParaRPr>
          </a:p>
          <a:p>
            <a:pPr marL="457200" marR="0" lvl="0" indent="-336550" algn="l" rtl="0">
              <a:lnSpc>
                <a:spcPct val="115000"/>
              </a:lnSpc>
              <a:spcBef>
                <a:spcPts val="0"/>
              </a:spcBef>
              <a:spcAft>
                <a:spcPts val="0"/>
              </a:spcAft>
              <a:buClr>
                <a:schemeClr val="lt1"/>
              </a:buClr>
              <a:buSzPts val="1700"/>
              <a:buFont typeface="Arial"/>
              <a:buChar char="●"/>
            </a:pPr>
            <a:r>
              <a:rPr lang="en-US" sz="1700" b="0" i="0" u="none" strike="noStrike" cap="none">
                <a:solidFill>
                  <a:schemeClr val="lt1"/>
                </a:solidFill>
                <a:latin typeface="Times New Roman"/>
                <a:ea typeface="Times New Roman"/>
                <a:cs typeface="Times New Roman"/>
                <a:sym typeface="Times New Roman"/>
              </a:rPr>
              <a:t>Created school-specific infographics and decision trees for where to go when facing mental health concerns</a:t>
            </a:r>
            <a:endParaRPr sz="1700" b="0" i="0" u="none" strike="noStrike" cap="none">
              <a:solidFill>
                <a:schemeClr val="lt1"/>
              </a:solidFill>
              <a:latin typeface="Times New Roman"/>
              <a:ea typeface="Times New Roman"/>
              <a:cs typeface="Times New Roman"/>
              <a:sym typeface="Times New Roman"/>
            </a:endParaRPr>
          </a:p>
          <a:p>
            <a:pPr marL="457200" marR="0" lvl="0" indent="-336550" algn="l" rtl="0">
              <a:lnSpc>
                <a:spcPct val="115000"/>
              </a:lnSpc>
              <a:spcBef>
                <a:spcPts val="0"/>
              </a:spcBef>
              <a:spcAft>
                <a:spcPts val="0"/>
              </a:spcAft>
              <a:buClr>
                <a:schemeClr val="lt1"/>
              </a:buClr>
              <a:buSzPts val="1700"/>
              <a:buFont typeface="Times New Roman"/>
              <a:buChar char="●"/>
            </a:pPr>
            <a:r>
              <a:rPr lang="en-US" sz="1700" b="0" i="0" u="none" strike="noStrike" cap="none">
                <a:solidFill>
                  <a:schemeClr val="lt1"/>
                </a:solidFill>
                <a:latin typeface="Times New Roman"/>
                <a:ea typeface="Times New Roman"/>
                <a:cs typeface="Times New Roman"/>
                <a:sym typeface="Times New Roman"/>
              </a:rPr>
              <a:t>Collaborated with school counselors and adjustment staff to identify visibility gaps</a:t>
            </a:r>
            <a:endParaRPr sz="1700" b="0" i="0" u="none" strike="noStrike" cap="none">
              <a:solidFill>
                <a:schemeClr val="lt1"/>
              </a:solidFill>
              <a:latin typeface="Times New Roman"/>
              <a:ea typeface="Times New Roman"/>
              <a:cs typeface="Times New Roman"/>
              <a:sym typeface="Times New Roman"/>
            </a:endParaRPr>
          </a:p>
          <a:p>
            <a:pPr marL="457200" marR="0" lvl="0" indent="-336550" algn="l" rtl="0">
              <a:lnSpc>
                <a:spcPct val="115000"/>
              </a:lnSpc>
              <a:spcBef>
                <a:spcPts val="0"/>
              </a:spcBef>
              <a:spcAft>
                <a:spcPts val="0"/>
              </a:spcAft>
              <a:buClr>
                <a:schemeClr val="lt1"/>
              </a:buClr>
              <a:buSzPts val="1700"/>
              <a:buFont typeface="Times New Roman"/>
              <a:buChar char="●"/>
            </a:pPr>
            <a:r>
              <a:rPr lang="en-US" sz="1700" b="0" i="0" u="none" strike="noStrike" cap="none">
                <a:solidFill>
                  <a:schemeClr val="lt1"/>
                </a:solidFill>
                <a:latin typeface="Times New Roman"/>
                <a:ea typeface="Times New Roman"/>
                <a:cs typeface="Times New Roman"/>
                <a:sym typeface="Times New Roman"/>
              </a:rPr>
              <a:t>Focused on bridging the perception gap between students and staff</a:t>
            </a:r>
            <a:endParaRPr sz="1700" b="0" i="0" u="none" strike="noStrike" cap="none">
              <a:solidFill>
                <a:schemeClr val="lt1"/>
              </a:solidFill>
              <a:latin typeface="Times New Roman"/>
              <a:ea typeface="Times New Roman"/>
              <a:cs typeface="Times New Roman"/>
              <a:sym typeface="Times New Roman"/>
            </a:endParaRPr>
          </a:p>
          <a:p>
            <a:pPr marL="0" marR="0" lvl="0" indent="0" algn="l" rtl="0">
              <a:lnSpc>
                <a:spcPct val="115000"/>
              </a:lnSpc>
              <a:spcBef>
                <a:spcPts val="1200"/>
              </a:spcBef>
              <a:spcAft>
                <a:spcPts val="0"/>
              </a:spcAft>
              <a:buClr>
                <a:srgbClr val="000000"/>
              </a:buClr>
              <a:buSzPts val="1700"/>
              <a:buFont typeface="Arial"/>
              <a:buNone/>
            </a:pPr>
            <a:r>
              <a:rPr lang="en-US" sz="1700" b="1" i="0" u="none" strike="noStrike" cap="none">
                <a:solidFill>
                  <a:schemeClr val="lt1"/>
                </a:solidFill>
                <a:latin typeface="Times New Roman"/>
                <a:ea typeface="Times New Roman"/>
                <a:cs typeface="Times New Roman"/>
                <a:sym typeface="Times New Roman"/>
              </a:rPr>
              <a:t>Key Recommendations:</a:t>
            </a:r>
            <a:endParaRPr sz="1700" b="1" i="0" u="none" strike="noStrike" cap="none">
              <a:solidFill>
                <a:schemeClr val="lt1"/>
              </a:solidFill>
              <a:latin typeface="Times New Roman"/>
              <a:ea typeface="Times New Roman"/>
              <a:cs typeface="Times New Roman"/>
              <a:sym typeface="Times New Roman"/>
            </a:endParaRPr>
          </a:p>
          <a:p>
            <a:pPr marL="457200" marR="0" lvl="0" indent="-336550" algn="l" rtl="0">
              <a:lnSpc>
                <a:spcPct val="115000"/>
              </a:lnSpc>
              <a:spcBef>
                <a:spcPts val="1200"/>
              </a:spcBef>
              <a:spcAft>
                <a:spcPts val="0"/>
              </a:spcAft>
              <a:buClr>
                <a:schemeClr val="lt1"/>
              </a:buClr>
              <a:buSzPts val="1700"/>
              <a:buFont typeface="Arial"/>
              <a:buChar char="●"/>
            </a:pPr>
            <a:r>
              <a:rPr lang="en-US" sz="1700" b="0" i="0" u="none" strike="noStrike" cap="none">
                <a:solidFill>
                  <a:schemeClr val="lt1"/>
                </a:solidFill>
                <a:latin typeface="Times New Roman"/>
                <a:ea typeface="Times New Roman"/>
                <a:cs typeface="Times New Roman"/>
                <a:sym typeface="Times New Roman"/>
              </a:rPr>
              <a:t>Resource Infographics &amp; Decision Trees: Visually clear pathways for where and how to get help</a:t>
            </a:r>
            <a:endParaRPr sz="1700" b="0" i="0" u="none" strike="noStrike" cap="none">
              <a:solidFill>
                <a:schemeClr val="lt1"/>
              </a:solidFill>
              <a:latin typeface="Times New Roman"/>
              <a:ea typeface="Times New Roman"/>
              <a:cs typeface="Times New Roman"/>
              <a:sym typeface="Times New Roman"/>
            </a:endParaRPr>
          </a:p>
          <a:p>
            <a:pPr marL="457200" marR="0" lvl="0" indent="-336550" algn="l" rtl="0">
              <a:lnSpc>
                <a:spcPct val="115000"/>
              </a:lnSpc>
              <a:spcBef>
                <a:spcPts val="0"/>
              </a:spcBef>
              <a:spcAft>
                <a:spcPts val="0"/>
              </a:spcAft>
              <a:buClr>
                <a:schemeClr val="lt1"/>
              </a:buClr>
              <a:buSzPts val="1700"/>
              <a:buFont typeface="Arial"/>
              <a:buChar char="●"/>
            </a:pPr>
            <a:r>
              <a:rPr lang="en-US" sz="1700" b="0" i="0" u="none" strike="noStrike" cap="none">
                <a:solidFill>
                  <a:schemeClr val="lt1"/>
                </a:solidFill>
                <a:latin typeface="Times New Roman"/>
                <a:ea typeface="Times New Roman"/>
                <a:cs typeface="Times New Roman"/>
                <a:sym typeface="Times New Roman"/>
              </a:rPr>
              <a:t>Normalization Through Curriculum: Embed mental health discussions in required PE and wellness classes</a:t>
            </a:r>
            <a:endParaRPr sz="1700" b="0" i="0" u="none" strike="noStrike" cap="none">
              <a:solidFill>
                <a:schemeClr val="lt1"/>
              </a:solidFill>
              <a:latin typeface="Times New Roman"/>
              <a:ea typeface="Times New Roman"/>
              <a:cs typeface="Times New Roman"/>
              <a:sym typeface="Times New Roman"/>
            </a:endParaRPr>
          </a:p>
          <a:p>
            <a:pPr marL="457200" marR="0" lvl="0" indent="-336550" algn="l" rtl="0">
              <a:lnSpc>
                <a:spcPct val="115000"/>
              </a:lnSpc>
              <a:spcBef>
                <a:spcPts val="0"/>
              </a:spcBef>
              <a:spcAft>
                <a:spcPts val="0"/>
              </a:spcAft>
              <a:buClr>
                <a:schemeClr val="lt1"/>
              </a:buClr>
              <a:buSzPts val="1700"/>
              <a:buFont typeface="Arial"/>
              <a:buChar char="●"/>
            </a:pPr>
            <a:r>
              <a:rPr lang="en-US" sz="1700" b="0" i="0" u="none" strike="noStrike" cap="none">
                <a:solidFill>
                  <a:schemeClr val="lt1"/>
                </a:solidFill>
                <a:latin typeface="Times New Roman"/>
                <a:ea typeface="Times New Roman"/>
                <a:cs typeface="Times New Roman"/>
                <a:sym typeface="Times New Roman"/>
              </a:rPr>
              <a:t>Statewide Sharing: Encourage DESE to share student-designed tools across districts</a:t>
            </a:r>
            <a:br>
              <a:rPr lang="en-US" sz="1700" b="0" i="0" u="none" strike="noStrike" cap="none">
                <a:solidFill>
                  <a:schemeClr val="lt1"/>
                </a:solidFill>
                <a:latin typeface="Times New Roman"/>
                <a:ea typeface="Times New Roman"/>
                <a:cs typeface="Times New Roman"/>
                <a:sym typeface="Times New Roman"/>
              </a:rPr>
            </a:br>
            <a:endParaRPr sz="1700" b="1"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336d74a65c7_0_52"/>
          <p:cNvSpPr txBox="1">
            <a:spLocks noGrp="1"/>
          </p:cNvSpPr>
          <p:nvPr>
            <p:ph type="title"/>
          </p:nvPr>
        </p:nvSpPr>
        <p:spPr>
          <a:xfrm>
            <a:off x="838188" y="33075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160"/>
              <a:buFont typeface="Arial"/>
              <a:buNone/>
            </a:pPr>
            <a:r>
              <a:rPr lang="en-US" sz="3990">
                <a:latin typeface="Times New Roman"/>
                <a:ea typeface="Times New Roman"/>
                <a:cs typeface="Times New Roman"/>
                <a:sym typeface="Times New Roman"/>
              </a:rPr>
              <a:t>Mental Health - Central Mass Regional Student Advisory Council</a:t>
            </a:r>
            <a:endParaRPr sz="3990">
              <a:latin typeface="Times New Roman"/>
              <a:ea typeface="Times New Roman"/>
              <a:cs typeface="Times New Roman"/>
              <a:sym typeface="Times New Roman"/>
            </a:endParaRPr>
          </a:p>
        </p:txBody>
      </p:sp>
      <p:sp>
        <p:nvSpPr>
          <p:cNvPr id="131" name="Google Shape;131;g336d74a65c7_0_52"/>
          <p:cNvSpPr txBox="1"/>
          <p:nvPr/>
        </p:nvSpPr>
        <p:spPr>
          <a:xfrm>
            <a:off x="838200" y="1585825"/>
            <a:ext cx="10155300" cy="4827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1700"/>
              <a:buFont typeface="Arial"/>
              <a:buNone/>
            </a:pPr>
            <a:r>
              <a:rPr lang="en-US" sz="1700" b="1" i="0" u="none" strike="noStrike" cap="none">
                <a:solidFill>
                  <a:schemeClr val="lt1"/>
                </a:solidFill>
                <a:latin typeface="Times New Roman"/>
                <a:ea typeface="Times New Roman"/>
                <a:cs typeface="Times New Roman"/>
                <a:sym typeface="Times New Roman"/>
              </a:rPr>
              <a:t>Focus Areas:</a:t>
            </a:r>
            <a:endParaRPr sz="1700" b="1" i="0" u="none" strike="noStrike" cap="none">
              <a:solidFill>
                <a:schemeClr val="lt1"/>
              </a:solidFill>
              <a:latin typeface="Times New Roman"/>
              <a:ea typeface="Times New Roman"/>
              <a:cs typeface="Times New Roman"/>
              <a:sym typeface="Times New Roman"/>
            </a:endParaRPr>
          </a:p>
          <a:p>
            <a:pPr marL="457200" marR="0" lvl="0" indent="-336550" algn="l" rtl="0">
              <a:lnSpc>
                <a:spcPct val="115000"/>
              </a:lnSpc>
              <a:spcBef>
                <a:spcPts val="1200"/>
              </a:spcBef>
              <a:spcAft>
                <a:spcPts val="0"/>
              </a:spcAft>
              <a:buClr>
                <a:schemeClr val="lt1"/>
              </a:buClr>
              <a:buSzPts val="1700"/>
              <a:buFont typeface="Times New Roman"/>
              <a:buChar char="●"/>
            </a:pPr>
            <a:r>
              <a:rPr lang="en-US" sz="1700" b="0" i="0" u="none" strike="noStrike" cap="none">
                <a:solidFill>
                  <a:schemeClr val="lt1"/>
                </a:solidFill>
                <a:latin typeface="Times New Roman"/>
                <a:ea typeface="Times New Roman"/>
                <a:cs typeface="Times New Roman"/>
                <a:sym typeface="Times New Roman"/>
              </a:rPr>
              <a:t>Stigma and lack of education around mental health and medication</a:t>
            </a:r>
            <a:endParaRPr sz="1700" b="0" i="0" u="none" strike="noStrike" cap="none">
              <a:solidFill>
                <a:schemeClr val="lt1"/>
              </a:solidFill>
              <a:latin typeface="Times New Roman"/>
              <a:ea typeface="Times New Roman"/>
              <a:cs typeface="Times New Roman"/>
              <a:sym typeface="Times New Roman"/>
            </a:endParaRPr>
          </a:p>
          <a:p>
            <a:pPr marL="457200" marR="0" lvl="0" indent="-336550" algn="l" rtl="0">
              <a:lnSpc>
                <a:spcPct val="115000"/>
              </a:lnSpc>
              <a:spcBef>
                <a:spcPts val="0"/>
              </a:spcBef>
              <a:spcAft>
                <a:spcPts val="0"/>
              </a:spcAft>
              <a:buClr>
                <a:schemeClr val="lt1"/>
              </a:buClr>
              <a:buSzPts val="1700"/>
              <a:buFont typeface="Arial"/>
              <a:buChar char="●"/>
            </a:pPr>
            <a:r>
              <a:rPr lang="en-US" sz="1700" b="0" i="0" u="none" strike="noStrike" cap="none">
                <a:solidFill>
                  <a:schemeClr val="lt1"/>
                </a:solidFill>
                <a:latin typeface="Times New Roman"/>
                <a:ea typeface="Times New Roman"/>
                <a:cs typeface="Times New Roman"/>
                <a:sym typeface="Times New Roman"/>
              </a:rPr>
              <a:t>Need for prevention-first approaches, not just crisis response</a:t>
            </a:r>
            <a:endParaRPr sz="1700" b="0" i="0" u="none" strike="noStrike" cap="none">
              <a:solidFill>
                <a:schemeClr val="lt1"/>
              </a:solidFill>
              <a:latin typeface="Times New Roman"/>
              <a:ea typeface="Times New Roman"/>
              <a:cs typeface="Times New Roman"/>
              <a:sym typeface="Times New Roman"/>
            </a:endParaRPr>
          </a:p>
          <a:p>
            <a:pPr marL="457200" marR="0" lvl="0" indent="-336550" algn="l" rtl="0">
              <a:lnSpc>
                <a:spcPct val="115000"/>
              </a:lnSpc>
              <a:spcBef>
                <a:spcPts val="0"/>
              </a:spcBef>
              <a:spcAft>
                <a:spcPts val="0"/>
              </a:spcAft>
              <a:buClr>
                <a:schemeClr val="lt1"/>
              </a:buClr>
              <a:buSzPts val="1700"/>
              <a:buFont typeface="Arial"/>
              <a:buChar char="●"/>
            </a:pPr>
            <a:r>
              <a:rPr lang="en-US" sz="1700" b="0" i="0" u="none" strike="noStrike" cap="none">
                <a:solidFill>
                  <a:schemeClr val="lt1"/>
                </a:solidFill>
                <a:latin typeface="Times New Roman"/>
                <a:ea typeface="Times New Roman"/>
                <a:cs typeface="Times New Roman"/>
                <a:sym typeface="Times New Roman"/>
              </a:rPr>
              <a:t>Desire for more relatable, student-led mental health programming</a:t>
            </a:r>
            <a:endParaRPr sz="1700" b="0" i="0" u="none" strike="noStrike" cap="none">
              <a:solidFill>
                <a:schemeClr val="lt1"/>
              </a:solidFill>
              <a:latin typeface="Times New Roman"/>
              <a:ea typeface="Times New Roman"/>
              <a:cs typeface="Times New Roman"/>
              <a:sym typeface="Times New Roman"/>
            </a:endParaRPr>
          </a:p>
          <a:p>
            <a:pPr marL="0" marR="0" lvl="0" indent="0" algn="l" rtl="0">
              <a:lnSpc>
                <a:spcPct val="115000"/>
              </a:lnSpc>
              <a:spcBef>
                <a:spcPts val="1200"/>
              </a:spcBef>
              <a:spcAft>
                <a:spcPts val="0"/>
              </a:spcAft>
              <a:buClr>
                <a:srgbClr val="000000"/>
              </a:buClr>
              <a:buSzPts val="1700"/>
              <a:buFont typeface="Arial"/>
              <a:buNone/>
            </a:pPr>
            <a:r>
              <a:rPr lang="en-US" sz="1700" b="1" i="0" u="none" strike="noStrike" cap="none">
                <a:solidFill>
                  <a:schemeClr val="lt1"/>
                </a:solidFill>
                <a:latin typeface="Times New Roman"/>
                <a:ea typeface="Times New Roman"/>
                <a:cs typeface="Times New Roman"/>
                <a:sym typeface="Times New Roman"/>
              </a:rPr>
              <a:t>Community Engagement Approach:</a:t>
            </a:r>
            <a:endParaRPr sz="1700" b="1" i="0" u="none" strike="noStrike" cap="none">
              <a:solidFill>
                <a:schemeClr val="lt1"/>
              </a:solidFill>
              <a:latin typeface="Times New Roman"/>
              <a:ea typeface="Times New Roman"/>
              <a:cs typeface="Times New Roman"/>
              <a:sym typeface="Times New Roman"/>
            </a:endParaRPr>
          </a:p>
          <a:p>
            <a:pPr marL="457200" marR="0" lvl="0" indent="-336550" algn="l" rtl="0">
              <a:lnSpc>
                <a:spcPct val="115000"/>
              </a:lnSpc>
              <a:spcBef>
                <a:spcPts val="1200"/>
              </a:spcBef>
              <a:spcAft>
                <a:spcPts val="0"/>
              </a:spcAft>
              <a:buClr>
                <a:schemeClr val="lt1"/>
              </a:buClr>
              <a:buSzPts val="1700"/>
              <a:buFont typeface="Arial"/>
              <a:buChar char="●"/>
            </a:pPr>
            <a:r>
              <a:rPr lang="en-US" sz="1700" b="0" i="0" u="none" strike="noStrike" cap="none">
                <a:solidFill>
                  <a:schemeClr val="lt1"/>
                </a:solidFill>
                <a:latin typeface="Times New Roman"/>
                <a:ea typeface="Times New Roman"/>
                <a:cs typeface="Times New Roman"/>
                <a:sym typeface="Times New Roman"/>
              </a:rPr>
              <a:t>Hosted a virtual panel with DESE specialists, counselors, trauma experts</a:t>
            </a:r>
            <a:endParaRPr sz="1700" b="0" i="0" u="none" strike="noStrike" cap="none">
              <a:solidFill>
                <a:schemeClr val="lt1"/>
              </a:solidFill>
              <a:latin typeface="Times New Roman"/>
              <a:ea typeface="Times New Roman"/>
              <a:cs typeface="Times New Roman"/>
              <a:sym typeface="Times New Roman"/>
            </a:endParaRPr>
          </a:p>
          <a:p>
            <a:pPr marL="457200" marR="0" lvl="0" indent="-336550" algn="l" rtl="0">
              <a:lnSpc>
                <a:spcPct val="115000"/>
              </a:lnSpc>
              <a:spcBef>
                <a:spcPts val="0"/>
              </a:spcBef>
              <a:spcAft>
                <a:spcPts val="0"/>
              </a:spcAft>
              <a:buClr>
                <a:schemeClr val="lt1"/>
              </a:buClr>
              <a:buSzPts val="1700"/>
              <a:buFont typeface="Arial"/>
              <a:buChar char="●"/>
            </a:pPr>
            <a:r>
              <a:rPr lang="en-US" sz="1700" b="0" i="0" u="none" strike="noStrike" cap="none">
                <a:solidFill>
                  <a:schemeClr val="lt1"/>
                </a:solidFill>
                <a:latin typeface="Times New Roman"/>
                <a:ea typeface="Times New Roman"/>
                <a:cs typeface="Times New Roman"/>
                <a:sym typeface="Times New Roman"/>
              </a:rPr>
              <a:t>Developed and analyzed student surveys to identify local gaps</a:t>
            </a:r>
            <a:endParaRPr sz="1700" b="0" i="0" u="none" strike="noStrike" cap="none">
              <a:solidFill>
                <a:schemeClr val="lt1"/>
              </a:solidFill>
              <a:latin typeface="Times New Roman"/>
              <a:ea typeface="Times New Roman"/>
              <a:cs typeface="Times New Roman"/>
              <a:sym typeface="Times New Roman"/>
            </a:endParaRPr>
          </a:p>
          <a:p>
            <a:pPr marL="457200" marR="0" lvl="0" indent="-336550" algn="l" rtl="0">
              <a:lnSpc>
                <a:spcPct val="115000"/>
              </a:lnSpc>
              <a:spcBef>
                <a:spcPts val="0"/>
              </a:spcBef>
              <a:spcAft>
                <a:spcPts val="0"/>
              </a:spcAft>
              <a:buClr>
                <a:schemeClr val="lt1"/>
              </a:buClr>
              <a:buSzPts val="1700"/>
              <a:buFont typeface="Arial"/>
              <a:buChar char="●"/>
            </a:pPr>
            <a:r>
              <a:rPr lang="en-US" sz="1700" b="0" i="0" u="none" strike="noStrike" cap="none">
                <a:solidFill>
                  <a:schemeClr val="lt1"/>
                </a:solidFill>
                <a:latin typeface="Times New Roman"/>
                <a:ea typeface="Times New Roman"/>
                <a:cs typeface="Times New Roman"/>
                <a:sym typeface="Times New Roman"/>
              </a:rPr>
              <a:t>Researched CDC-backed strategies and peer-reviewed best practices</a:t>
            </a:r>
            <a:endParaRPr sz="1700" b="0" i="0" u="none" strike="noStrike" cap="none">
              <a:solidFill>
                <a:schemeClr val="lt1"/>
              </a:solidFill>
              <a:latin typeface="Times New Roman"/>
              <a:ea typeface="Times New Roman"/>
              <a:cs typeface="Times New Roman"/>
              <a:sym typeface="Times New Roman"/>
            </a:endParaRPr>
          </a:p>
          <a:p>
            <a:pPr marL="0" marR="0" lvl="0" indent="0" algn="l" rtl="0">
              <a:lnSpc>
                <a:spcPct val="115000"/>
              </a:lnSpc>
              <a:spcBef>
                <a:spcPts val="1200"/>
              </a:spcBef>
              <a:spcAft>
                <a:spcPts val="0"/>
              </a:spcAft>
              <a:buClr>
                <a:srgbClr val="000000"/>
              </a:buClr>
              <a:buSzPts val="1700"/>
              <a:buFont typeface="Arial"/>
              <a:buNone/>
            </a:pPr>
            <a:r>
              <a:rPr lang="en-US" sz="1700" b="1" i="0" u="none" strike="noStrike" cap="none">
                <a:solidFill>
                  <a:schemeClr val="lt1"/>
                </a:solidFill>
                <a:latin typeface="Times New Roman"/>
                <a:ea typeface="Times New Roman"/>
                <a:cs typeface="Times New Roman"/>
                <a:sym typeface="Times New Roman"/>
              </a:rPr>
              <a:t>Key Recommendations:</a:t>
            </a:r>
            <a:endParaRPr sz="1700" b="1" i="0" u="none" strike="noStrike" cap="none">
              <a:solidFill>
                <a:schemeClr val="lt1"/>
              </a:solidFill>
              <a:latin typeface="Times New Roman"/>
              <a:ea typeface="Times New Roman"/>
              <a:cs typeface="Times New Roman"/>
              <a:sym typeface="Times New Roman"/>
            </a:endParaRPr>
          </a:p>
          <a:p>
            <a:pPr marL="457200" marR="0" lvl="0" indent="-336550" algn="l" rtl="0">
              <a:lnSpc>
                <a:spcPct val="115000"/>
              </a:lnSpc>
              <a:spcBef>
                <a:spcPts val="1200"/>
              </a:spcBef>
              <a:spcAft>
                <a:spcPts val="0"/>
              </a:spcAft>
              <a:buClr>
                <a:schemeClr val="lt1"/>
              </a:buClr>
              <a:buSzPts val="1700"/>
              <a:buFont typeface="Arial"/>
              <a:buChar char="●"/>
            </a:pPr>
            <a:r>
              <a:rPr lang="en-US" sz="1700" b="0" i="0" u="none" strike="noStrike" cap="none">
                <a:solidFill>
                  <a:schemeClr val="lt1"/>
                </a:solidFill>
                <a:latin typeface="Times New Roman"/>
                <a:ea typeface="Times New Roman"/>
                <a:cs typeface="Times New Roman"/>
                <a:sym typeface="Times New Roman"/>
              </a:rPr>
              <a:t>Offer basic mental health and suicide prevention training for staff (and optionally students)</a:t>
            </a:r>
            <a:endParaRPr sz="1700" b="0" i="0" u="none" strike="noStrike" cap="none">
              <a:solidFill>
                <a:schemeClr val="lt1"/>
              </a:solidFill>
              <a:latin typeface="Times New Roman"/>
              <a:ea typeface="Times New Roman"/>
              <a:cs typeface="Times New Roman"/>
              <a:sym typeface="Times New Roman"/>
            </a:endParaRPr>
          </a:p>
          <a:p>
            <a:pPr marL="457200" marR="0" lvl="0" indent="-336550" algn="l" rtl="0">
              <a:lnSpc>
                <a:spcPct val="115000"/>
              </a:lnSpc>
              <a:spcBef>
                <a:spcPts val="0"/>
              </a:spcBef>
              <a:spcAft>
                <a:spcPts val="0"/>
              </a:spcAft>
              <a:buClr>
                <a:schemeClr val="lt1"/>
              </a:buClr>
              <a:buSzPts val="1700"/>
              <a:buFont typeface="Arial"/>
              <a:buChar char="●"/>
            </a:pPr>
            <a:r>
              <a:rPr lang="en-US" sz="1700" b="0" i="0" u="none" strike="noStrike" cap="none">
                <a:solidFill>
                  <a:schemeClr val="lt1"/>
                </a:solidFill>
                <a:latin typeface="Times New Roman"/>
                <a:ea typeface="Times New Roman"/>
                <a:cs typeface="Times New Roman"/>
                <a:sym typeface="Times New Roman"/>
              </a:rPr>
              <a:t>Peer-led groups to replace traditional assemblies</a:t>
            </a:r>
            <a:endParaRPr sz="1700" b="0" i="0" u="none" strike="noStrike" cap="none">
              <a:solidFill>
                <a:schemeClr val="lt1"/>
              </a:solidFill>
              <a:latin typeface="Times New Roman"/>
              <a:ea typeface="Times New Roman"/>
              <a:cs typeface="Times New Roman"/>
              <a:sym typeface="Times New Roman"/>
            </a:endParaRPr>
          </a:p>
          <a:p>
            <a:pPr marL="457200" marR="0" lvl="0" indent="-336550" algn="l" rtl="0">
              <a:lnSpc>
                <a:spcPct val="115000"/>
              </a:lnSpc>
              <a:spcBef>
                <a:spcPts val="0"/>
              </a:spcBef>
              <a:spcAft>
                <a:spcPts val="0"/>
              </a:spcAft>
              <a:buClr>
                <a:schemeClr val="lt1"/>
              </a:buClr>
              <a:buSzPts val="1700"/>
              <a:buFont typeface="Arial"/>
              <a:buChar char="●"/>
            </a:pPr>
            <a:r>
              <a:rPr lang="en-US" sz="1700" b="0" i="0" u="none" strike="noStrike" cap="none">
                <a:solidFill>
                  <a:schemeClr val="lt1"/>
                </a:solidFill>
                <a:latin typeface="Times New Roman"/>
                <a:ea typeface="Times New Roman"/>
                <a:cs typeface="Times New Roman"/>
                <a:sym typeface="Times New Roman"/>
              </a:rPr>
              <a:t>Add Psychology as a 9th grade elective</a:t>
            </a:r>
            <a:endParaRPr sz="1700" b="0" i="0" u="none" strike="noStrike" cap="none">
              <a:solidFill>
                <a:schemeClr val="lt1"/>
              </a:solidFill>
              <a:latin typeface="Times New Roman"/>
              <a:ea typeface="Times New Roman"/>
              <a:cs typeface="Times New Roman"/>
              <a:sym typeface="Times New Roman"/>
            </a:endParaRPr>
          </a:p>
          <a:p>
            <a:pPr marL="457200" marR="0" lvl="0" indent="-336550" algn="l" rtl="0">
              <a:lnSpc>
                <a:spcPct val="115000"/>
              </a:lnSpc>
              <a:spcBef>
                <a:spcPts val="0"/>
              </a:spcBef>
              <a:spcAft>
                <a:spcPts val="0"/>
              </a:spcAft>
              <a:buClr>
                <a:schemeClr val="lt1"/>
              </a:buClr>
              <a:buSzPts val="1700"/>
              <a:buFont typeface="Arial"/>
              <a:buChar char="●"/>
            </a:pPr>
            <a:r>
              <a:rPr lang="en-US" sz="1700" b="0" i="0" u="none" strike="noStrike" cap="none">
                <a:solidFill>
                  <a:schemeClr val="lt1"/>
                </a:solidFill>
                <a:latin typeface="Times New Roman"/>
                <a:ea typeface="Times New Roman"/>
                <a:cs typeface="Times New Roman"/>
                <a:sym typeface="Times New Roman"/>
              </a:rPr>
              <a:t>Run short, anonymous student surveys to track changing needs</a:t>
            </a:r>
            <a:endParaRPr sz="1700" b="0"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336d74a65c7_0_15"/>
          <p:cNvSpPr txBox="1">
            <a:spLocks noGrp="1"/>
          </p:cNvSpPr>
          <p:nvPr>
            <p:ph type="title"/>
          </p:nvPr>
        </p:nvSpPr>
        <p:spPr>
          <a:xfrm>
            <a:off x="838188" y="33075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160"/>
              <a:buFont typeface="Arial"/>
              <a:buNone/>
            </a:pPr>
            <a:r>
              <a:rPr lang="en-US" sz="3390">
                <a:latin typeface="Times New Roman"/>
                <a:ea typeface="Times New Roman"/>
                <a:cs typeface="Times New Roman"/>
                <a:sym typeface="Times New Roman"/>
              </a:rPr>
              <a:t>Statewide Student Workgroups – Bridging the Themes</a:t>
            </a:r>
            <a:endParaRPr sz="3390">
              <a:latin typeface="Times New Roman"/>
              <a:ea typeface="Times New Roman"/>
              <a:cs typeface="Times New Roman"/>
              <a:sym typeface="Times New Roman"/>
            </a:endParaRPr>
          </a:p>
        </p:txBody>
      </p:sp>
      <p:sp>
        <p:nvSpPr>
          <p:cNvPr id="137" name="Google Shape;137;g336d74a65c7_0_15"/>
          <p:cNvSpPr txBox="1"/>
          <p:nvPr/>
        </p:nvSpPr>
        <p:spPr>
          <a:xfrm>
            <a:off x="838200" y="1517225"/>
            <a:ext cx="10155300" cy="35718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2100"/>
              <a:buFont typeface="Arial"/>
              <a:buNone/>
            </a:pPr>
            <a:r>
              <a:rPr lang="en-US" sz="2100" b="0" i="0" u="none" strike="noStrike" cap="none">
                <a:solidFill>
                  <a:schemeClr val="lt1"/>
                </a:solidFill>
                <a:latin typeface="Times New Roman"/>
                <a:ea typeface="Times New Roman"/>
                <a:cs typeface="Times New Roman"/>
                <a:sym typeface="Times New Roman"/>
              </a:rPr>
              <a:t>This year, SSAC Workgroups aligned closely with regional councils in two key focus areas:</a:t>
            </a:r>
            <a:endParaRPr sz="2100" b="0" i="0" u="none" strike="noStrike" cap="none">
              <a:solidFill>
                <a:schemeClr val="lt1"/>
              </a:solidFill>
              <a:latin typeface="Times New Roman"/>
              <a:ea typeface="Times New Roman"/>
              <a:cs typeface="Times New Roman"/>
              <a:sym typeface="Times New Roman"/>
            </a:endParaRPr>
          </a:p>
          <a:p>
            <a:pPr marL="457200" marR="0" lvl="0" indent="-361950" algn="l" rtl="0">
              <a:lnSpc>
                <a:spcPct val="115000"/>
              </a:lnSpc>
              <a:spcBef>
                <a:spcPts val="1200"/>
              </a:spcBef>
              <a:spcAft>
                <a:spcPts val="0"/>
              </a:spcAft>
              <a:buClr>
                <a:schemeClr val="lt1"/>
              </a:buClr>
              <a:buSzPts val="2100"/>
              <a:buFont typeface="Times New Roman"/>
              <a:buChar char="➢"/>
            </a:pPr>
            <a:r>
              <a:rPr lang="en-US" sz="2100" b="1" i="0" u="none" strike="noStrike" cap="none">
                <a:solidFill>
                  <a:schemeClr val="lt1"/>
                </a:solidFill>
                <a:latin typeface="Times New Roman"/>
                <a:ea typeface="Times New Roman"/>
                <a:cs typeface="Times New Roman"/>
                <a:sym typeface="Times New Roman"/>
              </a:rPr>
              <a:t>Mental Health</a:t>
            </a:r>
            <a:endParaRPr sz="2100" b="1" i="0" u="none" strike="noStrike" cap="none">
              <a:solidFill>
                <a:schemeClr val="lt1"/>
              </a:solidFill>
              <a:latin typeface="Times New Roman"/>
              <a:ea typeface="Times New Roman"/>
              <a:cs typeface="Times New Roman"/>
              <a:sym typeface="Times New Roman"/>
            </a:endParaRPr>
          </a:p>
          <a:p>
            <a:pPr marL="457200" marR="0" lvl="0" indent="-361950" algn="l" rtl="0">
              <a:lnSpc>
                <a:spcPct val="115000"/>
              </a:lnSpc>
              <a:spcBef>
                <a:spcPts val="0"/>
              </a:spcBef>
              <a:spcAft>
                <a:spcPts val="0"/>
              </a:spcAft>
              <a:buClr>
                <a:schemeClr val="lt1"/>
              </a:buClr>
              <a:buSzPts val="2100"/>
              <a:buFont typeface="Times New Roman"/>
              <a:buChar char="➢"/>
            </a:pPr>
            <a:r>
              <a:rPr lang="en-US" sz="2100" b="1" i="0" u="none" strike="noStrike" cap="none">
                <a:solidFill>
                  <a:schemeClr val="lt1"/>
                </a:solidFill>
                <a:latin typeface="Times New Roman"/>
                <a:ea typeface="Times New Roman"/>
                <a:cs typeface="Times New Roman"/>
                <a:sym typeface="Times New Roman"/>
              </a:rPr>
              <a:t>Connectedness to School (via Attendance)</a:t>
            </a:r>
            <a:endParaRPr sz="2100" b="1" i="0" u="none" strike="noStrike" cap="none">
              <a:solidFill>
                <a:schemeClr val="lt1"/>
              </a:solidFill>
              <a:latin typeface="Times New Roman"/>
              <a:ea typeface="Times New Roman"/>
              <a:cs typeface="Times New Roman"/>
              <a:sym typeface="Times New Roman"/>
            </a:endParaRPr>
          </a:p>
          <a:p>
            <a:pPr marL="0" marR="0" lvl="0" indent="0" algn="l" rtl="0">
              <a:lnSpc>
                <a:spcPct val="115000"/>
              </a:lnSpc>
              <a:spcBef>
                <a:spcPts val="1200"/>
              </a:spcBef>
              <a:spcAft>
                <a:spcPts val="0"/>
              </a:spcAft>
              <a:buClr>
                <a:srgbClr val="000000"/>
              </a:buClr>
              <a:buSzPts val="2100"/>
              <a:buFont typeface="Arial"/>
              <a:buNone/>
            </a:pPr>
            <a:r>
              <a:rPr lang="en-US" sz="2100" b="0" i="0" u="none" strike="noStrike" cap="none">
                <a:solidFill>
                  <a:schemeClr val="lt1"/>
                </a:solidFill>
                <a:latin typeface="Times New Roman"/>
                <a:ea typeface="Times New Roman"/>
                <a:cs typeface="Times New Roman"/>
                <a:sym typeface="Times New Roman"/>
              </a:rPr>
              <a:t>Each workgroup operated independently but reflected the same needs identified across Massachusetts:</a:t>
            </a:r>
            <a:endParaRPr sz="2100" b="0" i="0" u="none" strike="noStrike" cap="none">
              <a:solidFill>
                <a:schemeClr val="lt1"/>
              </a:solidFill>
              <a:latin typeface="Times New Roman"/>
              <a:ea typeface="Times New Roman"/>
              <a:cs typeface="Times New Roman"/>
              <a:sym typeface="Times New Roman"/>
            </a:endParaRPr>
          </a:p>
          <a:p>
            <a:pPr marL="457200" marR="0" lvl="0" indent="-361950" algn="l" rtl="0">
              <a:lnSpc>
                <a:spcPct val="115000"/>
              </a:lnSpc>
              <a:spcBef>
                <a:spcPts val="1200"/>
              </a:spcBef>
              <a:spcAft>
                <a:spcPts val="0"/>
              </a:spcAft>
              <a:buClr>
                <a:schemeClr val="lt1"/>
              </a:buClr>
              <a:buSzPts val="2100"/>
              <a:buFont typeface="Times New Roman"/>
              <a:buChar char="●"/>
            </a:pPr>
            <a:r>
              <a:rPr lang="en-US" sz="2100" b="0" i="0" u="none" strike="noStrike" cap="none">
                <a:solidFill>
                  <a:schemeClr val="lt1"/>
                </a:solidFill>
                <a:latin typeface="Times New Roman"/>
                <a:ea typeface="Times New Roman"/>
                <a:cs typeface="Times New Roman"/>
                <a:sym typeface="Times New Roman"/>
              </a:rPr>
              <a:t>Better access to support</a:t>
            </a:r>
            <a:endParaRPr sz="2100" b="0" i="0" u="none" strike="noStrike" cap="none">
              <a:solidFill>
                <a:schemeClr val="lt1"/>
              </a:solidFill>
              <a:latin typeface="Times New Roman"/>
              <a:ea typeface="Times New Roman"/>
              <a:cs typeface="Times New Roman"/>
              <a:sym typeface="Times New Roman"/>
            </a:endParaRPr>
          </a:p>
          <a:p>
            <a:pPr marL="457200" marR="0" lvl="0" indent="-361950" algn="l" rtl="0">
              <a:lnSpc>
                <a:spcPct val="115000"/>
              </a:lnSpc>
              <a:spcBef>
                <a:spcPts val="0"/>
              </a:spcBef>
              <a:spcAft>
                <a:spcPts val="0"/>
              </a:spcAft>
              <a:buClr>
                <a:schemeClr val="lt1"/>
              </a:buClr>
              <a:buSzPts val="2100"/>
              <a:buFont typeface="Times New Roman"/>
              <a:buChar char="●"/>
            </a:pPr>
            <a:r>
              <a:rPr lang="en-US" sz="2100" b="0" i="0" u="none" strike="noStrike" cap="none">
                <a:solidFill>
                  <a:schemeClr val="lt1"/>
                </a:solidFill>
                <a:latin typeface="Times New Roman"/>
                <a:ea typeface="Times New Roman"/>
                <a:cs typeface="Times New Roman"/>
                <a:sym typeface="Times New Roman"/>
              </a:rPr>
              <a:t>Improved staff training</a:t>
            </a:r>
            <a:endParaRPr sz="2100" b="0" i="0" u="none" strike="noStrike" cap="none">
              <a:solidFill>
                <a:schemeClr val="lt1"/>
              </a:solidFill>
              <a:latin typeface="Times New Roman"/>
              <a:ea typeface="Times New Roman"/>
              <a:cs typeface="Times New Roman"/>
              <a:sym typeface="Times New Roman"/>
            </a:endParaRPr>
          </a:p>
          <a:p>
            <a:pPr marL="457200" marR="0" lvl="0" indent="-361950" algn="l" rtl="0">
              <a:lnSpc>
                <a:spcPct val="115000"/>
              </a:lnSpc>
              <a:spcBef>
                <a:spcPts val="0"/>
              </a:spcBef>
              <a:spcAft>
                <a:spcPts val="0"/>
              </a:spcAft>
              <a:buClr>
                <a:schemeClr val="lt1"/>
              </a:buClr>
              <a:buSzPts val="2100"/>
              <a:buFont typeface="Times New Roman"/>
              <a:buChar char="●"/>
            </a:pPr>
            <a:r>
              <a:rPr lang="en-US" sz="2100" b="0" i="0" u="none" strike="noStrike" cap="none">
                <a:solidFill>
                  <a:schemeClr val="lt1"/>
                </a:solidFill>
                <a:latin typeface="Times New Roman"/>
                <a:ea typeface="Times New Roman"/>
                <a:cs typeface="Times New Roman"/>
                <a:sym typeface="Times New Roman"/>
              </a:rPr>
              <a:t>Stronger relationships between students and schools</a:t>
            </a:r>
            <a:endParaRPr sz="2600" b="1"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336d74a65c7_0_22"/>
          <p:cNvSpPr txBox="1">
            <a:spLocks noGrp="1"/>
          </p:cNvSpPr>
          <p:nvPr>
            <p:ph type="title"/>
          </p:nvPr>
        </p:nvSpPr>
        <p:spPr>
          <a:xfrm>
            <a:off x="838188" y="33075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160"/>
              <a:buFont typeface="Arial"/>
              <a:buNone/>
            </a:pPr>
            <a:r>
              <a:rPr lang="en-US" sz="3900">
                <a:latin typeface="Times New Roman"/>
                <a:ea typeface="Times New Roman"/>
                <a:cs typeface="Times New Roman"/>
                <a:sym typeface="Times New Roman"/>
              </a:rPr>
              <a:t>State Mental Health Workgroup</a:t>
            </a:r>
            <a:endParaRPr sz="3900">
              <a:latin typeface="Times New Roman"/>
              <a:ea typeface="Times New Roman"/>
              <a:cs typeface="Times New Roman"/>
              <a:sym typeface="Times New Roman"/>
            </a:endParaRPr>
          </a:p>
        </p:txBody>
      </p:sp>
      <p:sp>
        <p:nvSpPr>
          <p:cNvPr id="143" name="Google Shape;143;g336d74a65c7_0_22"/>
          <p:cNvSpPr txBox="1"/>
          <p:nvPr/>
        </p:nvSpPr>
        <p:spPr>
          <a:xfrm>
            <a:off x="838200" y="1393775"/>
            <a:ext cx="10155300" cy="5054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What They Did:</a:t>
            </a:r>
            <a:endParaRPr sz="1800" b="1" i="0" u="none" strike="noStrike" cap="none">
              <a:solidFill>
                <a:schemeClr val="lt1"/>
              </a:solidFill>
              <a:latin typeface="Times New Roman"/>
              <a:ea typeface="Times New Roman"/>
              <a:cs typeface="Times New Roman"/>
              <a:sym typeface="Times New Roman"/>
            </a:endParaRPr>
          </a:p>
          <a:p>
            <a:pPr marL="457200" marR="0" lvl="0" indent="-342900" algn="l" rtl="0">
              <a:lnSpc>
                <a:spcPct val="115000"/>
              </a:lnSpc>
              <a:spcBef>
                <a:spcPts val="1200"/>
              </a:spcBef>
              <a:spcAft>
                <a:spcPts val="0"/>
              </a:spcAft>
              <a:buClr>
                <a:schemeClr val="lt1"/>
              </a:buClr>
              <a:buSzPts val="1800"/>
              <a:buFont typeface="Arial"/>
              <a:buChar char="●"/>
            </a:pPr>
            <a:r>
              <a:rPr lang="en-US" sz="1800" b="0" i="0" u="none" strike="noStrike" cap="none">
                <a:solidFill>
                  <a:schemeClr val="lt1"/>
                </a:solidFill>
                <a:latin typeface="Times New Roman"/>
                <a:ea typeface="Times New Roman"/>
                <a:cs typeface="Times New Roman"/>
                <a:sym typeface="Times New Roman"/>
              </a:rPr>
              <a:t>Created teacher reference cards and student-facing infographics</a:t>
            </a:r>
            <a:endParaRPr sz="1800" b="0" i="0" u="none" strike="noStrike" cap="none">
              <a:solidFill>
                <a:schemeClr val="lt1"/>
              </a:solidFill>
              <a:latin typeface="Times New Roman"/>
              <a:ea typeface="Times New Roman"/>
              <a:cs typeface="Times New Roman"/>
              <a:sym typeface="Times New Roman"/>
            </a:endParaRPr>
          </a:p>
          <a:p>
            <a:pPr marL="457200" marR="0" lvl="0" indent="-342900" algn="l" rtl="0">
              <a:lnSpc>
                <a:spcPct val="115000"/>
              </a:lnSpc>
              <a:spcBef>
                <a:spcPts val="0"/>
              </a:spcBef>
              <a:spcAft>
                <a:spcPts val="0"/>
              </a:spcAft>
              <a:buClr>
                <a:schemeClr val="lt1"/>
              </a:buClr>
              <a:buSzPts val="1800"/>
              <a:buFont typeface="Times New Roman"/>
              <a:buChar char="●"/>
            </a:pPr>
            <a:r>
              <a:rPr lang="en-US" sz="1800" b="0" i="0" u="none" strike="noStrike" cap="none">
                <a:solidFill>
                  <a:schemeClr val="lt1"/>
                </a:solidFill>
                <a:latin typeface="Times New Roman"/>
                <a:ea typeface="Times New Roman"/>
                <a:cs typeface="Times New Roman"/>
                <a:sym typeface="Times New Roman"/>
              </a:rPr>
              <a:t>Outreached</a:t>
            </a:r>
            <a:r>
              <a:rPr lang="en-US" sz="1800" b="0" i="0" u="none" strike="noStrike" cap="none">
                <a:solidFill>
                  <a:schemeClr val="lt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to DESE’s Office of Student and Family Support</a:t>
            </a:r>
            <a:endParaRPr sz="1800" b="0" i="0" u="none" strike="noStrike" cap="none">
              <a:solidFill>
                <a:schemeClr val="lt1"/>
              </a:solidFill>
              <a:latin typeface="Times New Roman"/>
              <a:ea typeface="Times New Roman"/>
              <a:cs typeface="Times New Roman"/>
              <a:sym typeface="Times New Roman"/>
            </a:endParaRPr>
          </a:p>
          <a:p>
            <a:pPr marL="457200" marR="0" lvl="0" indent="-342900" algn="l" rtl="0">
              <a:lnSpc>
                <a:spcPct val="115000"/>
              </a:lnSpc>
              <a:spcBef>
                <a:spcPts val="0"/>
              </a:spcBef>
              <a:spcAft>
                <a:spcPts val="0"/>
              </a:spcAft>
              <a:buClr>
                <a:schemeClr val="lt1"/>
              </a:buClr>
              <a:buSzPts val="1800"/>
              <a:buFont typeface="Arial"/>
              <a:buChar char="●"/>
            </a:pPr>
            <a:r>
              <a:rPr lang="en-US" sz="1800" b="0" i="0" u="none" strike="noStrike" cap="none">
                <a:solidFill>
                  <a:schemeClr val="lt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Recommended expanding YMHFA (Youth Mental Health First Aid) access across districts</a:t>
            </a:r>
            <a:endParaRPr sz="1800" b="0" i="0" u="none" strike="noStrike" cap="none">
              <a:solidFill>
                <a:schemeClr val="lt1"/>
              </a:solidFill>
              <a:latin typeface="Times New Roman"/>
              <a:ea typeface="Times New Roman"/>
              <a:cs typeface="Times New Roman"/>
              <a:sym typeface="Times New Roman"/>
            </a:endParaRPr>
          </a:p>
          <a:p>
            <a:pPr marL="0" marR="0" lvl="0" indent="0" algn="l" rtl="0">
              <a:lnSpc>
                <a:spcPct val="115000"/>
              </a:lnSpc>
              <a:spcBef>
                <a:spcPts val="120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Core Insights:</a:t>
            </a:r>
            <a:endParaRPr sz="1800" b="1" i="0" u="none" strike="noStrike" cap="none">
              <a:solidFill>
                <a:schemeClr val="lt1"/>
              </a:solidFill>
              <a:latin typeface="Times New Roman"/>
              <a:ea typeface="Times New Roman"/>
              <a:cs typeface="Times New Roman"/>
              <a:sym typeface="Times New Roman"/>
            </a:endParaRPr>
          </a:p>
          <a:p>
            <a:pPr marL="457200" marR="0" lvl="0" indent="-342900" algn="l" rtl="0">
              <a:lnSpc>
                <a:spcPct val="115000"/>
              </a:lnSpc>
              <a:spcBef>
                <a:spcPts val="1200"/>
              </a:spcBef>
              <a:spcAft>
                <a:spcPts val="0"/>
              </a:spcAft>
              <a:buClr>
                <a:schemeClr val="lt1"/>
              </a:buClr>
              <a:buSzPts val="1800"/>
              <a:buFont typeface="Times New Roman"/>
              <a:buChar char="●"/>
            </a:pPr>
            <a:r>
              <a:rPr lang="en-US" sz="1800" b="0" i="0" u="none" strike="noStrike" cap="none">
                <a:solidFill>
                  <a:schemeClr val="lt1"/>
                </a:solidFill>
                <a:latin typeface="Times New Roman"/>
                <a:ea typeface="Times New Roman"/>
                <a:cs typeface="Times New Roman"/>
                <a:sym typeface="Times New Roman"/>
              </a:rPr>
              <a:t>Stigma and workload are key stressors</a:t>
            </a:r>
            <a:endParaRPr sz="1800" b="0" i="0" u="none" strike="noStrike" cap="none">
              <a:solidFill>
                <a:schemeClr val="lt1"/>
              </a:solidFill>
              <a:latin typeface="Times New Roman"/>
              <a:ea typeface="Times New Roman"/>
              <a:cs typeface="Times New Roman"/>
              <a:sym typeface="Times New Roman"/>
            </a:endParaRPr>
          </a:p>
          <a:p>
            <a:pPr marL="457200" marR="0" lvl="0" indent="-342900" algn="l" rtl="0">
              <a:lnSpc>
                <a:spcPct val="115000"/>
              </a:lnSpc>
              <a:spcBef>
                <a:spcPts val="0"/>
              </a:spcBef>
              <a:spcAft>
                <a:spcPts val="0"/>
              </a:spcAft>
              <a:buClr>
                <a:schemeClr val="lt1"/>
              </a:buClr>
              <a:buSzPts val="1800"/>
              <a:buFont typeface="Times New Roman"/>
              <a:buChar char="●"/>
            </a:pPr>
            <a:r>
              <a:rPr lang="en-US" sz="1800" b="0" i="0" u="none" strike="noStrike" cap="none">
                <a:solidFill>
                  <a:schemeClr val="lt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16% of students seriously considered suicide; 12% made a plan</a:t>
            </a:r>
            <a:endParaRPr sz="1800" b="0" i="0" u="none" strike="noStrike" cap="none">
              <a:solidFill>
                <a:schemeClr val="lt1"/>
              </a:solidFill>
              <a:latin typeface="Times New Roman"/>
              <a:ea typeface="Times New Roman"/>
              <a:cs typeface="Times New Roman"/>
              <a:sym typeface="Times New Roman"/>
            </a:endParaRPr>
          </a:p>
          <a:p>
            <a:pPr marL="457200" marR="0" lvl="0" indent="-342900" algn="l" rtl="0">
              <a:lnSpc>
                <a:spcPct val="115000"/>
              </a:lnSpc>
              <a:spcBef>
                <a:spcPts val="0"/>
              </a:spcBef>
              <a:spcAft>
                <a:spcPts val="0"/>
              </a:spcAft>
              <a:buClr>
                <a:schemeClr val="lt1"/>
              </a:buClr>
              <a:buSzPts val="1800"/>
              <a:buFont typeface="Times New Roman"/>
              <a:buChar char="●"/>
            </a:pPr>
            <a:r>
              <a:rPr lang="en-US" sz="1800" b="0" i="0" u="none" strike="noStrike" cap="none">
                <a:solidFill>
                  <a:schemeClr val="lt1"/>
                </a:solidFill>
                <a:latin typeface="Times New Roman"/>
                <a:ea typeface="Times New Roman"/>
                <a:cs typeface="Times New Roman"/>
                <a:sym typeface="Times New Roman"/>
              </a:rPr>
              <a:t>Teachers are underprepared to identify early warning signs</a:t>
            </a:r>
            <a:endParaRPr sz="1800" b="0" i="0" u="none" strike="noStrike" cap="none">
              <a:solidFill>
                <a:schemeClr val="lt1"/>
              </a:solidFill>
              <a:latin typeface="Times New Roman"/>
              <a:ea typeface="Times New Roman"/>
              <a:cs typeface="Times New Roman"/>
              <a:sym typeface="Times New Roman"/>
            </a:endParaRPr>
          </a:p>
          <a:p>
            <a:pPr marL="0" marR="0" lvl="0" indent="0" algn="l" rtl="0">
              <a:lnSpc>
                <a:spcPct val="115000"/>
              </a:lnSpc>
              <a:spcBef>
                <a:spcPts val="120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Policy Recommendations for BESE:</a:t>
            </a:r>
            <a:endParaRPr sz="1800" b="1" i="0" u="none" strike="noStrike" cap="none">
              <a:solidFill>
                <a:schemeClr val="lt1"/>
              </a:solidFill>
              <a:latin typeface="Times New Roman"/>
              <a:ea typeface="Times New Roman"/>
              <a:cs typeface="Times New Roman"/>
              <a:sym typeface="Times New Roman"/>
            </a:endParaRPr>
          </a:p>
          <a:p>
            <a:pPr marL="457200" marR="0" lvl="0" indent="-342900" algn="l" rtl="0">
              <a:lnSpc>
                <a:spcPct val="115000"/>
              </a:lnSpc>
              <a:spcBef>
                <a:spcPts val="1200"/>
              </a:spcBef>
              <a:spcAft>
                <a:spcPts val="0"/>
              </a:spcAft>
              <a:buClr>
                <a:schemeClr val="lt1"/>
              </a:buClr>
              <a:buSzPts val="1800"/>
              <a:buFont typeface="Arial"/>
              <a:buChar char="●"/>
            </a:pPr>
            <a:r>
              <a:rPr lang="en-US" sz="1800" b="0" i="0" u="none" strike="noStrike" cap="none">
                <a:solidFill>
                  <a:schemeClr val="lt1"/>
                </a:solidFill>
                <a:latin typeface="Times New Roman"/>
                <a:ea typeface="Times New Roman"/>
                <a:cs typeface="Times New Roman"/>
                <a:sym typeface="Times New Roman"/>
              </a:rPr>
              <a:t>Increase funding &amp; access for YMHFA training across </a:t>
            </a:r>
            <a:r>
              <a:rPr lang="en-US" sz="1800" b="0" i="1" u="none" strike="noStrike" cap="none">
                <a:solidFill>
                  <a:schemeClr val="lt1"/>
                </a:solidFill>
                <a:latin typeface="Times New Roman"/>
                <a:ea typeface="Times New Roman"/>
                <a:cs typeface="Times New Roman"/>
                <a:sym typeface="Times New Roman"/>
              </a:rPr>
              <a:t>all</a:t>
            </a:r>
            <a:r>
              <a:rPr lang="en-US" sz="1800" b="0" i="0" u="none" strike="noStrike" cap="none">
                <a:solidFill>
                  <a:schemeClr val="lt1"/>
                </a:solidFill>
                <a:latin typeface="Times New Roman"/>
                <a:ea typeface="Times New Roman"/>
                <a:cs typeface="Times New Roman"/>
                <a:sym typeface="Times New Roman"/>
              </a:rPr>
              <a:t> districts</a:t>
            </a:r>
            <a:endParaRPr sz="1800" b="0" i="0" u="none" strike="noStrike" cap="none">
              <a:solidFill>
                <a:schemeClr val="lt1"/>
              </a:solidFill>
              <a:latin typeface="Times New Roman"/>
              <a:ea typeface="Times New Roman"/>
              <a:cs typeface="Times New Roman"/>
              <a:sym typeface="Times New Roman"/>
            </a:endParaRPr>
          </a:p>
          <a:p>
            <a:pPr marL="457200" marR="0" lvl="0" indent="-342900" algn="l" rtl="0">
              <a:lnSpc>
                <a:spcPct val="115000"/>
              </a:lnSpc>
              <a:spcBef>
                <a:spcPts val="0"/>
              </a:spcBef>
              <a:spcAft>
                <a:spcPts val="0"/>
              </a:spcAft>
              <a:buClr>
                <a:schemeClr val="lt1"/>
              </a:buClr>
              <a:buSzPts val="1800"/>
              <a:buFont typeface="Arial"/>
              <a:buChar char="●"/>
            </a:pPr>
            <a:r>
              <a:rPr lang="en-US" sz="1800" b="0" i="0" u="none" strike="noStrike" cap="none">
                <a:solidFill>
                  <a:schemeClr val="lt1"/>
                </a:solidFill>
                <a:latin typeface="Times New Roman"/>
                <a:ea typeface="Times New Roman"/>
                <a:cs typeface="Times New Roman"/>
                <a:sym typeface="Times New Roman"/>
              </a:rPr>
              <a:t>Build a statewide mental health data dashboard</a:t>
            </a:r>
            <a:endParaRPr sz="1800" b="0" i="0" u="none" strike="noStrike" cap="none">
              <a:solidFill>
                <a:schemeClr val="lt1"/>
              </a:solidFill>
              <a:latin typeface="Times New Roman"/>
              <a:ea typeface="Times New Roman"/>
              <a:cs typeface="Times New Roman"/>
              <a:sym typeface="Times New Roman"/>
            </a:endParaRPr>
          </a:p>
          <a:p>
            <a:pPr marL="457200" marR="0" lvl="0" indent="-342900" algn="l" rtl="0">
              <a:lnSpc>
                <a:spcPct val="115000"/>
              </a:lnSpc>
              <a:spcBef>
                <a:spcPts val="0"/>
              </a:spcBef>
              <a:spcAft>
                <a:spcPts val="0"/>
              </a:spcAft>
              <a:buClr>
                <a:schemeClr val="lt1"/>
              </a:buClr>
              <a:buSzPts val="1800"/>
              <a:buFont typeface="Times New Roman"/>
              <a:buChar char="●"/>
            </a:pPr>
            <a:r>
              <a:rPr lang="en-US" sz="1800" b="0" i="0" u="none" strike="noStrike" cap="none">
                <a:solidFill>
                  <a:schemeClr val="lt1"/>
                </a:solidFill>
                <a:latin typeface="Times New Roman"/>
                <a:ea typeface="Times New Roman"/>
                <a:cs typeface="Times New Roman"/>
                <a:sym typeface="Times New Roman"/>
              </a:rPr>
              <a:t>Circulate mental health visuals and tools statewide</a:t>
            </a:r>
            <a:endParaRPr sz="1800" b="0" i="0" u="none" strike="noStrike" cap="none">
              <a:solidFill>
                <a:schemeClr val="lt1"/>
              </a:solidFill>
              <a:latin typeface="Times New Roman"/>
              <a:ea typeface="Times New Roman"/>
              <a:cs typeface="Times New Roman"/>
              <a:sym typeface="Times New Roman"/>
            </a:endParaRPr>
          </a:p>
          <a:p>
            <a:pPr marL="457200" marR="0" lvl="0" indent="-342900" algn="l" rtl="0">
              <a:lnSpc>
                <a:spcPct val="115000"/>
              </a:lnSpc>
              <a:spcBef>
                <a:spcPts val="0"/>
              </a:spcBef>
              <a:spcAft>
                <a:spcPts val="0"/>
              </a:spcAft>
              <a:buClr>
                <a:schemeClr val="lt1"/>
              </a:buClr>
              <a:buSzPts val="1800"/>
              <a:buFont typeface="Times New Roman"/>
              <a:buChar char="●"/>
            </a:pPr>
            <a:r>
              <a:rPr lang="en-US" sz="1800" b="0" i="0" u="none" strike="noStrike" cap="none">
                <a:solidFill>
                  <a:schemeClr val="lt1"/>
                </a:solidFill>
                <a:latin typeface="Times New Roman"/>
                <a:ea typeface="Times New Roman"/>
                <a:cs typeface="Times New Roman"/>
                <a:sym typeface="Times New Roman"/>
              </a:rPr>
              <a:t>Address racial and socioeconomic disparities in mental health outcomes</a:t>
            </a:r>
            <a:endParaRPr sz="2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336d74a65c7_0_28"/>
          <p:cNvSpPr txBox="1">
            <a:spLocks noGrp="1"/>
          </p:cNvSpPr>
          <p:nvPr>
            <p:ph type="title"/>
          </p:nvPr>
        </p:nvSpPr>
        <p:spPr>
          <a:xfrm>
            <a:off x="838188" y="33075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160"/>
              <a:buFont typeface="Arial"/>
              <a:buNone/>
            </a:pPr>
            <a:r>
              <a:rPr lang="en-US" sz="3900">
                <a:latin typeface="Times New Roman"/>
                <a:ea typeface="Times New Roman"/>
                <a:cs typeface="Times New Roman"/>
                <a:sym typeface="Times New Roman"/>
              </a:rPr>
              <a:t>State School Connectedness Workgroup</a:t>
            </a:r>
            <a:endParaRPr sz="3900">
              <a:latin typeface="Times New Roman"/>
              <a:ea typeface="Times New Roman"/>
              <a:cs typeface="Times New Roman"/>
              <a:sym typeface="Times New Roman"/>
            </a:endParaRPr>
          </a:p>
        </p:txBody>
      </p:sp>
      <p:sp>
        <p:nvSpPr>
          <p:cNvPr id="149" name="Google Shape;149;g336d74a65c7_0_28"/>
          <p:cNvSpPr txBox="1"/>
          <p:nvPr/>
        </p:nvSpPr>
        <p:spPr>
          <a:xfrm>
            <a:off x="838200" y="1393775"/>
            <a:ext cx="10155300" cy="47361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What They Did:</a:t>
            </a:r>
            <a:endParaRPr sz="1800" b="1" i="0" u="none" strike="noStrike" cap="none">
              <a:solidFill>
                <a:schemeClr val="lt1"/>
              </a:solidFill>
              <a:latin typeface="Times New Roman"/>
              <a:ea typeface="Times New Roman"/>
              <a:cs typeface="Times New Roman"/>
              <a:sym typeface="Times New Roman"/>
            </a:endParaRPr>
          </a:p>
          <a:p>
            <a:pPr marL="457200" marR="0" lvl="0" indent="-342900" algn="l" rtl="0">
              <a:lnSpc>
                <a:spcPct val="115000"/>
              </a:lnSpc>
              <a:spcBef>
                <a:spcPts val="1200"/>
              </a:spcBef>
              <a:spcAft>
                <a:spcPts val="0"/>
              </a:spcAft>
              <a:buClr>
                <a:schemeClr val="lt1"/>
              </a:buClr>
              <a:buSzPts val="1800"/>
              <a:buFont typeface="Times New Roman"/>
              <a:buChar char="●"/>
            </a:pPr>
            <a:r>
              <a:rPr lang="en-US" sz="1800" b="0" i="0" u="none" strike="noStrike" cap="none">
                <a:solidFill>
                  <a:schemeClr val="lt1"/>
                </a:solidFill>
                <a:latin typeface="Times New Roman"/>
                <a:ea typeface="Times New Roman"/>
                <a:cs typeface="Times New Roman"/>
                <a:sym typeface="Times New Roman"/>
              </a:rPr>
              <a:t>Hosted dialogue at DESE with staff and experts</a:t>
            </a:r>
            <a:endParaRPr sz="1800" b="0" i="0" u="none" strike="noStrike" cap="none">
              <a:solidFill>
                <a:schemeClr val="lt1"/>
              </a:solidFill>
              <a:latin typeface="Times New Roman"/>
              <a:ea typeface="Times New Roman"/>
              <a:cs typeface="Times New Roman"/>
              <a:sym typeface="Times New Roman"/>
            </a:endParaRPr>
          </a:p>
          <a:p>
            <a:pPr marL="457200" marR="0" lvl="0" indent="-342900" algn="l" rtl="0">
              <a:lnSpc>
                <a:spcPct val="115000"/>
              </a:lnSpc>
              <a:spcBef>
                <a:spcPts val="0"/>
              </a:spcBef>
              <a:spcAft>
                <a:spcPts val="0"/>
              </a:spcAft>
              <a:buClr>
                <a:schemeClr val="lt1"/>
              </a:buClr>
              <a:buSzPts val="1800"/>
              <a:buFont typeface="Arial"/>
              <a:buChar char="●"/>
            </a:pPr>
            <a:r>
              <a:rPr lang="en-US" sz="1800" b="0" i="0" u="none" strike="noStrike" cap="none">
                <a:solidFill>
                  <a:schemeClr val="lt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Analyzed DESE data linking attendance → engagement → academic success</a:t>
            </a:r>
            <a:endParaRPr sz="1800" b="0" i="0" u="none" strike="noStrike" cap="none">
              <a:solidFill>
                <a:schemeClr val="lt1"/>
              </a:solidFill>
              <a:latin typeface="Times New Roman"/>
              <a:ea typeface="Times New Roman"/>
              <a:cs typeface="Times New Roman"/>
              <a:sym typeface="Times New Roman"/>
            </a:endParaRPr>
          </a:p>
          <a:p>
            <a:pPr marL="0" marR="0" lvl="0" indent="0" algn="l" rtl="0">
              <a:lnSpc>
                <a:spcPct val="115000"/>
              </a:lnSpc>
              <a:spcBef>
                <a:spcPts val="120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Root Causes of Absenteeism Identified:</a:t>
            </a:r>
            <a:endParaRPr sz="1800" b="1" i="0" u="none" strike="noStrike" cap="none">
              <a:solidFill>
                <a:schemeClr val="lt1"/>
              </a:solidFill>
              <a:latin typeface="Times New Roman"/>
              <a:ea typeface="Times New Roman"/>
              <a:cs typeface="Times New Roman"/>
              <a:sym typeface="Times New Roman"/>
            </a:endParaRPr>
          </a:p>
          <a:p>
            <a:pPr marL="457200" marR="0" lvl="0" indent="-342900" algn="l" rtl="0">
              <a:lnSpc>
                <a:spcPct val="115000"/>
              </a:lnSpc>
              <a:spcBef>
                <a:spcPts val="1200"/>
              </a:spcBef>
              <a:spcAft>
                <a:spcPts val="0"/>
              </a:spcAft>
              <a:buClr>
                <a:schemeClr val="lt1"/>
              </a:buClr>
              <a:buSzPts val="1800"/>
              <a:buFont typeface="Times New Roman"/>
              <a:buChar char="●"/>
            </a:pPr>
            <a:r>
              <a:rPr lang="en-US" sz="1800" b="0" i="0" u="none" strike="noStrike" cap="none">
                <a:solidFill>
                  <a:schemeClr val="lt1"/>
                </a:solidFill>
                <a:latin typeface="Times New Roman"/>
                <a:ea typeface="Times New Roman"/>
                <a:cs typeface="Times New Roman"/>
                <a:sym typeface="Times New Roman"/>
              </a:rPr>
              <a:t>Unsafe school environments (bullying, trauma, isolation)</a:t>
            </a:r>
            <a:endParaRPr sz="1800" b="0" i="0" u="none" strike="noStrike" cap="none">
              <a:solidFill>
                <a:schemeClr val="lt1"/>
              </a:solidFill>
              <a:latin typeface="Times New Roman"/>
              <a:ea typeface="Times New Roman"/>
              <a:cs typeface="Times New Roman"/>
              <a:sym typeface="Times New Roman"/>
            </a:endParaRPr>
          </a:p>
          <a:p>
            <a:pPr marL="457200" marR="0" lvl="0" indent="-342900" algn="l" rtl="0">
              <a:lnSpc>
                <a:spcPct val="115000"/>
              </a:lnSpc>
              <a:spcBef>
                <a:spcPts val="0"/>
              </a:spcBef>
              <a:spcAft>
                <a:spcPts val="0"/>
              </a:spcAft>
              <a:buClr>
                <a:schemeClr val="lt1"/>
              </a:buClr>
              <a:buSzPts val="1800"/>
              <a:buFont typeface="Times New Roman"/>
              <a:buChar char="●"/>
            </a:pPr>
            <a:r>
              <a:rPr lang="en-US" sz="1800" b="0" i="0" u="none" strike="noStrike" cap="none">
                <a:solidFill>
                  <a:schemeClr val="lt1"/>
                </a:solidFill>
                <a:latin typeface="Times New Roman"/>
                <a:ea typeface="Times New Roman"/>
                <a:cs typeface="Times New Roman"/>
                <a:sym typeface="Times New Roman"/>
              </a:rPr>
              <a:t>Economic hardship (students working, caregiving)</a:t>
            </a:r>
            <a:endParaRPr sz="1800" b="0" i="0" u="none" strike="noStrike" cap="none">
              <a:solidFill>
                <a:schemeClr val="lt1"/>
              </a:solidFill>
              <a:latin typeface="Times New Roman"/>
              <a:ea typeface="Times New Roman"/>
              <a:cs typeface="Times New Roman"/>
              <a:sym typeface="Times New Roman"/>
            </a:endParaRPr>
          </a:p>
          <a:p>
            <a:pPr marL="457200" marR="0" lvl="0" indent="-342900" algn="l" rtl="0">
              <a:lnSpc>
                <a:spcPct val="115000"/>
              </a:lnSpc>
              <a:spcBef>
                <a:spcPts val="0"/>
              </a:spcBef>
              <a:spcAft>
                <a:spcPts val="0"/>
              </a:spcAft>
              <a:buClr>
                <a:schemeClr val="lt1"/>
              </a:buClr>
              <a:buSzPts val="1800"/>
              <a:buFont typeface="Times New Roman"/>
              <a:buChar char="●"/>
            </a:pPr>
            <a:r>
              <a:rPr lang="en-US" sz="1800" b="0" i="0" u="none" strike="noStrike" cap="none">
                <a:solidFill>
                  <a:schemeClr val="lt1"/>
                </a:solidFill>
                <a:latin typeface="Times New Roman"/>
                <a:ea typeface="Times New Roman"/>
                <a:cs typeface="Times New Roman"/>
                <a:sym typeface="Times New Roman"/>
              </a:rPr>
              <a:t>Lack of personal connection or cultural relevance in school</a:t>
            </a:r>
            <a:endParaRPr sz="1800" b="0" i="0" u="none" strike="noStrike" cap="none">
              <a:solidFill>
                <a:schemeClr val="lt1"/>
              </a:solidFill>
              <a:latin typeface="Times New Roman"/>
              <a:ea typeface="Times New Roman"/>
              <a:cs typeface="Times New Roman"/>
              <a:sym typeface="Times New Roman"/>
            </a:endParaRPr>
          </a:p>
          <a:p>
            <a:pPr marL="0" marR="0" lvl="0" indent="0" algn="l" rtl="0">
              <a:lnSpc>
                <a:spcPct val="115000"/>
              </a:lnSpc>
              <a:spcBef>
                <a:spcPts val="120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Key Recommendations:</a:t>
            </a:r>
            <a:endParaRPr sz="1800" b="1" i="0" u="none" strike="noStrike" cap="none">
              <a:solidFill>
                <a:schemeClr val="lt1"/>
              </a:solidFill>
              <a:latin typeface="Times New Roman"/>
              <a:ea typeface="Times New Roman"/>
              <a:cs typeface="Times New Roman"/>
              <a:sym typeface="Times New Roman"/>
            </a:endParaRPr>
          </a:p>
          <a:p>
            <a:pPr marL="457200" marR="0" lvl="0" indent="-342900" algn="l" rtl="0">
              <a:lnSpc>
                <a:spcPct val="115000"/>
              </a:lnSpc>
              <a:spcBef>
                <a:spcPts val="1200"/>
              </a:spcBef>
              <a:spcAft>
                <a:spcPts val="0"/>
              </a:spcAft>
              <a:buClr>
                <a:schemeClr val="lt1"/>
              </a:buClr>
              <a:buSzPts val="1800"/>
              <a:buFont typeface="Arial"/>
              <a:buChar char="●"/>
            </a:pPr>
            <a:r>
              <a:rPr lang="en-US" sz="1800" b="0" i="0" u="none" strike="noStrike" cap="none">
                <a:solidFill>
                  <a:schemeClr val="lt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Tie extracurricular eligibility to minimum daily attendance</a:t>
            </a:r>
            <a:endParaRPr sz="1800" b="0" i="0" u="none" strike="noStrike" cap="none">
              <a:solidFill>
                <a:schemeClr val="lt1"/>
              </a:solidFill>
              <a:latin typeface="Times New Roman"/>
              <a:ea typeface="Times New Roman"/>
              <a:cs typeface="Times New Roman"/>
              <a:sym typeface="Times New Roman"/>
            </a:endParaRPr>
          </a:p>
          <a:p>
            <a:pPr marL="457200" marR="0" lvl="0" indent="-342900" algn="l" rtl="0">
              <a:lnSpc>
                <a:spcPct val="115000"/>
              </a:lnSpc>
              <a:spcBef>
                <a:spcPts val="0"/>
              </a:spcBef>
              <a:spcAft>
                <a:spcPts val="0"/>
              </a:spcAft>
              <a:buClr>
                <a:schemeClr val="lt1"/>
              </a:buClr>
              <a:buSzPts val="1800"/>
              <a:buFont typeface="Times New Roman"/>
              <a:buChar char="●"/>
            </a:pPr>
            <a:r>
              <a:rPr lang="en-US" sz="1800" b="0" i="0" u="none" strike="noStrike" cap="none">
                <a:solidFill>
                  <a:schemeClr val="lt1"/>
                </a:solidFill>
                <a:latin typeface="Times New Roman"/>
                <a:ea typeface="Times New Roman"/>
                <a:cs typeface="Times New Roman"/>
                <a:sym typeface="Times New Roman"/>
              </a:rPr>
              <a:t>Diversify staff to reflect student identities</a:t>
            </a:r>
            <a:endParaRPr sz="1800" b="0" i="0" u="none" strike="noStrike" cap="none">
              <a:solidFill>
                <a:schemeClr val="lt1"/>
              </a:solidFill>
              <a:latin typeface="Times New Roman"/>
              <a:ea typeface="Times New Roman"/>
              <a:cs typeface="Times New Roman"/>
              <a:sym typeface="Times New Roman"/>
            </a:endParaRPr>
          </a:p>
          <a:p>
            <a:pPr marL="457200" marR="0" lvl="0" indent="-342900" algn="l" rtl="0">
              <a:lnSpc>
                <a:spcPct val="115000"/>
              </a:lnSpc>
              <a:spcBef>
                <a:spcPts val="0"/>
              </a:spcBef>
              <a:spcAft>
                <a:spcPts val="0"/>
              </a:spcAft>
              <a:buClr>
                <a:schemeClr val="lt1"/>
              </a:buClr>
              <a:buSzPts val="1800"/>
              <a:buFont typeface="Times New Roman"/>
              <a:buChar char="●"/>
            </a:pPr>
            <a:r>
              <a:rPr lang="en-US" sz="1800" b="0" i="0" u="none" strike="noStrike" cap="none">
                <a:solidFill>
                  <a:schemeClr val="lt1"/>
                </a:solidFill>
                <a:latin typeface="Times New Roman"/>
                <a:ea typeface="Times New Roman"/>
                <a:cs typeface="Times New Roman"/>
                <a:sym typeface="Times New Roman"/>
              </a:rPr>
              <a:t>Introduce safe, private times for students to get help during the day</a:t>
            </a:r>
            <a:endParaRPr sz="1800" b="0" i="0" u="none" strike="noStrike" cap="none">
              <a:solidFill>
                <a:schemeClr val="lt1"/>
              </a:solidFill>
              <a:latin typeface="Times New Roman"/>
              <a:ea typeface="Times New Roman"/>
              <a:cs typeface="Times New Roman"/>
              <a:sym typeface="Times New Roman"/>
            </a:endParaRPr>
          </a:p>
          <a:p>
            <a:pPr marL="457200" marR="0" lvl="0" indent="-342900" algn="l" rtl="0">
              <a:lnSpc>
                <a:spcPct val="115000"/>
              </a:lnSpc>
              <a:spcBef>
                <a:spcPts val="0"/>
              </a:spcBef>
              <a:spcAft>
                <a:spcPts val="0"/>
              </a:spcAft>
              <a:buClr>
                <a:schemeClr val="lt1"/>
              </a:buClr>
              <a:buSzPts val="1800"/>
              <a:buFont typeface="Times New Roman"/>
              <a:buChar char="●"/>
            </a:pPr>
            <a:r>
              <a:rPr lang="en-US" sz="1800" b="0" i="0" u="none" strike="noStrike" cap="none">
                <a:solidFill>
                  <a:schemeClr val="lt1"/>
                </a:solidFill>
                <a:latin typeface="Times New Roman"/>
                <a:ea typeface="Times New Roman"/>
                <a:cs typeface="Times New Roman"/>
                <a:sym typeface="Times New Roman"/>
              </a:rPr>
              <a:t>Encourage student-led outreach campaigns (e.g. through student organizations, digital tools)</a:t>
            </a:r>
            <a:endParaRPr sz="2400" b="1"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336d74a65c7_0_1"/>
          <p:cNvSpPr txBox="1">
            <a:spLocks noGrp="1"/>
          </p:cNvSpPr>
          <p:nvPr>
            <p:ph type="title"/>
          </p:nvPr>
        </p:nvSpPr>
        <p:spPr>
          <a:xfrm>
            <a:off x="838188" y="33075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160"/>
              <a:buFont typeface="Arial"/>
              <a:buNone/>
            </a:pPr>
            <a:r>
              <a:rPr lang="en-US" sz="3990">
                <a:latin typeface="Times New Roman"/>
                <a:ea typeface="Times New Roman"/>
                <a:cs typeface="Times New Roman"/>
                <a:sym typeface="Times New Roman"/>
              </a:rPr>
              <a:t>Bringing It All Together</a:t>
            </a:r>
            <a:endParaRPr sz="3990">
              <a:latin typeface="Times New Roman"/>
              <a:ea typeface="Times New Roman"/>
              <a:cs typeface="Times New Roman"/>
              <a:sym typeface="Times New Roman"/>
            </a:endParaRPr>
          </a:p>
        </p:txBody>
      </p:sp>
      <p:sp>
        <p:nvSpPr>
          <p:cNvPr id="155" name="Google Shape;155;g336d74a65c7_0_1"/>
          <p:cNvSpPr txBox="1"/>
          <p:nvPr/>
        </p:nvSpPr>
        <p:spPr>
          <a:xfrm>
            <a:off x="838200" y="1517225"/>
            <a:ext cx="10155300" cy="4833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1600"/>
              <a:buFont typeface="Arial"/>
              <a:buNone/>
            </a:pPr>
            <a:r>
              <a:rPr lang="en-US" sz="1600" b="1" i="0" u="none" strike="noStrike" cap="none">
                <a:solidFill>
                  <a:schemeClr val="lt1"/>
                </a:solidFill>
                <a:latin typeface="Times New Roman"/>
                <a:ea typeface="Times New Roman"/>
                <a:cs typeface="Times New Roman"/>
                <a:sym typeface="Times New Roman"/>
              </a:rPr>
              <a:t>Key Shared Themes Across All Regions:</a:t>
            </a:r>
            <a:endParaRPr sz="1600" b="1" i="0" u="none" strike="noStrike" cap="none">
              <a:solidFill>
                <a:schemeClr val="lt1"/>
              </a:solidFill>
              <a:latin typeface="Times New Roman"/>
              <a:ea typeface="Times New Roman"/>
              <a:cs typeface="Times New Roman"/>
              <a:sym typeface="Times New Roman"/>
            </a:endParaRPr>
          </a:p>
          <a:p>
            <a:pPr marL="457200" marR="0" lvl="0" indent="-330200" algn="l" rtl="0">
              <a:lnSpc>
                <a:spcPct val="115000"/>
              </a:lnSpc>
              <a:spcBef>
                <a:spcPts val="1200"/>
              </a:spcBef>
              <a:spcAft>
                <a:spcPts val="0"/>
              </a:spcAft>
              <a:buClr>
                <a:schemeClr val="lt1"/>
              </a:buClr>
              <a:buSzPts val="1600"/>
              <a:buFont typeface="Times New Roman"/>
              <a:buAutoNum type="arabicPeriod"/>
            </a:pPr>
            <a:r>
              <a:rPr lang="en-US" sz="1600" b="1" i="0" u="none" strike="noStrike" cap="none">
                <a:solidFill>
                  <a:schemeClr val="lt1"/>
                </a:solidFill>
                <a:latin typeface="Times New Roman"/>
                <a:ea typeface="Times New Roman"/>
                <a:cs typeface="Times New Roman"/>
                <a:sym typeface="Times New Roman"/>
              </a:rPr>
              <a:t>Mental Health Is Foundational</a:t>
            </a:r>
            <a:endParaRPr sz="1600" b="1" i="0" u="none" strike="noStrike" cap="none">
              <a:solidFill>
                <a:schemeClr val="lt1"/>
              </a:solidFill>
              <a:latin typeface="Times New Roman"/>
              <a:ea typeface="Times New Roman"/>
              <a:cs typeface="Times New Roman"/>
              <a:sym typeface="Times New Roman"/>
            </a:endParaRPr>
          </a:p>
          <a:p>
            <a:pPr marL="914400" marR="0" lvl="1" indent="-330200" algn="l" rtl="0">
              <a:lnSpc>
                <a:spcPct val="115000"/>
              </a:lnSpc>
              <a:spcBef>
                <a:spcPts val="0"/>
              </a:spcBef>
              <a:spcAft>
                <a:spcPts val="0"/>
              </a:spcAft>
              <a:buClr>
                <a:schemeClr val="lt1"/>
              </a:buClr>
              <a:buSzPts val="1600"/>
              <a:buFont typeface="Times New Roman"/>
              <a:buChar char="○"/>
            </a:pPr>
            <a:r>
              <a:rPr lang="en-US" sz="1600" b="0" i="0" u="none" strike="noStrike" cap="none">
                <a:solidFill>
                  <a:schemeClr val="lt1"/>
                </a:solidFill>
                <a:latin typeface="Times New Roman"/>
                <a:ea typeface="Times New Roman"/>
                <a:cs typeface="Times New Roman"/>
                <a:sym typeface="Times New Roman"/>
              </a:rPr>
              <a:t>Students across the state are stressed, anxious, and often unsupported</a:t>
            </a:r>
            <a:endParaRPr sz="1600" b="0" i="0" u="none" strike="noStrike" cap="none">
              <a:solidFill>
                <a:schemeClr val="lt1"/>
              </a:solidFill>
              <a:latin typeface="Times New Roman"/>
              <a:ea typeface="Times New Roman"/>
              <a:cs typeface="Times New Roman"/>
              <a:sym typeface="Times New Roman"/>
            </a:endParaRPr>
          </a:p>
          <a:p>
            <a:pPr marL="914400" marR="0" lvl="1" indent="-330200" algn="l" rtl="0">
              <a:lnSpc>
                <a:spcPct val="115000"/>
              </a:lnSpc>
              <a:spcBef>
                <a:spcPts val="0"/>
              </a:spcBef>
              <a:spcAft>
                <a:spcPts val="0"/>
              </a:spcAft>
              <a:buClr>
                <a:schemeClr val="lt1"/>
              </a:buClr>
              <a:buSzPts val="1600"/>
              <a:buFont typeface="Times New Roman"/>
              <a:buChar char="○"/>
            </a:pPr>
            <a:r>
              <a:rPr lang="en-US" sz="1600" b="0" i="0" u="none" strike="noStrike" cap="none">
                <a:solidFill>
                  <a:schemeClr val="lt1"/>
                </a:solidFill>
                <a:latin typeface="Times New Roman"/>
                <a:ea typeface="Times New Roman"/>
                <a:cs typeface="Times New Roman"/>
                <a:sym typeface="Times New Roman"/>
              </a:rPr>
              <a:t>Mental wellness must be as normalized and accessible as physical wellness</a:t>
            </a:r>
            <a:br>
              <a:rPr lang="en-US" sz="1600" b="0" i="0" u="none" strike="noStrike" cap="none">
                <a:solidFill>
                  <a:schemeClr val="lt1"/>
                </a:solidFill>
                <a:latin typeface="Times New Roman"/>
                <a:ea typeface="Times New Roman"/>
                <a:cs typeface="Times New Roman"/>
                <a:sym typeface="Times New Roman"/>
              </a:rPr>
            </a:br>
            <a:endParaRPr sz="1600" b="0" i="0" u="none" strike="noStrike" cap="none">
              <a:solidFill>
                <a:schemeClr val="lt1"/>
              </a:solidFill>
              <a:latin typeface="Times New Roman"/>
              <a:ea typeface="Times New Roman"/>
              <a:cs typeface="Times New Roman"/>
              <a:sym typeface="Times New Roman"/>
            </a:endParaRPr>
          </a:p>
          <a:p>
            <a:pPr marL="457200" marR="0" lvl="0" indent="-330200" algn="l" rtl="0">
              <a:lnSpc>
                <a:spcPct val="115000"/>
              </a:lnSpc>
              <a:spcBef>
                <a:spcPts val="0"/>
              </a:spcBef>
              <a:spcAft>
                <a:spcPts val="0"/>
              </a:spcAft>
              <a:buClr>
                <a:schemeClr val="lt1"/>
              </a:buClr>
              <a:buSzPts val="1600"/>
              <a:buFont typeface="Times New Roman"/>
              <a:buAutoNum type="arabicPeriod"/>
            </a:pPr>
            <a:r>
              <a:rPr lang="en-US" sz="1600" b="1" i="0" u="none" strike="noStrike" cap="none">
                <a:solidFill>
                  <a:schemeClr val="lt1"/>
                </a:solidFill>
                <a:latin typeface="Times New Roman"/>
                <a:ea typeface="Times New Roman"/>
                <a:cs typeface="Times New Roman"/>
                <a:sym typeface="Times New Roman"/>
              </a:rPr>
              <a:t>Awareness ≠ Access</a:t>
            </a:r>
            <a:endParaRPr sz="1600" b="1" i="0" u="none" strike="noStrike" cap="none">
              <a:solidFill>
                <a:schemeClr val="lt1"/>
              </a:solidFill>
              <a:latin typeface="Times New Roman"/>
              <a:ea typeface="Times New Roman"/>
              <a:cs typeface="Times New Roman"/>
              <a:sym typeface="Times New Roman"/>
            </a:endParaRPr>
          </a:p>
          <a:p>
            <a:pPr marL="914400" marR="0" lvl="1" indent="-330200" algn="l" rtl="0">
              <a:lnSpc>
                <a:spcPct val="115000"/>
              </a:lnSpc>
              <a:spcBef>
                <a:spcPts val="0"/>
              </a:spcBef>
              <a:spcAft>
                <a:spcPts val="0"/>
              </a:spcAft>
              <a:buClr>
                <a:schemeClr val="lt1"/>
              </a:buClr>
              <a:buSzPts val="1600"/>
              <a:buFont typeface="Arial"/>
              <a:buChar char="○"/>
            </a:pPr>
            <a:r>
              <a:rPr lang="en-US" sz="1600" b="0" i="0" u="none" strike="noStrike" cap="none">
                <a:solidFill>
                  <a:schemeClr val="lt1"/>
                </a:solidFill>
                <a:latin typeface="Times New Roman"/>
                <a:ea typeface="Times New Roman"/>
                <a:cs typeface="Times New Roman"/>
                <a:sym typeface="Times New Roman"/>
              </a:rPr>
              <a:t>Nearly all regions noted a disconnect between resources and utilization</a:t>
            </a:r>
            <a:endParaRPr sz="1600" b="0" i="0" u="none" strike="noStrike" cap="none">
              <a:solidFill>
                <a:schemeClr val="lt1"/>
              </a:solidFill>
              <a:latin typeface="Times New Roman"/>
              <a:ea typeface="Times New Roman"/>
              <a:cs typeface="Times New Roman"/>
              <a:sym typeface="Times New Roman"/>
            </a:endParaRPr>
          </a:p>
          <a:p>
            <a:pPr marL="914400" marR="0" lvl="1" indent="-330200" algn="l" rtl="0">
              <a:lnSpc>
                <a:spcPct val="115000"/>
              </a:lnSpc>
              <a:spcBef>
                <a:spcPts val="0"/>
              </a:spcBef>
              <a:spcAft>
                <a:spcPts val="0"/>
              </a:spcAft>
              <a:buClr>
                <a:schemeClr val="lt1"/>
              </a:buClr>
              <a:buSzPts val="1600"/>
              <a:buFont typeface="Arial"/>
              <a:buChar char="○"/>
            </a:pPr>
            <a:r>
              <a:rPr lang="en-US" sz="1600" b="0" i="0" u="none" strike="noStrike" cap="none">
                <a:solidFill>
                  <a:schemeClr val="lt1"/>
                </a:solidFill>
                <a:latin typeface="Times New Roman"/>
                <a:ea typeface="Times New Roman"/>
                <a:cs typeface="Times New Roman"/>
                <a:sym typeface="Times New Roman"/>
              </a:rPr>
              <a:t>Solutions included infographics, peer-led support, and new ways of scheduling access</a:t>
            </a:r>
            <a:br>
              <a:rPr lang="en-US" sz="1600" b="0" i="0" u="none" strike="noStrike" cap="none">
                <a:solidFill>
                  <a:schemeClr val="lt1"/>
                </a:solidFill>
                <a:latin typeface="Times New Roman"/>
                <a:ea typeface="Times New Roman"/>
                <a:cs typeface="Times New Roman"/>
                <a:sym typeface="Times New Roman"/>
              </a:rPr>
            </a:br>
            <a:endParaRPr sz="1600" b="0" i="0" u="none" strike="noStrike" cap="none">
              <a:solidFill>
                <a:schemeClr val="lt1"/>
              </a:solidFill>
              <a:latin typeface="Times New Roman"/>
              <a:ea typeface="Times New Roman"/>
              <a:cs typeface="Times New Roman"/>
              <a:sym typeface="Times New Roman"/>
            </a:endParaRPr>
          </a:p>
          <a:p>
            <a:pPr marL="457200" marR="0" lvl="0" indent="-330200" algn="l" rtl="0">
              <a:lnSpc>
                <a:spcPct val="115000"/>
              </a:lnSpc>
              <a:spcBef>
                <a:spcPts val="0"/>
              </a:spcBef>
              <a:spcAft>
                <a:spcPts val="0"/>
              </a:spcAft>
              <a:buClr>
                <a:schemeClr val="lt1"/>
              </a:buClr>
              <a:buSzPts val="1600"/>
              <a:buFont typeface="Times New Roman"/>
              <a:buAutoNum type="arabicPeriod"/>
            </a:pPr>
            <a:r>
              <a:rPr lang="en-US" sz="1600" b="1" i="0" u="none" strike="noStrike" cap="none">
                <a:solidFill>
                  <a:schemeClr val="lt1"/>
                </a:solidFill>
                <a:latin typeface="Times New Roman"/>
                <a:ea typeface="Times New Roman"/>
                <a:cs typeface="Times New Roman"/>
                <a:sym typeface="Times New Roman"/>
              </a:rPr>
              <a:t>Systemic Change Must Start Early</a:t>
            </a:r>
            <a:endParaRPr sz="1600" b="1" i="0" u="none" strike="noStrike" cap="none">
              <a:solidFill>
                <a:schemeClr val="lt1"/>
              </a:solidFill>
              <a:latin typeface="Times New Roman"/>
              <a:ea typeface="Times New Roman"/>
              <a:cs typeface="Times New Roman"/>
              <a:sym typeface="Times New Roman"/>
            </a:endParaRPr>
          </a:p>
          <a:p>
            <a:pPr marL="914400" marR="0" lvl="1" indent="-330200" algn="l" rtl="0">
              <a:lnSpc>
                <a:spcPct val="115000"/>
              </a:lnSpc>
              <a:spcBef>
                <a:spcPts val="0"/>
              </a:spcBef>
              <a:spcAft>
                <a:spcPts val="0"/>
              </a:spcAft>
              <a:buClr>
                <a:schemeClr val="lt1"/>
              </a:buClr>
              <a:buSzPts val="1600"/>
              <a:buFont typeface="Arial"/>
              <a:buChar char="○"/>
            </a:pPr>
            <a:r>
              <a:rPr lang="en-US" sz="1600" b="0" i="0" u="none" strike="noStrike" cap="none">
                <a:solidFill>
                  <a:schemeClr val="lt1"/>
                </a:solidFill>
                <a:latin typeface="Times New Roman"/>
                <a:ea typeface="Times New Roman"/>
                <a:cs typeface="Times New Roman"/>
                <a:sym typeface="Times New Roman"/>
              </a:rPr>
              <a:t>Practices like building community in the classroom, regular check-ins, mental health blocks: all these are most effective when embedded across a student’s full school experience, not treated as add-ons</a:t>
            </a:r>
            <a:br>
              <a:rPr lang="en-US" sz="1600" b="0" i="0" u="none" strike="noStrike" cap="none">
                <a:solidFill>
                  <a:schemeClr val="lt1"/>
                </a:solidFill>
                <a:latin typeface="Times New Roman"/>
                <a:ea typeface="Times New Roman"/>
                <a:cs typeface="Times New Roman"/>
                <a:sym typeface="Times New Roman"/>
              </a:rPr>
            </a:br>
            <a:endParaRPr sz="1600" b="0" i="0" u="none" strike="noStrike" cap="none">
              <a:solidFill>
                <a:schemeClr val="lt1"/>
              </a:solidFill>
              <a:latin typeface="Times New Roman"/>
              <a:ea typeface="Times New Roman"/>
              <a:cs typeface="Times New Roman"/>
              <a:sym typeface="Times New Roman"/>
            </a:endParaRPr>
          </a:p>
          <a:p>
            <a:pPr marL="457200" marR="0" lvl="0" indent="-330200" algn="l" rtl="0">
              <a:lnSpc>
                <a:spcPct val="115000"/>
              </a:lnSpc>
              <a:spcBef>
                <a:spcPts val="0"/>
              </a:spcBef>
              <a:spcAft>
                <a:spcPts val="0"/>
              </a:spcAft>
              <a:buClr>
                <a:schemeClr val="lt1"/>
              </a:buClr>
              <a:buSzPts val="1600"/>
              <a:buFont typeface="Times New Roman"/>
              <a:buAutoNum type="arabicPeriod"/>
            </a:pPr>
            <a:r>
              <a:rPr lang="en-US" sz="1600" b="1" i="0" u="none" strike="noStrike" cap="none">
                <a:solidFill>
                  <a:schemeClr val="lt1"/>
                </a:solidFill>
                <a:latin typeface="Times New Roman"/>
                <a:ea typeface="Times New Roman"/>
                <a:cs typeface="Times New Roman"/>
                <a:sym typeface="Times New Roman"/>
              </a:rPr>
              <a:t>Stigma Is a Barrier</a:t>
            </a:r>
            <a:endParaRPr sz="1600" b="1" i="0" u="none" strike="noStrike" cap="none">
              <a:solidFill>
                <a:schemeClr val="lt1"/>
              </a:solidFill>
              <a:latin typeface="Times New Roman"/>
              <a:ea typeface="Times New Roman"/>
              <a:cs typeface="Times New Roman"/>
              <a:sym typeface="Times New Roman"/>
            </a:endParaRPr>
          </a:p>
          <a:p>
            <a:pPr marL="914400" marR="0" lvl="1" indent="-330200" algn="l" rtl="0">
              <a:lnSpc>
                <a:spcPct val="115000"/>
              </a:lnSpc>
              <a:spcBef>
                <a:spcPts val="0"/>
              </a:spcBef>
              <a:spcAft>
                <a:spcPts val="0"/>
              </a:spcAft>
              <a:buClr>
                <a:schemeClr val="lt1"/>
              </a:buClr>
              <a:buSzPts val="1600"/>
              <a:buFont typeface="Arial"/>
              <a:buChar char="○"/>
            </a:pPr>
            <a:r>
              <a:rPr lang="en-US" sz="1600" b="0" i="0" u="none" strike="noStrike" cap="none">
                <a:solidFill>
                  <a:schemeClr val="lt1"/>
                </a:solidFill>
                <a:latin typeface="Times New Roman"/>
                <a:ea typeface="Times New Roman"/>
                <a:cs typeface="Times New Roman"/>
                <a:sym typeface="Times New Roman"/>
              </a:rPr>
              <a:t>Even when resources exist, fear, shame, or exposure keep students silent</a:t>
            </a:r>
            <a:endParaRPr sz="1600" b="0" i="0" u="none" strike="noStrike" cap="none">
              <a:solidFill>
                <a:schemeClr val="lt1"/>
              </a:solidFill>
              <a:latin typeface="Times New Roman"/>
              <a:ea typeface="Times New Roman"/>
              <a:cs typeface="Times New Roman"/>
              <a:sym typeface="Times New Roman"/>
            </a:endParaRPr>
          </a:p>
          <a:p>
            <a:pPr marL="914400" marR="0" lvl="1" indent="-330200" algn="l" rtl="0">
              <a:lnSpc>
                <a:spcPct val="115000"/>
              </a:lnSpc>
              <a:spcBef>
                <a:spcPts val="0"/>
              </a:spcBef>
              <a:spcAft>
                <a:spcPts val="0"/>
              </a:spcAft>
              <a:buClr>
                <a:schemeClr val="lt1"/>
              </a:buClr>
              <a:buSzPts val="1600"/>
              <a:buFont typeface="Arial"/>
              <a:buChar char="○"/>
            </a:pPr>
            <a:r>
              <a:rPr lang="en-US" sz="1600" b="0" i="0" u="none" strike="noStrike" cap="none">
                <a:solidFill>
                  <a:schemeClr val="lt1"/>
                </a:solidFill>
                <a:latin typeface="Times New Roman"/>
                <a:ea typeface="Times New Roman"/>
                <a:cs typeface="Times New Roman"/>
                <a:sym typeface="Times New Roman"/>
              </a:rPr>
              <a:t>Students want private, normalized, and opt-in ways to seek help</a:t>
            </a:r>
            <a:endParaRPr sz="2100" b="0"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336d74a65c7_0_35"/>
          <p:cNvSpPr txBox="1">
            <a:spLocks noGrp="1"/>
          </p:cNvSpPr>
          <p:nvPr>
            <p:ph type="title"/>
          </p:nvPr>
        </p:nvSpPr>
        <p:spPr>
          <a:xfrm>
            <a:off x="838188" y="65995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160"/>
              <a:buFont typeface="Arial"/>
              <a:buNone/>
            </a:pPr>
            <a:r>
              <a:rPr lang="en-US" sz="3900">
                <a:latin typeface="Times New Roman"/>
                <a:ea typeface="Times New Roman"/>
                <a:cs typeface="Times New Roman"/>
                <a:sym typeface="Times New Roman"/>
              </a:rPr>
              <a:t>Alignment Across All Levels</a:t>
            </a:r>
            <a:endParaRPr sz="3900">
              <a:latin typeface="Times New Roman"/>
              <a:ea typeface="Times New Roman"/>
              <a:cs typeface="Times New Roman"/>
              <a:sym typeface="Times New Roman"/>
            </a:endParaRPr>
          </a:p>
        </p:txBody>
      </p:sp>
      <p:graphicFrame>
        <p:nvGraphicFramePr>
          <p:cNvPr id="161" name="Google Shape;161;g336d74a65c7_0_35"/>
          <p:cNvGraphicFramePr/>
          <p:nvPr>
            <p:extLst>
              <p:ext uri="{D42A27DB-BD31-4B8C-83A1-F6EECF244321}">
                <p14:modId xmlns:p14="http://schemas.microsoft.com/office/powerpoint/2010/main" val="839781941"/>
              </p:ext>
            </p:extLst>
          </p:nvPr>
        </p:nvGraphicFramePr>
        <p:xfrm>
          <a:off x="838200" y="2106175"/>
          <a:ext cx="10287000" cy="2697360"/>
        </p:xfrm>
        <a:graphic>
          <a:graphicData uri="http://schemas.openxmlformats.org/drawingml/2006/table">
            <a:tbl>
              <a:tblPr firstRow="1">
                <a:noFill/>
                <a:tableStyleId>{B0C7BC93-B57B-4D26-8430-8D657974C951}</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381000">
                <a:tc>
                  <a:txBody>
                    <a:bodyPr/>
                    <a:lstStyle/>
                    <a:p>
                      <a:pPr marL="0" marR="0" lvl="0" indent="0" algn="l" rtl="0">
                        <a:lnSpc>
                          <a:spcPct val="100000"/>
                        </a:lnSpc>
                        <a:spcBef>
                          <a:spcPts val="0"/>
                        </a:spcBef>
                        <a:spcAft>
                          <a:spcPts val="0"/>
                        </a:spcAft>
                        <a:buClr>
                          <a:srgbClr val="000000"/>
                        </a:buClr>
                        <a:buSzPts val="2100"/>
                        <a:buFont typeface="Arial"/>
                        <a:buNone/>
                      </a:pPr>
                      <a:r>
                        <a:rPr lang="en-US" sz="2100" b="1" u="none" strike="noStrike" cap="none">
                          <a:solidFill>
                            <a:schemeClr val="lt1"/>
                          </a:solidFill>
                          <a:latin typeface="Times New Roman"/>
                          <a:ea typeface="Times New Roman"/>
                          <a:cs typeface="Times New Roman"/>
                          <a:sym typeface="Times New Roman"/>
                        </a:rPr>
                        <a:t>Theme</a:t>
                      </a:r>
                      <a:endParaRPr sz="2100" b="1" u="none" strike="noStrike" cap="none">
                        <a:solidFill>
                          <a:schemeClr val="lt1"/>
                        </a:solidFill>
                        <a:latin typeface="Times New Roman"/>
                        <a:ea typeface="Times New Roman"/>
                        <a:cs typeface="Times New Roman"/>
                        <a:sym typeface="Times New Roman"/>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100"/>
                        <a:buFont typeface="Arial"/>
                        <a:buNone/>
                      </a:pPr>
                      <a:r>
                        <a:rPr lang="en-US" sz="2100" b="1" u="none" strike="noStrike" cap="none">
                          <a:solidFill>
                            <a:schemeClr val="lt1"/>
                          </a:solidFill>
                          <a:latin typeface="Times New Roman"/>
                          <a:ea typeface="Times New Roman"/>
                          <a:cs typeface="Times New Roman"/>
                          <a:sym typeface="Times New Roman"/>
                        </a:rPr>
                        <a:t>Regional Councils</a:t>
                      </a:r>
                      <a:endParaRPr sz="2100" b="1" u="none" strike="noStrike" cap="none">
                        <a:solidFill>
                          <a:schemeClr val="lt1"/>
                        </a:solidFill>
                        <a:latin typeface="Times New Roman"/>
                        <a:ea typeface="Times New Roman"/>
                        <a:cs typeface="Times New Roman"/>
                        <a:sym typeface="Times New Roman"/>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100"/>
                        <a:buFont typeface="Arial"/>
                        <a:buNone/>
                      </a:pPr>
                      <a:r>
                        <a:rPr lang="en-US" sz="2100" b="1" u="none" strike="noStrike" cap="none">
                          <a:solidFill>
                            <a:schemeClr val="lt1"/>
                          </a:solidFill>
                          <a:latin typeface="Times New Roman"/>
                          <a:ea typeface="Times New Roman"/>
                          <a:cs typeface="Times New Roman"/>
                          <a:sym typeface="Times New Roman"/>
                        </a:rPr>
                        <a:t>State Workgroups</a:t>
                      </a:r>
                      <a:endParaRPr sz="2100" b="1" u="none" strike="noStrike" cap="none">
                        <a:solidFill>
                          <a:schemeClr val="lt1"/>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chemeClr val="lt1"/>
                          </a:solidFill>
                          <a:latin typeface="Times New Roman"/>
                          <a:ea typeface="Times New Roman"/>
                          <a:cs typeface="Times New Roman"/>
                          <a:sym typeface="Times New Roman"/>
                        </a:rPr>
                        <a:t>Mental Health Access</a:t>
                      </a:r>
                      <a:endParaRPr sz="1800" b="1" u="none" strike="noStrike" cap="none">
                        <a:solidFill>
                          <a:schemeClr val="lt1"/>
                        </a:solidFill>
                        <a:latin typeface="Times New Roman"/>
                        <a:ea typeface="Times New Roman"/>
                        <a:cs typeface="Times New Roman"/>
                        <a:sym typeface="Times New Roman"/>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lt1"/>
                          </a:solidFill>
                          <a:latin typeface="Times New Roman"/>
                          <a:ea typeface="Times New Roman"/>
                          <a:cs typeface="Times New Roman"/>
                          <a:sym typeface="Times New Roman"/>
                        </a:rPr>
                        <a:t>Peer-led groups, wellness blocks, resource visibility</a:t>
                      </a:r>
                      <a:endParaRPr sz="1800" u="none" strike="noStrike" cap="none">
                        <a:solidFill>
                          <a:schemeClr val="lt1"/>
                        </a:solidFill>
                        <a:latin typeface="Times New Roman"/>
                        <a:ea typeface="Times New Roman"/>
                        <a:cs typeface="Times New Roman"/>
                        <a:sym typeface="Times New Roman"/>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lt1"/>
                          </a:solidFill>
                          <a:latin typeface="Times New Roman"/>
                          <a:ea typeface="Times New Roman"/>
                          <a:cs typeface="Times New Roman"/>
                          <a:sym typeface="Times New Roman"/>
                        </a:rPr>
                        <a:t>Staff training, DESE partnerships, statewide tools</a:t>
                      </a:r>
                      <a:endParaRPr sz="1800" u="none" strike="noStrike" cap="none">
                        <a:solidFill>
                          <a:schemeClr val="lt1"/>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chemeClr val="lt1"/>
                          </a:solidFill>
                          <a:latin typeface="Times New Roman"/>
                          <a:ea typeface="Times New Roman"/>
                          <a:cs typeface="Times New Roman"/>
                          <a:sym typeface="Times New Roman"/>
                        </a:rPr>
                        <a:t>Connectedness/Attendance</a:t>
                      </a:r>
                      <a:endParaRPr sz="1800" b="1" u="none" strike="noStrike" cap="none">
                        <a:solidFill>
                          <a:schemeClr val="lt1"/>
                        </a:solidFill>
                        <a:latin typeface="Times New Roman"/>
                        <a:ea typeface="Times New Roman"/>
                        <a:cs typeface="Times New Roman"/>
                        <a:sym typeface="Times New Roman"/>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lt1"/>
                          </a:solidFill>
                          <a:latin typeface="Times New Roman"/>
                          <a:ea typeface="Times New Roman"/>
                          <a:cs typeface="Times New Roman"/>
                          <a:sym typeface="Times New Roman"/>
                        </a:rPr>
                        <a:t>Flex periods, belonging, cultural shifts	</a:t>
                      </a:r>
                      <a:endParaRPr sz="1800" u="none" strike="noStrike" cap="none">
                        <a:solidFill>
                          <a:schemeClr val="lt1"/>
                        </a:solidFill>
                        <a:latin typeface="Times New Roman"/>
                        <a:ea typeface="Times New Roman"/>
                        <a:cs typeface="Times New Roman"/>
                        <a:sym typeface="Times New Roman"/>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lt1"/>
                          </a:solidFill>
                          <a:latin typeface="Times New Roman"/>
                          <a:ea typeface="Times New Roman"/>
                          <a:cs typeface="Times New Roman"/>
                          <a:sym typeface="Times New Roman"/>
                        </a:rPr>
                        <a:t>Attendance-based eligibility, relational support</a:t>
                      </a:r>
                      <a:endParaRPr sz="1800" u="none" strike="noStrike" cap="none">
                        <a:solidFill>
                          <a:schemeClr val="lt1"/>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chemeClr val="lt1"/>
                          </a:solidFill>
                          <a:latin typeface="Times New Roman"/>
                          <a:ea typeface="Times New Roman"/>
                          <a:cs typeface="Times New Roman"/>
                          <a:sym typeface="Times New Roman"/>
                        </a:rPr>
                        <a:t>Stigma Reduction</a:t>
                      </a:r>
                      <a:endParaRPr sz="1800" b="1" u="none" strike="noStrike" cap="none">
                        <a:solidFill>
                          <a:schemeClr val="lt1"/>
                        </a:solidFill>
                        <a:latin typeface="Times New Roman"/>
                        <a:ea typeface="Times New Roman"/>
                        <a:cs typeface="Times New Roman"/>
                        <a:sym typeface="Times New Roman"/>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lt1"/>
                          </a:solidFill>
                          <a:latin typeface="Times New Roman"/>
                          <a:ea typeface="Times New Roman"/>
                          <a:cs typeface="Times New Roman"/>
                          <a:sym typeface="Times New Roman"/>
                        </a:rPr>
                        <a:t>In-class conversations, anonymous reporting</a:t>
                      </a:r>
                      <a:endParaRPr sz="1800" u="none" strike="noStrike" cap="none">
                        <a:solidFill>
                          <a:schemeClr val="lt1"/>
                        </a:solidFill>
                        <a:latin typeface="Times New Roman"/>
                        <a:ea typeface="Times New Roman"/>
                        <a:cs typeface="Times New Roman"/>
                        <a:sym typeface="Times New Roman"/>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solidFill>
                            <a:schemeClr val="lt1"/>
                          </a:solidFill>
                          <a:latin typeface="Times New Roman"/>
                          <a:ea typeface="Times New Roman"/>
                          <a:cs typeface="Times New Roman"/>
                          <a:sym typeface="Times New Roman"/>
                        </a:rPr>
                        <a:t>Teacher cards, student visuals, school-wide education</a:t>
                      </a:r>
                      <a:endParaRPr sz="1800" u="none" strike="noStrike" cap="none" dirty="0">
                        <a:solidFill>
                          <a:schemeClr val="lt1"/>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336d74a65c7_0_61"/>
          <p:cNvSpPr txBox="1">
            <a:spLocks noGrp="1"/>
          </p:cNvSpPr>
          <p:nvPr>
            <p:ph type="title"/>
          </p:nvPr>
        </p:nvSpPr>
        <p:spPr>
          <a:xfrm>
            <a:off x="838188" y="65995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160"/>
              <a:buFont typeface="Arial"/>
              <a:buNone/>
            </a:pPr>
            <a:r>
              <a:rPr lang="en-US" sz="3900">
                <a:latin typeface="Times New Roman"/>
                <a:ea typeface="Times New Roman"/>
                <a:cs typeface="Times New Roman"/>
                <a:sym typeface="Times New Roman"/>
              </a:rPr>
              <a:t>SSAC Feedback for Coming Years</a:t>
            </a:r>
            <a:endParaRPr sz="3900">
              <a:latin typeface="Times New Roman"/>
              <a:ea typeface="Times New Roman"/>
              <a:cs typeface="Times New Roman"/>
              <a:sym typeface="Times New Roman"/>
            </a:endParaRPr>
          </a:p>
        </p:txBody>
      </p:sp>
      <p:sp>
        <p:nvSpPr>
          <p:cNvPr id="167" name="Google Shape;167;g336d74a65c7_0_61"/>
          <p:cNvSpPr txBox="1"/>
          <p:nvPr/>
        </p:nvSpPr>
        <p:spPr>
          <a:xfrm>
            <a:off x="838200" y="1838075"/>
            <a:ext cx="10155300" cy="2416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2000"/>
              <a:buFont typeface="Arial"/>
              <a:buNone/>
            </a:pPr>
            <a:r>
              <a:rPr lang="en-US" sz="2000" b="1" i="0" u="none" strike="noStrike" cap="none">
                <a:solidFill>
                  <a:schemeClr val="lt1"/>
                </a:solidFill>
                <a:latin typeface="Times New Roman"/>
                <a:ea typeface="Times New Roman"/>
                <a:cs typeface="Times New Roman"/>
                <a:sym typeface="Times New Roman"/>
              </a:rPr>
              <a:t>What Went Well:</a:t>
            </a:r>
            <a:endParaRPr sz="2000" b="1" i="0" u="none" strike="noStrike" cap="none">
              <a:solidFill>
                <a:schemeClr val="lt1"/>
              </a:solidFill>
              <a:latin typeface="Times New Roman"/>
              <a:ea typeface="Times New Roman"/>
              <a:cs typeface="Times New Roman"/>
              <a:sym typeface="Times New Roman"/>
            </a:endParaRPr>
          </a:p>
          <a:p>
            <a:pPr marL="457200" marR="0" lvl="0" indent="-355600" algn="l" rtl="0">
              <a:lnSpc>
                <a:spcPct val="115000"/>
              </a:lnSpc>
              <a:spcBef>
                <a:spcPts val="1200"/>
              </a:spcBef>
              <a:spcAft>
                <a:spcPts val="0"/>
              </a:spcAft>
              <a:buClr>
                <a:schemeClr val="lt1"/>
              </a:buClr>
              <a:buSzPts val="2000"/>
              <a:buFont typeface="Times New Roman"/>
              <a:buChar char="●"/>
            </a:pPr>
            <a:r>
              <a:rPr lang="en-US" sz="2000" b="0" i="0" u="none" strike="noStrike" cap="none">
                <a:solidFill>
                  <a:schemeClr val="lt1"/>
                </a:solidFill>
                <a:latin typeface="Times New Roman"/>
                <a:ea typeface="Times New Roman"/>
                <a:cs typeface="Times New Roman"/>
                <a:sym typeface="Times New Roman"/>
              </a:rPr>
              <a:t>Diverse voices &amp; perspectives</a:t>
            </a:r>
            <a:endParaRPr sz="2000" b="0" i="0" u="none" strike="noStrike" cap="none">
              <a:solidFill>
                <a:schemeClr val="lt1"/>
              </a:solidFill>
              <a:latin typeface="Times New Roman"/>
              <a:ea typeface="Times New Roman"/>
              <a:cs typeface="Times New Roman"/>
              <a:sym typeface="Times New Roman"/>
            </a:endParaRPr>
          </a:p>
          <a:p>
            <a:pPr marL="914400" marR="0" lvl="1" indent="-355600" algn="l" rtl="0">
              <a:lnSpc>
                <a:spcPct val="115000"/>
              </a:lnSpc>
              <a:spcBef>
                <a:spcPts val="0"/>
              </a:spcBef>
              <a:spcAft>
                <a:spcPts val="0"/>
              </a:spcAft>
              <a:buClr>
                <a:schemeClr val="lt1"/>
              </a:buClr>
              <a:buSzPts val="2000"/>
              <a:buFont typeface="Times New Roman"/>
              <a:buChar char="○"/>
            </a:pPr>
            <a:r>
              <a:rPr lang="en-US" sz="2000" b="0" i="0" u="none" strike="noStrike" cap="none">
                <a:solidFill>
                  <a:schemeClr val="lt1"/>
                </a:solidFill>
                <a:latin typeface="Times New Roman"/>
                <a:ea typeface="Times New Roman"/>
                <a:cs typeface="Times New Roman"/>
                <a:sym typeface="Times New Roman"/>
              </a:rPr>
              <a:t>Introduction of Office Hours</a:t>
            </a:r>
            <a:endParaRPr sz="2000" b="0" i="0" u="none" strike="noStrike" cap="none">
              <a:solidFill>
                <a:schemeClr val="lt1"/>
              </a:solidFill>
              <a:latin typeface="Times New Roman"/>
              <a:ea typeface="Times New Roman"/>
              <a:cs typeface="Times New Roman"/>
              <a:sym typeface="Times New Roman"/>
            </a:endParaRPr>
          </a:p>
          <a:p>
            <a:pPr marL="457200" marR="0" lvl="0" indent="-355600" algn="l" rtl="0">
              <a:lnSpc>
                <a:spcPct val="115000"/>
              </a:lnSpc>
              <a:spcBef>
                <a:spcPts val="0"/>
              </a:spcBef>
              <a:spcAft>
                <a:spcPts val="0"/>
              </a:spcAft>
              <a:buClr>
                <a:schemeClr val="lt1"/>
              </a:buClr>
              <a:buSzPts val="2000"/>
              <a:buFont typeface="Times New Roman"/>
              <a:buChar char="●"/>
            </a:pPr>
            <a:r>
              <a:rPr lang="en-US" sz="2000" b="0" i="0" u="none" strike="noStrike" cap="none">
                <a:solidFill>
                  <a:schemeClr val="lt1"/>
                </a:solidFill>
                <a:latin typeface="Times New Roman"/>
                <a:ea typeface="Times New Roman"/>
                <a:cs typeface="Times New Roman"/>
                <a:sym typeface="Times New Roman"/>
              </a:rPr>
              <a:t>Strong workgroups &amp; structure</a:t>
            </a:r>
            <a:endParaRPr sz="2000" b="0" i="0" u="none" strike="noStrike" cap="none">
              <a:solidFill>
                <a:schemeClr val="lt1"/>
              </a:solidFill>
              <a:latin typeface="Times New Roman"/>
              <a:ea typeface="Times New Roman"/>
              <a:cs typeface="Times New Roman"/>
              <a:sym typeface="Times New Roman"/>
            </a:endParaRPr>
          </a:p>
          <a:p>
            <a:pPr marL="457200" marR="0" lvl="0" indent="-355600" algn="l" rtl="0">
              <a:lnSpc>
                <a:spcPct val="115000"/>
              </a:lnSpc>
              <a:spcBef>
                <a:spcPts val="0"/>
              </a:spcBef>
              <a:spcAft>
                <a:spcPts val="0"/>
              </a:spcAft>
              <a:buClr>
                <a:schemeClr val="lt1"/>
              </a:buClr>
              <a:buSzPts val="2000"/>
              <a:buFont typeface="Times New Roman"/>
              <a:buChar char="●"/>
            </a:pPr>
            <a:r>
              <a:rPr lang="en-US" sz="2000" b="0" i="0" u="none" strike="noStrike" cap="none">
                <a:solidFill>
                  <a:schemeClr val="lt1"/>
                </a:solidFill>
                <a:latin typeface="Times New Roman"/>
                <a:ea typeface="Times New Roman"/>
                <a:cs typeface="Times New Roman"/>
                <a:sym typeface="Times New Roman"/>
              </a:rPr>
              <a:t>Clear communication</a:t>
            </a:r>
            <a:endParaRPr sz="2000" b="0" i="0" u="none" strike="noStrike" cap="none">
              <a:solidFill>
                <a:schemeClr val="lt1"/>
              </a:solidFill>
              <a:latin typeface="Times New Roman"/>
              <a:ea typeface="Times New Roman"/>
              <a:cs typeface="Times New Roman"/>
              <a:sym typeface="Times New Roman"/>
            </a:endParaRPr>
          </a:p>
          <a:p>
            <a:pPr marL="457200" marR="0" lvl="0" indent="-355600" algn="l" rtl="0">
              <a:lnSpc>
                <a:spcPct val="115000"/>
              </a:lnSpc>
              <a:spcBef>
                <a:spcPts val="0"/>
              </a:spcBef>
              <a:spcAft>
                <a:spcPts val="0"/>
              </a:spcAft>
              <a:buClr>
                <a:schemeClr val="lt1"/>
              </a:buClr>
              <a:buSzPts val="2000"/>
              <a:buFont typeface="Times New Roman"/>
              <a:buChar char="●"/>
            </a:pPr>
            <a:r>
              <a:rPr lang="en-US" sz="2000" b="0" i="0" u="none" strike="noStrike" cap="none">
                <a:solidFill>
                  <a:schemeClr val="lt1"/>
                </a:solidFill>
                <a:latin typeface="Times New Roman"/>
                <a:ea typeface="Times New Roman"/>
                <a:cs typeface="Times New Roman"/>
                <a:sym typeface="Times New Roman"/>
              </a:rPr>
              <a:t>Community Dialogue &amp; Data Party</a:t>
            </a:r>
            <a:endParaRPr sz="2000" b="0" i="0" u="none" strike="noStrike" cap="none">
              <a:solidFill>
                <a:schemeClr val="lt1"/>
              </a:solidFill>
              <a:latin typeface="Times New Roman"/>
              <a:ea typeface="Times New Roman"/>
              <a:cs typeface="Times New Roman"/>
              <a:sym typeface="Times New Roman"/>
            </a:endParaRPr>
          </a:p>
        </p:txBody>
      </p:sp>
      <p:sp>
        <p:nvSpPr>
          <p:cNvPr id="168" name="Google Shape;168;g336d74a65c7_0_61"/>
          <p:cNvSpPr txBox="1"/>
          <p:nvPr/>
        </p:nvSpPr>
        <p:spPr>
          <a:xfrm>
            <a:off x="963750" y="4324775"/>
            <a:ext cx="10155300" cy="1708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2000"/>
              <a:buFont typeface="Arial"/>
              <a:buNone/>
            </a:pPr>
            <a:r>
              <a:rPr lang="en-US" sz="2000" b="1" i="0" u="none" strike="noStrike" cap="none">
                <a:solidFill>
                  <a:schemeClr val="lt1"/>
                </a:solidFill>
                <a:latin typeface="Times New Roman"/>
                <a:ea typeface="Times New Roman"/>
                <a:cs typeface="Times New Roman"/>
                <a:sym typeface="Times New Roman"/>
              </a:rPr>
              <a:t>Areas to Improve:</a:t>
            </a:r>
            <a:endParaRPr sz="2000" b="1" i="0" u="none" strike="noStrike" cap="none">
              <a:solidFill>
                <a:schemeClr val="lt1"/>
              </a:solidFill>
              <a:latin typeface="Times New Roman"/>
              <a:ea typeface="Times New Roman"/>
              <a:cs typeface="Times New Roman"/>
              <a:sym typeface="Times New Roman"/>
            </a:endParaRPr>
          </a:p>
          <a:p>
            <a:pPr marL="457200" marR="0" lvl="0" indent="-355600" algn="l" rtl="0">
              <a:lnSpc>
                <a:spcPct val="115000"/>
              </a:lnSpc>
              <a:spcBef>
                <a:spcPts val="1200"/>
              </a:spcBef>
              <a:spcAft>
                <a:spcPts val="0"/>
              </a:spcAft>
              <a:buClr>
                <a:schemeClr val="lt1"/>
              </a:buClr>
              <a:buSzPts val="2000"/>
              <a:buFont typeface="Times New Roman"/>
              <a:buChar char="●"/>
            </a:pPr>
            <a:r>
              <a:rPr lang="en-US" sz="2000" b="0" i="0" u="none" strike="noStrike" cap="none">
                <a:solidFill>
                  <a:schemeClr val="lt1"/>
                </a:solidFill>
                <a:latin typeface="Times New Roman"/>
                <a:ea typeface="Times New Roman"/>
                <a:cs typeface="Times New Roman"/>
                <a:sym typeface="Times New Roman"/>
              </a:rPr>
              <a:t>More evening meetings</a:t>
            </a:r>
            <a:endParaRPr sz="2000" b="0" i="0" u="none" strike="noStrike" cap="none">
              <a:solidFill>
                <a:schemeClr val="lt1"/>
              </a:solidFill>
              <a:latin typeface="Times New Roman"/>
              <a:ea typeface="Times New Roman"/>
              <a:cs typeface="Times New Roman"/>
              <a:sym typeface="Times New Roman"/>
            </a:endParaRPr>
          </a:p>
          <a:p>
            <a:pPr marL="457200" marR="0" lvl="0" indent="-355600" algn="l" rtl="0">
              <a:lnSpc>
                <a:spcPct val="115000"/>
              </a:lnSpc>
              <a:spcBef>
                <a:spcPts val="0"/>
              </a:spcBef>
              <a:spcAft>
                <a:spcPts val="0"/>
              </a:spcAft>
              <a:buClr>
                <a:schemeClr val="lt1"/>
              </a:buClr>
              <a:buSzPts val="2000"/>
              <a:buFont typeface="Times New Roman"/>
              <a:buChar char="●"/>
            </a:pPr>
            <a:r>
              <a:rPr lang="en-US" sz="2000" b="0" i="0" u="none" strike="noStrike" cap="none">
                <a:solidFill>
                  <a:schemeClr val="lt1"/>
                </a:solidFill>
                <a:latin typeface="Times New Roman"/>
                <a:ea typeface="Times New Roman"/>
                <a:cs typeface="Times New Roman"/>
                <a:sym typeface="Times New Roman"/>
              </a:rPr>
              <a:t>Strong regional leadership</a:t>
            </a:r>
            <a:endParaRPr sz="2000" b="0" i="0" u="none" strike="noStrike" cap="none">
              <a:solidFill>
                <a:schemeClr val="lt1"/>
              </a:solidFill>
              <a:latin typeface="Times New Roman"/>
              <a:ea typeface="Times New Roman"/>
              <a:cs typeface="Times New Roman"/>
              <a:sym typeface="Times New Roman"/>
            </a:endParaRPr>
          </a:p>
          <a:p>
            <a:pPr marL="457200" marR="0" lvl="0" indent="-355600" algn="l" rtl="0">
              <a:lnSpc>
                <a:spcPct val="115000"/>
              </a:lnSpc>
              <a:spcBef>
                <a:spcPts val="0"/>
              </a:spcBef>
              <a:spcAft>
                <a:spcPts val="0"/>
              </a:spcAft>
              <a:buClr>
                <a:schemeClr val="lt1"/>
              </a:buClr>
              <a:buSzPts val="2000"/>
              <a:buFont typeface="Times New Roman"/>
              <a:buChar char="●"/>
            </a:pPr>
            <a:r>
              <a:rPr lang="en-US" sz="2000" b="0" i="0" u="none" strike="noStrike" cap="none">
                <a:solidFill>
                  <a:schemeClr val="lt1"/>
                </a:solidFill>
                <a:latin typeface="Times New Roman"/>
                <a:ea typeface="Times New Roman"/>
                <a:cs typeface="Times New Roman"/>
                <a:sym typeface="Times New Roman"/>
              </a:rPr>
              <a:t>Focus on implementation</a:t>
            </a:r>
            <a:endParaRPr sz="2000" b="1"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g34104792f55_0_1137"/>
          <p:cNvSpPr txBox="1">
            <a:spLocks noGrp="1"/>
          </p:cNvSpPr>
          <p:nvPr>
            <p:ph type="title"/>
          </p:nvPr>
        </p:nvSpPr>
        <p:spPr>
          <a:xfrm>
            <a:off x="838188" y="7325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160"/>
              <a:buFont typeface="Arial"/>
              <a:buNone/>
            </a:pPr>
            <a:r>
              <a:rPr lang="en-US" sz="3540">
                <a:latin typeface="Times New Roman"/>
                <a:ea typeface="Times New Roman"/>
                <a:cs typeface="Times New Roman"/>
                <a:sym typeface="Times New Roman"/>
              </a:rPr>
              <a:t>Presentation Objectives</a:t>
            </a:r>
            <a:endParaRPr sz="3540">
              <a:latin typeface="Times New Roman"/>
              <a:ea typeface="Times New Roman"/>
              <a:cs typeface="Times New Roman"/>
              <a:sym typeface="Times New Roman"/>
            </a:endParaRPr>
          </a:p>
        </p:txBody>
      </p:sp>
      <p:sp>
        <p:nvSpPr>
          <p:cNvPr id="57" name="Google Shape;57;g34104792f55_0_1137"/>
          <p:cNvSpPr txBox="1">
            <a:spLocks noGrp="1"/>
          </p:cNvSpPr>
          <p:nvPr>
            <p:ph type="body" idx="3"/>
          </p:nvPr>
        </p:nvSpPr>
        <p:spPr>
          <a:xfrm>
            <a:off x="874200" y="1245950"/>
            <a:ext cx="10443600" cy="4210800"/>
          </a:xfrm>
          <a:prstGeom prst="rect">
            <a:avLst/>
          </a:prstGeom>
          <a:noFill/>
          <a:ln>
            <a:noFill/>
          </a:ln>
        </p:spPr>
        <p:txBody>
          <a:bodyPr spcFirstLastPara="1" wrap="square" lIns="91425" tIns="45700" rIns="91425" bIns="45700" anchor="b" anchorCtr="0">
            <a:noAutofit/>
          </a:bodyPr>
          <a:lstStyle/>
          <a:p>
            <a:pPr marL="457200" lvl="0" indent="-417512" algn="l" rtl="0">
              <a:lnSpc>
                <a:spcPct val="70000"/>
              </a:lnSpc>
              <a:spcBef>
                <a:spcPts val="0"/>
              </a:spcBef>
              <a:spcAft>
                <a:spcPts val="0"/>
              </a:spcAft>
              <a:buSzPts val="2975"/>
              <a:buFont typeface="Times New Roman"/>
              <a:buChar char="➢"/>
            </a:pPr>
            <a:r>
              <a:rPr lang="en-US" sz="2975" b="0">
                <a:latin typeface="Times New Roman"/>
                <a:ea typeface="Times New Roman"/>
                <a:cs typeface="Times New Roman"/>
                <a:sym typeface="Times New Roman"/>
              </a:rPr>
              <a:t>Reflect on SSAC’s Yearlong Journey: Highlight how student voices shaped data-informed, equity-centered priorities statewide</a:t>
            </a:r>
            <a:endParaRPr sz="2975" b="0">
              <a:latin typeface="Times New Roman"/>
              <a:ea typeface="Times New Roman"/>
              <a:cs typeface="Times New Roman"/>
              <a:sym typeface="Times New Roman"/>
            </a:endParaRPr>
          </a:p>
          <a:p>
            <a:pPr marL="457200" lvl="0" indent="0" algn="l" rtl="0">
              <a:lnSpc>
                <a:spcPct val="70000"/>
              </a:lnSpc>
              <a:spcBef>
                <a:spcPts val="0"/>
              </a:spcBef>
              <a:spcAft>
                <a:spcPts val="0"/>
              </a:spcAft>
              <a:buSzPts val="2400"/>
              <a:buNone/>
            </a:pPr>
            <a:endParaRPr sz="2975" b="0">
              <a:latin typeface="Times New Roman"/>
              <a:ea typeface="Times New Roman"/>
              <a:cs typeface="Times New Roman"/>
              <a:sym typeface="Times New Roman"/>
            </a:endParaRPr>
          </a:p>
          <a:p>
            <a:pPr marL="457200" lvl="0" indent="-417512" algn="l" rtl="0">
              <a:lnSpc>
                <a:spcPct val="70000"/>
              </a:lnSpc>
              <a:spcBef>
                <a:spcPts val="0"/>
              </a:spcBef>
              <a:spcAft>
                <a:spcPts val="0"/>
              </a:spcAft>
              <a:buSzPts val="2975"/>
              <a:buFont typeface="Times New Roman"/>
              <a:buChar char="➢"/>
            </a:pPr>
            <a:r>
              <a:rPr lang="en-US" sz="2975" b="0">
                <a:latin typeface="Times New Roman"/>
                <a:ea typeface="Times New Roman"/>
                <a:cs typeface="Times New Roman"/>
                <a:sym typeface="Times New Roman"/>
              </a:rPr>
              <a:t>Discuss Regional &amp; Statewide Work: Findings, themes, and policy recommendations from all five RSACs and SSAC workgroups</a:t>
            </a:r>
            <a:endParaRPr sz="2975" b="0">
              <a:latin typeface="Times New Roman"/>
              <a:ea typeface="Times New Roman"/>
              <a:cs typeface="Times New Roman"/>
              <a:sym typeface="Times New Roman"/>
            </a:endParaRPr>
          </a:p>
          <a:p>
            <a:pPr marL="457200" lvl="0" indent="0" algn="l" rtl="0">
              <a:lnSpc>
                <a:spcPct val="70000"/>
              </a:lnSpc>
              <a:spcBef>
                <a:spcPts val="0"/>
              </a:spcBef>
              <a:spcAft>
                <a:spcPts val="0"/>
              </a:spcAft>
              <a:buSzPts val="2400"/>
              <a:buNone/>
            </a:pPr>
            <a:endParaRPr sz="2975" b="0">
              <a:latin typeface="Times New Roman"/>
              <a:ea typeface="Times New Roman"/>
              <a:cs typeface="Times New Roman"/>
              <a:sym typeface="Times New Roman"/>
            </a:endParaRPr>
          </a:p>
          <a:p>
            <a:pPr marL="457200" lvl="0" indent="-417512" algn="l" rtl="0">
              <a:lnSpc>
                <a:spcPct val="70000"/>
              </a:lnSpc>
              <a:spcBef>
                <a:spcPts val="0"/>
              </a:spcBef>
              <a:spcAft>
                <a:spcPts val="0"/>
              </a:spcAft>
              <a:buSzPts val="2975"/>
              <a:buFont typeface="Times New Roman"/>
              <a:buChar char="➢"/>
            </a:pPr>
            <a:r>
              <a:rPr lang="en-US" sz="2975" b="0">
                <a:latin typeface="Times New Roman"/>
                <a:ea typeface="Times New Roman"/>
                <a:cs typeface="Times New Roman"/>
                <a:sym typeface="Times New Roman"/>
              </a:rPr>
              <a:t>Emphasis on Collaboration: Demonstrate how stakeholder engagement, student-led research, and inter-regional coordination created real impact</a:t>
            </a:r>
            <a:endParaRPr sz="2975" b="0">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34104792f55_0_1203"/>
          <p:cNvSpPr txBox="1"/>
          <p:nvPr/>
        </p:nvSpPr>
        <p:spPr>
          <a:xfrm>
            <a:off x="464263" y="1866176"/>
            <a:ext cx="8631600" cy="1928100"/>
          </a:xfrm>
          <a:prstGeom prst="rect">
            <a:avLst/>
          </a:prstGeom>
          <a:noFill/>
          <a:ln>
            <a:noFill/>
          </a:ln>
        </p:spPr>
        <p:txBody>
          <a:bodyPr spcFirstLastPara="1" wrap="square" lIns="91425" tIns="45700" rIns="91425" bIns="45700" anchor="b" anchorCtr="0">
            <a:normAutofit/>
          </a:bodyPr>
          <a:lstStyle/>
          <a:p>
            <a:pPr marL="0" marR="0" lvl="0" indent="0" algn="l" rtl="0">
              <a:lnSpc>
                <a:spcPct val="80000"/>
              </a:lnSpc>
              <a:spcBef>
                <a:spcPts val="0"/>
              </a:spcBef>
              <a:spcAft>
                <a:spcPts val="0"/>
              </a:spcAft>
              <a:buClr>
                <a:srgbClr val="000000"/>
              </a:buClr>
              <a:buSzPts val="6800"/>
              <a:buFont typeface="Arial"/>
              <a:buNone/>
            </a:pPr>
            <a:r>
              <a:rPr lang="en-US" sz="5800" b="0" i="0" u="none" strike="noStrike" cap="none">
                <a:solidFill>
                  <a:schemeClr val="lt1"/>
                </a:solidFill>
                <a:latin typeface="Times New Roman"/>
                <a:ea typeface="Times New Roman"/>
                <a:cs typeface="Times New Roman"/>
                <a:sym typeface="Times New Roman"/>
              </a:rPr>
              <a:t>Thank You For Such an Incredible Year!</a:t>
            </a:r>
            <a:endParaRPr sz="5800" b="1" i="0" u="none" strike="noStrike" cap="none">
              <a:solidFill>
                <a:schemeClr val="lt1"/>
              </a:solidFill>
              <a:latin typeface="Times New Roman"/>
              <a:ea typeface="Times New Roman"/>
              <a:cs typeface="Times New Roman"/>
              <a:sym typeface="Times New Roman"/>
            </a:endParaRPr>
          </a:p>
        </p:txBody>
      </p:sp>
      <p:sp>
        <p:nvSpPr>
          <p:cNvPr id="174" name="Google Shape;174;g34104792f55_0_1203"/>
          <p:cNvSpPr txBox="1">
            <a:spLocks noGrp="1"/>
          </p:cNvSpPr>
          <p:nvPr>
            <p:ph type="title" idx="4294967295"/>
          </p:nvPr>
        </p:nvSpPr>
        <p:spPr>
          <a:xfrm>
            <a:off x="464275" y="1238575"/>
            <a:ext cx="8222700" cy="31833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0"/>
              </a:spcAft>
              <a:buClr>
                <a:srgbClr val="000000"/>
              </a:buClr>
              <a:buSzPts val="2350"/>
              <a:buFont typeface="Arial"/>
              <a:buNone/>
              <a:tabLst/>
              <a:defRPr/>
            </a:pPr>
            <a:r>
              <a:rPr kumimoji="0" lang="en-US" sz="3850" b="1" i="0" u="none" strike="noStrike" kern="0" cap="none" spc="0" normalizeH="0" baseline="0" noProof="0" dirty="0">
                <a:ln>
                  <a:noFill/>
                </a:ln>
                <a:solidFill>
                  <a:schemeClr val="lt1"/>
                </a:solidFill>
                <a:effectLst/>
                <a:uLnTx/>
                <a:uFillTx/>
                <a:latin typeface="Times New Roman"/>
                <a:ea typeface="Times New Roman"/>
                <a:cs typeface="Times New Roman"/>
                <a:sym typeface="Times New Roman"/>
              </a:rPr>
              <a:t>Questions?</a:t>
            </a:r>
          </a:p>
        </p:txBody>
      </p:sp>
      <p:pic>
        <p:nvPicPr>
          <p:cNvPr id="175" name="Google Shape;175;g34104792f55_0_1203" descr="picture of students"/>
          <p:cNvPicPr preferRelativeResize="0"/>
          <p:nvPr/>
        </p:nvPicPr>
        <p:blipFill rotWithShape="1">
          <a:blip r:embed="rId3">
            <a:alphaModFix/>
          </a:blip>
          <a:srcRect b="18347"/>
          <a:stretch/>
        </p:blipFill>
        <p:spPr>
          <a:xfrm>
            <a:off x="9679075" y="720875"/>
            <a:ext cx="2304600" cy="2508900"/>
          </a:xfrm>
          <a:prstGeom prst="roundRect">
            <a:avLst>
              <a:gd name="adj" fmla="val 16667"/>
            </a:avLst>
          </a:prstGeom>
          <a:noFill/>
          <a:ln>
            <a:noFill/>
          </a:ln>
        </p:spPr>
      </p:pic>
      <p:pic>
        <p:nvPicPr>
          <p:cNvPr id="176" name="Google Shape;176;g34104792f55_0_1203" descr="picture of students"/>
          <p:cNvPicPr preferRelativeResize="0"/>
          <p:nvPr/>
        </p:nvPicPr>
        <p:blipFill rotWithShape="1">
          <a:blip r:embed="rId4">
            <a:alphaModFix/>
          </a:blip>
          <a:srcRect l="14624" t="28280" r="15464" b="19103"/>
          <a:stretch/>
        </p:blipFill>
        <p:spPr>
          <a:xfrm>
            <a:off x="7985275" y="3395575"/>
            <a:ext cx="3998400" cy="2241300"/>
          </a:xfrm>
          <a:prstGeom prst="roundRect">
            <a:avLst>
              <a:gd name="adj" fmla="val 16667"/>
            </a:avLst>
          </a:prstGeom>
          <a:noFill/>
          <a:ln>
            <a:noFill/>
          </a:ln>
        </p:spPr>
      </p:pic>
      <p:sp>
        <p:nvSpPr>
          <p:cNvPr id="177" name="Google Shape;177;g34104792f55_0_1203"/>
          <p:cNvSpPr txBox="1"/>
          <p:nvPr/>
        </p:nvSpPr>
        <p:spPr>
          <a:xfrm>
            <a:off x="7919700" y="2775375"/>
            <a:ext cx="8222700" cy="31833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2350"/>
              <a:buFont typeface="Arial"/>
              <a:buNone/>
            </a:pPr>
            <a:r>
              <a:rPr lang="en-US" sz="1100" b="1" i="0" u="none" strike="noStrike" cap="none">
                <a:solidFill>
                  <a:schemeClr val="lt1"/>
                </a:solidFill>
                <a:latin typeface="Times New Roman"/>
                <a:ea typeface="Times New Roman"/>
                <a:cs typeface="Times New Roman"/>
                <a:sym typeface="Times New Roman"/>
              </a:rPr>
              <a:t>Seniors receiving their Service Tassels at our Final SSAC Meeting</a:t>
            </a:r>
            <a:endParaRPr sz="1100" b="1"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g336d74a65c7_0_66"/>
          <p:cNvSpPr txBox="1">
            <a:spLocks noGrp="1"/>
          </p:cNvSpPr>
          <p:nvPr>
            <p:ph type="title"/>
          </p:nvPr>
        </p:nvSpPr>
        <p:spPr>
          <a:xfrm>
            <a:off x="838188" y="2936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160"/>
              <a:buFont typeface="Arial"/>
              <a:buNone/>
            </a:pPr>
            <a:r>
              <a:rPr lang="en-US" sz="4240">
                <a:latin typeface="Times New Roman"/>
                <a:ea typeface="Times New Roman"/>
                <a:cs typeface="Times New Roman"/>
                <a:sym typeface="Times New Roman"/>
              </a:rPr>
              <a:t>Today’s Agenda</a:t>
            </a:r>
            <a:endParaRPr sz="4240">
              <a:latin typeface="Times New Roman"/>
              <a:ea typeface="Times New Roman"/>
              <a:cs typeface="Times New Roman"/>
              <a:sym typeface="Times New Roman"/>
            </a:endParaRPr>
          </a:p>
        </p:txBody>
      </p:sp>
      <p:sp>
        <p:nvSpPr>
          <p:cNvPr id="63" name="Google Shape;63;g336d74a65c7_0_66"/>
          <p:cNvSpPr txBox="1">
            <a:spLocks noGrp="1"/>
          </p:cNvSpPr>
          <p:nvPr>
            <p:ph type="body" idx="3"/>
          </p:nvPr>
        </p:nvSpPr>
        <p:spPr>
          <a:xfrm>
            <a:off x="874200" y="2149400"/>
            <a:ext cx="10443600" cy="42108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1200"/>
              </a:spcBef>
              <a:spcAft>
                <a:spcPts val="0"/>
              </a:spcAft>
              <a:buSzPts val="2400"/>
              <a:buNone/>
            </a:pPr>
            <a:r>
              <a:rPr lang="en-US" sz="1800" b="0">
                <a:latin typeface="Times New Roman"/>
                <a:ea typeface="Times New Roman"/>
                <a:cs typeface="Times New Roman"/>
                <a:sym typeface="Times New Roman"/>
              </a:rPr>
              <a:t>➢ SSAC Overview</a:t>
            </a:r>
            <a:br>
              <a:rPr lang="en-US" sz="1800" b="0">
                <a:latin typeface="Times New Roman"/>
                <a:ea typeface="Times New Roman"/>
                <a:cs typeface="Times New Roman"/>
                <a:sym typeface="Times New Roman"/>
              </a:rPr>
            </a:br>
            <a:r>
              <a:rPr lang="en-US" sz="1800" b="0">
                <a:latin typeface="Times New Roman"/>
                <a:ea typeface="Times New Roman"/>
                <a:cs typeface="Times New Roman"/>
                <a:sym typeface="Times New Roman"/>
              </a:rPr>
              <a:t>➢ Expanding Our Reach</a:t>
            </a:r>
            <a:br>
              <a:rPr lang="en-US" sz="1800" b="0">
                <a:latin typeface="Times New Roman"/>
                <a:ea typeface="Times New Roman"/>
                <a:cs typeface="Times New Roman"/>
                <a:sym typeface="Times New Roman"/>
              </a:rPr>
            </a:br>
            <a:r>
              <a:rPr lang="en-US" sz="1800" b="0">
                <a:latin typeface="Times New Roman"/>
                <a:ea typeface="Times New Roman"/>
                <a:cs typeface="Times New Roman"/>
                <a:sym typeface="Times New Roman"/>
              </a:rPr>
              <a:t>➢ Community Dialogue</a:t>
            </a:r>
            <a:endParaRPr sz="1800" b="0">
              <a:latin typeface="Times New Roman"/>
              <a:ea typeface="Times New Roman"/>
              <a:cs typeface="Times New Roman"/>
              <a:sym typeface="Times New Roman"/>
            </a:endParaRPr>
          </a:p>
          <a:p>
            <a:pPr marL="0" lvl="0" indent="0" algn="l" rtl="0">
              <a:lnSpc>
                <a:spcPct val="115000"/>
              </a:lnSpc>
              <a:spcBef>
                <a:spcPts val="1200"/>
              </a:spcBef>
              <a:spcAft>
                <a:spcPts val="0"/>
              </a:spcAft>
              <a:buSzPts val="2400"/>
              <a:buNone/>
            </a:pPr>
            <a:r>
              <a:rPr lang="en-US" sz="1800" b="0">
                <a:latin typeface="Times New Roman"/>
                <a:ea typeface="Times New Roman"/>
                <a:cs typeface="Times New Roman"/>
                <a:sym typeface="Times New Roman"/>
              </a:rPr>
              <a:t>➢ Regional Council Takeaways</a:t>
            </a:r>
            <a:br>
              <a:rPr lang="en-US" sz="1800" b="0">
                <a:latin typeface="Times New Roman"/>
                <a:ea typeface="Times New Roman"/>
                <a:cs typeface="Times New Roman"/>
                <a:sym typeface="Times New Roman"/>
              </a:rPr>
            </a:br>
            <a:r>
              <a:rPr lang="en-US" sz="1800" b="0">
                <a:latin typeface="Times New Roman"/>
                <a:ea typeface="Times New Roman"/>
                <a:cs typeface="Times New Roman"/>
                <a:sym typeface="Times New Roman"/>
              </a:rPr>
              <a:t>  ○ Greater Boston</a:t>
            </a:r>
            <a:br>
              <a:rPr lang="en-US" sz="1800" b="0">
                <a:latin typeface="Times New Roman"/>
                <a:ea typeface="Times New Roman"/>
                <a:cs typeface="Times New Roman"/>
                <a:sym typeface="Times New Roman"/>
              </a:rPr>
            </a:br>
            <a:r>
              <a:rPr lang="en-US" sz="1800" b="0">
                <a:latin typeface="Times New Roman"/>
                <a:ea typeface="Times New Roman"/>
                <a:cs typeface="Times New Roman"/>
                <a:sym typeface="Times New Roman"/>
              </a:rPr>
              <a:t>  ○ Western Mass</a:t>
            </a:r>
            <a:br>
              <a:rPr lang="en-US" sz="1800" b="0">
                <a:latin typeface="Times New Roman"/>
                <a:ea typeface="Times New Roman"/>
                <a:cs typeface="Times New Roman"/>
                <a:sym typeface="Times New Roman"/>
              </a:rPr>
            </a:br>
            <a:r>
              <a:rPr lang="en-US" sz="1800" b="0">
                <a:latin typeface="Times New Roman"/>
                <a:ea typeface="Times New Roman"/>
                <a:cs typeface="Times New Roman"/>
                <a:sym typeface="Times New Roman"/>
              </a:rPr>
              <a:t>  ○ Southeast Mass</a:t>
            </a:r>
            <a:br>
              <a:rPr lang="en-US" sz="1800" b="0">
                <a:latin typeface="Times New Roman"/>
                <a:ea typeface="Times New Roman"/>
                <a:cs typeface="Times New Roman"/>
                <a:sym typeface="Times New Roman"/>
              </a:rPr>
            </a:br>
            <a:r>
              <a:rPr lang="en-US" sz="1800" b="0">
                <a:latin typeface="Times New Roman"/>
                <a:ea typeface="Times New Roman"/>
                <a:cs typeface="Times New Roman"/>
                <a:sym typeface="Times New Roman"/>
              </a:rPr>
              <a:t>  ○ Northeast Mass</a:t>
            </a:r>
            <a:br>
              <a:rPr lang="en-US" sz="1800" b="0">
                <a:latin typeface="Times New Roman"/>
                <a:ea typeface="Times New Roman"/>
                <a:cs typeface="Times New Roman"/>
                <a:sym typeface="Times New Roman"/>
              </a:rPr>
            </a:br>
            <a:r>
              <a:rPr lang="en-US" sz="1800" b="0">
                <a:latin typeface="Times New Roman"/>
                <a:ea typeface="Times New Roman"/>
                <a:cs typeface="Times New Roman"/>
                <a:sym typeface="Times New Roman"/>
              </a:rPr>
              <a:t>  ○ Central Mass</a:t>
            </a:r>
            <a:endParaRPr sz="1800" b="0">
              <a:latin typeface="Times New Roman"/>
              <a:ea typeface="Times New Roman"/>
              <a:cs typeface="Times New Roman"/>
              <a:sym typeface="Times New Roman"/>
            </a:endParaRPr>
          </a:p>
          <a:p>
            <a:pPr marL="0" lvl="0" indent="0" algn="l" rtl="0">
              <a:lnSpc>
                <a:spcPct val="115000"/>
              </a:lnSpc>
              <a:spcBef>
                <a:spcPts val="1200"/>
              </a:spcBef>
              <a:spcAft>
                <a:spcPts val="0"/>
              </a:spcAft>
              <a:buSzPts val="2400"/>
              <a:buNone/>
            </a:pPr>
            <a:r>
              <a:rPr lang="en-US" sz="1800" b="0">
                <a:latin typeface="Times New Roman"/>
                <a:ea typeface="Times New Roman"/>
                <a:cs typeface="Times New Roman"/>
                <a:sym typeface="Times New Roman"/>
              </a:rPr>
              <a:t>➢ State SSAC Takeaways </a:t>
            </a:r>
            <a:br>
              <a:rPr lang="en-US" sz="1800" b="0">
                <a:latin typeface="Times New Roman"/>
                <a:ea typeface="Times New Roman"/>
                <a:cs typeface="Times New Roman"/>
                <a:sym typeface="Times New Roman"/>
              </a:rPr>
            </a:br>
            <a:r>
              <a:rPr lang="en-US" sz="1800" b="0">
                <a:latin typeface="Times New Roman"/>
                <a:ea typeface="Times New Roman"/>
                <a:cs typeface="Times New Roman"/>
                <a:sym typeface="Times New Roman"/>
              </a:rPr>
              <a:t>  ○ Mental Health</a:t>
            </a:r>
            <a:br>
              <a:rPr lang="en-US" sz="1800" b="0">
                <a:latin typeface="Times New Roman"/>
                <a:ea typeface="Times New Roman"/>
                <a:cs typeface="Times New Roman"/>
                <a:sym typeface="Times New Roman"/>
              </a:rPr>
            </a:br>
            <a:r>
              <a:rPr lang="en-US" sz="1800" b="0">
                <a:latin typeface="Times New Roman"/>
                <a:ea typeface="Times New Roman"/>
                <a:cs typeface="Times New Roman"/>
                <a:sym typeface="Times New Roman"/>
              </a:rPr>
              <a:t>  ○ School Connectedness</a:t>
            </a:r>
            <a:endParaRPr sz="1800" b="0">
              <a:latin typeface="Times New Roman"/>
              <a:ea typeface="Times New Roman"/>
              <a:cs typeface="Times New Roman"/>
              <a:sym typeface="Times New Roman"/>
            </a:endParaRPr>
          </a:p>
          <a:p>
            <a:pPr marL="0" lvl="0" indent="0" algn="l" rtl="0">
              <a:lnSpc>
                <a:spcPct val="115000"/>
              </a:lnSpc>
              <a:spcBef>
                <a:spcPts val="1200"/>
              </a:spcBef>
              <a:spcAft>
                <a:spcPts val="1200"/>
              </a:spcAft>
              <a:buSzPts val="2400"/>
              <a:buNone/>
            </a:pPr>
            <a:r>
              <a:rPr lang="en-US" sz="1800" b="0">
                <a:latin typeface="Times New Roman"/>
                <a:ea typeface="Times New Roman"/>
                <a:cs typeface="Times New Roman"/>
                <a:sym typeface="Times New Roman"/>
              </a:rPr>
              <a:t>➢ Shared Statewide &amp; Regional Themes</a:t>
            </a:r>
            <a:br>
              <a:rPr lang="en-US" sz="1800" b="0">
                <a:latin typeface="Times New Roman"/>
                <a:ea typeface="Times New Roman"/>
                <a:cs typeface="Times New Roman"/>
                <a:sym typeface="Times New Roman"/>
              </a:rPr>
            </a:br>
            <a:r>
              <a:rPr lang="en-US" sz="1800" b="0">
                <a:latin typeface="Times New Roman"/>
                <a:ea typeface="Times New Roman"/>
                <a:cs typeface="Times New Roman"/>
                <a:sym typeface="Times New Roman"/>
              </a:rPr>
              <a:t>➢ Closing Reflections &amp; Questions</a:t>
            </a:r>
            <a:endParaRPr sz="3375" b="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g3445531d7c3_0_22"/>
          <p:cNvSpPr txBox="1">
            <a:spLocks noGrp="1"/>
          </p:cNvSpPr>
          <p:nvPr>
            <p:ph type="title"/>
          </p:nvPr>
        </p:nvSpPr>
        <p:spPr>
          <a:xfrm>
            <a:off x="838188" y="7325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160"/>
              <a:buFont typeface="Arial"/>
              <a:buNone/>
            </a:pPr>
            <a:r>
              <a:rPr lang="en-US" sz="3540">
                <a:latin typeface="Times New Roman"/>
                <a:ea typeface="Times New Roman"/>
                <a:cs typeface="Times New Roman"/>
                <a:sym typeface="Times New Roman"/>
              </a:rPr>
              <a:t>What is the State Student Advisory Council (SSAC)?</a:t>
            </a:r>
            <a:endParaRPr sz="3540">
              <a:latin typeface="Times New Roman"/>
              <a:ea typeface="Times New Roman"/>
              <a:cs typeface="Times New Roman"/>
              <a:sym typeface="Times New Roman"/>
            </a:endParaRPr>
          </a:p>
        </p:txBody>
      </p:sp>
      <p:sp>
        <p:nvSpPr>
          <p:cNvPr id="69" name="Google Shape;69;g3445531d7c3_0_22"/>
          <p:cNvSpPr txBox="1">
            <a:spLocks noGrp="1"/>
          </p:cNvSpPr>
          <p:nvPr>
            <p:ph type="body" idx="3"/>
          </p:nvPr>
        </p:nvSpPr>
        <p:spPr>
          <a:xfrm>
            <a:off x="874200" y="1778000"/>
            <a:ext cx="10443600" cy="4210800"/>
          </a:xfrm>
          <a:prstGeom prst="rect">
            <a:avLst/>
          </a:prstGeom>
          <a:noFill/>
          <a:ln>
            <a:noFill/>
          </a:ln>
        </p:spPr>
        <p:txBody>
          <a:bodyPr spcFirstLastPara="1" wrap="square" lIns="91425" tIns="45700" rIns="91425" bIns="45700" anchor="b" anchorCtr="0">
            <a:noAutofit/>
          </a:bodyPr>
          <a:lstStyle/>
          <a:p>
            <a:pPr marL="457200" lvl="0" indent="-385762" algn="l" rtl="0">
              <a:lnSpc>
                <a:spcPct val="70000"/>
              </a:lnSpc>
              <a:spcBef>
                <a:spcPts val="0"/>
              </a:spcBef>
              <a:spcAft>
                <a:spcPts val="0"/>
              </a:spcAft>
              <a:buSzPts val="2475"/>
              <a:buFont typeface="Times New Roman"/>
              <a:buChar char="●"/>
            </a:pPr>
            <a:r>
              <a:rPr lang="en-US" sz="2475" b="0">
                <a:latin typeface="Times New Roman"/>
                <a:ea typeface="Times New Roman"/>
                <a:cs typeface="Times New Roman"/>
                <a:sym typeface="Times New Roman"/>
              </a:rPr>
              <a:t>The SSAC is a group of students elected by their peers from schools throughout Massachusetts who are helping make decisions about state educational policy and student rights. These students are initiating and carrying through projects to make changes in local schools.</a:t>
            </a:r>
            <a:endParaRPr sz="2475" b="0">
              <a:latin typeface="Times New Roman"/>
              <a:ea typeface="Times New Roman"/>
              <a:cs typeface="Times New Roman"/>
              <a:sym typeface="Times New Roman"/>
            </a:endParaRPr>
          </a:p>
          <a:p>
            <a:pPr marL="457200" lvl="0" indent="0" algn="l" rtl="0">
              <a:lnSpc>
                <a:spcPct val="70000"/>
              </a:lnSpc>
              <a:spcBef>
                <a:spcPts val="0"/>
              </a:spcBef>
              <a:spcAft>
                <a:spcPts val="0"/>
              </a:spcAft>
              <a:buSzPts val="2400"/>
              <a:buNone/>
            </a:pPr>
            <a:endParaRPr sz="2475" b="0">
              <a:latin typeface="Times New Roman"/>
              <a:ea typeface="Times New Roman"/>
              <a:cs typeface="Times New Roman"/>
              <a:sym typeface="Times New Roman"/>
            </a:endParaRPr>
          </a:p>
          <a:p>
            <a:pPr marL="457200" lvl="0" indent="-385762" algn="l" rtl="0">
              <a:lnSpc>
                <a:spcPct val="70000"/>
              </a:lnSpc>
              <a:spcBef>
                <a:spcPts val="0"/>
              </a:spcBef>
              <a:spcAft>
                <a:spcPts val="0"/>
              </a:spcAft>
              <a:buSzPts val="2475"/>
              <a:buFont typeface="Times New Roman"/>
              <a:buChar char="●"/>
            </a:pPr>
            <a:r>
              <a:rPr lang="en-US" sz="2475" b="0">
                <a:latin typeface="Times New Roman"/>
                <a:ea typeface="Times New Roman"/>
                <a:cs typeface="Times New Roman"/>
                <a:sym typeface="Times New Roman"/>
              </a:rPr>
              <a:t>Student Representatives from schools serve on Regional Student Advisory Councils (RSACs). Each region elects delegates to the State Student Advisory Council (SSAC). The SSAC initiates projects, analyzes data, and connects students across Massachusetts.</a:t>
            </a:r>
            <a:endParaRPr sz="2475" b="0">
              <a:latin typeface="Times New Roman"/>
              <a:ea typeface="Times New Roman"/>
              <a:cs typeface="Times New Roman"/>
              <a:sym typeface="Times New Roman"/>
            </a:endParaRPr>
          </a:p>
          <a:p>
            <a:pPr marL="0" lvl="0" indent="0" algn="l" rtl="0">
              <a:lnSpc>
                <a:spcPct val="70000"/>
              </a:lnSpc>
              <a:spcBef>
                <a:spcPts val="0"/>
              </a:spcBef>
              <a:spcAft>
                <a:spcPts val="0"/>
              </a:spcAft>
              <a:buSzPts val="1680"/>
              <a:buNone/>
            </a:pPr>
            <a:endParaRPr sz="2475" b="0">
              <a:latin typeface="Times New Roman"/>
              <a:ea typeface="Times New Roman"/>
              <a:cs typeface="Times New Roman"/>
              <a:sym typeface="Times New Roman"/>
            </a:endParaRPr>
          </a:p>
          <a:p>
            <a:pPr marL="0" lvl="0" indent="0" algn="l" rtl="0">
              <a:lnSpc>
                <a:spcPct val="70000"/>
              </a:lnSpc>
              <a:spcBef>
                <a:spcPts val="0"/>
              </a:spcBef>
              <a:spcAft>
                <a:spcPts val="0"/>
              </a:spcAft>
              <a:buSzPts val="1680"/>
              <a:buNone/>
            </a:pPr>
            <a:r>
              <a:rPr lang="en-US" sz="2475" b="0">
                <a:latin typeface="Times New Roman"/>
                <a:ea typeface="Times New Roman"/>
                <a:cs typeface="Times New Roman"/>
                <a:sym typeface="Times New Roman"/>
              </a:rPr>
              <a:t>The chairperson represents the ideas of all students in Massachusetts and is a communication link from the Board to the SSAC.</a:t>
            </a:r>
            <a:endParaRPr sz="2475" b="0">
              <a:latin typeface="Times New Roman"/>
              <a:ea typeface="Times New Roman"/>
              <a:cs typeface="Times New Roman"/>
              <a:sym typeface="Times New Roman"/>
            </a:endParaRPr>
          </a:p>
          <a:p>
            <a:pPr marL="0" lvl="0" indent="0" algn="l" rtl="0">
              <a:lnSpc>
                <a:spcPct val="70000"/>
              </a:lnSpc>
              <a:spcBef>
                <a:spcPts val="0"/>
              </a:spcBef>
              <a:spcAft>
                <a:spcPts val="0"/>
              </a:spcAft>
              <a:buSzPts val="1680"/>
              <a:buNone/>
            </a:pPr>
            <a:endParaRPr sz="2475" b="0">
              <a:latin typeface="Times New Roman"/>
              <a:ea typeface="Times New Roman"/>
              <a:cs typeface="Times New Roman"/>
              <a:sym typeface="Times New Roman"/>
            </a:endParaRPr>
          </a:p>
          <a:p>
            <a:pPr marL="0" lvl="0" indent="0" algn="l" rtl="0">
              <a:lnSpc>
                <a:spcPct val="70000"/>
              </a:lnSpc>
              <a:spcBef>
                <a:spcPts val="0"/>
              </a:spcBef>
              <a:spcAft>
                <a:spcPts val="0"/>
              </a:spcAft>
              <a:buSzPts val="1680"/>
              <a:buNone/>
            </a:pPr>
            <a:endParaRPr sz="2720" b="0">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367dd51f7dc_0_12"/>
          <p:cNvSpPr txBox="1">
            <a:spLocks noGrp="1"/>
          </p:cNvSpPr>
          <p:nvPr>
            <p:ph type="title"/>
          </p:nvPr>
        </p:nvSpPr>
        <p:spPr>
          <a:xfrm>
            <a:off x="838188" y="37087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160"/>
              <a:buFont typeface="Arial"/>
              <a:buNone/>
            </a:pPr>
            <a:r>
              <a:rPr lang="en-US" sz="3540">
                <a:latin typeface="Times New Roman"/>
                <a:ea typeface="Times New Roman"/>
                <a:cs typeface="Times New Roman"/>
                <a:sym typeface="Times New Roman"/>
              </a:rPr>
              <a:t>Expanding Our Reach</a:t>
            </a:r>
            <a:endParaRPr sz="3540">
              <a:latin typeface="Times New Roman"/>
              <a:ea typeface="Times New Roman"/>
              <a:cs typeface="Times New Roman"/>
              <a:sym typeface="Times New Roman"/>
            </a:endParaRPr>
          </a:p>
        </p:txBody>
      </p:sp>
      <p:sp>
        <p:nvSpPr>
          <p:cNvPr id="75" name="Google Shape;75;g367dd51f7dc_0_12"/>
          <p:cNvSpPr txBox="1">
            <a:spLocks noGrp="1"/>
          </p:cNvSpPr>
          <p:nvPr>
            <p:ph type="body" idx="3"/>
          </p:nvPr>
        </p:nvSpPr>
        <p:spPr>
          <a:xfrm>
            <a:off x="874200" y="2256225"/>
            <a:ext cx="10443600" cy="4210800"/>
          </a:xfrm>
          <a:prstGeom prst="rect">
            <a:avLst/>
          </a:prstGeom>
          <a:noFill/>
          <a:ln>
            <a:noFill/>
          </a:ln>
        </p:spPr>
        <p:txBody>
          <a:bodyPr spcFirstLastPara="1" wrap="square" lIns="91425" tIns="45700" rIns="91425" bIns="45700" anchor="b" anchorCtr="0">
            <a:noAutofit/>
          </a:bodyPr>
          <a:lstStyle/>
          <a:p>
            <a:pPr marL="457200" lvl="0" indent="-379412" algn="l" rtl="0">
              <a:lnSpc>
                <a:spcPct val="70000"/>
              </a:lnSpc>
              <a:spcBef>
                <a:spcPts val="0"/>
              </a:spcBef>
              <a:spcAft>
                <a:spcPts val="0"/>
              </a:spcAft>
              <a:buSzPts val="2375"/>
              <a:buFont typeface="Times New Roman"/>
              <a:buChar char="●"/>
            </a:pPr>
            <a:r>
              <a:rPr lang="en-US" sz="2375">
                <a:latin typeface="Times New Roman"/>
                <a:ea typeface="Times New Roman"/>
                <a:cs typeface="Times New Roman"/>
                <a:sym typeface="Times New Roman"/>
              </a:rPr>
              <a:t>In-person Meetings Held Across the State:</a:t>
            </a:r>
            <a:r>
              <a:rPr lang="en-US" sz="2375" b="0">
                <a:latin typeface="Times New Roman"/>
                <a:ea typeface="Times New Roman"/>
                <a:cs typeface="Times New Roman"/>
                <a:sym typeface="Times New Roman"/>
              </a:rPr>
              <a:t> Leicester, Worcester, Everett, Methuen</a:t>
            </a:r>
            <a:endParaRPr sz="2375" b="0">
              <a:latin typeface="Times New Roman"/>
              <a:ea typeface="Times New Roman"/>
              <a:cs typeface="Times New Roman"/>
              <a:sym typeface="Times New Roman"/>
            </a:endParaRPr>
          </a:p>
          <a:p>
            <a:pPr marL="457200" lvl="0" indent="0" algn="l" rtl="0">
              <a:lnSpc>
                <a:spcPct val="70000"/>
              </a:lnSpc>
              <a:spcBef>
                <a:spcPts val="0"/>
              </a:spcBef>
              <a:spcAft>
                <a:spcPts val="0"/>
              </a:spcAft>
              <a:buSzPts val="2400"/>
              <a:buNone/>
            </a:pPr>
            <a:endParaRPr sz="2375" b="0">
              <a:latin typeface="Times New Roman"/>
              <a:ea typeface="Times New Roman"/>
              <a:cs typeface="Times New Roman"/>
              <a:sym typeface="Times New Roman"/>
            </a:endParaRPr>
          </a:p>
          <a:p>
            <a:pPr marL="457200" lvl="0" indent="0" algn="l" rtl="0">
              <a:lnSpc>
                <a:spcPct val="70000"/>
              </a:lnSpc>
              <a:spcBef>
                <a:spcPts val="0"/>
              </a:spcBef>
              <a:spcAft>
                <a:spcPts val="0"/>
              </a:spcAft>
              <a:buSzPts val="2400"/>
              <a:buNone/>
            </a:pPr>
            <a:endParaRPr sz="2375" b="0">
              <a:latin typeface="Times New Roman"/>
              <a:ea typeface="Times New Roman"/>
              <a:cs typeface="Times New Roman"/>
              <a:sym typeface="Times New Roman"/>
            </a:endParaRPr>
          </a:p>
          <a:p>
            <a:pPr marL="457200" lvl="0" indent="0" algn="l" rtl="0">
              <a:lnSpc>
                <a:spcPct val="70000"/>
              </a:lnSpc>
              <a:spcBef>
                <a:spcPts val="0"/>
              </a:spcBef>
              <a:spcAft>
                <a:spcPts val="0"/>
              </a:spcAft>
              <a:buSzPts val="2400"/>
              <a:buNone/>
            </a:pPr>
            <a:endParaRPr sz="2375">
              <a:latin typeface="Times New Roman"/>
              <a:ea typeface="Times New Roman"/>
              <a:cs typeface="Times New Roman"/>
              <a:sym typeface="Times New Roman"/>
            </a:endParaRPr>
          </a:p>
          <a:p>
            <a:pPr marL="457200" lvl="0" indent="0" algn="l" rtl="0">
              <a:lnSpc>
                <a:spcPct val="70000"/>
              </a:lnSpc>
              <a:spcBef>
                <a:spcPts val="0"/>
              </a:spcBef>
              <a:spcAft>
                <a:spcPts val="0"/>
              </a:spcAft>
              <a:buSzPts val="2400"/>
              <a:buNone/>
            </a:pPr>
            <a:endParaRPr sz="2375">
              <a:latin typeface="Times New Roman"/>
              <a:ea typeface="Times New Roman"/>
              <a:cs typeface="Times New Roman"/>
              <a:sym typeface="Times New Roman"/>
            </a:endParaRPr>
          </a:p>
          <a:p>
            <a:pPr marL="457200" lvl="0" indent="0" algn="l" rtl="0">
              <a:lnSpc>
                <a:spcPct val="70000"/>
              </a:lnSpc>
              <a:spcBef>
                <a:spcPts val="0"/>
              </a:spcBef>
              <a:spcAft>
                <a:spcPts val="0"/>
              </a:spcAft>
              <a:buSzPts val="2400"/>
              <a:buNone/>
            </a:pPr>
            <a:endParaRPr sz="2375">
              <a:latin typeface="Times New Roman"/>
              <a:ea typeface="Times New Roman"/>
              <a:cs typeface="Times New Roman"/>
              <a:sym typeface="Times New Roman"/>
            </a:endParaRPr>
          </a:p>
          <a:p>
            <a:pPr marL="457200" lvl="0" indent="0" algn="l" rtl="0">
              <a:lnSpc>
                <a:spcPct val="70000"/>
              </a:lnSpc>
              <a:spcBef>
                <a:spcPts val="0"/>
              </a:spcBef>
              <a:spcAft>
                <a:spcPts val="0"/>
              </a:spcAft>
              <a:buSzPts val="2400"/>
              <a:buNone/>
            </a:pPr>
            <a:endParaRPr sz="2375">
              <a:latin typeface="Times New Roman"/>
              <a:ea typeface="Times New Roman"/>
              <a:cs typeface="Times New Roman"/>
              <a:sym typeface="Times New Roman"/>
            </a:endParaRPr>
          </a:p>
          <a:p>
            <a:pPr marL="457200" lvl="0" indent="0" algn="l" rtl="0">
              <a:lnSpc>
                <a:spcPct val="70000"/>
              </a:lnSpc>
              <a:spcBef>
                <a:spcPts val="0"/>
              </a:spcBef>
              <a:spcAft>
                <a:spcPts val="0"/>
              </a:spcAft>
              <a:buSzPts val="2400"/>
              <a:buNone/>
            </a:pPr>
            <a:endParaRPr sz="2375">
              <a:latin typeface="Times New Roman"/>
              <a:ea typeface="Times New Roman"/>
              <a:cs typeface="Times New Roman"/>
              <a:sym typeface="Times New Roman"/>
            </a:endParaRPr>
          </a:p>
          <a:p>
            <a:pPr marL="457200" lvl="0" indent="0" algn="l" rtl="0">
              <a:lnSpc>
                <a:spcPct val="70000"/>
              </a:lnSpc>
              <a:spcBef>
                <a:spcPts val="0"/>
              </a:spcBef>
              <a:spcAft>
                <a:spcPts val="0"/>
              </a:spcAft>
              <a:buSzPts val="2400"/>
              <a:buNone/>
            </a:pPr>
            <a:endParaRPr sz="2375">
              <a:latin typeface="Times New Roman"/>
              <a:ea typeface="Times New Roman"/>
              <a:cs typeface="Times New Roman"/>
              <a:sym typeface="Times New Roman"/>
            </a:endParaRPr>
          </a:p>
          <a:p>
            <a:pPr marL="0" lvl="0" indent="0" algn="l" rtl="0">
              <a:lnSpc>
                <a:spcPct val="70000"/>
              </a:lnSpc>
              <a:spcBef>
                <a:spcPts val="0"/>
              </a:spcBef>
              <a:spcAft>
                <a:spcPts val="0"/>
              </a:spcAft>
              <a:buSzPts val="2400"/>
              <a:buNone/>
            </a:pPr>
            <a:endParaRPr sz="2375">
              <a:latin typeface="Times New Roman"/>
              <a:ea typeface="Times New Roman"/>
              <a:cs typeface="Times New Roman"/>
              <a:sym typeface="Times New Roman"/>
            </a:endParaRPr>
          </a:p>
          <a:p>
            <a:pPr marL="0" lvl="0" indent="0" algn="l" rtl="0">
              <a:lnSpc>
                <a:spcPct val="70000"/>
              </a:lnSpc>
              <a:spcBef>
                <a:spcPts val="0"/>
              </a:spcBef>
              <a:spcAft>
                <a:spcPts val="0"/>
              </a:spcAft>
              <a:buSzPts val="2400"/>
              <a:buNone/>
            </a:pPr>
            <a:endParaRPr sz="2375">
              <a:latin typeface="Times New Roman"/>
              <a:ea typeface="Times New Roman"/>
              <a:cs typeface="Times New Roman"/>
              <a:sym typeface="Times New Roman"/>
            </a:endParaRPr>
          </a:p>
          <a:p>
            <a:pPr marL="457200" lvl="0" indent="-379412" algn="l" rtl="0">
              <a:lnSpc>
                <a:spcPct val="70000"/>
              </a:lnSpc>
              <a:spcBef>
                <a:spcPts val="0"/>
              </a:spcBef>
              <a:spcAft>
                <a:spcPts val="0"/>
              </a:spcAft>
              <a:buSzPts val="2375"/>
              <a:buFont typeface="Times New Roman"/>
              <a:buChar char="●"/>
            </a:pPr>
            <a:r>
              <a:rPr lang="en-US" sz="2375">
                <a:latin typeface="Times New Roman"/>
                <a:ea typeface="Times New Roman"/>
                <a:cs typeface="Times New Roman"/>
                <a:sym typeface="Times New Roman"/>
              </a:rPr>
              <a:t>Virtual Access:</a:t>
            </a:r>
            <a:r>
              <a:rPr lang="en-US" sz="2375" b="0">
                <a:latin typeface="Times New Roman"/>
                <a:ea typeface="Times New Roman"/>
                <a:cs typeface="Times New Roman"/>
                <a:sym typeface="Times New Roman"/>
              </a:rPr>
              <a:t> Hybrid model maintained throughout to promote accessibility</a:t>
            </a:r>
            <a:endParaRPr sz="2375" b="0">
              <a:latin typeface="Times New Roman"/>
              <a:ea typeface="Times New Roman"/>
              <a:cs typeface="Times New Roman"/>
              <a:sym typeface="Times New Roman"/>
            </a:endParaRPr>
          </a:p>
          <a:p>
            <a:pPr marL="457200" lvl="0" indent="0" algn="l" rtl="0">
              <a:lnSpc>
                <a:spcPct val="70000"/>
              </a:lnSpc>
              <a:spcBef>
                <a:spcPts val="0"/>
              </a:spcBef>
              <a:spcAft>
                <a:spcPts val="0"/>
              </a:spcAft>
              <a:buSzPts val="2400"/>
              <a:buNone/>
            </a:pPr>
            <a:endParaRPr sz="2375">
              <a:latin typeface="Times New Roman"/>
              <a:ea typeface="Times New Roman"/>
              <a:cs typeface="Times New Roman"/>
              <a:sym typeface="Times New Roman"/>
            </a:endParaRPr>
          </a:p>
          <a:p>
            <a:pPr marL="457200" lvl="0" indent="-379412" algn="l" rtl="0">
              <a:lnSpc>
                <a:spcPct val="70000"/>
              </a:lnSpc>
              <a:spcBef>
                <a:spcPts val="0"/>
              </a:spcBef>
              <a:spcAft>
                <a:spcPts val="0"/>
              </a:spcAft>
              <a:buSzPts val="2375"/>
              <a:buFont typeface="Times New Roman"/>
              <a:buChar char="●"/>
            </a:pPr>
            <a:r>
              <a:rPr lang="en-US" sz="2375">
                <a:latin typeface="Times New Roman"/>
                <a:ea typeface="Times New Roman"/>
                <a:cs typeface="Times New Roman"/>
                <a:sym typeface="Times New Roman"/>
              </a:rPr>
              <a:t>Meeting Frequency Increased:</a:t>
            </a:r>
            <a:r>
              <a:rPr lang="en-US" sz="2375" b="0">
                <a:latin typeface="Times New Roman"/>
                <a:ea typeface="Times New Roman"/>
                <a:cs typeface="Times New Roman"/>
                <a:sym typeface="Times New Roman"/>
              </a:rPr>
              <a:t> Regular touchpoints built momentum </a:t>
            </a:r>
            <a:endParaRPr sz="2375" b="0">
              <a:latin typeface="Times New Roman"/>
              <a:ea typeface="Times New Roman"/>
              <a:cs typeface="Times New Roman"/>
              <a:sym typeface="Times New Roman"/>
            </a:endParaRPr>
          </a:p>
          <a:p>
            <a:pPr marL="457200" lvl="0" indent="0" algn="l" rtl="0">
              <a:lnSpc>
                <a:spcPct val="70000"/>
              </a:lnSpc>
              <a:spcBef>
                <a:spcPts val="0"/>
              </a:spcBef>
              <a:spcAft>
                <a:spcPts val="0"/>
              </a:spcAft>
              <a:buSzPts val="2400"/>
              <a:buNone/>
            </a:pPr>
            <a:endParaRPr sz="2375" b="0">
              <a:latin typeface="Times New Roman"/>
              <a:ea typeface="Times New Roman"/>
              <a:cs typeface="Times New Roman"/>
              <a:sym typeface="Times New Roman"/>
            </a:endParaRPr>
          </a:p>
          <a:p>
            <a:pPr marL="457200" lvl="0" indent="-379412" algn="l" rtl="0">
              <a:lnSpc>
                <a:spcPct val="70000"/>
              </a:lnSpc>
              <a:spcBef>
                <a:spcPts val="0"/>
              </a:spcBef>
              <a:spcAft>
                <a:spcPts val="0"/>
              </a:spcAft>
              <a:buSzPts val="2375"/>
              <a:buFont typeface="Times New Roman"/>
              <a:buChar char="●"/>
            </a:pPr>
            <a:r>
              <a:rPr lang="en-US" sz="2375">
                <a:latin typeface="Times New Roman"/>
                <a:ea typeface="Times New Roman"/>
                <a:cs typeface="Times New Roman"/>
                <a:sym typeface="Times New Roman"/>
              </a:rPr>
              <a:t>Why This Matters:</a:t>
            </a:r>
            <a:r>
              <a:rPr lang="en-US" sz="2375" b="0">
                <a:latin typeface="Times New Roman"/>
                <a:ea typeface="Times New Roman"/>
                <a:cs typeface="Times New Roman"/>
                <a:sym typeface="Times New Roman"/>
              </a:rPr>
              <a:t> Greater regional representation = more comprehensive student voice at the table</a:t>
            </a:r>
            <a:endParaRPr sz="2375" b="0">
              <a:latin typeface="Times New Roman"/>
              <a:ea typeface="Times New Roman"/>
              <a:cs typeface="Times New Roman"/>
              <a:sym typeface="Times New Roman"/>
            </a:endParaRPr>
          </a:p>
          <a:p>
            <a:pPr marL="0" lvl="0" indent="0" algn="l" rtl="0">
              <a:lnSpc>
                <a:spcPct val="70000"/>
              </a:lnSpc>
              <a:spcBef>
                <a:spcPts val="0"/>
              </a:spcBef>
              <a:spcAft>
                <a:spcPts val="0"/>
              </a:spcAft>
              <a:buSzPts val="1680"/>
              <a:buNone/>
            </a:pPr>
            <a:endParaRPr sz="2375" b="0">
              <a:latin typeface="Times New Roman"/>
              <a:ea typeface="Times New Roman"/>
              <a:cs typeface="Times New Roman"/>
              <a:sym typeface="Times New Roman"/>
            </a:endParaRPr>
          </a:p>
        </p:txBody>
      </p:sp>
      <p:pic>
        <p:nvPicPr>
          <p:cNvPr id="76" name="Google Shape;76;g367dd51f7dc_0_12" descr="outline of massachussetts map"/>
          <p:cNvPicPr preferRelativeResize="0"/>
          <p:nvPr/>
        </p:nvPicPr>
        <p:blipFill rotWithShape="1">
          <a:blip r:embed="rId3">
            <a:alphaModFix/>
          </a:blip>
          <a:srcRect/>
          <a:stretch/>
        </p:blipFill>
        <p:spPr>
          <a:xfrm>
            <a:off x="3227575" y="676625"/>
            <a:ext cx="5152675" cy="5152675"/>
          </a:xfrm>
          <a:prstGeom prst="rect">
            <a:avLst/>
          </a:prstGeom>
          <a:noFill/>
          <a:ln>
            <a:noFill/>
          </a:ln>
        </p:spPr>
      </p:pic>
      <p:sp>
        <p:nvSpPr>
          <p:cNvPr id="77" name="Google Shape;77;g367dd51f7dc_0_12" descr="star"/>
          <p:cNvSpPr/>
          <p:nvPr/>
        </p:nvSpPr>
        <p:spPr>
          <a:xfrm>
            <a:off x="5649713" y="2774725"/>
            <a:ext cx="308400" cy="294300"/>
          </a:xfrm>
          <a:prstGeom prst="star5">
            <a:avLst>
              <a:gd name="adj" fmla="val 19098"/>
              <a:gd name="hf" fmla="val 105146"/>
              <a:gd name="vf" fmla="val 110557"/>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venir"/>
              <a:ea typeface="Avenir"/>
              <a:cs typeface="Avenir"/>
              <a:sym typeface="Avenir"/>
            </a:endParaRPr>
          </a:p>
        </p:txBody>
      </p:sp>
      <p:sp>
        <p:nvSpPr>
          <p:cNvPr id="78" name="Google Shape;78;g367dd51f7dc_0_12" descr="star"/>
          <p:cNvSpPr/>
          <p:nvPr/>
        </p:nvSpPr>
        <p:spPr>
          <a:xfrm>
            <a:off x="6404713" y="2408625"/>
            <a:ext cx="308400" cy="294300"/>
          </a:xfrm>
          <a:prstGeom prst="star5">
            <a:avLst>
              <a:gd name="adj" fmla="val 19098"/>
              <a:gd name="hf" fmla="val 105146"/>
              <a:gd name="vf" fmla="val 110557"/>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venir"/>
              <a:ea typeface="Avenir"/>
              <a:cs typeface="Avenir"/>
              <a:sym typeface="Avenir"/>
            </a:endParaRPr>
          </a:p>
        </p:txBody>
      </p:sp>
      <p:sp>
        <p:nvSpPr>
          <p:cNvPr id="79" name="Google Shape;79;g367dd51f7dc_0_12" descr="star"/>
          <p:cNvSpPr/>
          <p:nvPr/>
        </p:nvSpPr>
        <p:spPr>
          <a:xfrm>
            <a:off x="6099913" y="2256225"/>
            <a:ext cx="308400" cy="294300"/>
          </a:xfrm>
          <a:prstGeom prst="star5">
            <a:avLst>
              <a:gd name="adj" fmla="val 19098"/>
              <a:gd name="hf" fmla="val 105146"/>
              <a:gd name="vf" fmla="val 110557"/>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venir"/>
              <a:ea typeface="Avenir"/>
              <a:cs typeface="Avenir"/>
              <a:sym typeface="Avenir"/>
            </a:endParaRPr>
          </a:p>
        </p:txBody>
      </p:sp>
      <p:sp>
        <p:nvSpPr>
          <p:cNvPr id="80" name="Google Shape;80;g367dd51f7dc_0_12" descr="star"/>
          <p:cNvSpPr/>
          <p:nvPr/>
        </p:nvSpPr>
        <p:spPr>
          <a:xfrm>
            <a:off x="5261713" y="2865825"/>
            <a:ext cx="308400" cy="294300"/>
          </a:xfrm>
          <a:prstGeom prst="star5">
            <a:avLst>
              <a:gd name="adj" fmla="val 19098"/>
              <a:gd name="hf" fmla="val 105146"/>
              <a:gd name="vf" fmla="val 110557"/>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venir"/>
              <a:ea typeface="Avenir"/>
              <a:cs typeface="Avenir"/>
              <a:sym typeface="Aveni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367dd51f7dc_0_0"/>
          <p:cNvSpPr txBox="1">
            <a:spLocks noGrp="1"/>
          </p:cNvSpPr>
          <p:nvPr>
            <p:ph type="title"/>
          </p:nvPr>
        </p:nvSpPr>
        <p:spPr>
          <a:xfrm>
            <a:off x="838188" y="33075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Font typeface="Arial"/>
              <a:buNone/>
            </a:pPr>
            <a:r>
              <a:rPr lang="en-US" sz="5100">
                <a:latin typeface="Times New Roman"/>
                <a:ea typeface="Times New Roman"/>
                <a:cs typeface="Times New Roman"/>
                <a:sym typeface="Times New Roman"/>
              </a:rPr>
              <a:t>Revisiting the Community Dialogue</a:t>
            </a:r>
            <a:endParaRPr sz="5100">
              <a:latin typeface="Times New Roman"/>
              <a:ea typeface="Times New Roman"/>
              <a:cs typeface="Times New Roman"/>
              <a:sym typeface="Times New Roman"/>
            </a:endParaRPr>
          </a:p>
        </p:txBody>
      </p:sp>
      <p:sp>
        <p:nvSpPr>
          <p:cNvPr id="86" name="Google Shape;86;g367dd51f7dc_0_0"/>
          <p:cNvSpPr txBox="1"/>
          <p:nvPr/>
        </p:nvSpPr>
        <p:spPr>
          <a:xfrm>
            <a:off x="838200" y="1558400"/>
            <a:ext cx="10155300" cy="4491900"/>
          </a:xfrm>
          <a:prstGeom prst="rect">
            <a:avLst/>
          </a:prstGeom>
          <a:noFill/>
          <a:ln>
            <a:noFill/>
          </a:ln>
        </p:spPr>
        <p:txBody>
          <a:bodyPr spcFirstLastPara="1" wrap="square" lIns="91425" tIns="91425" rIns="91425" bIns="91425" anchor="t" anchorCtr="0">
            <a:spAutoFit/>
          </a:bodyPr>
          <a:lstStyle/>
          <a:p>
            <a:pPr marL="457200" marR="0" lvl="0" indent="-358775" algn="l" rtl="0">
              <a:lnSpc>
                <a:spcPct val="115000"/>
              </a:lnSpc>
              <a:spcBef>
                <a:spcPts val="1200"/>
              </a:spcBef>
              <a:spcAft>
                <a:spcPts val="0"/>
              </a:spcAft>
              <a:buClr>
                <a:schemeClr val="lt1"/>
              </a:buClr>
              <a:buSzPts val="2050"/>
              <a:buFont typeface="Times New Roman"/>
              <a:buChar char="●"/>
            </a:pPr>
            <a:r>
              <a:rPr lang="en-US" sz="2050" b="0" i="0" u="none" strike="noStrike" cap="none">
                <a:solidFill>
                  <a:schemeClr val="lt1"/>
                </a:solidFill>
                <a:latin typeface="Times New Roman"/>
                <a:ea typeface="Times New Roman"/>
                <a:cs typeface="Times New Roman"/>
                <a:sym typeface="Times New Roman"/>
              </a:rPr>
              <a:t>This was a cornerstone of our work this year and deserves emphasis once more.</a:t>
            </a:r>
            <a:br>
              <a:rPr lang="en-US" sz="2050" b="0" i="0" u="none" strike="noStrike" cap="none">
                <a:solidFill>
                  <a:schemeClr val="lt1"/>
                </a:solidFill>
                <a:latin typeface="Times New Roman"/>
                <a:ea typeface="Times New Roman"/>
                <a:cs typeface="Times New Roman"/>
                <a:sym typeface="Times New Roman"/>
              </a:rPr>
            </a:br>
            <a:endParaRPr sz="2050" b="0" i="0" u="none" strike="noStrike" cap="none">
              <a:solidFill>
                <a:schemeClr val="lt1"/>
              </a:solidFill>
              <a:latin typeface="Times New Roman"/>
              <a:ea typeface="Times New Roman"/>
              <a:cs typeface="Times New Roman"/>
              <a:sym typeface="Times New Roman"/>
            </a:endParaRPr>
          </a:p>
          <a:p>
            <a:pPr marL="457200" marR="0" lvl="0" indent="-358775" algn="l" rtl="0">
              <a:lnSpc>
                <a:spcPct val="115000"/>
              </a:lnSpc>
              <a:spcBef>
                <a:spcPts val="0"/>
              </a:spcBef>
              <a:spcAft>
                <a:spcPts val="0"/>
              </a:spcAft>
              <a:buClr>
                <a:schemeClr val="lt1"/>
              </a:buClr>
              <a:buSzPts val="2050"/>
              <a:buFont typeface="Arial"/>
              <a:buChar char="●"/>
            </a:pPr>
            <a:r>
              <a:rPr lang="en-US" sz="2050" b="0" i="0" u="none" strike="noStrike" cap="none">
                <a:solidFill>
                  <a:schemeClr val="lt1"/>
                </a:solidFill>
                <a:latin typeface="Times New Roman"/>
                <a:ea typeface="Times New Roman"/>
                <a:cs typeface="Times New Roman"/>
                <a:sym typeface="Times New Roman"/>
              </a:rPr>
              <a:t>The </a:t>
            </a:r>
            <a:r>
              <a:rPr lang="en-US" sz="2050" b="1" i="0" u="none" strike="noStrike" cap="none">
                <a:solidFill>
                  <a:schemeClr val="lt1"/>
                </a:solidFill>
                <a:latin typeface="Times New Roman"/>
                <a:ea typeface="Times New Roman"/>
                <a:cs typeface="Times New Roman"/>
                <a:sym typeface="Times New Roman"/>
              </a:rPr>
              <a:t>Community Dialogue</a:t>
            </a:r>
            <a:r>
              <a:rPr lang="en-US" sz="2050" b="0" i="0" u="none" strike="noStrike" cap="none">
                <a:solidFill>
                  <a:schemeClr val="lt1"/>
                </a:solidFill>
                <a:latin typeface="Times New Roman"/>
                <a:ea typeface="Times New Roman"/>
                <a:cs typeface="Times New Roman"/>
                <a:sym typeface="Times New Roman"/>
              </a:rPr>
              <a:t> allowed the SSAC to:</a:t>
            </a:r>
            <a:endParaRPr sz="2050" b="0" i="0" u="none" strike="noStrike" cap="none">
              <a:solidFill>
                <a:schemeClr val="lt1"/>
              </a:solidFill>
              <a:latin typeface="Times New Roman"/>
              <a:ea typeface="Times New Roman"/>
              <a:cs typeface="Times New Roman"/>
              <a:sym typeface="Times New Roman"/>
            </a:endParaRPr>
          </a:p>
          <a:p>
            <a:pPr marL="914400" marR="0" lvl="1" indent="-358775" algn="l" rtl="0">
              <a:lnSpc>
                <a:spcPct val="115000"/>
              </a:lnSpc>
              <a:spcBef>
                <a:spcPts val="0"/>
              </a:spcBef>
              <a:spcAft>
                <a:spcPts val="0"/>
              </a:spcAft>
              <a:buClr>
                <a:schemeClr val="lt1"/>
              </a:buClr>
              <a:buSzPts val="2050"/>
              <a:buFont typeface="Times New Roman"/>
              <a:buChar char="○"/>
            </a:pPr>
            <a:r>
              <a:rPr lang="en-US" sz="2050" b="0" i="0" u="none" strike="noStrike" cap="none">
                <a:solidFill>
                  <a:schemeClr val="lt1"/>
                </a:solidFill>
                <a:latin typeface="Times New Roman"/>
                <a:ea typeface="Times New Roman"/>
                <a:cs typeface="Times New Roman"/>
                <a:sym typeface="Times New Roman"/>
              </a:rPr>
              <a:t>Engage directly with stakeholders and professionals across education and mental health</a:t>
            </a:r>
            <a:endParaRPr sz="2050" b="0" i="0" u="none" strike="noStrike" cap="none">
              <a:solidFill>
                <a:schemeClr val="lt1"/>
              </a:solidFill>
              <a:latin typeface="Times New Roman"/>
              <a:ea typeface="Times New Roman"/>
              <a:cs typeface="Times New Roman"/>
              <a:sym typeface="Times New Roman"/>
            </a:endParaRPr>
          </a:p>
          <a:p>
            <a:pPr marL="914400" marR="0" lvl="1" indent="-358775" algn="l" rtl="0">
              <a:lnSpc>
                <a:spcPct val="115000"/>
              </a:lnSpc>
              <a:spcBef>
                <a:spcPts val="0"/>
              </a:spcBef>
              <a:spcAft>
                <a:spcPts val="0"/>
              </a:spcAft>
              <a:buClr>
                <a:schemeClr val="lt1"/>
              </a:buClr>
              <a:buSzPts val="2050"/>
              <a:buFont typeface="Arial"/>
              <a:buChar char="○"/>
            </a:pPr>
            <a:r>
              <a:rPr lang="en-US" sz="2050" b="0" i="0" u="none" strike="noStrike" cap="none">
                <a:solidFill>
                  <a:schemeClr val="lt1"/>
                </a:solidFill>
                <a:latin typeface="Times New Roman"/>
                <a:ea typeface="Times New Roman"/>
                <a:cs typeface="Times New Roman"/>
                <a:sym typeface="Times New Roman"/>
              </a:rPr>
              <a:t>Ground our policy conversations in </a:t>
            </a:r>
            <a:r>
              <a:rPr lang="en-US" sz="2050" b="1" i="0" u="none" strike="noStrike" cap="none">
                <a:solidFill>
                  <a:schemeClr val="lt1"/>
                </a:solidFill>
                <a:latin typeface="Times New Roman"/>
                <a:ea typeface="Times New Roman"/>
                <a:cs typeface="Times New Roman"/>
                <a:sym typeface="Times New Roman"/>
              </a:rPr>
              <a:t>data</a:t>
            </a:r>
            <a:r>
              <a:rPr lang="en-US" sz="2050" b="0" i="0" u="none" strike="noStrike" cap="none">
                <a:solidFill>
                  <a:schemeClr val="lt1"/>
                </a:solidFill>
                <a:latin typeface="Times New Roman"/>
                <a:ea typeface="Times New Roman"/>
                <a:cs typeface="Times New Roman"/>
                <a:sym typeface="Times New Roman"/>
              </a:rPr>
              <a:t> representative of thousands of students</a:t>
            </a:r>
            <a:endParaRPr sz="2050" b="0" i="0" u="none" strike="noStrike" cap="none">
              <a:solidFill>
                <a:schemeClr val="lt1"/>
              </a:solidFill>
              <a:latin typeface="Times New Roman"/>
              <a:ea typeface="Times New Roman"/>
              <a:cs typeface="Times New Roman"/>
              <a:sym typeface="Times New Roman"/>
            </a:endParaRPr>
          </a:p>
          <a:p>
            <a:pPr marL="914400" marR="0" lvl="1" indent="-358775" algn="l" rtl="0">
              <a:lnSpc>
                <a:spcPct val="115000"/>
              </a:lnSpc>
              <a:spcBef>
                <a:spcPts val="0"/>
              </a:spcBef>
              <a:spcAft>
                <a:spcPts val="0"/>
              </a:spcAft>
              <a:buClr>
                <a:schemeClr val="lt1"/>
              </a:buClr>
              <a:buSzPts val="2050"/>
              <a:buFont typeface="Arial"/>
              <a:buChar char="○"/>
            </a:pPr>
            <a:r>
              <a:rPr lang="en-US" sz="2050" b="0" i="0" u="none" strike="noStrike" cap="none">
                <a:solidFill>
                  <a:schemeClr val="lt1"/>
                </a:solidFill>
                <a:latin typeface="Times New Roman"/>
                <a:ea typeface="Times New Roman"/>
                <a:cs typeface="Times New Roman"/>
                <a:sym typeface="Times New Roman"/>
              </a:rPr>
              <a:t>Move beyond small internal surveys to widely validated metrics like the </a:t>
            </a:r>
            <a:r>
              <a:rPr lang="en-US" sz="2050" b="1" i="0" u="none" strike="noStrike" cap="none">
                <a:solidFill>
                  <a:schemeClr val="lt1"/>
                </a:solidFill>
                <a:latin typeface="Times New Roman"/>
                <a:ea typeface="Times New Roman"/>
                <a:cs typeface="Times New Roman"/>
                <a:sym typeface="Times New Roman"/>
              </a:rPr>
              <a:t>Youth Risk Behavior Survey (YRBS)</a:t>
            </a:r>
            <a:endParaRPr sz="2050" b="1" i="0" u="none" strike="noStrike" cap="none">
              <a:solidFill>
                <a:schemeClr val="lt1"/>
              </a:solidFill>
              <a:latin typeface="Times New Roman"/>
              <a:ea typeface="Times New Roman"/>
              <a:cs typeface="Times New Roman"/>
              <a:sym typeface="Times New Roman"/>
            </a:endParaRPr>
          </a:p>
          <a:p>
            <a:pPr marL="914400" marR="0" lvl="1" indent="-358775" algn="l" rtl="0">
              <a:lnSpc>
                <a:spcPct val="115000"/>
              </a:lnSpc>
              <a:spcBef>
                <a:spcPts val="0"/>
              </a:spcBef>
              <a:spcAft>
                <a:spcPts val="0"/>
              </a:spcAft>
              <a:buClr>
                <a:schemeClr val="lt1"/>
              </a:buClr>
              <a:buSzPts val="2050"/>
              <a:buFont typeface="Arial"/>
              <a:buChar char="○"/>
            </a:pPr>
            <a:r>
              <a:rPr lang="en-US" sz="2050" b="0" i="0" u="none" strike="noStrike" cap="none">
                <a:solidFill>
                  <a:schemeClr val="lt1"/>
                </a:solidFill>
                <a:latin typeface="Times New Roman"/>
                <a:ea typeface="Times New Roman"/>
                <a:cs typeface="Times New Roman"/>
                <a:sym typeface="Times New Roman"/>
              </a:rPr>
              <a:t>Ensure our priorities are based on statewide trends and student needs</a:t>
            </a:r>
            <a:br>
              <a:rPr lang="en-US" sz="2050" b="1" i="0" u="none" strike="noStrike" cap="none">
                <a:solidFill>
                  <a:schemeClr val="lt1"/>
                </a:solidFill>
                <a:latin typeface="Times New Roman"/>
                <a:ea typeface="Times New Roman"/>
                <a:cs typeface="Times New Roman"/>
                <a:sym typeface="Times New Roman"/>
              </a:rPr>
            </a:br>
            <a:endParaRPr sz="2050" b="1" i="0" u="none" strike="noStrike" cap="none">
              <a:solidFill>
                <a:schemeClr val="lt1"/>
              </a:solidFill>
              <a:latin typeface="Times New Roman"/>
              <a:ea typeface="Times New Roman"/>
              <a:cs typeface="Times New Roman"/>
              <a:sym typeface="Times New Roman"/>
            </a:endParaRPr>
          </a:p>
          <a:p>
            <a:pPr marL="457200" marR="0" lvl="0" indent="-358775" algn="l" rtl="0">
              <a:lnSpc>
                <a:spcPct val="115000"/>
              </a:lnSpc>
              <a:spcBef>
                <a:spcPts val="0"/>
              </a:spcBef>
              <a:spcAft>
                <a:spcPts val="0"/>
              </a:spcAft>
              <a:buClr>
                <a:schemeClr val="lt1"/>
              </a:buClr>
              <a:buSzPts val="2050"/>
              <a:buFont typeface="Times New Roman"/>
              <a:buChar char="●"/>
            </a:pPr>
            <a:r>
              <a:rPr lang="en-US" sz="2050" b="0" i="0" u="none" strike="noStrike" cap="none">
                <a:solidFill>
                  <a:schemeClr val="lt1"/>
                </a:solidFill>
                <a:latin typeface="Times New Roman"/>
                <a:ea typeface="Times New Roman"/>
                <a:cs typeface="Times New Roman"/>
                <a:sym typeface="Times New Roman"/>
              </a:rPr>
              <a:t>This is a major step forward from previous SSAC years where feedback was largely limited to a handful of our own delegates</a:t>
            </a:r>
            <a:endParaRPr sz="2050" b="0"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34104792f55_0_1197"/>
          <p:cNvSpPr txBox="1">
            <a:spLocks noGrp="1"/>
          </p:cNvSpPr>
          <p:nvPr>
            <p:ph type="title"/>
          </p:nvPr>
        </p:nvSpPr>
        <p:spPr>
          <a:xfrm>
            <a:off x="838188" y="5039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sz="4600">
                <a:latin typeface="Times New Roman"/>
                <a:ea typeface="Times New Roman"/>
                <a:cs typeface="Times New Roman"/>
                <a:sym typeface="Times New Roman"/>
              </a:rPr>
              <a:t>Diving Into the Data</a:t>
            </a:r>
            <a:endParaRPr sz="6600">
              <a:latin typeface="Times New Roman"/>
              <a:ea typeface="Times New Roman"/>
              <a:cs typeface="Times New Roman"/>
              <a:sym typeface="Times New Roman"/>
            </a:endParaRPr>
          </a:p>
        </p:txBody>
      </p:sp>
      <p:sp>
        <p:nvSpPr>
          <p:cNvPr id="92" name="Google Shape;92;g34104792f55_0_1197"/>
          <p:cNvSpPr txBox="1"/>
          <p:nvPr/>
        </p:nvSpPr>
        <p:spPr>
          <a:xfrm>
            <a:off x="935175" y="1727575"/>
            <a:ext cx="10155300" cy="4483800"/>
          </a:xfrm>
          <a:prstGeom prst="rect">
            <a:avLst/>
          </a:prstGeom>
          <a:noFill/>
          <a:ln>
            <a:noFill/>
          </a:ln>
        </p:spPr>
        <p:txBody>
          <a:bodyPr spcFirstLastPara="1" wrap="square" lIns="91425" tIns="91425" rIns="91425" bIns="91425" anchor="t" anchorCtr="0">
            <a:spAutoFit/>
          </a:bodyPr>
          <a:lstStyle/>
          <a:p>
            <a:pPr marL="457200" marR="0" lvl="0" indent="-397510" algn="l" rtl="0">
              <a:lnSpc>
                <a:spcPct val="70000"/>
              </a:lnSpc>
              <a:spcBef>
                <a:spcPts val="0"/>
              </a:spcBef>
              <a:spcAft>
                <a:spcPts val="0"/>
              </a:spcAft>
              <a:buClr>
                <a:schemeClr val="lt1"/>
              </a:buClr>
              <a:buSzPts val="2660"/>
              <a:buFont typeface="Times New Roman"/>
              <a:buChar char="➔"/>
            </a:pPr>
            <a:r>
              <a:rPr lang="en-US" sz="2650" b="0" i="0" u="none" strike="noStrike" cap="none">
                <a:solidFill>
                  <a:schemeClr val="lt1"/>
                </a:solidFill>
                <a:latin typeface="Times New Roman"/>
                <a:ea typeface="Times New Roman"/>
                <a:cs typeface="Times New Roman"/>
                <a:sym typeface="Times New Roman"/>
              </a:rPr>
              <a:t>20% - were chronically absent (absent 18 days or more) last school year</a:t>
            </a:r>
            <a:endParaRPr sz="2650" b="0" i="0" u="none" strike="noStrike" cap="none">
              <a:solidFill>
                <a:schemeClr val="lt1"/>
              </a:solidFill>
              <a:latin typeface="Times New Roman"/>
              <a:ea typeface="Times New Roman"/>
              <a:cs typeface="Times New Roman"/>
              <a:sym typeface="Times New Roman"/>
            </a:endParaRPr>
          </a:p>
          <a:p>
            <a:pPr marL="0" marR="0" lvl="0" indent="0" algn="l" rtl="0">
              <a:lnSpc>
                <a:spcPct val="70000"/>
              </a:lnSpc>
              <a:spcBef>
                <a:spcPts val="0"/>
              </a:spcBef>
              <a:spcAft>
                <a:spcPts val="0"/>
              </a:spcAft>
              <a:buClr>
                <a:schemeClr val="dk1"/>
              </a:buClr>
              <a:buSzPts val="1100"/>
              <a:buFont typeface="Arial"/>
              <a:buNone/>
            </a:pPr>
            <a:endParaRPr sz="2660" b="0" i="0" u="none" strike="noStrike" cap="none">
              <a:solidFill>
                <a:schemeClr val="lt1"/>
              </a:solidFill>
              <a:latin typeface="Times New Roman"/>
              <a:ea typeface="Times New Roman"/>
              <a:cs typeface="Times New Roman"/>
              <a:sym typeface="Times New Roman"/>
            </a:endParaRPr>
          </a:p>
          <a:p>
            <a:pPr marL="0" marR="0" lvl="0" indent="0" algn="l" rtl="0">
              <a:lnSpc>
                <a:spcPct val="70000"/>
              </a:lnSpc>
              <a:spcBef>
                <a:spcPts val="0"/>
              </a:spcBef>
              <a:spcAft>
                <a:spcPts val="0"/>
              </a:spcAft>
              <a:buClr>
                <a:schemeClr val="dk1"/>
              </a:buClr>
              <a:buSzPts val="1100"/>
              <a:buFont typeface="Arial"/>
              <a:buNone/>
            </a:pPr>
            <a:r>
              <a:rPr lang="en-US" sz="2650" b="0" i="0" u="none" strike="noStrike" cap="none">
                <a:solidFill>
                  <a:schemeClr val="lt1"/>
                </a:solidFill>
                <a:latin typeface="Times New Roman"/>
                <a:ea typeface="Times New Roman"/>
                <a:cs typeface="Times New Roman"/>
                <a:sym typeface="Times New Roman"/>
              </a:rPr>
              <a:t>Youth Risk Behavior Survey (YRBS) - 2023</a:t>
            </a:r>
            <a:endParaRPr sz="2650" b="0" i="0" u="none" strike="noStrike" cap="none">
              <a:solidFill>
                <a:schemeClr val="lt1"/>
              </a:solidFill>
              <a:latin typeface="Times New Roman"/>
              <a:ea typeface="Times New Roman"/>
              <a:cs typeface="Times New Roman"/>
              <a:sym typeface="Times New Roman"/>
            </a:endParaRPr>
          </a:p>
          <a:p>
            <a:pPr marL="0" marR="0" lvl="0" indent="0" algn="l" rtl="0">
              <a:lnSpc>
                <a:spcPct val="70000"/>
              </a:lnSpc>
              <a:spcBef>
                <a:spcPts val="0"/>
              </a:spcBef>
              <a:spcAft>
                <a:spcPts val="0"/>
              </a:spcAft>
              <a:buClr>
                <a:schemeClr val="dk1"/>
              </a:buClr>
              <a:buSzPts val="1100"/>
              <a:buFont typeface="Arial"/>
              <a:buNone/>
            </a:pPr>
            <a:endParaRPr sz="2660" b="0" i="0" u="none" strike="noStrike" cap="none">
              <a:solidFill>
                <a:schemeClr val="lt1"/>
              </a:solidFill>
              <a:latin typeface="Times New Roman"/>
              <a:ea typeface="Times New Roman"/>
              <a:cs typeface="Times New Roman"/>
              <a:sym typeface="Times New Roman"/>
            </a:endParaRPr>
          </a:p>
          <a:p>
            <a:pPr>
              <a:lnSpc>
                <a:spcPct val="70000"/>
              </a:lnSpc>
              <a:buClr>
                <a:schemeClr val="dk1"/>
              </a:buClr>
              <a:buSzPts val="1100"/>
            </a:pPr>
            <a:r>
              <a:rPr lang="en-US" sz="2650" b="0" i="0" u="none" strike="noStrike" cap="none">
                <a:solidFill>
                  <a:schemeClr val="lt1"/>
                </a:solidFill>
                <a:latin typeface="Times New Roman"/>
                <a:ea typeface="Times New Roman"/>
                <a:cs typeface="Times New Roman"/>
                <a:sym typeface="Times New Roman"/>
              </a:rPr>
              <a:t>Among the group’s top concerns were the percentage of Massachusetts </a:t>
            </a:r>
            <a:r>
              <a:rPr lang="en-US" sz="2650">
                <a:solidFill>
                  <a:schemeClr val="lt1"/>
                </a:solidFill>
                <a:latin typeface="Times New Roman"/>
                <a:ea typeface="Times New Roman"/>
                <a:cs typeface="Times New Roman"/>
                <a:sym typeface="Times New Roman"/>
              </a:rPr>
              <a:t>high school students</a:t>
            </a:r>
            <a:r>
              <a:rPr lang="en-US" sz="2650" b="0" i="0" u="none" strike="noStrike" cap="none">
                <a:solidFill>
                  <a:schemeClr val="lt1"/>
                </a:solidFill>
                <a:latin typeface="Times New Roman"/>
                <a:ea typeface="Times New Roman"/>
                <a:cs typeface="Times New Roman"/>
                <a:sym typeface="Times New Roman"/>
              </a:rPr>
              <a:t> who</a:t>
            </a:r>
            <a:r>
              <a:rPr lang="en-US" sz="2650">
                <a:solidFill>
                  <a:schemeClr val="lt1"/>
                </a:solidFill>
                <a:latin typeface="Times New Roman"/>
                <a:ea typeface="Times New Roman"/>
                <a:cs typeface="Times New Roman"/>
                <a:sym typeface="Times New Roman"/>
              </a:rPr>
              <a:t> reported on the survey</a:t>
            </a:r>
            <a:r>
              <a:rPr lang="en-US" sz="2650" b="0" i="0" u="none" strike="noStrike" cap="none">
                <a:solidFill>
                  <a:schemeClr val="lt1"/>
                </a:solidFill>
                <a:latin typeface="Times New Roman"/>
                <a:ea typeface="Times New Roman"/>
                <a:cs typeface="Times New Roman"/>
                <a:sym typeface="Times New Roman"/>
              </a:rPr>
              <a:t>: </a:t>
            </a:r>
            <a:endParaRPr sz="2650" b="0" i="0" u="none" strike="noStrike" cap="none">
              <a:solidFill>
                <a:schemeClr val="lt1"/>
              </a:solidFill>
              <a:latin typeface="Times New Roman"/>
              <a:ea typeface="Times New Roman"/>
              <a:cs typeface="Times New Roman"/>
              <a:sym typeface="Times New Roman"/>
            </a:endParaRPr>
          </a:p>
          <a:p>
            <a:pPr marL="457200" indent="-353060">
              <a:lnSpc>
                <a:spcPct val="70000"/>
              </a:lnSpc>
              <a:buClr>
                <a:schemeClr val="lt1"/>
              </a:buClr>
              <a:buSzPts val="1960"/>
              <a:buFont typeface="Times New Roman"/>
              <a:buChar char="●"/>
            </a:pPr>
            <a:r>
              <a:rPr lang="en-US" sz="2650" b="0" i="0" u="none" strike="noStrike" cap="none">
                <a:solidFill>
                  <a:schemeClr val="lt1"/>
                </a:solidFill>
                <a:latin typeface="Times New Roman"/>
                <a:ea typeface="Times New Roman"/>
                <a:cs typeface="Times New Roman"/>
                <a:sym typeface="Times New Roman"/>
              </a:rPr>
              <a:t>15% - </a:t>
            </a:r>
            <a:r>
              <a:rPr lang="en-US" sz="2650">
                <a:solidFill>
                  <a:schemeClr val="lt1"/>
                </a:solidFill>
                <a:latin typeface="Times New Roman"/>
                <a:ea typeface="Times New Roman"/>
                <a:cs typeface="Times New Roman"/>
                <a:sym typeface="Times New Roman"/>
              </a:rPr>
              <a:t>said they were</a:t>
            </a:r>
            <a:r>
              <a:rPr lang="en-US" sz="2650" b="0" i="0" u="none" strike="noStrike" cap="none">
                <a:solidFill>
                  <a:schemeClr val="lt1"/>
                </a:solidFill>
                <a:latin typeface="Times New Roman"/>
                <a:ea typeface="Times New Roman"/>
                <a:cs typeface="Times New Roman"/>
                <a:sym typeface="Times New Roman"/>
              </a:rPr>
              <a:t> electronically bullied</a:t>
            </a:r>
            <a:endParaRPr sz="2650" b="0" i="0" u="none" strike="noStrike" cap="none">
              <a:solidFill>
                <a:schemeClr val="lt1"/>
              </a:solidFill>
              <a:latin typeface="Times New Roman"/>
              <a:ea typeface="Times New Roman"/>
              <a:cs typeface="Times New Roman"/>
              <a:sym typeface="Times New Roman"/>
            </a:endParaRPr>
          </a:p>
          <a:p>
            <a:pPr marL="457200" indent="-353060">
              <a:lnSpc>
                <a:spcPct val="70000"/>
              </a:lnSpc>
              <a:buClr>
                <a:schemeClr val="lt1"/>
              </a:buClr>
              <a:buSzPts val="1960"/>
              <a:buFont typeface="Times New Roman"/>
              <a:buChar char="●"/>
            </a:pPr>
            <a:r>
              <a:rPr lang="en-US" sz="2650" b="0" i="0" u="none" strike="noStrike" cap="none">
                <a:solidFill>
                  <a:schemeClr val="lt1"/>
                </a:solidFill>
                <a:latin typeface="Times New Roman"/>
                <a:ea typeface="Times New Roman"/>
                <a:cs typeface="Times New Roman"/>
                <a:sym typeface="Times New Roman"/>
              </a:rPr>
              <a:t>16% - </a:t>
            </a:r>
            <a:r>
              <a:rPr lang="en-US" sz="2650">
                <a:solidFill>
                  <a:schemeClr val="lt1"/>
                </a:solidFill>
                <a:latin typeface="Times New Roman"/>
                <a:ea typeface="Times New Roman"/>
                <a:cs typeface="Times New Roman"/>
                <a:sym typeface="Times New Roman"/>
              </a:rPr>
              <a:t>said they had considered</a:t>
            </a:r>
            <a:r>
              <a:rPr lang="en-US" sz="2650" b="0" i="0" u="none" strike="noStrike" cap="none">
                <a:solidFill>
                  <a:schemeClr val="lt1"/>
                </a:solidFill>
                <a:latin typeface="Times New Roman"/>
                <a:ea typeface="Times New Roman"/>
                <a:cs typeface="Times New Roman"/>
                <a:sym typeface="Times New Roman"/>
              </a:rPr>
              <a:t>, planned, or attempted suicide</a:t>
            </a:r>
            <a:endParaRPr sz="2650" b="0" i="0" u="none" strike="noStrike" cap="none">
              <a:solidFill>
                <a:schemeClr val="lt1"/>
              </a:solidFill>
              <a:latin typeface="Times New Roman"/>
              <a:ea typeface="Times New Roman"/>
              <a:cs typeface="Times New Roman"/>
              <a:sym typeface="Times New Roman"/>
            </a:endParaRPr>
          </a:p>
          <a:p>
            <a:pPr marL="457200" marR="0" lvl="0" indent="-353060" algn="l" rtl="0">
              <a:lnSpc>
                <a:spcPct val="70000"/>
              </a:lnSpc>
              <a:spcBef>
                <a:spcPts val="0"/>
              </a:spcBef>
              <a:spcAft>
                <a:spcPts val="0"/>
              </a:spcAft>
              <a:buClr>
                <a:schemeClr val="lt1"/>
              </a:buClr>
              <a:buSzPts val="1960"/>
              <a:buFont typeface="Times New Roman"/>
              <a:buChar char="●"/>
            </a:pPr>
            <a:r>
              <a:rPr lang="en-US" sz="2650" b="0" i="0" u="none" strike="noStrike" cap="none">
                <a:solidFill>
                  <a:schemeClr val="lt1"/>
                </a:solidFill>
                <a:latin typeface="Times New Roman"/>
                <a:ea typeface="Times New Roman"/>
                <a:cs typeface="Times New Roman"/>
                <a:sym typeface="Times New Roman"/>
              </a:rPr>
              <a:t>31% - </a:t>
            </a:r>
            <a:r>
              <a:rPr lang="en-US" sz="2650">
                <a:solidFill>
                  <a:schemeClr val="lt1"/>
                </a:solidFill>
                <a:latin typeface="Times New Roman"/>
                <a:ea typeface="Times New Roman"/>
                <a:cs typeface="Times New Roman"/>
                <a:sym typeface="Times New Roman"/>
              </a:rPr>
              <a:t>said</a:t>
            </a:r>
            <a:r>
              <a:rPr lang="en-US" sz="2650" b="0" i="0" u="none" strike="noStrike" cap="none">
                <a:solidFill>
                  <a:schemeClr val="lt1"/>
                </a:solidFill>
                <a:latin typeface="Times New Roman"/>
                <a:ea typeface="Times New Roman"/>
                <a:cs typeface="Times New Roman"/>
                <a:sym typeface="Times New Roman"/>
              </a:rPr>
              <a:t> their mental health was most of the time or always not good</a:t>
            </a:r>
            <a:endParaRPr sz="2650" b="0" i="0" u="none" strike="noStrike" cap="none">
              <a:solidFill>
                <a:schemeClr val="lt1"/>
              </a:solidFill>
              <a:latin typeface="Times New Roman"/>
              <a:ea typeface="Times New Roman"/>
              <a:cs typeface="Times New Roman"/>
              <a:sym typeface="Times New Roman"/>
            </a:endParaRPr>
          </a:p>
          <a:p>
            <a:pPr marL="457200" indent="-353060">
              <a:lnSpc>
                <a:spcPct val="70000"/>
              </a:lnSpc>
              <a:buClr>
                <a:schemeClr val="lt1"/>
              </a:buClr>
              <a:buSzPts val="1960"/>
              <a:buFont typeface="Times New Roman"/>
              <a:buChar char="●"/>
            </a:pPr>
            <a:r>
              <a:rPr lang="en-US" sz="2650" b="0" i="0" u="none" strike="noStrike" cap="none">
                <a:solidFill>
                  <a:schemeClr val="lt1"/>
                </a:solidFill>
                <a:latin typeface="Times New Roman"/>
                <a:ea typeface="Times New Roman"/>
                <a:cs typeface="Times New Roman"/>
                <a:sym typeface="Times New Roman"/>
              </a:rPr>
              <a:t>7% - </a:t>
            </a:r>
            <a:r>
              <a:rPr lang="en-US" sz="2650">
                <a:solidFill>
                  <a:schemeClr val="lt1"/>
                </a:solidFill>
                <a:latin typeface="Times New Roman"/>
                <a:ea typeface="Times New Roman"/>
                <a:cs typeface="Times New Roman"/>
                <a:sym typeface="Times New Roman"/>
              </a:rPr>
              <a:t>said they did</a:t>
            </a:r>
            <a:r>
              <a:rPr lang="en-US" sz="2650" b="0" i="0" u="none" strike="noStrike" cap="none">
                <a:solidFill>
                  <a:schemeClr val="lt1"/>
                </a:solidFill>
                <a:latin typeface="Times New Roman"/>
                <a:ea typeface="Times New Roman"/>
                <a:cs typeface="Times New Roman"/>
                <a:sym typeface="Times New Roman"/>
              </a:rPr>
              <a:t> not go to school because they felt unsafe at school or on their way to or from school</a:t>
            </a:r>
            <a:endParaRPr sz="2650" b="0" i="0" u="none" strike="noStrike" cap="none">
              <a:solidFill>
                <a:schemeClr val="lt1"/>
              </a:solidFill>
              <a:latin typeface="Times New Roman"/>
              <a:ea typeface="Times New Roman"/>
              <a:cs typeface="Times New Roman"/>
              <a:sym typeface="Times New Roman"/>
            </a:endParaRPr>
          </a:p>
          <a:p>
            <a:pPr marL="457200" marR="0" lvl="0" indent="-353060" algn="l" rtl="0">
              <a:lnSpc>
                <a:spcPct val="70000"/>
              </a:lnSpc>
              <a:spcBef>
                <a:spcPts val="0"/>
              </a:spcBef>
              <a:spcAft>
                <a:spcPts val="0"/>
              </a:spcAft>
              <a:buClr>
                <a:schemeClr val="lt1"/>
              </a:buClr>
              <a:buSzPts val="1960"/>
              <a:buFont typeface="Times New Roman"/>
              <a:buChar char="●"/>
            </a:pPr>
            <a:r>
              <a:rPr lang="en-US" sz="2650" b="0" i="0" u="none" strike="noStrike" cap="none">
                <a:solidFill>
                  <a:schemeClr val="lt1"/>
                </a:solidFill>
                <a:latin typeface="Times New Roman"/>
                <a:ea typeface="Times New Roman"/>
                <a:cs typeface="Times New Roman"/>
                <a:sym typeface="Times New Roman"/>
              </a:rPr>
              <a:t>71% - </a:t>
            </a:r>
            <a:r>
              <a:rPr lang="en-US" sz="2650">
                <a:solidFill>
                  <a:schemeClr val="lt1"/>
                </a:solidFill>
                <a:latin typeface="Times New Roman"/>
                <a:ea typeface="Times New Roman"/>
                <a:cs typeface="Times New Roman"/>
                <a:sym typeface="Times New Roman"/>
              </a:rPr>
              <a:t>said</a:t>
            </a:r>
            <a:r>
              <a:rPr lang="en-US" sz="2650" b="0" i="0" u="none" strike="noStrike" cap="none">
                <a:solidFill>
                  <a:schemeClr val="lt1"/>
                </a:solidFill>
                <a:latin typeface="Times New Roman"/>
                <a:ea typeface="Times New Roman"/>
                <a:cs typeface="Times New Roman"/>
                <a:sym typeface="Times New Roman"/>
              </a:rPr>
              <a:t> there is at least one teacher or other adult in their school that they can talk to if they have a problem</a:t>
            </a:r>
            <a:endParaRPr sz="2650" b="0" i="0" u="none" strike="noStrike" cap="none">
              <a:solidFill>
                <a:schemeClr val="lt1"/>
              </a:solidFill>
              <a:latin typeface="Avenir"/>
              <a:ea typeface="Avenir"/>
              <a:cs typeface="Avenir"/>
              <a:sym typeface="Aveni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34104792f55_0_1151"/>
          <p:cNvSpPr txBox="1">
            <a:spLocks noGrp="1"/>
          </p:cNvSpPr>
          <p:nvPr>
            <p:ph type="title"/>
          </p:nvPr>
        </p:nvSpPr>
        <p:spPr>
          <a:xfrm>
            <a:off x="838188" y="732525"/>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48000"/>
              <a:buFont typeface="Arial"/>
              <a:buNone/>
            </a:pPr>
            <a:r>
              <a:rPr lang="en-US" sz="5000">
                <a:latin typeface="Times New Roman"/>
                <a:ea typeface="Times New Roman"/>
                <a:cs typeface="Times New Roman"/>
                <a:sym typeface="Times New Roman"/>
              </a:rPr>
              <a:t>Representation at Community Dialogue</a:t>
            </a:r>
            <a:endParaRPr sz="5000">
              <a:latin typeface="Times New Roman"/>
              <a:ea typeface="Times New Roman"/>
              <a:cs typeface="Times New Roman"/>
              <a:sym typeface="Times New Roman"/>
            </a:endParaRPr>
          </a:p>
        </p:txBody>
      </p:sp>
      <p:sp>
        <p:nvSpPr>
          <p:cNvPr id="98" name="Google Shape;98;g34104792f55_0_1151"/>
          <p:cNvSpPr txBox="1">
            <a:spLocks noGrp="1"/>
          </p:cNvSpPr>
          <p:nvPr>
            <p:ph type="body" idx="3"/>
          </p:nvPr>
        </p:nvSpPr>
        <p:spPr>
          <a:xfrm>
            <a:off x="874200" y="1323600"/>
            <a:ext cx="10443600" cy="4210800"/>
          </a:xfrm>
          <a:prstGeom prst="rect">
            <a:avLst/>
          </a:prstGeom>
          <a:noFill/>
          <a:ln>
            <a:noFill/>
          </a:ln>
        </p:spPr>
        <p:txBody>
          <a:bodyPr spcFirstLastPara="1" wrap="square" lIns="91425" tIns="45700" rIns="91425" bIns="45700" anchor="b" anchorCtr="0">
            <a:normAutofit/>
          </a:bodyPr>
          <a:lstStyle/>
          <a:p>
            <a:pPr marL="457200" lvl="0" indent="-409575" algn="l" rtl="0">
              <a:lnSpc>
                <a:spcPct val="70000"/>
              </a:lnSpc>
              <a:spcBef>
                <a:spcPts val="0"/>
              </a:spcBef>
              <a:spcAft>
                <a:spcPts val="0"/>
              </a:spcAft>
              <a:buSzPts val="2850"/>
              <a:buFont typeface="Times New Roman"/>
              <a:buChar char="❖"/>
            </a:pPr>
            <a:r>
              <a:rPr lang="en-US" sz="2850" b="0">
                <a:latin typeface="Times New Roman"/>
                <a:ea typeface="Times New Roman"/>
                <a:cs typeface="Times New Roman"/>
                <a:sym typeface="Times New Roman"/>
              </a:rPr>
              <a:t>Massachusetts Department of Mental Health (DMH)</a:t>
            </a:r>
            <a:endParaRPr sz="2850" b="0">
              <a:latin typeface="Times New Roman"/>
              <a:ea typeface="Times New Roman"/>
              <a:cs typeface="Times New Roman"/>
              <a:sym typeface="Times New Roman"/>
            </a:endParaRPr>
          </a:p>
          <a:p>
            <a:pPr marL="457200" lvl="0" indent="-409575" algn="l" rtl="0">
              <a:lnSpc>
                <a:spcPct val="70000"/>
              </a:lnSpc>
              <a:spcBef>
                <a:spcPts val="0"/>
              </a:spcBef>
              <a:spcAft>
                <a:spcPts val="0"/>
              </a:spcAft>
              <a:buSzPts val="2850"/>
              <a:buFont typeface="Times New Roman"/>
              <a:buChar char="❖"/>
            </a:pPr>
            <a:r>
              <a:rPr lang="en-US" sz="2850" b="0">
                <a:latin typeface="Times New Roman"/>
                <a:ea typeface="Times New Roman"/>
                <a:cs typeface="Times New Roman"/>
                <a:sym typeface="Times New Roman"/>
              </a:rPr>
              <a:t>Massachusetts Service Alliance (MSA)</a:t>
            </a:r>
            <a:endParaRPr sz="2850" b="0">
              <a:latin typeface="Times New Roman"/>
              <a:ea typeface="Times New Roman"/>
              <a:cs typeface="Times New Roman"/>
              <a:sym typeface="Times New Roman"/>
            </a:endParaRPr>
          </a:p>
          <a:p>
            <a:pPr marL="457200" lvl="0" indent="-409575" algn="l" rtl="0">
              <a:lnSpc>
                <a:spcPct val="70000"/>
              </a:lnSpc>
              <a:spcBef>
                <a:spcPts val="0"/>
              </a:spcBef>
              <a:spcAft>
                <a:spcPts val="0"/>
              </a:spcAft>
              <a:buSzPts val="2850"/>
              <a:buFont typeface="Times New Roman"/>
              <a:buChar char="❖"/>
            </a:pPr>
            <a:r>
              <a:rPr lang="en-US" sz="2850" b="0">
                <a:latin typeface="Times New Roman"/>
                <a:ea typeface="Times New Roman"/>
                <a:cs typeface="Times New Roman"/>
                <a:sym typeface="Times New Roman"/>
              </a:rPr>
              <a:t>Massachusetts School Mental Health Consortium (MASMHC)</a:t>
            </a:r>
            <a:endParaRPr sz="2850" b="0">
              <a:latin typeface="Times New Roman"/>
              <a:ea typeface="Times New Roman"/>
              <a:cs typeface="Times New Roman"/>
              <a:sym typeface="Times New Roman"/>
            </a:endParaRPr>
          </a:p>
          <a:p>
            <a:pPr marL="457200" lvl="0" indent="-409575" algn="l" rtl="0">
              <a:lnSpc>
                <a:spcPct val="70000"/>
              </a:lnSpc>
              <a:spcBef>
                <a:spcPts val="0"/>
              </a:spcBef>
              <a:spcAft>
                <a:spcPts val="0"/>
              </a:spcAft>
              <a:buSzPts val="2850"/>
              <a:buFont typeface="Times New Roman"/>
              <a:buChar char="❖"/>
            </a:pPr>
            <a:r>
              <a:rPr lang="en-US" sz="2850" b="0">
                <a:latin typeface="Times New Roman"/>
                <a:ea typeface="Times New Roman"/>
                <a:cs typeface="Times New Roman"/>
                <a:sym typeface="Times New Roman"/>
              </a:rPr>
              <a:t>Methuen Public Schools</a:t>
            </a:r>
            <a:endParaRPr sz="2850" b="0">
              <a:latin typeface="Times New Roman"/>
              <a:ea typeface="Times New Roman"/>
              <a:cs typeface="Times New Roman"/>
              <a:sym typeface="Times New Roman"/>
            </a:endParaRPr>
          </a:p>
          <a:p>
            <a:pPr marL="457200" lvl="0" indent="-409575" algn="l" rtl="0">
              <a:lnSpc>
                <a:spcPct val="70000"/>
              </a:lnSpc>
              <a:spcBef>
                <a:spcPts val="0"/>
              </a:spcBef>
              <a:spcAft>
                <a:spcPts val="0"/>
              </a:spcAft>
              <a:buSzPts val="2850"/>
              <a:buFont typeface="Times New Roman"/>
              <a:buChar char="❖"/>
            </a:pPr>
            <a:r>
              <a:rPr lang="en-US" sz="2850" b="0">
                <a:latin typeface="Times New Roman"/>
                <a:ea typeface="Times New Roman"/>
                <a:cs typeface="Times New Roman"/>
                <a:sym typeface="Times New Roman"/>
              </a:rPr>
              <a:t>Department of Elementary and Secondary Education (DESE)</a:t>
            </a:r>
            <a:endParaRPr sz="2850" b="0">
              <a:latin typeface="Times New Roman"/>
              <a:ea typeface="Times New Roman"/>
              <a:cs typeface="Times New Roman"/>
              <a:sym typeface="Times New Roman"/>
            </a:endParaRPr>
          </a:p>
          <a:p>
            <a:pPr marL="457200" lvl="0" indent="-409575" algn="l" rtl="0">
              <a:lnSpc>
                <a:spcPct val="70000"/>
              </a:lnSpc>
              <a:spcBef>
                <a:spcPts val="0"/>
              </a:spcBef>
              <a:spcAft>
                <a:spcPts val="0"/>
              </a:spcAft>
              <a:buSzPts val="2850"/>
              <a:buFont typeface="Times New Roman"/>
              <a:buChar char="❖"/>
            </a:pPr>
            <a:r>
              <a:rPr lang="en-US" sz="2850" b="0">
                <a:latin typeface="Times New Roman"/>
                <a:ea typeface="Times New Roman"/>
                <a:cs typeface="Times New Roman"/>
                <a:sym typeface="Times New Roman"/>
              </a:rPr>
              <a:t>State Student Advisory Council (SSAC)</a:t>
            </a:r>
            <a:endParaRPr sz="2850" b="0">
              <a:latin typeface="Times New Roman"/>
              <a:ea typeface="Times New Roman"/>
              <a:cs typeface="Times New Roman"/>
              <a:sym typeface="Times New Roman"/>
            </a:endParaRPr>
          </a:p>
          <a:p>
            <a:pPr marL="457200" lvl="0" indent="-409575" algn="l" rtl="0">
              <a:lnSpc>
                <a:spcPct val="70000"/>
              </a:lnSpc>
              <a:spcBef>
                <a:spcPts val="0"/>
              </a:spcBef>
              <a:spcAft>
                <a:spcPts val="0"/>
              </a:spcAft>
              <a:buSzPts val="2850"/>
              <a:buFont typeface="Times New Roman"/>
              <a:buChar char="❖"/>
            </a:pPr>
            <a:r>
              <a:rPr lang="en-US" sz="2850" b="0">
                <a:latin typeface="Times New Roman"/>
                <a:ea typeface="Times New Roman"/>
                <a:cs typeface="Times New Roman"/>
                <a:sym typeface="Times New Roman"/>
              </a:rPr>
              <a:t>Safe and Supportive Schools Commission (SaSS)</a:t>
            </a:r>
            <a:endParaRPr sz="2850" b="0">
              <a:latin typeface="Times New Roman"/>
              <a:ea typeface="Times New Roman"/>
              <a:cs typeface="Times New Roman"/>
              <a:sym typeface="Times New Roman"/>
            </a:endParaRPr>
          </a:p>
          <a:p>
            <a:pPr marL="457200" lvl="0" indent="-409575" algn="l" rtl="0">
              <a:lnSpc>
                <a:spcPct val="70000"/>
              </a:lnSpc>
              <a:spcBef>
                <a:spcPts val="0"/>
              </a:spcBef>
              <a:spcAft>
                <a:spcPts val="0"/>
              </a:spcAft>
              <a:buSzPts val="2850"/>
              <a:buFont typeface="Times New Roman"/>
              <a:buChar char="❖"/>
            </a:pPr>
            <a:r>
              <a:rPr lang="en-US" sz="2850" b="0">
                <a:latin typeface="Times New Roman"/>
                <a:ea typeface="Times New Roman"/>
                <a:cs typeface="Times New Roman"/>
                <a:sym typeface="Times New Roman"/>
              </a:rPr>
              <a:t>Massachusetts Association of Student Representatives (MASR)</a:t>
            </a:r>
            <a:endParaRPr sz="2850" b="0">
              <a:latin typeface="Times New Roman"/>
              <a:ea typeface="Times New Roman"/>
              <a:cs typeface="Times New Roman"/>
              <a:sym typeface="Times New Roman"/>
            </a:endParaRPr>
          </a:p>
          <a:p>
            <a:pPr marL="0" lvl="0" indent="0" algn="l" rtl="0">
              <a:lnSpc>
                <a:spcPct val="70000"/>
              </a:lnSpc>
              <a:spcBef>
                <a:spcPts val="0"/>
              </a:spcBef>
              <a:spcAft>
                <a:spcPts val="0"/>
              </a:spcAft>
              <a:buSzPts val="2400"/>
              <a:buNone/>
            </a:pPr>
            <a:endParaRPr sz="2850" b="0">
              <a:latin typeface="Times New Roman"/>
              <a:ea typeface="Times New Roman"/>
              <a:cs typeface="Times New Roman"/>
              <a:sym typeface="Times New Roman"/>
            </a:endParaRPr>
          </a:p>
        </p:txBody>
      </p:sp>
      <p:sp>
        <p:nvSpPr>
          <p:cNvPr id="99" name="Google Shape;99;g34104792f55_0_1151"/>
          <p:cNvSpPr txBox="1">
            <a:spLocks noGrp="1"/>
          </p:cNvSpPr>
          <p:nvPr>
            <p:ph type="title"/>
          </p:nvPr>
        </p:nvSpPr>
        <p:spPr>
          <a:xfrm>
            <a:off x="838188" y="13236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160"/>
              <a:buFont typeface="Arial"/>
              <a:buNone/>
            </a:pPr>
            <a:r>
              <a:rPr lang="en-US" sz="3000" b="0">
                <a:latin typeface="Times New Roman"/>
                <a:ea typeface="Times New Roman"/>
                <a:cs typeface="Times New Roman"/>
                <a:sym typeface="Times New Roman"/>
              </a:rPr>
              <a:t>Identified by Our Delegates</a:t>
            </a:r>
            <a:endParaRPr sz="3000" b="0">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367dd51f7dc_0_19"/>
          <p:cNvSpPr txBox="1">
            <a:spLocks noGrp="1"/>
          </p:cNvSpPr>
          <p:nvPr>
            <p:ph type="title"/>
          </p:nvPr>
        </p:nvSpPr>
        <p:spPr>
          <a:xfrm>
            <a:off x="838188" y="33075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160"/>
              <a:buFont typeface="Arial"/>
              <a:buNone/>
            </a:pPr>
            <a:r>
              <a:rPr lang="en-US" sz="3790">
                <a:latin typeface="Times New Roman"/>
                <a:ea typeface="Times New Roman"/>
                <a:cs typeface="Times New Roman"/>
                <a:sym typeface="Times New Roman"/>
              </a:rPr>
              <a:t>Mental Health &amp; Connectedness - Greater Boston Regional Student Advisory Council</a:t>
            </a:r>
            <a:endParaRPr sz="3790">
              <a:latin typeface="Times New Roman"/>
              <a:ea typeface="Times New Roman"/>
              <a:cs typeface="Times New Roman"/>
              <a:sym typeface="Times New Roman"/>
            </a:endParaRPr>
          </a:p>
        </p:txBody>
      </p:sp>
      <p:sp>
        <p:nvSpPr>
          <p:cNvPr id="105" name="Google Shape;105;g367dd51f7dc_0_19"/>
          <p:cNvSpPr txBox="1"/>
          <p:nvPr/>
        </p:nvSpPr>
        <p:spPr>
          <a:xfrm>
            <a:off x="838200" y="1846200"/>
            <a:ext cx="10155300" cy="4008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1600"/>
              <a:buFont typeface="Arial"/>
              <a:buNone/>
            </a:pPr>
            <a:r>
              <a:rPr lang="en-US" sz="1600" b="1" i="0" u="none" strike="noStrike" cap="none">
                <a:solidFill>
                  <a:schemeClr val="lt1"/>
                </a:solidFill>
                <a:latin typeface="Times New Roman"/>
                <a:ea typeface="Times New Roman"/>
                <a:cs typeface="Times New Roman"/>
                <a:sym typeface="Times New Roman"/>
              </a:rPr>
              <a:t>Mental Health</a:t>
            </a:r>
            <a:endParaRPr sz="1600" b="1" i="0" u="none" strike="noStrike" cap="none">
              <a:solidFill>
                <a:schemeClr val="lt1"/>
              </a:solidFill>
              <a:latin typeface="Times New Roman"/>
              <a:ea typeface="Times New Roman"/>
              <a:cs typeface="Times New Roman"/>
              <a:sym typeface="Times New Roman"/>
            </a:endParaRPr>
          </a:p>
          <a:p>
            <a:pPr marL="457200" marR="0" lvl="0" indent="-330200" algn="l" rtl="0">
              <a:lnSpc>
                <a:spcPct val="115000"/>
              </a:lnSpc>
              <a:spcBef>
                <a:spcPts val="1200"/>
              </a:spcBef>
              <a:spcAft>
                <a:spcPts val="0"/>
              </a:spcAft>
              <a:buClr>
                <a:schemeClr val="lt1"/>
              </a:buClr>
              <a:buSzPts val="1600"/>
              <a:buFont typeface="Arial"/>
              <a:buChar char="●"/>
            </a:pPr>
            <a:r>
              <a:rPr lang="en-US" sz="1600" b="0" i="0" u="none" strike="noStrike" cap="none">
                <a:solidFill>
                  <a:schemeClr val="lt1"/>
                </a:solidFill>
                <a:latin typeface="Times New Roman"/>
                <a:ea typeface="Times New Roman"/>
                <a:cs typeface="Times New Roman"/>
                <a:sym typeface="Times New Roman"/>
              </a:rPr>
              <a:t>34% of students felt prolonged sadness or hopelessness</a:t>
            </a:r>
            <a:br>
              <a:rPr lang="en-US" sz="1600" b="0" i="0" u="none" strike="noStrike" cap="none">
                <a:solidFill>
                  <a:schemeClr val="lt1"/>
                </a:solidFill>
                <a:latin typeface="Times New Roman"/>
                <a:ea typeface="Times New Roman"/>
                <a:cs typeface="Times New Roman"/>
                <a:sym typeface="Times New Roman"/>
              </a:rPr>
            </a:br>
            <a:r>
              <a:rPr lang="en-US" sz="1600" b="0" i="0" u="none" strike="noStrike" cap="none">
                <a:solidFill>
                  <a:schemeClr val="lt1"/>
                </a:solidFill>
                <a:latin typeface="Times New Roman"/>
                <a:ea typeface="Times New Roman"/>
                <a:cs typeface="Times New Roman"/>
                <a:sym typeface="Times New Roman"/>
              </a:rPr>
              <a:t>12.7% seriously considered suicide</a:t>
            </a:r>
            <a:endParaRPr sz="1600" b="0" i="0" u="none" strike="noStrike" cap="none">
              <a:solidFill>
                <a:schemeClr val="lt1"/>
              </a:solidFill>
              <a:latin typeface="Times New Roman"/>
              <a:ea typeface="Times New Roman"/>
              <a:cs typeface="Times New Roman"/>
              <a:sym typeface="Times New Roman"/>
            </a:endParaRPr>
          </a:p>
          <a:p>
            <a:pPr marL="457200" marR="0" lvl="0" indent="-330200" algn="l" rtl="0">
              <a:lnSpc>
                <a:spcPct val="115000"/>
              </a:lnSpc>
              <a:spcBef>
                <a:spcPts val="0"/>
              </a:spcBef>
              <a:spcAft>
                <a:spcPts val="0"/>
              </a:spcAft>
              <a:buClr>
                <a:schemeClr val="lt1"/>
              </a:buClr>
              <a:buSzPts val="1600"/>
              <a:buFont typeface="Arial"/>
              <a:buChar char="●"/>
            </a:pPr>
            <a:r>
              <a:rPr lang="en-US" sz="1600" b="0" i="0" u="none" strike="noStrike" cap="none">
                <a:solidFill>
                  <a:schemeClr val="lt1"/>
                </a:solidFill>
                <a:latin typeface="Times New Roman"/>
                <a:ea typeface="Times New Roman"/>
                <a:cs typeface="Times New Roman"/>
                <a:sym typeface="Times New Roman"/>
              </a:rPr>
              <a:t>Rates 2–3x higher among LGBTQ+ students</a:t>
            </a:r>
            <a:endParaRPr sz="1600" b="0" i="0" u="none" strike="noStrike" cap="none">
              <a:solidFill>
                <a:schemeClr val="lt1"/>
              </a:solidFill>
              <a:latin typeface="Times New Roman"/>
              <a:ea typeface="Times New Roman"/>
              <a:cs typeface="Times New Roman"/>
              <a:sym typeface="Times New Roman"/>
            </a:endParaRPr>
          </a:p>
          <a:p>
            <a:pPr marL="0" marR="0" lvl="0" indent="0" algn="l" rtl="0">
              <a:lnSpc>
                <a:spcPct val="115000"/>
              </a:lnSpc>
              <a:spcBef>
                <a:spcPts val="1200"/>
              </a:spcBef>
              <a:spcAft>
                <a:spcPts val="0"/>
              </a:spcAft>
              <a:buClr>
                <a:srgbClr val="000000"/>
              </a:buClr>
              <a:buSzPts val="1600"/>
              <a:buFont typeface="Arial"/>
              <a:buNone/>
            </a:pPr>
            <a:r>
              <a:rPr lang="en-US" sz="1600" b="1" i="0" u="none" strike="noStrike" cap="none">
                <a:solidFill>
                  <a:schemeClr val="lt1"/>
                </a:solidFill>
                <a:latin typeface="Times New Roman"/>
                <a:ea typeface="Times New Roman"/>
                <a:cs typeface="Times New Roman"/>
                <a:sym typeface="Times New Roman"/>
              </a:rPr>
              <a:t>Root Causes:</a:t>
            </a:r>
            <a:br>
              <a:rPr lang="en-US" sz="1600" b="1" i="0" u="none" strike="noStrike" cap="none">
                <a:solidFill>
                  <a:schemeClr val="lt1"/>
                </a:solidFill>
                <a:latin typeface="Times New Roman"/>
                <a:ea typeface="Times New Roman"/>
                <a:cs typeface="Times New Roman"/>
                <a:sym typeface="Times New Roman"/>
              </a:rPr>
            </a:br>
            <a:r>
              <a:rPr lang="en-US" sz="1600" b="0" i="0" u="none" strike="noStrike" cap="none">
                <a:solidFill>
                  <a:schemeClr val="lt1"/>
                </a:solidFill>
                <a:latin typeface="Times New Roman"/>
                <a:ea typeface="Times New Roman"/>
                <a:cs typeface="Times New Roman"/>
                <a:sym typeface="Times New Roman"/>
              </a:rPr>
              <a:t> • Academic &amp; social pressure</a:t>
            </a:r>
            <a:br>
              <a:rPr lang="en-US" sz="1600" b="0" i="0" u="none" strike="noStrike" cap="none">
                <a:solidFill>
                  <a:schemeClr val="lt1"/>
                </a:solidFill>
                <a:latin typeface="Times New Roman"/>
                <a:ea typeface="Times New Roman"/>
                <a:cs typeface="Times New Roman"/>
                <a:sym typeface="Times New Roman"/>
              </a:rPr>
            </a:br>
            <a:r>
              <a:rPr lang="en-US" sz="1600" b="0" i="0" u="none" strike="noStrike" cap="none">
                <a:solidFill>
                  <a:schemeClr val="lt1"/>
                </a:solidFill>
                <a:latin typeface="Times New Roman"/>
                <a:ea typeface="Times New Roman"/>
                <a:cs typeface="Times New Roman"/>
                <a:sym typeface="Times New Roman"/>
              </a:rPr>
              <a:t> • Identity-based marginalization</a:t>
            </a:r>
            <a:br>
              <a:rPr lang="en-US" sz="1600" b="0" i="0" u="none" strike="noStrike" cap="none">
                <a:solidFill>
                  <a:schemeClr val="lt1"/>
                </a:solidFill>
                <a:latin typeface="Times New Roman"/>
                <a:ea typeface="Times New Roman"/>
                <a:cs typeface="Times New Roman"/>
                <a:sym typeface="Times New Roman"/>
              </a:rPr>
            </a:br>
            <a:r>
              <a:rPr lang="en-US" sz="1600" b="0" i="0" u="none" strike="noStrike" cap="none">
                <a:solidFill>
                  <a:schemeClr val="lt1"/>
                </a:solidFill>
                <a:latin typeface="Times New Roman"/>
                <a:ea typeface="Times New Roman"/>
                <a:cs typeface="Times New Roman"/>
                <a:sym typeface="Times New Roman"/>
              </a:rPr>
              <a:t> • No clear “first step” for support</a:t>
            </a:r>
            <a:endParaRPr sz="1600" b="0" i="0" u="none" strike="noStrike" cap="none">
              <a:solidFill>
                <a:schemeClr val="lt1"/>
              </a:solidFill>
              <a:latin typeface="Times New Roman"/>
              <a:ea typeface="Times New Roman"/>
              <a:cs typeface="Times New Roman"/>
              <a:sym typeface="Times New Roman"/>
            </a:endParaRPr>
          </a:p>
          <a:p>
            <a:pPr marL="0" marR="0" lvl="0" indent="0" algn="l" rtl="0">
              <a:lnSpc>
                <a:spcPct val="115000"/>
              </a:lnSpc>
              <a:spcBef>
                <a:spcPts val="1200"/>
              </a:spcBef>
              <a:spcAft>
                <a:spcPts val="1200"/>
              </a:spcAft>
              <a:buClr>
                <a:srgbClr val="000000"/>
              </a:buClr>
              <a:buSzPts val="1600"/>
              <a:buFont typeface="Arial"/>
              <a:buNone/>
            </a:pPr>
            <a:r>
              <a:rPr lang="en-US" sz="1600" b="1" i="0" u="none" strike="noStrike" cap="none">
                <a:solidFill>
                  <a:schemeClr val="lt1"/>
                </a:solidFill>
                <a:latin typeface="Times New Roman"/>
                <a:ea typeface="Times New Roman"/>
                <a:cs typeface="Times New Roman"/>
                <a:sym typeface="Times New Roman"/>
              </a:rPr>
              <a:t>Recommendations:</a:t>
            </a:r>
            <a:br>
              <a:rPr lang="en-US" sz="1600" b="1" i="0" u="none" strike="noStrike" cap="none">
                <a:solidFill>
                  <a:schemeClr val="lt1"/>
                </a:solidFill>
                <a:latin typeface="Times New Roman"/>
                <a:ea typeface="Times New Roman"/>
                <a:cs typeface="Times New Roman"/>
                <a:sym typeface="Times New Roman"/>
              </a:rPr>
            </a:br>
            <a:r>
              <a:rPr lang="en-US" sz="1600" b="0" i="0" u="none" strike="noStrike" cap="none">
                <a:solidFill>
                  <a:schemeClr val="lt1"/>
                </a:solidFill>
                <a:latin typeface="Times New Roman"/>
                <a:ea typeface="Times New Roman"/>
                <a:cs typeface="Times New Roman"/>
                <a:sym typeface="Times New Roman"/>
              </a:rPr>
              <a:t> • Peer mentoring programs</a:t>
            </a:r>
            <a:br>
              <a:rPr lang="en-US" sz="1600" b="0" i="0" u="none" strike="noStrike" cap="none">
                <a:solidFill>
                  <a:schemeClr val="lt1"/>
                </a:solidFill>
                <a:latin typeface="Times New Roman"/>
                <a:ea typeface="Times New Roman"/>
                <a:cs typeface="Times New Roman"/>
                <a:sym typeface="Times New Roman"/>
              </a:rPr>
            </a:br>
            <a:r>
              <a:rPr lang="en-US" sz="1600" b="0" i="0" u="none" strike="noStrike" cap="none">
                <a:solidFill>
                  <a:schemeClr val="lt1"/>
                </a:solidFill>
                <a:latin typeface="Times New Roman"/>
                <a:ea typeface="Times New Roman"/>
                <a:cs typeface="Times New Roman"/>
                <a:sym typeface="Times New Roman"/>
              </a:rPr>
              <a:t> • Anonymous check-in tools</a:t>
            </a:r>
            <a:br>
              <a:rPr lang="en-US" sz="1600" b="0" i="0" u="none" strike="noStrike" cap="none">
                <a:solidFill>
                  <a:schemeClr val="lt1"/>
                </a:solidFill>
                <a:latin typeface="Times New Roman"/>
                <a:ea typeface="Times New Roman"/>
                <a:cs typeface="Times New Roman"/>
                <a:sym typeface="Times New Roman"/>
              </a:rPr>
            </a:br>
            <a:r>
              <a:rPr lang="en-US" sz="1600" b="0" i="0" u="none" strike="noStrike" cap="none">
                <a:solidFill>
                  <a:schemeClr val="lt1"/>
                </a:solidFill>
                <a:latin typeface="Times New Roman"/>
                <a:ea typeface="Times New Roman"/>
                <a:cs typeface="Times New Roman"/>
                <a:sym typeface="Times New Roman"/>
              </a:rPr>
              <a:t> • Classroom-based mental health days &amp; dialogue</a:t>
            </a:r>
            <a:endParaRPr sz="1600" b="1" i="0" u="none" strike="noStrike" cap="none">
              <a:solidFill>
                <a:schemeClr val="lt1"/>
              </a:solidFill>
              <a:latin typeface="Times New Roman"/>
              <a:ea typeface="Times New Roman"/>
              <a:cs typeface="Times New Roman"/>
              <a:sym typeface="Times New Roman"/>
            </a:endParaRPr>
          </a:p>
        </p:txBody>
      </p:sp>
      <p:sp>
        <p:nvSpPr>
          <p:cNvPr id="106" name="Google Shape;106;g367dd51f7dc_0_19"/>
          <p:cNvSpPr txBox="1"/>
          <p:nvPr/>
        </p:nvSpPr>
        <p:spPr>
          <a:xfrm>
            <a:off x="6285875" y="1846200"/>
            <a:ext cx="10155300" cy="4574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1600"/>
              <a:buFont typeface="Arial"/>
              <a:buNone/>
            </a:pPr>
            <a:r>
              <a:rPr lang="en-US" sz="1600" b="1" i="0" u="none" strike="noStrike" cap="none">
                <a:solidFill>
                  <a:schemeClr val="lt1"/>
                </a:solidFill>
                <a:latin typeface="Times New Roman"/>
                <a:ea typeface="Times New Roman"/>
                <a:cs typeface="Times New Roman"/>
                <a:sym typeface="Times New Roman"/>
              </a:rPr>
              <a:t>School Connectedness</a:t>
            </a:r>
            <a:endParaRPr sz="1600" b="1" i="0" u="none" strike="noStrike" cap="none">
              <a:solidFill>
                <a:schemeClr val="lt1"/>
              </a:solidFill>
              <a:latin typeface="Times New Roman"/>
              <a:ea typeface="Times New Roman"/>
              <a:cs typeface="Times New Roman"/>
              <a:sym typeface="Times New Roman"/>
            </a:endParaRPr>
          </a:p>
          <a:p>
            <a:pPr marL="457200" marR="0" lvl="0" indent="-330200" algn="l" rtl="0">
              <a:lnSpc>
                <a:spcPct val="115000"/>
              </a:lnSpc>
              <a:spcBef>
                <a:spcPts val="1200"/>
              </a:spcBef>
              <a:spcAft>
                <a:spcPts val="0"/>
              </a:spcAft>
              <a:buClr>
                <a:schemeClr val="lt1"/>
              </a:buClr>
              <a:buSzPts val="1600"/>
              <a:buFont typeface="Arial"/>
              <a:buChar char="●"/>
            </a:pPr>
            <a:r>
              <a:rPr lang="en-US" sz="1600" b="0" i="0" u="none" strike="noStrike" cap="none">
                <a:solidFill>
                  <a:schemeClr val="lt1"/>
                </a:solidFill>
                <a:latin typeface="Times New Roman"/>
                <a:ea typeface="Times New Roman"/>
                <a:cs typeface="Times New Roman"/>
                <a:sym typeface="Times New Roman"/>
              </a:rPr>
              <a:t>61% of students feel they belong at school</a:t>
            </a:r>
            <a:endParaRPr sz="1600" b="0" i="0" u="none" strike="noStrike" cap="none">
              <a:solidFill>
                <a:schemeClr val="lt1"/>
              </a:solidFill>
              <a:latin typeface="Times New Roman"/>
              <a:ea typeface="Times New Roman"/>
              <a:cs typeface="Times New Roman"/>
              <a:sym typeface="Times New Roman"/>
            </a:endParaRPr>
          </a:p>
          <a:p>
            <a:pPr marL="457200" marR="0" lvl="0" indent="-330200" algn="l" rtl="0">
              <a:lnSpc>
                <a:spcPct val="115000"/>
              </a:lnSpc>
              <a:spcBef>
                <a:spcPts val="0"/>
              </a:spcBef>
              <a:spcAft>
                <a:spcPts val="0"/>
              </a:spcAft>
              <a:buClr>
                <a:schemeClr val="lt1"/>
              </a:buClr>
              <a:buSzPts val="1600"/>
              <a:buFont typeface="Times New Roman"/>
              <a:buChar char="●"/>
            </a:pPr>
            <a:r>
              <a:rPr lang="en-US" sz="1600" b="0" i="0" u="none" strike="noStrike" cap="none">
                <a:solidFill>
                  <a:schemeClr val="lt1"/>
                </a:solidFill>
                <a:latin typeface="Times New Roman"/>
                <a:ea typeface="Times New Roman"/>
                <a:cs typeface="Times New Roman"/>
                <a:sym typeface="Times New Roman"/>
              </a:rPr>
              <a:t>Chronic absenteeism continues to rise post-COVID</a:t>
            </a:r>
            <a:endParaRPr sz="1600" b="0" i="0" u="none" strike="noStrike" cap="none">
              <a:solidFill>
                <a:schemeClr val="lt1"/>
              </a:solidFill>
              <a:latin typeface="Times New Roman"/>
              <a:ea typeface="Times New Roman"/>
              <a:cs typeface="Times New Roman"/>
              <a:sym typeface="Times New Roman"/>
            </a:endParaRPr>
          </a:p>
          <a:p>
            <a:pPr marL="457200" marR="0" lvl="0" indent="-330200" algn="l" rtl="0">
              <a:lnSpc>
                <a:spcPct val="115000"/>
              </a:lnSpc>
              <a:spcBef>
                <a:spcPts val="0"/>
              </a:spcBef>
              <a:spcAft>
                <a:spcPts val="0"/>
              </a:spcAft>
              <a:buClr>
                <a:schemeClr val="lt1"/>
              </a:buClr>
              <a:buSzPts val="1600"/>
              <a:buFont typeface="Arial"/>
              <a:buChar char="●"/>
            </a:pPr>
            <a:r>
              <a:rPr lang="en-US" sz="1600" b="0" i="0" u="none" strike="noStrike" cap="none">
                <a:solidFill>
                  <a:schemeClr val="lt1"/>
                </a:solidFill>
                <a:latin typeface="Times New Roman"/>
                <a:ea typeface="Times New Roman"/>
                <a:cs typeface="Times New Roman"/>
                <a:sym typeface="Times New Roman"/>
              </a:rPr>
              <a:t>Students need flexibility beyond IEP/504 plans</a:t>
            </a:r>
            <a:endParaRPr sz="1600" b="0" i="0" u="none" strike="noStrike" cap="none">
              <a:solidFill>
                <a:schemeClr val="lt1"/>
              </a:solidFill>
              <a:latin typeface="Times New Roman"/>
              <a:ea typeface="Times New Roman"/>
              <a:cs typeface="Times New Roman"/>
              <a:sym typeface="Times New Roman"/>
            </a:endParaRPr>
          </a:p>
          <a:p>
            <a:pPr marL="0" marR="0" lvl="0" indent="0" algn="l" rtl="0">
              <a:lnSpc>
                <a:spcPct val="115000"/>
              </a:lnSpc>
              <a:spcBef>
                <a:spcPts val="1200"/>
              </a:spcBef>
              <a:spcAft>
                <a:spcPts val="0"/>
              </a:spcAft>
              <a:buClr>
                <a:srgbClr val="000000"/>
              </a:buClr>
              <a:buSzPts val="1600"/>
              <a:buFont typeface="Arial"/>
              <a:buNone/>
            </a:pPr>
            <a:r>
              <a:rPr lang="en-US" sz="1600" b="1" i="0" u="none" strike="noStrike" cap="none">
                <a:solidFill>
                  <a:schemeClr val="lt1"/>
                </a:solidFill>
                <a:latin typeface="Times New Roman"/>
                <a:ea typeface="Times New Roman"/>
                <a:cs typeface="Times New Roman"/>
                <a:sym typeface="Times New Roman"/>
              </a:rPr>
              <a:t>Root Causes:</a:t>
            </a:r>
            <a:br>
              <a:rPr lang="en-US" sz="1600" b="1" i="0" u="none" strike="noStrike" cap="none">
                <a:solidFill>
                  <a:schemeClr val="lt1"/>
                </a:solidFill>
                <a:latin typeface="Times New Roman"/>
                <a:ea typeface="Times New Roman"/>
                <a:cs typeface="Times New Roman"/>
                <a:sym typeface="Times New Roman"/>
              </a:rPr>
            </a:br>
            <a:r>
              <a:rPr lang="en-US" sz="1600" b="0" i="0" u="none" strike="noStrike" cap="none">
                <a:solidFill>
                  <a:schemeClr val="lt1"/>
                </a:solidFill>
                <a:latin typeface="Times New Roman"/>
                <a:ea typeface="Times New Roman"/>
                <a:cs typeface="Times New Roman"/>
                <a:sym typeface="Times New Roman"/>
              </a:rPr>
              <a:t> • Rigid policies &amp; academic pressure</a:t>
            </a:r>
            <a:br>
              <a:rPr lang="en-US" sz="1600" b="0" i="0" u="none" strike="noStrike" cap="none">
                <a:solidFill>
                  <a:schemeClr val="lt1"/>
                </a:solidFill>
                <a:latin typeface="Times New Roman"/>
                <a:ea typeface="Times New Roman"/>
                <a:cs typeface="Times New Roman"/>
                <a:sym typeface="Times New Roman"/>
              </a:rPr>
            </a:br>
            <a:r>
              <a:rPr lang="en-US" sz="1600" b="0" i="0" u="none" strike="noStrike" cap="none">
                <a:solidFill>
                  <a:schemeClr val="lt1"/>
                </a:solidFill>
                <a:latin typeface="Times New Roman"/>
                <a:ea typeface="Times New Roman"/>
                <a:cs typeface="Times New Roman"/>
                <a:sym typeface="Times New Roman"/>
              </a:rPr>
              <a:t> • Burnout &amp; low motivation</a:t>
            </a:r>
            <a:br>
              <a:rPr lang="en-US" sz="1600" b="0" i="0" u="none" strike="noStrike" cap="none">
                <a:solidFill>
                  <a:schemeClr val="lt1"/>
                </a:solidFill>
                <a:latin typeface="Times New Roman"/>
                <a:ea typeface="Times New Roman"/>
                <a:cs typeface="Times New Roman"/>
                <a:sym typeface="Times New Roman"/>
              </a:rPr>
            </a:br>
            <a:r>
              <a:rPr lang="en-US" sz="1600" b="0" i="0" u="none" strike="noStrike" cap="none">
                <a:solidFill>
                  <a:schemeClr val="lt1"/>
                </a:solidFill>
                <a:latin typeface="Times New Roman"/>
                <a:ea typeface="Times New Roman"/>
                <a:cs typeface="Times New Roman"/>
                <a:sym typeface="Times New Roman"/>
              </a:rPr>
              <a:t> • Poor student-teacher connection</a:t>
            </a:r>
            <a:endParaRPr sz="1600" b="0" i="0" u="none" strike="noStrike" cap="none">
              <a:solidFill>
                <a:schemeClr val="lt1"/>
              </a:solidFill>
              <a:latin typeface="Times New Roman"/>
              <a:ea typeface="Times New Roman"/>
              <a:cs typeface="Times New Roman"/>
              <a:sym typeface="Times New Roman"/>
            </a:endParaRPr>
          </a:p>
          <a:p>
            <a:pPr marL="0" marR="0" lvl="0" indent="0" algn="l" rtl="0">
              <a:lnSpc>
                <a:spcPct val="115000"/>
              </a:lnSpc>
              <a:spcBef>
                <a:spcPts val="1200"/>
              </a:spcBef>
              <a:spcAft>
                <a:spcPts val="1200"/>
              </a:spcAft>
              <a:buClr>
                <a:srgbClr val="000000"/>
              </a:buClr>
              <a:buSzPts val="1600"/>
              <a:buFont typeface="Arial"/>
              <a:buNone/>
            </a:pPr>
            <a:r>
              <a:rPr lang="en-US" sz="1600" b="1" i="0" u="none" strike="noStrike" cap="none">
                <a:solidFill>
                  <a:schemeClr val="lt1"/>
                </a:solidFill>
                <a:latin typeface="Times New Roman"/>
                <a:ea typeface="Times New Roman"/>
                <a:cs typeface="Times New Roman"/>
                <a:sym typeface="Times New Roman"/>
              </a:rPr>
              <a:t>Recommendations:</a:t>
            </a:r>
            <a:br>
              <a:rPr lang="en-US" sz="1600" b="1" i="0" u="none" strike="noStrike" cap="none">
                <a:solidFill>
                  <a:schemeClr val="lt1"/>
                </a:solidFill>
                <a:latin typeface="Times New Roman"/>
                <a:ea typeface="Times New Roman"/>
                <a:cs typeface="Times New Roman"/>
                <a:sym typeface="Times New Roman"/>
              </a:rPr>
            </a:br>
            <a:r>
              <a:rPr lang="en-US" sz="1600" b="0" i="0" u="none" strike="noStrike" cap="none">
                <a:solidFill>
                  <a:schemeClr val="lt1"/>
                </a:solidFill>
                <a:latin typeface="Times New Roman"/>
                <a:ea typeface="Times New Roman"/>
                <a:cs typeface="Times New Roman"/>
                <a:sym typeface="Times New Roman"/>
              </a:rPr>
              <a:t> • Flex periods &amp; intervention blocks</a:t>
            </a:r>
            <a:br>
              <a:rPr lang="en-US" sz="1600" b="0" i="0" u="none" strike="noStrike" cap="none">
                <a:solidFill>
                  <a:schemeClr val="lt1"/>
                </a:solidFill>
                <a:latin typeface="Times New Roman"/>
                <a:ea typeface="Times New Roman"/>
                <a:cs typeface="Times New Roman"/>
                <a:sym typeface="Times New Roman"/>
              </a:rPr>
            </a:br>
            <a:r>
              <a:rPr lang="en-US" sz="1600" b="0" i="0" u="none" strike="noStrike" cap="none">
                <a:solidFill>
                  <a:schemeClr val="lt1"/>
                </a:solidFill>
                <a:latin typeface="Times New Roman"/>
                <a:ea typeface="Times New Roman"/>
                <a:cs typeface="Times New Roman"/>
                <a:sym typeface="Times New Roman"/>
              </a:rPr>
              <a:t> • Empathy-based staff training</a:t>
            </a:r>
            <a:br>
              <a:rPr lang="en-US" sz="1600" b="0" i="0" u="none" strike="noStrike" cap="none">
                <a:solidFill>
                  <a:schemeClr val="lt1"/>
                </a:solidFill>
                <a:latin typeface="Times New Roman"/>
                <a:ea typeface="Times New Roman"/>
                <a:cs typeface="Times New Roman"/>
                <a:sym typeface="Times New Roman"/>
              </a:rPr>
            </a:br>
            <a:r>
              <a:rPr lang="en-US" sz="1600" b="0" i="0" u="none" strike="noStrike" cap="none">
                <a:solidFill>
                  <a:schemeClr val="lt1"/>
                </a:solidFill>
                <a:latin typeface="Times New Roman"/>
                <a:ea typeface="Times New Roman"/>
                <a:cs typeface="Times New Roman"/>
                <a:sym typeface="Times New Roman"/>
              </a:rPr>
              <a:t> • Embed student voice in decisions</a:t>
            </a:r>
            <a:br>
              <a:rPr lang="en-US" sz="1600" b="0" i="0" u="none" strike="noStrike" cap="none">
                <a:solidFill>
                  <a:schemeClr val="lt1"/>
                </a:solidFill>
                <a:latin typeface="Times New Roman"/>
                <a:ea typeface="Times New Roman"/>
                <a:cs typeface="Times New Roman"/>
                <a:sym typeface="Times New Roman"/>
              </a:rPr>
            </a:br>
            <a:r>
              <a:rPr lang="en-US" sz="1600" b="0" i="0" u="none" strike="noStrike" cap="none">
                <a:solidFill>
                  <a:schemeClr val="lt1"/>
                </a:solidFill>
                <a:latin typeface="Times New Roman"/>
                <a:ea typeface="Times New Roman"/>
                <a:cs typeface="Times New Roman"/>
                <a:sym typeface="Times New Roman"/>
              </a:rPr>
              <a:t> • Promote DCAP-like flexible policies</a:t>
            </a:r>
            <a:br>
              <a:rPr lang="en-US" sz="1600" b="0" i="0" u="none" strike="noStrike" cap="none">
                <a:solidFill>
                  <a:schemeClr val="lt1"/>
                </a:solidFill>
                <a:latin typeface="Times New Roman"/>
                <a:ea typeface="Times New Roman"/>
                <a:cs typeface="Times New Roman"/>
                <a:sym typeface="Times New Roman"/>
              </a:rPr>
            </a:br>
            <a:endParaRPr sz="1600" b="1"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a12eb2f-f040-4639-9fb2-5a6588dc8035" xsi:nil="true"/>
    <lcf76f155ced4ddcb4097134ff3c332f xmlns="0128f6a2-0fe6-40ac-973e-bb0bf351512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0EA0BB4E6A684694772750B001C800" ma:contentTypeVersion="15" ma:contentTypeDescription="Create a new document." ma:contentTypeScope="" ma:versionID="ceebc1cb4766b46d7617b2a00bdd1b58">
  <xsd:schema xmlns:xsd="http://www.w3.org/2001/XMLSchema" xmlns:xs="http://www.w3.org/2001/XMLSchema" xmlns:p="http://schemas.microsoft.com/office/2006/metadata/properties" xmlns:ns2="0128f6a2-0fe6-40ac-973e-bb0bf351512f" xmlns:ns3="7a12eb2f-f040-4639-9fb2-5a6588dc8035" targetNamespace="http://schemas.microsoft.com/office/2006/metadata/properties" ma:root="true" ma:fieldsID="64a5af1227fad2f78fb4527f89a6e3fb" ns2:_="" ns3:_="">
    <xsd:import namespace="0128f6a2-0fe6-40ac-973e-bb0bf351512f"/>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8f6a2-0fe6-40ac-973e-bb0bf35151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7bb8feb-9677-4bc1-b64f-9fa6907871bd}" ma:internalName="TaxCatchAll" ma:showField="CatchAllData" ma:web="7a12eb2f-f040-4639-9fb2-5a6588dc80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84C9C2-6F0F-4FAC-ACE8-7EB8DEA21D72}">
  <ds:schemaRefs>
    <ds:schemaRef ds:uri="http://schemas.openxmlformats.org/package/2006/metadata/core-properties"/>
    <ds:schemaRef ds:uri="http://schemas.microsoft.com/office/2006/metadata/properties"/>
    <ds:schemaRef ds:uri="http://www.w3.org/XML/1998/namespace"/>
    <ds:schemaRef ds:uri="http://purl.org/dc/dcmitype/"/>
    <ds:schemaRef ds:uri="http://schemas.microsoft.com/office/2006/documentManagement/types"/>
    <ds:schemaRef ds:uri="http://purl.org/dc/terms/"/>
    <ds:schemaRef ds:uri="7a12eb2f-f040-4639-9fb2-5a6588dc8035"/>
    <ds:schemaRef ds:uri="0128f6a2-0fe6-40ac-973e-bb0bf351512f"/>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0FA909CD-F26A-4816-B143-A7D72A0AAC24}">
  <ds:schemaRefs>
    <ds:schemaRef ds:uri="0128f6a2-0fe6-40ac-973e-bb0bf351512f"/>
    <ds:schemaRef ds:uri="7a12eb2f-f040-4639-9fb2-5a6588dc80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D788410-ED06-40A0-B7C6-E1AC1CE33486}">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5</TotalTime>
  <Words>1824</Words>
  <Application>Microsoft Office PowerPoint</Application>
  <PresentationFormat>Widescreen</PresentationFormat>
  <Paragraphs>219</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Avenir</vt:lpstr>
      <vt:lpstr>Roboto</vt:lpstr>
      <vt:lpstr>Times New Roman</vt:lpstr>
      <vt:lpstr>Arial</vt:lpstr>
      <vt:lpstr>Office Theme</vt:lpstr>
      <vt:lpstr>SSAC End of Year Report (2024-25)</vt:lpstr>
      <vt:lpstr>Presentation Objectives</vt:lpstr>
      <vt:lpstr>Today’s Agenda</vt:lpstr>
      <vt:lpstr>What is the State Student Advisory Council (SSAC)?</vt:lpstr>
      <vt:lpstr>Expanding Our Reach</vt:lpstr>
      <vt:lpstr>Revisiting the Community Dialogue</vt:lpstr>
      <vt:lpstr>Diving Into the Data</vt:lpstr>
      <vt:lpstr>Representation at Community Dialogue</vt:lpstr>
      <vt:lpstr>Mental Health &amp; Connectedness - Greater Boston Regional Student Advisory Council</vt:lpstr>
      <vt:lpstr>Increasing Safety, Belonging - Western Mass Regional Student Advisory Council</vt:lpstr>
      <vt:lpstr>Mental Health - Southeastern Mass Regional Student Advisory Council</vt:lpstr>
      <vt:lpstr>Mental Health - Northeastern Mass Regional Student Advisory Council</vt:lpstr>
      <vt:lpstr>Mental Health - Central Mass Regional Student Advisory Council</vt:lpstr>
      <vt:lpstr>Statewide Student Workgroups – Bridging the Themes</vt:lpstr>
      <vt:lpstr>State Mental Health Workgroup</vt:lpstr>
      <vt:lpstr>State School Connectedness Workgroup</vt:lpstr>
      <vt:lpstr>Bringing It All Together</vt:lpstr>
      <vt:lpstr>Alignment Across All Levels</vt:lpstr>
      <vt:lpstr>SSAC Feedback for Coming Years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BESE June 24, 2025 Regular Meeting Item 3 PowerPoint: SSAC End of Year Report (2024-25)</dc:title>
  <dc:creator>DESE</dc:creator>
  <cp:lastModifiedBy>Zou, Dong (EOE)</cp:lastModifiedBy>
  <cp:revision>6</cp:revision>
  <dcterms:created xsi:type="dcterms:W3CDTF">2024-09-16T20:25:31Z</dcterms:created>
  <dcterms:modified xsi:type="dcterms:W3CDTF">2025-06-25T22:05:58Z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25 2025 12:00AM</vt:lpwstr>
  </property>
</Properties>
</file>