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712" r:id="rId5"/>
    <p:sldId id="684" r:id="rId6"/>
    <p:sldId id="699" r:id="rId7"/>
    <p:sldId id="685" r:id="rId8"/>
    <p:sldId id="687" r:id="rId9"/>
    <p:sldId id="713" r:id="rId10"/>
    <p:sldId id="714" r:id="rId11"/>
    <p:sldId id="694" r:id="rId12"/>
    <p:sldId id="703" r:id="rId13"/>
    <p:sldId id="702" r:id="rId14"/>
    <p:sldId id="692" r:id="rId15"/>
    <p:sldId id="705" r:id="rId16"/>
    <p:sldId id="706" r:id="rId17"/>
    <p:sldId id="715" r:id="rId18"/>
    <p:sldId id="707" r:id="rId19"/>
    <p:sldId id="716" r:id="rId20"/>
    <p:sldId id="717" r:id="rId21"/>
    <p:sldId id="718" r:id="rId22"/>
    <p:sldId id="719" r:id="rId23"/>
    <p:sldId id="720" r:id="rId24"/>
    <p:sldId id="721" r:id="rId25"/>
    <p:sldId id="7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 userId="S::jannelle.k.roberts@mass.gov::9334b947-3dcb-411a-8e7d-589c093a1d72" providerId="AD"/>
  <p188:author id="{8C592D30-2790-C53A-65AD-E37E11204179}" name="Foley, Kinnon (DESE)" initials="FK" userId="S::kinnon.foley@mass.gov::4bff922e-d211-4dcd-970c-f57d358f4f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89F2D-1387-448D-A8F4-79381065E19F}" v="1" dt="2025-06-23T16:46:14.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F3D0C-EA68-4EDE-A4D7-0CF853348FA1}" type="datetimeFigureOut">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E9FA-EA69-43C7-BB80-B2DA9A0B0D0D}" type="slidenum">
              <a:t>‹#›</a:t>
            </a:fld>
            <a:endParaRPr lang="en-US"/>
          </a:p>
        </p:txBody>
      </p:sp>
    </p:spTree>
    <p:extLst>
      <p:ext uri="{BB962C8B-B14F-4D97-AF65-F5344CB8AC3E}">
        <p14:creationId xmlns:p14="http://schemas.microsoft.com/office/powerpoint/2010/main" val="112290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12858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2DF0-C20A-1C2C-D63A-5E8CCF322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56572-A757-AC0C-7AD4-29113C1AE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E35B0-4B31-0DE7-1158-CA9ADB6D4C9D}"/>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431E8626-A205-8D93-52F0-C2618841B16F}"/>
              </a:ext>
            </a:extLst>
          </p:cNvPr>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351412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3E19-44F3-50E2-2D04-A2351C696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55381-EDC6-2F55-B00E-91612D02A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F4A17-46A6-50D2-AA4B-4F8473387F1C}"/>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CAA6CA21-10C1-E161-B854-5165568466A8}"/>
              </a:ext>
            </a:extLst>
          </p:cNvPr>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129621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17BA4-5CF6-591E-62E6-6BEC35086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62340-53DD-3461-E1BE-1BF6ED36D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9A3E-295D-C26B-BB26-31FCE092EC7A}"/>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DC467CEB-55F6-C617-F583-A969B24AE553}"/>
              </a:ext>
            </a:extLst>
          </p:cNvPr>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22226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E57B8-C92C-8FFC-ED23-CB806B18B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E0D52-7C53-9491-847A-2D88270AC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639E5-F191-167A-0416-4DF7F9332A4B}"/>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EBCF0191-7428-B94F-E21C-20D6B90AD17B}"/>
              </a:ext>
            </a:extLst>
          </p:cNvPr>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62646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62E6-E97F-5C47-11D2-91723283C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6043D-178B-1A55-C8AF-05FC27AE8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F9AAE-3EB1-BFEF-630A-E840731DB37C}"/>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FF3FE634-5A64-ED6A-CFD2-3A000AAC45DE}"/>
              </a:ext>
            </a:extLst>
          </p:cNvPr>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41284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DAE7-CB9A-DB25-6BDD-E8DA87BE0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EB214-131D-6435-3B49-AAC1C4FF5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0AEE5-4397-237E-D171-31913845A2C1}"/>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294D8C33-02B4-781A-0B83-1D825EC08788}"/>
              </a:ext>
            </a:extLst>
          </p:cNvPr>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246654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2CCC3-1092-E89C-A2BC-034DF4386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F395B-A278-2CC4-BEC0-590782956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38B52-0B78-9993-2693-0A55DB725F71}"/>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6570C4D8-1C86-AF50-3CE5-025668250077}"/>
              </a:ext>
            </a:extLst>
          </p:cNvPr>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13238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F1342-9B14-5ADA-A07A-3A95EB994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024B6-2661-C6CA-FEED-0FBFC4AD2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78BFA-73DE-0EE8-02A6-2E3D3AD8DB42}"/>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39B2D714-F5AD-2080-B750-DE464EA91A9E}"/>
              </a:ext>
            </a:extLst>
          </p:cNvPr>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307142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49127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65F04-672E-4A6A-C02D-CB44E2280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E6834-97B4-365F-AB0A-4F1904938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025C4-C4BE-BCF2-E262-966768E24C7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E45C2BF-BC9D-DFF2-43BC-6854373DC9B9}"/>
              </a:ext>
            </a:extLst>
          </p:cNvPr>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72871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DAA2-DAC7-861E-5BC7-F8CF2D4EF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CD410-5ED2-A4D5-E791-49AAF763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2E1C0-09D2-65DA-25E8-E6DB650A132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5D24502-CCEB-3B3A-A98A-DD4F198163C2}"/>
              </a:ext>
            </a:extLst>
          </p:cNvPr>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52980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60718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78C2-C5CA-F676-9610-F62604134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3BB88-65DF-FBDD-F04C-ECC5C1432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A5798-2ECA-BA4C-40F2-6DACB91B39C0}"/>
              </a:ext>
            </a:extLst>
          </p:cNvPr>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834663B-7EA8-8947-005D-B9103ECA11FE}"/>
              </a:ext>
            </a:extLst>
          </p:cNvPr>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25200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21106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FB372-BBB4-503B-990F-BC1ACE46C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9178B-AA18-5A0C-2A15-D487DB65F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7A169-D4C7-D6EB-FF7D-19A64ECE41BE}"/>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D55CE1B0-4E7F-DD4D-E282-5E5E61EDFB4D}"/>
              </a:ext>
            </a:extLst>
          </p:cNvPr>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202667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F2AB3-3BEB-C1FC-4B5E-24B7B93BF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BA455-65CD-560F-9869-AB83C9A42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47AF9-EBBB-0D15-E3CD-8B7C11163125}"/>
              </a:ext>
            </a:extLst>
          </p:cNvPr>
          <p:cNvSpPr>
            <a:spLocks noGrp="1"/>
          </p:cNvSpPr>
          <p:nvPr>
            <p:ph type="body" idx="1"/>
          </p:nvPr>
        </p:nvSpPr>
        <p:spPr/>
        <p:txBody>
          <a:bodyPr/>
          <a:lstStyle/>
          <a:p>
            <a:endParaRPr lang="en-US" sz="1200">
              <a:cs typeface="Arial"/>
            </a:endParaRPr>
          </a:p>
        </p:txBody>
      </p:sp>
      <p:sp>
        <p:nvSpPr>
          <p:cNvPr id="4" name="Slide Number Placeholder 3">
            <a:extLst>
              <a:ext uri="{FF2B5EF4-FFF2-40B4-BE49-F238E27FC236}">
                <a16:creationId xmlns:a16="http://schemas.microsoft.com/office/drawing/2014/main" id="{CC82A0B3-313D-1F26-DD1B-A6C89F9E67C8}"/>
              </a:ext>
            </a:extLst>
          </p:cNvPr>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418358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0" r:id="rId3"/>
    <p:sldLayoutId id="2147483651" r:id="rId4"/>
    <p:sldLayoutId id="2147483676" r:id="rId5"/>
    <p:sldLayoutId id="2147483652" r:id="rId6"/>
    <p:sldLayoutId id="2147483653" r:id="rId7"/>
    <p:sldLayoutId id="2147483654" r:id="rId8"/>
    <p:sldLayoutId id="2147483655" r:id="rId9"/>
    <p:sldLayoutId id="2147483677"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80965" y="1302097"/>
            <a:ext cx="11016288" cy="2542138"/>
          </a:xfrm>
        </p:spPr>
        <p:txBody>
          <a:bodyPr>
            <a:noAutofit/>
          </a:bodyPr>
          <a:lstStyle/>
          <a:p>
            <a:r>
              <a:rPr lang="en-US" sz="4400" dirty="0">
                <a:latin typeface="Aptos"/>
                <a:cs typeface="Arial"/>
              </a:rPr>
              <a:t>Amendments to Time-Out Practices Regulations, 603 CMR 18.00 and 603 CMR 46.00</a:t>
            </a:r>
            <a:endParaRPr lang="en-US" dirty="0">
              <a:latin typeface="Aptos"/>
            </a:endParaRPr>
          </a:p>
        </p:txBody>
      </p:sp>
      <p:sp>
        <p:nvSpPr>
          <p:cNvPr id="4" name="Subtitle 2">
            <a:extLst>
              <a:ext uri="{FF2B5EF4-FFF2-40B4-BE49-F238E27FC236}">
                <a16:creationId xmlns:a16="http://schemas.microsoft.com/office/drawing/2014/main" id="{5A7F67D6-31D5-94EB-1101-C2CC42A3F6D0}"/>
              </a:ext>
            </a:extLst>
          </p:cNvPr>
          <p:cNvSpPr>
            <a:spLocks noGrp="1"/>
          </p:cNvSpPr>
          <p:nvPr/>
        </p:nvSpPr>
        <p:spPr>
          <a:xfrm>
            <a:off x="580806" y="4237228"/>
            <a:ext cx="6659592" cy="82621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solidFill>
                  <a:schemeClr val="accent1">
                    <a:lumMod val="50000"/>
                  </a:schemeClr>
                </a:solidFill>
                <a:latin typeface="Aptos"/>
                <a:ea typeface="等线"/>
                <a:cs typeface="Arial"/>
              </a:rPr>
              <a:t>Presented to the Board of Elementary and Secondary Education</a:t>
            </a:r>
          </a:p>
          <a:p>
            <a:endParaRPr lang="en-US" altLang="zh-CN" sz="2000" dirty="0">
              <a:solidFill>
                <a:schemeClr val="accent1">
                  <a:lumMod val="50000"/>
                </a:schemeClr>
              </a:solidFill>
              <a:latin typeface="Aptos"/>
              <a:ea typeface="等线"/>
            </a:endParaRPr>
          </a:p>
          <a:p>
            <a:endParaRPr lang="en-US" altLang="zh-CN" sz="1200" dirty="0">
              <a:solidFill>
                <a:schemeClr val="accent1">
                  <a:lumMod val="50000"/>
                </a:schemeClr>
              </a:solidFill>
              <a:latin typeface="Segoe"/>
              <a:ea typeface="等线"/>
            </a:endParaRPr>
          </a:p>
        </p:txBody>
      </p:sp>
      <p:sp>
        <p:nvSpPr>
          <p:cNvPr id="5" name="TextBox 3">
            <a:extLst>
              <a:ext uri="{FF2B5EF4-FFF2-40B4-BE49-F238E27FC236}">
                <a16:creationId xmlns:a16="http://schemas.microsoft.com/office/drawing/2014/main" id="{4AB7E734-F830-10A9-CFDF-EA0D5D98F4DD}"/>
              </a:ext>
            </a:extLst>
          </p:cNvPr>
          <p:cNvSpPr txBox="1"/>
          <p:nvPr/>
        </p:nvSpPr>
        <p:spPr>
          <a:xfrm>
            <a:off x="9207374" y="6047715"/>
            <a:ext cx="274320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accent1">
                    <a:lumMod val="50000"/>
                  </a:schemeClr>
                </a:solidFill>
              </a:rPr>
              <a:t>June 24, 2025</a:t>
            </a:r>
          </a:p>
        </p:txBody>
      </p:sp>
    </p:spTree>
    <p:extLst>
      <p:ext uri="{BB962C8B-B14F-4D97-AF65-F5344CB8AC3E}">
        <p14:creationId xmlns:p14="http://schemas.microsoft.com/office/powerpoint/2010/main" val="179906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F3DA50-9CB5-DBBD-9D2C-4AA850B034FF}"/>
              </a:ext>
            </a:extLst>
          </p:cNvPr>
          <p:cNvSpPr>
            <a:spLocks noGrp="1"/>
          </p:cNvSpPr>
          <p:nvPr>
            <p:ph type="title"/>
          </p:nvPr>
        </p:nvSpPr>
        <p:spPr/>
        <p:txBody>
          <a:bodyPr>
            <a:normAutofit fontScale="90000"/>
          </a:bodyPr>
          <a:lstStyle/>
          <a:p>
            <a:r>
              <a:rPr lang="en-US">
                <a:latin typeface="Aptos"/>
                <a:cs typeface="Arial"/>
              </a:rPr>
              <a:t>Responses to Public Comment – Non-Regulatory </a:t>
            </a:r>
            <a:endParaRPr lang="en-US">
              <a:latin typeface="Aptos"/>
            </a:endParaRPr>
          </a:p>
        </p:txBody>
      </p:sp>
      <p:sp>
        <p:nvSpPr>
          <p:cNvPr id="2" name="Content Placeholder 1">
            <a:extLst>
              <a:ext uri="{FF2B5EF4-FFF2-40B4-BE49-F238E27FC236}">
                <a16:creationId xmlns:a16="http://schemas.microsoft.com/office/drawing/2014/main" id="{68F271AF-D097-52AA-705B-59D2AF4C5F44}"/>
              </a:ext>
            </a:extLst>
          </p:cNvPr>
          <p:cNvSpPr>
            <a:spLocks noGrp="1"/>
          </p:cNvSpPr>
          <p:nvPr>
            <p:ph idx="1"/>
          </p:nvPr>
        </p:nvSpPr>
        <p:spPr/>
        <p:txBody>
          <a:bodyPr vert="horz" lIns="91440" tIns="45720" rIns="91440" bIns="45720" rtlCol="0" anchor="t">
            <a:normAutofit/>
          </a:bodyPr>
          <a:lstStyle/>
          <a:p>
            <a:r>
              <a:rPr lang="en-US" sz="3200" dirty="0">
                <a:latin typeface="Aptos"/>
                <a:cs typeface="Arial"/>
              </a:rPr>
              <a:t>DESE will issue guidance on various topics outlined in the public comment</a:t>
            </a:r>
          </a:p>
          <a:p>
            <a:endParaRPr lang="en-US" sz="3200" dirty="0">
              <a:latin typeface="Aptos" panose="020B0004020202020204" pitchFamily="34" charset="0"/>
            </a:endParaRPr>
          </a:p>
          <a:p>
            <a:r>
              <a:rPr lang="en-US" sz="3200" dirty="0">
                <a:latin typeface="Aptos"/>
                <a:cs typeface="Arial"/>
              </a:rPr>
              <a:t>DESE will plan for multi-year professional learning offerings and funding opportunities to assist </a:t>
            </a:r>
            <a:r>
              <a:rPr lang="en-US" sz="3200">
                <a:latin typeface="Aptos"/>
                <a:cs typeface="Arial"/>
              </a:rPr>
              <a:t>with implementation</a:t>
            </a:r>
            <a:endParaRPr lang="en-US" sz="3200" dirty="0">
              <a:cs typeface="Arial"/>
            </a:endParaRPr>
          </a:p>
        </p:txBody>
      </p:sp>
    </p:spTree>
    <p:extLst>
      <p:ext uri="{BB962C8B-B14F-4D97-AF65-F5344CB8AC3E}">
        <p14:creationId xmlns:p14="http://schemas.microsoft.com/office/powerpoint/2010/main" val="13013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08D7-C19A-B687-3086-AC3978712CEB}"/>
              </a:ext>
            </a:extLst>
          </p:cNvPr>
          <p:cNvSpPr>
            <a:spLocks noGrp="1"/>
          </p:cNvSpPr>
          <p:nvPr>
            <p:ph type="title"/>
          </p:nvPr>
        </p:nvSpPr>
        <p:spPr/>
        <p:txBody>
          <a:bodyPr>
            <a:normAutofit/>
          </a:bodyPr>
          <a:lstStyle/>
          <a:p>
            <a:r>
              <a:rPr lang="en-US" sz="4400">
                <a:latin typeface="Aptos"/>
                <a:cs typeface="Arial"/>
              </a:rPr>
              <a:t>Comments and questions</a:t>
            </a:r>
            <a:endParaRPr lang="en-US"/>
          </a:p>
        </p:txBody>
      </p:sp>
    </p:spTree>
    <p:extLst>
      <p:ext uri="{BB962C8B-B14F-4D97-AF65-F5344CB8AC3E}">
        <p14:creationId xmlns:p14="http://schemas.microsoft.com/office/powerpoint/2010/main" val="37727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264D-4525-EC56-55AD-EA3A6025E07D}"/>
              </a:ext>
            </a:extLst>
          </p:cNvPr>
          <p:cNvSpPr>
            <a:spLocks noGrp="1"/>
          </p:cNvSpPr>
          <p:nvPr>
            <p:ph type="title"/>
          </p:nvPr>
        </p:nvSpPr>
        <p:spPr/>
        <p:txBody>
          <a:bodyPr/>
          <a:lstStyle/>
          <a:p>
            <a:r>
              <a:rPr lang="en-US">
                <a:latin typeface="Aptos"/>
                <a:cs typeface="Arial"/>
              </a:rPr>
              <a:t>Appendix</a:t>
            </a:r>
            <a:endParaRPr lang="en-US">
              <a:latin typeface="Aptos"/>
            </a:endParaRPr>
          </a:p>
        </p:txBody>
      </p:sp>
    </p:spTree>
    <p:extLst>
      <p:ext uri="{BB962C8B-B14F-4D97-AF65-F5344CB8AC3E}">
        <p14:creationId xmlns:p14="http://schemas.microsoft.com/office/powerpoint/2010/main" val="355274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ABAD1-9B0D-0145-806A-4F43685F86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0B598F-2A3D-976D-AD3A-14CBD2932A03}"/>
              </a:ext>
            </a:extLst>
          </p:cNvPr>
          <p:cNvSpPr>
            <a:spLocks noGrp="1"/>
          </p:cNvSpPr>
          <p:nvPr>
            <p:ph type="title"/>
          </p:nvPr>
        </p:nvSpPr>
        <p:spPr/>
        <p:txBody>
          <a:bodyPr>
            <a:normAutofit/>
          </a:bodyPr>
          <a:lstStyle/>
          <a:p>
            <a:r>
              <a:rPr lang="en-US">
                <a:latin typeface="Aptos"/>
                <a:cs typeface="Arial"/>
              </a:rPr>
              <a:t>Summary of Public Comment - General</a:t>
            </a:r>
            <a:endParaRPr lang="en-US">
              <a:latin typeface="Aptos"/>
            </a:endParaRPr>
          </a:p>
        </p:txBody>
      </p:sp>
      <p:sp>
        <p:nvSpPr>
          <p:cNvPr id="5" name="Content Placeholder 1">
            <a:extLst>
              <a:ext uri="{FF2B5EF4-FFF2-40B4-BE49-F238E27FC236}">
                <a16:creationId xmlns:a16="http://schemas.microsoft.com/office/drawing/2014/main" id="{5FD06722-EC85-A455-CC2D-B75DCC766CB2}"/>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b="1">
                <a:latin typeface="Aptos"/>
                <a:cs typeface="Arial"/>
              </a:rPr>
              <a:t>Most stakeholder groups requested that DESE adopt clearer definitions—particularly around the terms time-out, seclusion, calming space, and exclusion. </a:t>
            </a:r>
          </a:p>
          <a:p>
            <a:r>
              <a:rPr lang="en-US">
                <a:latin typeface="Aptos"/>
                <a:cs typeface="Arial"/>
              </a:rPr>
              <a:t>A central tension throughout the comments is the debate over whether any form of seclusion should be permitted. Community and advocacy groups, including many parents, overwhelmingly call for a complete ban on seclusion, for a variety of reasons, including potential trauma that its use may cause.  </a:t>
            </a:r>
          </a:p>
          <a:p>
            <a:pPr>
              <a:buFont typeface="Wingdings" panose="020B0604020202020204" pitchFamily="34" charset="0"/>
              <a:buChar char="ü"/>
            </a:pPr>
            <a:endParaRPr lang="en-US">
              <a:latin typeface="Aptos"/>
              <a:cs typeface="Arial"/>
            </a:endParaRPr>
          </a:p>
          <a:p>
            <a:endParaRPr lang="en-US">
              <a:latin typeface="Aptos"/>
              <a:cs typeface="Arial"/>
            </a:endParaRPr>
          </a:p>
        </p:txBody>
      </p:sp>
    </p:spTree>
    <p:extLst>
      <p:ext uri="{BB962C8B-B14F-4D97-AF65-F5344CB8AC3E}">
        <p14:creationId xmlns:p14="http://schemas.microsoft.com/office/powerpoint/2010/main" val="124050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FE1F2-6E02-C02B-CEB3-F5078EAD75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CB3045-804F-76E8-5474-C36806F52439}"/>
              </a:ext>
            </a:extLst>
          </p:cNvPr>
          <p:cNvSpPr>
            <a:spLocks noGrp="1"/>
          </p:cNvSpPr>
          <p:nvPr>
            <p:ph type="title"/>
          </p:nvPr>
        </p:nvSpPr>
        <p:spPr/>
        <p:txBody>
          <a:bodyPr>
            <a:normAutofit/>
          </a:bodyPr>
          <a:lstStyle/>
          <a:p>
            <a:r>
              <a:rPr lang="en-US">
                <a:latin typeface="Aptos"/>
                <a:cs typeface="Arial"/>
              </a:rPr>
              <a:t>Summary of Public Comment - General</a:t>
            </a:r>
            <a:endParaRPr lang="en-US">
              <a:latin typeface="Aptos"/>
            </a:endParaRPr>
          </a:p>
        </p:txBody>
      </p:sp>
      <p:sp>
        <p:nvSpPr>
          <p:cNvPr id="5" name="Content Placeholder 1">
            <a:extLst>
              <a:ext uri="{FF2B5EF4-FFF2-40B4-BE49-F238E27FC236}">
                <a16:creationId xmlns:a16="http://schemas.microsoft.com/office/drawing/2014/main" id="{AAD3B514-E7B7-6153-AB60-8F4626BE61C8}"/>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Districts, collaboratives, and some special education schools that submitted public comments argue that seclusion—if tightly defined, supervised, and used only in emergencies—is necessary in emergency circumstances.  </a:t>
            </a:r>
            <a:r>
              <a:rPr lang="en-US" b="1">
                <a:latin typeface="Aptos"/>
                <a:cs typeface="Arial"/>
              </a:rPr>
              <a:t> </a:t>
            </a:r>
          </a:p>
          <a:p>
            <a:r>
              <a:rPr lang="en-US" b="1">
                <a:latin typeface="Aptos"/>
                <a:cs typeface="Arial"/>
              </a:rPr>
              <a:t>Successful implementation of the proposed changes will require a delayed or phased timeline beyond September 2025, funding and staff support, and clear, practical guidance from DESE tailored to diverse school settings.  </a:t>
            </a:r>
          </a:p>
          <a:p>
            <a:pPr>
              <a:buFont typeface="Wingdings" panose="020B0604020202020204" pitchFamily="34" charset="0"/>
              <a:buChar char="ü"/>
            </a:pPr>
            <a:endParaRPr lang="en-US">
              <a:latin typeface="Aptos"/>
              <a:cs typeface="Arial"/>
            </a:endParaRPr>
          </a:p>
          <a:p>
            <a:endParaRPr lang="en-US">
              <a:latin typeface="Aptos"/>
              <a:cs typeface="Arial"/>
            </a:endParaRPr>
          </a:p>
        </p:txBody>
      </p:sp>
    </p:spTree>
    <p:extLst>
      <p:ext uri="{BB962C8B-B14F-4D97-AF65-F5344CB8AC3E}">
        <p14:creationId xmlns:p14="http://schemas.microsoft.com/office/powerpoint/2010/main" val="155677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33CC0-6BBE-704C-0DDB-9613147CFD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F3BE42-6F60-0397-978A-4AF718F1D8C2}"/>
              </a:ext>
            </a:extLst>
          </p:cNvPr>
          <p:cNvSpPr>
            <a:spLocks noGrp="1"/>
          </p:cNvSpPr>
          <p:nvPr>
            <p:ph type="title"/>
          </p:nvPr>
        </p:nvSpPr>
        <p:spPr/>
        <p:txBody>
          <a:bodyPr>
            <a:normAutofit fontScale="90000"/>
          </a:bodyPr>
          <a:lstStyle/>
          <a:p>
            <a:r>
              <a:rPr lang="en-US">
                <a:latin typeface="Aptos"/>
                <a:cs typeface="Arial"/>
              </a:rPr>
              <a:t>Summary of Public Comment - 18.05: “Required Policies and Procedures” </a:t>
            </a:r>
            <a:endParaRPr lang="en-US">
              <a:latin typeface="Aptos"/>
            </a:endParaRPr>
          </a:p>
        </p:txBody>
      </p:sp>
      <p:sp>
        <p:nvSpPr>
          <p:cNvPr id="5" name="Content Placeholder 1">
            <a:extLst>
              <a:ext uri="{FF2B5EF4-FFF2-40B4-BE49-F238E27FC236}">
                <a16:creationId xmlns:a16="http://schemas.microsoft.com/office/drawing/2014/main" id="{E1A959BE-C2E9-276D-93CD-C002009983E9}"/>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Distinguish between time-out and seclusion and allow seclusion in emergency situations.</a:t>
            </a:r>
          </a:p>
          <a:p>
            <a:r>
              <a:rPr lang="en-US">
                <a:latin typeface="Aptos"/>
                <a:cs typeface="Arial"/>
              </a:rPr>
              <a:t>Ensure students are never left unsupervised, and that seclusion—if allowed—is clearly limited to emergencies.  </a:t>
            </a:r>
          </a:p>
        </p:txBody>
      </p:sp>
    </p:spTree>
    <p:extLst>
      <p:ext uri="{BB962C8B-B14F-4D97-AF65-F5344CB8AC3E}">
        <p14:creationId xmlns:p14="http://schemas.microsoft.com/office/powerpoint/2010/main" val="186101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02012-6832-AF57-8646-B0CC51257C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BD201A-D2BB-6072-336D-ADF3A51761A7}"/>
              </a:ext>
            </a:extLst>
          </p:cNvPr>
          <p:cNvSpPr>
            <a:spLocks noGrp="1"/>
          </p:cNvSpPr>
          <p:nvPr>
            <p:ph type="title"/>
          </p:nvPr>
        </p:nvSpPr>
        <p:spPr/>
        <p:txBody>
          <a:bodyPr>
            <a:normAutofit fontScale="90000"/>
          </a:bodyPr>
          <a:lstStyle/>
          <a:p>
            <a:r>
              <a:rPr lang="en-US">
                <a:latin typeface="Aptos"/>
                <a:cs typeface="Arial"/>
              </a:rPr>
              <a:t>Summary of Public Comment - 18.06: “Effective Date " </a:t>
            </a:r>
            <a:endParaRPr lang="en-US">
              <a:latin typeface="Aptos"/>
            </a:endParaRPr>
          </a:p>
        </p:txBody>
      </p:sp>
      <p:sp>
        <p:nvSpPr>
          <p:cNvPr id="5" name="Content Placeholder 1">
            <a:extLst>
              <a:ext uri="{FF2B5EF4-FFF2-40B4-BE49-F238E27FC236}">
                <a16:creationId xmlns:a16="http://schemas.microsoft.com/office/drawing/2014/main" id="{92369F35-43C4-0813-CAD7-F7F6FFE0AD7B}"/>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Concerns expressed that the proposed September 2025 implementation timeline is unfeasible. </a:t>
            </a:r>
          </a:p>
          <a:p>
            <a:r>
              <a:rPr lang="en-US">
                <a:latin typeface="Aptos"/>
                <a:cs typeface="Arial"/>
              </a:rPr>
              <a:t>Many stakeholders requested a phased implementation plan to provide for proper staff training and funding.  </a:t>
            </a:r>
          </a:p>
          <a:p>
            <a:r>
              <a:rPr lang="en-US">
                <a:latin typeface="Aptos"/>
                <a:cs typeface="Arial"/>
              </a:rPr>
              <a:t>Concern among some stakeholders that an earlier date would risk noncompliance or harm if rushed without system-wide preparation. </a:t>
            </a:r>
          </a:p>
        </p:txBody>
      </p:sp>
    </p:spTree>
    <p:extLst>
      <p:ext uri="{BB962C8B-B14F-4D97-AF65-F5344CB8AC3E}">
        <p14:creationId xmlns:p14="http://schemas.microsoft.com/office/powerpoint/2010/main" val="207608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FE336-AFA0-30C9-3C3A-78149729C8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084838-1E4D-686F-2696-6035EA7B4BEA}"/>
              </a:ext>
            </a:extLst>
          </p:cNvPr>
          <p:cNvSpPr>
            <a:spLocks noGrp="1"/>
          </p:cNvSpPr>
          <p:nvPr>
            <p:ph type="title"/>
          </p:nvPr>
        </p:nvSpPr>
        <p:spPr/>
        <p:txBody>
          <a:bodyPr>
            <a:normAutofit fontScale="90000"/>
          </a:bodyPr>
          <a:lstStyle/>
          <a:p>
            <a:r>
              <a:rPr lang="en-US">
                <a:latin typeface="Aptos"/>
                <a:cs typeface="Arial"/>
              </a:rPr>
              <a:t>Summary of Public Comment - 46.02: “Definitions”</a:t>
            </a:r>
            <a:r>
              <a:rPr lang="en-US">
                <a:latin typeface="Arial"/>
                <a:cs typeface="Arial"/>
              </a:rPr>
              <a:t> </a:t>
            </a:r>
            <a:endParaRPr lang="en-US">
              <a:latin typeface="Arial"/>
            </a:endParaRPr>
          </a:p>
        </p:txBody>
      </p:sp>
      <p:sp>
        <p:nvSpPr>
          <p:cNvPr id="5" name="Content Placeholder 1">
            <a:extLst>
              <a:ext uri="{FF2B5EF4-FFF2-40B4-BE49-F238E27FC236}">
                <a16:creationId xmlns:a16="http://schemas.microsoft.com/office/drawing/2014/main" id="{8C03EE49-B7A7-E0EF-B96E-7728633128AA}"/>
              </a:ext>
            </a:extLst>
          </p:cNvPr>
          <p:cNvSpPr>
            <a:spLocks noGrp="1"/>
          </p:cNvSpPr>
          <p:nvPr>
            <p:ph idx="1"/>
          </p:nvPr>
        </p:nvSpPr>
        <p:spPr>
          <a:xfrm>
            <a:off x="676564" y="2086984"/>
            <a:ext cx="10677236" cy="4052559"/>
          </a:xfrm>
        </p:spPr>
        <p:txBody>
          <a:bodyPr vert="horz" lIns="91440" tIns="45720" rIns="91440" bIns="45720" rtlCol="0" anchor="t">
            <a:normAutofit lnSpcReduction="10000"/>
          </a:bodyPr>
          <a:lstStyle/>
          <a:p>
            <a:r>
              <a:rPr lang="en-US">
                <a:latin typeface="Aptos"/>
                <a:cs typeface="Arial"/>
              </a:rPr>
              <a:t>There is a call for clear, trauma-informed definitions that separate voluntary calming spaces from seclusion, emphasize adult supervision, and prevent misclassification that could increase restraint use.   </a:t>
            </a:r>
          </a:p>
          <a:p>
            <a:r>
              <a:rPr lang="en-US">
                <a:latin typeface="Aptos"/>
                <a:cs typeface="Arial"/>
              </a:rPr>
              <a:t>Redefine seclusion as “Isolated Time-Out,” which shall mean the involuntary confinement of a student alone in a room or area with adult supervision, from which the student is not permitted to leave. Isolated time out is only allowed under limited circumstances when the other requirement under these regulations are met, as stated in Illinois, see 23 IAC Section 1.28.  </a:t>
            </a:r>
            <a:endParaRPr lang="en-US" b="1">
              <a:latin typeface="Aptos"/>
              <a:cs typeface="Arial"/>
            </a:endParaRPr>
          </a:p>
        </p:txBody>
      </p:sp>
    </p:spTree>
    <p:extLst>
      <p:ext uri="{BB962C8B-B14F-4D97-AF65-F5344CB8AC3E}">
        <p14:creationId xmlns:p14="http://schemas.microsoft.com/office/powerpoint/2010/main" val="87310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E1C5B-F8FB-5994-86DF-8F8781E2BF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0ED3A7-86ED-C109-C837-7784B0D238EE}"/>
              </a:ext>
            </a:extLst>
          </p:cNvPr>
          <p:cNvSpPr>
            <a:spLocks noGrp="1"/>
          </p:cNvSpPr>
          <p:nvPr>
            <p:ph type="title"/>
          </p:nvPr>
        </p:nvSpPr>
        <p:spPr/>
        <p:txBody>
          <a:bodyPr>
            <a:normAutofit fontScale="90000"/>
          </a:bodyPr>
          <a:lstStyle/>
          <a:p>
            <a:r>
              <a:rPr lang="en-US">
                <a:latin typeface="Aptos"/>
                <a:cs typeface="Arial"/>
              </a:rPr>
              <a:t>Summary of Public Comment - 46.03: “Use of Restraint” </a:t>
            </a:r>
            <a:endParaRPr lang="en-US">
              <a:latin typeface="Aptos"/>
            </a:endParaRPr>
          </a:p>
        </p:txBody>
      </p:sp>
      <p:sp>
        <p:nvSpPr>
          <p:cNvPr id="5" name="Content Placeholder 1">
            <a:extLst>
              <a:ext uri="{FF2B5EF4-FFF2-40B4-BE49-F238E27FC236}">
                <a16:creationId xmlns:a16="http://schemas.microsoft.com/office/drawing/2014/main" id="{0209B1DA-46D1-42C5-9F3F-2FF106E5D32C}"/>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Request to ban seclusion entirely and limit the use of “time-out” due to concerns about potential trauma and other concerns.  </a:t>
            </a:r>
          </a:p>
          <a:p>
            <a:r>
              <a:rPr lang="en-US">
                <a:latin typeface="Aptos"/>
                <a:cs typeface="Arial"/>
              </a:rPr>
              <a:t>Limit seclusion to strictly emergency situations.  </a:t>
            </a:r>
          </a:p>
          <a:p>
            <a:r>
              <a:rPr lang="en-US">
                <a:latin typeface="Aptos"/>
                <a:cs typeface="Arial"/>
              </a:rPr>
              <a:t>Commenters indicated that seclusion must not be included in behavior intervention or IEP plans.  </a:t>
            </a:r>
          </a:p>
        </p:txBody>
      </p:sp>
    </p:spTree>
    <p:extLst>
      <p:ext uri="{BB962C8B-B14F-4D97-AF65-F5344CB8AC3E}">
        <p14:creationId xmlns:p14="http://schemas.microsoft.com/office/powerpoint/2010/main" val="2051610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2416-E4DE-6DCC-173D-E66139A28E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D12997-9C5E-9296-7ADA-3A4F0DCF7238}"/>
              </a:ext>
            </a:extLst>
          </p:cNvPr>
          <p:cNvSpPr>
            <a:spLocks noGrp="1"/>
          </p:cNvSpPr>
          <p:nvPr>
            <p:ph type="title"/>
          </p:nvPr>
        </p:nvSpPr>
        <p:spPr/>
        <p:txBody>
          <a:bodyPr>
            <a:normAutofit fontScale="90000"/>
          </a:bodyPr>
          <a:lstStyle/>
          <a:p>
            <a:r>
              <a:rPr lang="en-US">
                <a:latin typeface="Aptos"/>
                <a:cs typeface="Arial"/>
              </a:rPr>
              <a:t>Summary of Public Comment - 46.04: “Policy and Procedures; Training” </a:t>
            </a:r>
            <a:endParaRPr lang="en-US">
              <a:latin typeface="Arial"/>
            </a:endParaRPr>
          </a:p>
        </p:txBody>
      </p:sp>
      <p:sp>
        <p:nvSpPr>
          <p:cNvPr id="5" name="Content Placeholder 1">
            <a:extLst>
              <a:ext uri="{FF2B5EF4-FFF2-40B4-BE49-F238E27FC236}">
                <a16:creationId xmlns:a16="http://schemas.microsoft.com/office/drawing/2014/main" id="{77C6E506-E87F-446E-FBCC-E6CF31FC63A4}"/>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Certain commenters indicated that training for school personnel must be adequate, comprehensive and consistent with proposed changes to prioritize the use of alternatives to the emergency intervention.  </a:t>
            </a:r>
          </a:p>
          <a:p>
            <a:r>
              <a:rPr lang="en-US">
                <a:latin typeface="Aptos"/>
                <a:cs typeface="Arial"/>
              </a:rPr>
              <a:t>Certain commenters suggested there is demand for trauma-informed, equity centered training content that focuses on alternatives to seclusion.  </a:t>
            </a:r>
          </a:p>
          <a:p>
            <a:r>
              <a:rPr lang="en-US">
                <a:latin typeface="Aptos"/>
                <a:cs typeface="Arial"/>
              </a:rPr>
              <a:t>Training and procedures must provide statewide consistency, an investment in the infrastructure and accountability.  </a:t>
            </a:r>
          </a:p>
        </p:txBody>
      </p:sp>
    </p:spTree>
    <p:extLst>
      <p:ext uri="{BB962C8B-B14F-4D97-AF65-F5344CB8AC3E}">
        <p14:creationId xmlns:p14="http://schemas.microsoft.com/office/powerpoint/2010/main" val="18490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6CFF8-6835-B48D-03EE-FF6F248C0BF5}"/>
              </a:ext>
            </a:extLst>
          </p:cNvPr>
          <p:cNvSpPr>
            <a:spLocks noGrp="1"/>
          </p:cNvSpPr>
          <p:nvPr>
            <p:ph type="title"/>
          </p:nvPr>
        </p:nvSpPr>
        <p:spPr/>
        <p:txBody>
          <a:bodyPr/>
          <a:lstStyle/>
          <a:p>
            <a:r>
              <a:rPr lang="en-US">
                <a:latin typeface="Aptos"/>
                <a:cs typeface="Arial"/>
              </a:rPr>
              <a:t>Today’s Presenters</a:t>
            </a:r>
          </a:p>
        </p:txBody>
      </p:sp>
      <p:sp>
        <p:nvSpPr>
          <p:cNvPr id="2" name="Content Placeholder 1">
            <a:extLst>
              <a:ext uri="{FF2B5EF4-FFF2-40B4-BE49-F238E27FC236}">
                <a16:creationId xmlns:a16="http://schemas.microsoft.com/office/drawing/2014/main" id="{5B4BD4E8-967F-96D8-92B5-3D4F695E9BBB}"/>
              </a:ext>
            </a:extLst>
          </p:cNvPr>
          <p:cNvSpPr>
            <a:spLocks noGrp="1"/>
          </p:cNvSpPr>
          <p:nvPr>
            <p:ph idx="1"/>
          </p:nvPr>
        </p:nvSpPr>
        <p:spPr/>
        <p:txBody>
          <a:bodyPr vert="horz" lIns="91440" tIns="45720" rIns="91440" bIns="45720" rtlCol="0" anchor="t">
            <a:normAutofit/>
          </a:bodyPr>
          <a:lstStyle/>
          <a:p>
            <a:r>
              <a:rPr lang="en-US">
                <a:latin typeface="Aptos"/>
                <a:cs typeface="Arial"/>
              </a:rPr>
              <a:t>Iraida J. Álvarez, Acting Executive Director of Special Education</a:t>
            </a:r>
            <a:endParaRPr lang="en-US"/>
          </a:p>
          <a:p>
            <a:r>
              <a:rPr lang="en-US">
                <a:latin typeface="Aptos"/>
                <a:cs typeface="Arial"/>
              </a:rPr>
              <a:t>Jamie Camacho, Acting State Director of Special Education</a:t>
            </a:r>
            <a:endParaRPr lang="en-US"/>
          </a:p>
          <a:p>
            <a:r>
              <a:rPr lang="en-US">
                <a:latin typeface="Aptos"/>
                <a:cs typeface="Arial"/>
              </a:rPr>
              <a:t>Jannelle Roberts, Director of the Office of Approved Special Education Schools</a:t>
            </a:r>
          </a:p>
          <a:p>
            <a:pPr marL="0" indent="0">
              <a:buNone/>
            </a:pPr>
            <a:endParaRPr lang="en-US">
              <a:latin typeface="Aptos"/>
            </a:endParaRPr>
          </a:p>
        </p:txBody>
      </p:sp>
    </p:spTree>
    <p:extLst>
      <p:ext uri="{BB962C8B-B14F-4D97-AF65-F5344CB8AC3E}">
        <p14:creationId xmlns:p14="http://schemas.microsoft.com/office/powerpoint/2010/main" val="250542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F6699-B63A-1860-0000-37C40B2D09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64E725-4967-CF5E-2D8B-5547A28796C6}"/>
              </a:ext>
            </a:extLst>
          </p:cNvPr>
          <p:cNvSpPr>
            <a:spLocks noGrp="1"/>
          </p:cNvSpPr>
          <p:nvPr>
            <p:ph type="title"/>
          </p:nvPr>
        </p:nvSpPr>
        <p:spPr/>
        <p:txBody>
          <a:bodyPr>
            <a:normAutofit fontScale="90000"/>
          </a:bodyPr>
          <a:lstStyle/>
          <a:p>
            <a:r>
              <a:rPr lang="en-US">
                <a:latin typeface="Aptos"/>
                <a:cs typeface="Arial"/>
              </a:rPr>
              <a:t>Summary of Public Comment - 46.06: “Reporting Requirements" </a:t>
            </a:r>
            <a:endParaRPr lang="en-US">
              <a:latin typeface="Aptos"/>
            </a:endParaRPr>
          </a:p>
        </p:txBody>
      </p:sp>
      <p:sp>
        <p:nvSpPr>
          <p:cNvPr id="5" name="Content Placeholder 1">
            <a:extLst>
              <a:ext uri="{FF2B5EF4-FFF2-40B4-BE49-F238E27FC236}">
                <a16:creationId xmlns:a16="http://schemas.microsoft.com/office/drawing/2014/main" id="{6E62DE28-0823-DE99-ECB6-DFAFCD815371}"/>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Support exists for parent notification and increased transparency regarding any use of seclusion or timeout.  </a:t>
            </a:r>
          </a:p>
          <a:p>
            <a:r>
              <a:rPr lang="en-US">
                <a:latin typeface="Aptos"/>
                <a:cs typeface="Arial"/>
              </a:rPr>
              <a:t>Parents and community members requested parental notification and transparent, detailed reporting in all instances of seclusion and time-out.  </a:t>
            </a:r>
          </a:p>
          <a:p>
            <a:r>
              <a:rPr lang="en-US">
                <a:latin typeface="Aptos"/>
                <a:cs typeface="Arial"/>
              </a:rPr>
              <a:t>There is concern about the administrative burden of requirements such as parental consent and prior medical documentation for emergency interventions like seclusion.  </a:t>
            </a:r>
          </a:p>
        </p:txBody>
      </p:sp>
    </p:spTree>
    <p:extLst>
      <p:ext uri="{BB962C8B-B14F-4D97-AF65-F5344CB8AC3E}">
        <p14:creationId xmlns:p14="http://schemas.microsoft.com/office/powerpoint/2010/main" val="411742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95C59-4C78-99C3-D23E-2CE4E1D433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02834A-8CBC-F7B4-0A4F-309540D32F4F}"/>
              </a:ext>
            </a:extLst>
          </p:cNvPr>
          <p:cNvSpPr>
            <a:spLocks noGrp="1"/>
          </p:cNvSpPr>
          <p:nvPr>
            <p:ph type="title"/>
          </p:nvPr>
        </p:nvSpPr>
        <p:spPr/>
        <p:txBody>
          <a:bodyPr>
            <a:normAutofit fontScale="90000"/>
          </a:bodyPr>
          <a:lstStyle/>
          <a:p>
            <a:r>
              <a:rPr lang="en-US">
                <a:latin typeface="Aptos"/>
                <a:cs typeface="Arial"/>
              </a:rPr>
              <a:t>Summary of Public Comment - 46.07: "Safeguards" </a:t>
            </a:r>
            <a:endParaRPr lang="en-US">
              <a:latin typeface="Aptos"/>
            </a:endParaRPr>
          </a:p>
        </p:txBody>
      </p:sp>
      <p:sp>
        <p:nvSpPr>
          <p:cNvPr id="5" name="Content Placeholder 1">
            <a:extLst>
              <a:ext uri="{FF2B5EF4-FFF2-40B4-BE49-F238E27FC236}">
                <a16:creationId xmlns:a16="http://schemas.microsoft.com/office/drawing/2014/main" id="{37440FE0-F701-75B1-E08A-6EECB7BC21D3}"/>
              </a:ext>
            </a:extLst>
          </p:cNvPr>
          <p:cNvSpPr>
            <a:spLocks noGrp="1"/>
          </p:cNvSpPr>
          <p:nvPr>
            <p:ph idx="1"/>
          </p:nvPr>
        </p:nvSpPr>
        <p:spPr>
          <a:xfrm>
            <a:off x="676564" y="2086984"/>
            <a:ext cx="10677236" cy="4052559"/>
          </a:xfrm>
        </p:spPr>
        <p:txBody>
          <a:bodyPr vert="horz" lIns="91440" tIns="45720" rIns="91440" bIns="45720" rtlCol="0" anchor="t">
            <a:normAutofit lnSpcReduction="10000"/>
          </a:bodyPr>
          <a:lstStyle/>
          <a:p>
            <a:r>
              <a:rPr lang="en-US">
                <a:latin typeface="Aptos"/>
                <a:cs typeface="Arial"/>
              </a:rPr>
              <a:t>Stakeholders appear to be deeply divided on how to regulate seclusion, but most agree on the need for further clarity to strengthen monitoring and prevent misuse.   </a:t>
            </a:r>
          </a:p>
          <a:p>
            <a:r>
              <a:rPr lang="en-US">
                <a:latin typeface="Aptos"/>
                <a:cs typeface="Arial"/>
              </a:rPr>
              <a:t>Most advocates voiced concerns about students’ safety, trauma and misuse of seclusion. They also called for the limited use of timeout and a clearer definition of students' subjective beliefs about their ability to leave the space.  </a:t>
            </a:r>
          </a:p>
          <a:p>
            <a:r>
              <a:rPr lang="en-US">
                <a:latin typeface="Aptos"/>
                <a:cs typeface="Arial"/>
              </a:rPr>
              <a:t>There is concern over feasibility of getting all required consents and required documentation when this intervention is to be used as an emergency response.  </a:t>
            </a:r>
          </a:p>
        </p:txBody>
      </p:sp>
    </p:spTree>
    <p:extLst>
      <p:ext uri="{BB962C8B-B14F-4D97-AF65-F5344CB8AC3E}">
        <p14:creationId xmlns:p14="http://schemas.microsoft.com/office/powerpoint/2010/main" val="6085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A5D7-F7AA-53A0-EE8F-B5D58E8D71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C325EA-8911-B0D6-8481-A0BB73816FEE}"/>
              </a:ext>
            </a:extLst>
          </p:cNvPr>
          <p:cNvSpPr>
            <a:spLocks noGrp="1"/>
          </p:cNvSpPr>
          <p:nvPr>
            <p:ph type="title"/>
          </p:nvPr>
        </p:nvSpPr>
        <p:spPr/>
        <p:txBody>
          <a:bodyPr>
            <a:normAutofit fontScale="90000"/>
          </a:bodyPr>
          <a:lstStyle/>
          <a:p>
            <a:r>
              <a:rPr lang="en-US">
                <a:latin typeface="Aptos"/>
                <a:cs typeface="Arial"/>
              </a:rPr>
              <a:t>Summary of Public Comment - 46.08: "Implementation" </a:t>
            </a:r>
            <a:endParaRPr lang="en-US">
              <a:latin typeface="Aptos"/>
            </a:endParaRPr>
          </a:p>
        </p:txBody>
      </p:sp>
      <p:sp>
        <p:nvSpPr>
          <p:cNvPr id="5" name="Content Placeholder 1">
            <a:extLst>
              <a:ext uri="{FF2B5EF4-FFF2-40B4-BE49-F238E27FC236}">
                <a16:creationId xmlns:a16="http://schemas.microsoft.com/office/drawing/2014/main" id="{4E9D9500-FFE4-9AE1-88F9-928FEA1FF68C}"/>
              </a:ext>
            </a:extLst>
          </p:cNvPr>
          <p:cNvSpPr>
            <a:spLocks noGrp="1"/>
          </p:cNvSpPr>
          <p:nvPr>
            <p:ph idx="1"/>
          </p:nvPr>
        </p:nvSpPr>
        <p:spPr>
          <a:xfrm>
            <a:off x="676564" y="2086984"/>
            <a:ext cx="10677236" cy="4052559"/>
          </a:xfrm>
        </p:spPr>
        <p:txBody>
          <a:bodyPr vert="horz" lIns="91440" tIns="45720" rIns="91440" bIns="45720" rtlCol="0" anchor="t">
            <a:normAutofit/>
          </a:bodyPr>
          <a:lstStyle/>
          <a:p>
            <a:r>
              <a:rPr lang="en-US">
                <a:latin typeface="Aptos"/>
                <a:cs typeface="Arial"/>
              </a:rPr>
              <a:t>Commenters warn of implementation challenges without sustained funding, technical assistance, and time for thoughtful training and reporting rollout.  </a:t>
            </a:r>
            <a:endParaRPr lang="en-US">
              <a:latin typeface="Aptos"/>
            </a:endParaRPr>
          </a:p>
          <a:p>
            <a:r>
              <a:rPr lang="en-US">
                <a:latin typeface="Aptos"/>
                <a:cs typeface="Arial"/>
              </a:rPr>
              <a:t>Commenters requested dedicated funding and staffing supports beyond short-term grants to implement the updated regulations.</a:t>
            </a:r>
            <a:r>
              <a:rPr lang="en-US">
                <a:latin typeface="Arial"/>
                <a:cs typeface="Arial"/>
              </a:rPr>
              <a:t> </a:t>
            </a:r>
          </a:p>
          <a:p>
            <a:endParaRPr lang="en-US">
              <a:latin typeface="Aptos"/>
              <a:cs typeface="Arial"/>
            </a:endParaRPr>
          </a:p>
        </p:txBody>
      </p:sp>
    </p:spTree>
    <p:extLst>
      <p:ext uri="{BB962C8B-B14F-4D97-AF65-F5344CB8AC3E}">
        <p14:creationId xmlns:p14="http://schemas.microsoft.com/office/powerpoint/2010/main" val="337189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BCA8E-1E05-8B91-83DB-B83C2D332084}"/>
              </a:ext>
            </a:extLst>
          </p:cNvPr>
          <p:cNvSpPr>
            <a:spLocks noGrp="1"/>
          </p:cNvSpPr>
          <p:nvPr>
            <p:ph type="title"/>
          </p:nvPr>
        </p:nvSpPr>
        <p:spPr/>
        <p:txBody>
          <a:bodyPr/>
          <a:lstStyle/>
          <a:p>
            <a:r>
              <a:rPr lang="en-US">
                <a:latin typeface="Aptos"/>
                <a:cs typeface="Arial"/>
              </a:rPr>
              <a:t>Today's Agenda</a:t>
            </a:r>
            <a:endParaRPr lang="en-US"/>
          </a:p>
        </p:txBody>
      </p:sp>
      <p:sp>
        <p:nvSpPr>
          <p:cNvPr id="2" name="Content Placeholder 1">
            <a:extLst>
              <a:ext uri="{FF2B5EF4-FFF2-40B4-BE49-F238E27FC236}">
                <a16:creationId xmlns:a16="http://schemas.microsoft.com/office/drawing/2014/main" id="{E0FE7074-965E-3AD5-1210-C1B3399A9900}"/>
              </a:ext>
            </a:extLst>
          </p:cNvPr>
          <p:cNvSpPr>
            <a:spLocks noGrp="1"/>
          </p:cNvSpPr>
          <p:nvPr>
            <p:ph idx="1"/>
          </p:nvPr>
        </p:nvSpPr>
        <p:spPr/>
        <p:txBody>
          <a:bodyPr vert="horz" lIns="91440" tIns="45720" rIns="91440" bIns="45720" rtlCol="0" anchor="t">
            <a:normAutofit/>
          </a:bodyPr>
          <a:lstStyle/>
          <a:p>
            <a:r>
              <a:rPr lang="en-US">
                <a:latin typeface="Aptos"/>
                <a:cs typeface="Arial"/>
              </a:rPr>
              <a:t>Background information</a:t>
            </a:r>
            <a:endParaRPr lang="en-US"/>
          </a:p>
          <a:p>
            <a:r>
              <a:rPr lang="en-US">
                <a:latin typeface="Aptos"/>
                <a:cs typeface="Arial"/>
              </a:rPr>
              <a:t>Proposed changes to regulations presented in March</a:t>
            </a:r>
            <a:endParaRPr lang="en-US">
              <a:latin typeface="Aptos"/>
            </a:endParaRPr>
          </a:p>
          <a:p>
            <a:r>
              <a:rPr lang="en-US">
                <a:latin typeface="Aptos"/>
                <a:cs typeface="Arial"/>
              </a:rPr>
              <a:t>Summary of public comment</a:t>
            </a:r>
            <a:endParaRPr lang="en-US">
              <a:latin typeface="Aptos"/>
            </a:endParaRPr>
          </a:p>
          <a:p>
            <a:r>
              <a:rPr lang="en-US">
                <a:latin typeface="Aptos"/>
                <a:cs typeface="Arial"/>
              </a:rPr>
              <a:t>Additional changes to regulations in response to public comment</a:t>
            </a:r>
            <a:endParaRPr lang="en-US">
              <a:latin typeface="Aptos"/>
            </a:endParaRPr>
          </a:p>
          <a:p>
            <a:r>
              <a:rPr lang="en-US">
                <a:latin typeface="Aptos"/>
                <a:cs typeface="Arial"/>
              </a:rPr>
              <a:t>Comments and questions from the Board</a:t>
            </a:r>
          </a:p>
        </p:txBody>
      </p:sp>
    </p:spTree>
    <p:extLst>
      <p:ext uri="{BB962C8B-B14F-4D97-AF65-F5344CB8AC3E}">
        <p14:creationId xmlns:p14="http://schemas.microsoft.com/office/powerpoint/2010/main" val="109524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EA99A3-2D93-EC18-CF94-0EE85ECB4559}"/>
              </a:ext>
            </a:extLst>
          </p:cNvPr>
          <p:cNvSpPr>
            <a:spLocks noGrp="1"/>
          </p:cNvSpPr>
          <p:nvPr>
            <p:ph type="title"/>
          </p:nvPr>
        </p:nvSpPr>
        <p:spPr/>
        <p:txBody>
          <a:bodyPr/>
          <a:lstStyle/>
          <a:p>
            <a:r>
              <a:rPr lang="en-US" sz="4000">
                <a:latin typeface="Aptos"/>
                <a:cs typeface="Arial"/>
              </a:rPr>
              <a:t>Reminder of Regulation Titles</a:t>
            </a:r>
            <a:endParaRPr lang="en-US" sz="4000">
              <a:solidFill>
                <a:srgbClr val="000000"/>
              </a:solidFill>
              <a:latin typeface="Aptos"/>
              <a:cs typeface="Arial"/>
            </a:endParaRPr>
          </a:p>
        </p:txBody>
      </p:sp>
      <p:sp>
        <p:nvSpPr>
          <p:cNvPr id="2" name="Content Placeholder 1">
            <a:extLst>
              <a:ext uri="{FF2B5EF4-FFF2-40B4-BE49-F238E27FC236}">
                <a16:creationId xmlns:a16="http://schemas.microsoft.com/office/drawing/2014/main" id="{A0CEAE47-2FED-240E-9BE0-DF22D0C30C27}"/>
              </a:ext>
            </a:extLst>
          </p:cNvPr>
          <p:cNvSpPr>
            <a:spLocks noGrp="1"/>
          </p:cNvSpPr>
          <p:nvPr>
            <p:ph idx="1"/>
          </p:nvPr>
        </p:nvSpPr>
        <p:spPr>
          <a:xfrm>
            <a:off x="838200" y="1885229"/>
            <a:ext cx="10515600" cy="4504150"/>
          </a:xfrm>
        </p:spPr>
        <p:txBody>
          <a:bodyPr vert="horz" lIns="91440" tIns="45720" rIns="91440" bIns="45720" rtlCol="0" anchor="t">
            <a:normAutofit/>
          </a:bodyPr>
          <a:lstStyle/>
          <a:p>
            <a:pPr>
              <a:buFont typeface="Wingdings,Sans-Serif" panose="020B0604020202020204" pitchFamily="34" charset="0"/>
              <a:buChar char="ü"/>
            </a:pPr>
            <a:r>
              <a:rPr lang="en-US" b="1">
                <a:latin typeface="Aptos"/>
                <a:cs typeface="Arial"/>
              </a:rPr>
              <a:t>603 CMR 46.00:</a:t>
            </a:r>
            <a:r>
              <a:rPr lang="en-US">
                <a:latin typeface="Aptos"/>
                <a:cs typeface="Arial"/>
              </a:rPr>
              <a:t> Prevention of Physical Restraint and Requirements If Used </a:t>
            </a:r>
          </a:p>
          <a:p>
            <a:pPr>
              <a:buFont typeface="Wingdings,Sans-Serif" panose="020B0604020202020204" pitchFamily="34" charset="0"/>
              <a:buChar char="ü"/>
            </a:pPr>
            <a:endParaRPr lang="en-US">
              <a:latin typeface="Aptos"/>
              <a:cs typeface="Arial"/>
            </a:endParaRPr>
          </a:p>
          <a:p>
            <a:pPr>
              <a:buFont typeface="Wingdings,Sans-Serif" panose="020B0604020202020204" pitchFamily="34" charset="0"/>
              <a:buChar char="ü"/>
            </a:pPr>
            <a:r>
              <a:rPr lang="en-US" b="1">
                <a:latin typeface="Aptos"/>
                <a:cs typeface="Arial"/>
              </a:rPr>
              <a:t>603 CMR 18.00:</a:t>
            </a:r>
            <a:r>
              <a:rPr lang="en-US">
                <a:latin typeface="Aptos"/>
                <a:cs typeface="Arial"/>
              </a:rPr>
              <a:t> Program and Safety Standards for Approved Public or Private Day and Residential Special Education School Programs</a:t>
            </a:r>
            <a:endParaRPr lang="en-US"/>
          </a:p>
          <a:p>
            <a:endParaRPr lang="en-US">
              <a:latin typeface="Aptos"/>
              <a:cs typeface="Arial"/>
            </a:endParaRPr>
          </a:p>
          <a:p>
            <a:endParaRPr lang="en-US">
              <a:latin typeface="Aptos"/>
            </a:endParaRPr>
          </a:p>
        </p:txBody>
      </p:sp>
    </p:spTree>
    <p:extLst>
      <p:ext uri="{BB962C8B-B14F-4D97-AF65-F5344CB8AC3E}">
        <p14:creationId xmlns:p14="http://schemas.microsoft.com/office/powerpoint/2010/main" val="6274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A7CEB-0F7B-08B2-98D1-C53A2280C0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9D4825-E0DD-B029-716F-DCC02455585E}"/>
              </a:ext>
            </a:extLst>
          </p:cNvPr>
          <p:cNvSpPr>
            <a:spLocks noGrp="1"/>
          </p:cNvSpPr>
          <p:nvPr>
            <p:ph type="title"/>
          </p:nvPr>
        </p:nvSpPr>
        <p:spPr>
          <a:xfrm>
            <a:off x="587543" y="365126"/>
            <a:ext cx="11297650" cy="1042852"/>
          </a:xfrm>
        </p:spPr>
        <p:txBody>
          <a:bodyPr>
            <a:normAutofit fontScale="90000"/>
          </a:bodyPr>
          <a:lstStyle/>
          <a:p>
            <a:r>
              <a:rPr lang="en-US">
                <a:latin typeface="Aptos"/>
                <a:cs typeface="Arial"/>
              </a:rPr>
              <a:t>Proposed Changes to 603 CMR 46.00</a:t>
            </a:r>
            <a:r>
              <a:rPr lang="en-US">
                <a:latin typeface="Arial"/>
                <a:cs typeface="Arial"/>
              </a:rPr>
              <a:t> </a:t>
            </a:r>
            <a:r>
              <a:rPr lang="en-US">
                <a:latin typeface="Aptos"/>
                <a:cs typeface="Arial"/>
              </a:rPr>
              <a:t>Presented in March</a:t>
            </a:r>
          </a:p>
        </p:txBody>
      </p:sp>
      <p:sp>
        <p:nvSpPr>
          <p:cNvPr id="2" name="Content Placeholder 1">
            <a:extLst>
              <a:ext uri="{FF2B5EF4-FFF2-40B4-BE49-F238E27FC236}">
                <a16:creationId xmlns:a16="http://schemas.microsoft.com/office/drawing/2014/main" id="{451BAE96-856B-DBDE-62F5-3E91C610A6D4}"/>
              </a:ext>
            </a:extLst>
          </p:cNvPr>
          <p:cNvSpPr>
            <a:spLocks noGrp="1"/>
          </p:cNvSpPr>
          <p:nvPr>
            <p:ph idx="1"/>
          </p:nvPr>
        </p:nvSpPr>
        <p:spPr>
          <a:xfrm>
            <a:off x="838200" y="2012034"/>
            <a:ext cx="10515600" cy="4127509"/>
          </a:xfrm>
        </p:spPr>
        <p:txBody>
          <a:bodyPr vert="horz" lIns="91440" tIns="45720" rIns="91440" bIns="45720" rtlCol="0" anchor="t">
            <a:normAutofit fontScale="92500" lnSpcReduction="20000"/>
          </a:bodyPr>
          <a:lstStyle/>
          <a:p>
            <a:pPr>
              <a:buFont typeface="Wingdings,Sans-Serif" panose="020B0604020202020204" pitchFamily="34" charset="0"/>
              <a:buChar char="ü"/>
            </a:pPr>
            <a:r>
              <a:rPr lang="en-US" sz="3200" b="1">
                <a:latin typeface="Aptos"/>
                <a:cs typeface="Arial"/>
              </a:rPr>
              <a:t>Update the definition of seclusion</a:t>
            </a:r>
            <a:r>
              <a:rPr lang="en-US" sz="3200">
                <a:latin typeface="Aptos"/>
                <a:cs typeface="Arial"/>
              </a:rPr>
              <a:t> to align it more closely with the definition used by the U.S. Department of Education’s Office for Civil Rights for data collection purposes</a:t>
            </a:r>
          </a:p>
          <a:p>
            <a:pPr>
              <a:buFont typeface="Wingdings,Sans-Serif" panose="020B0604020202020204" pitchFamily="34" charset="0"/>
              <a:buChar char="ü"/>
            </a:pPr>
            <a:endParaRPr lang="en-US" sz="3200">
              <a:latin typeface="Aptos"/>
            </a:endParaRPr>
          </a:p>
          <a:p>
            <a:pPr>
              <a:buFont typeface="Wingdings,Sans-Serif" panose="020B0604020202020204" pitchFamily="34" charset="0"/>
              <a:buChar char="ü"/>
            </a:pPr>
            <a:r>
              <a:rPr lang="en-US" sz="3200" b="1">
                <a:latin typeface="Aptos"/>
                <a:cs typeface="Arial"/>
              </a:rPr>
              <a:t>Update the definition of time-out</a:t>
            </a:r>
            <a:r>
              <a:rPr lang="en-US" sz="3200">
                <a:latin typeface="Aptos"/>
                <a:cs typeface="Arial"/>
              </a:rPr>
              <a:t> to specifically include “in an unlocked setting from which the student is permitted to leave”</a:t>
            </a:r>
            <a:endParaRPr lang="en-US" sz="3200">
              <a:latin typeface="Aptos"/>
            </a:endParaRPr>
          </a:p>
          <a:p>
            <a:pPr>
              <a:buFont typeface="Wingdings,Sans-Serif" panose="020B0604020202020204" pitchFamily="34" charset="0"/>
              <a:buChar char="ü"/>
            </a:pPr>
            <a:endParaRPr lang="en-US" sz="3200">
              <a:latin typeface="Aptos"/>
            </a:endParaRPr>
          </a:p>
          <a:p>
            <a:pPr>
              <a:buFont typeface="Wingdings,Sans-Serif" panose="020B0604020202020204" pitchFamily="34" charset="0"/>
              <a:buChar char="ü"/>
            </a:pPr>
            <a:r>
              <a:rPr lang="en-US" sz="3200" b="1">
                <a:latin typeface="Aptos"/>
                <a:cs typeface="Arial"/>
              </a:rPr>
              <a:t>Add requirements</a:t>
            </a:r>
            <a:r>
              <a:rPr lang="en-US" sz="3200">
                <a:latin typeface="Aptos"/>
                <a:cs typeface="Arial"/>
              </a:rPr>
              <a:t> for any room or area that is used for time-out (e.g., size, lighting, ventilation, temperature, etc.) </a:t>
            </a:r>
            <a:endParaRPr lang="en-US"/>
          </a:p>
          <a:p>
            <a:pPr marL="514350" indent="-514350">
              <a:buAutoNum type="arabicPeriod"/>
            </a:pPr>
            <a:endParaRPr lang="en-US">
              <a:highlight>
                <a:srgbClr val="FFFF00"/>
              </a:highlight>
              <a:latin typeface="Aptos"/>
              <a:cs typeface="Arial"/>
            </a:endParaRPr>
          </a:p>
        </p:txBody>
      </p:sp>
    </p:spTree>
    <p:extLst>
      <p:ext uri="{BB962C8B-B14F-4D97-AF65-F5344CB8AC3E}">
        <p14:creationId xmlns:p14="http://schemas.microsoft.com/office/powerpoint/2010/main" val="62185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4E71C-3308-47B7-C2F3-9D7A0D41A9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D339B1-80C3-AC2C-93C7-D75C1C1B4A34}"/>
              </a:ext>
            </a:extLst>
          </p:cNvPr>
          <p:cNvSpPr>
            <a:spLocks noGrp="1"/>
          </p:cNvSpPr>
          <p:nvPr>
            <p:ph type="title"/>
          </p:nvPr>
        </p:nvSpPr>
        <p:spPr>
          <a:xfrm>
            <a:off x="587543" y="365126"/>
            <a:ext cx="11297650" cy="1042852"/>
          </a:xfrm>
        </p:spPr>
        <p:txBody>
          <a:bodyPr>
            <a:normAutofit fontScale="90000"/>
          </a:bodyPr>
          <a:lstStyle/>
          <a:p>
            <a:r>
              <a:rPr lang="en-US">
                <a:latin typeface="Aptos"/>
                <a:cs typeface="Arial"/>
              </a:rPr>
              <a:t>Proposed Changes to 603 CMR 46.00</a:t>
            </a:r>
            <a:r>
              <a:rPr lang="en-US">
                <a:latin typeface="Arial"/>
                <a:cs typeface="Arial"/>
              </a:rPr>
              <a:t> </a:t>
            </a:r>
            <a:r>
              <a:rPr lang="en-US">
                <a:latin typeface="Aptos"/>
                <a:cs typeface="Arial"/>
              </a:rPr>
              <a:t>Presented in March</a:t>
            </a:r>
          </a:p>
        </p:txBody>
      </p:sp>
      <p:sp>
        <p:nvSpPr>
          <p:cNvPr id="2" name="Content Placeholder 1">
            <a:extLst>
              <a:ext uri="{FF2B5EF4-FFF2-40B4-BE49-F238E27FC236}">
                <a16:creationId xmlns:a16="http://schemas.microsoft.com/office/drawing/2014/main" id="{6BC1A6B5-D4CA-6D9E-7E4D-F0B05F59B418}"/>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Sans-Serif" panose="020B0604020202020204" pitchFamily="34" charset="0"/>
              <a:buChar char="ü"/>
            </a:pPr>
            <a:r>
              <a:rPr lang="en-US" sz="2700" b="1">
                <a:latin typeface="Aptos"/>
              </a:rPr>
              <a:t>Add emergency circumstances</a:t>
            </a:r>
            <a:r>
              <a:rPr lang="en-US" sz="2700">
                <a:latin typeface="Aptos"/>
              </a:rPr>
              <a:t> under which a type of seclusion, where an adult is present and monitoring the student, may be used as a last resort and list specific conditions that must be met before its use (e.g., documentation from licensed mental health professional and physician, consent from parent, etc.)</a:t>
            </a:r>
          </a:p>
          <a:p>
            <a:pPr>
              <a:buFont typeface="Wingdings,Sans-Serif" panose="020B0604020202020204" pitchFamily="34" charset="0"/>
              <a:buChar char="ü"/>
            </a:pPr>
            <a:endParaRPr lang="en-US" sz="2700">
              <a:latin typeface="Aptos"/>
            </a:endParaRPr>
          </a:p>
          <a:p>
            <a:pPr>
              <a:buFont typeface="Wingdings,Sans-Serif" panose="020B0604020202020204" pitchFamily="34" charset="0"/>
              <a:buChar char="ü"/>
            </a:pPr>
            <a:r>
              <a:rPr lang="en-US" sz="2700" b="1">
                <a:latin typeface="Aptos"/>
                <a:cs typeface="Arial"/>
              </a:rPr>
              <a:t>Build in various safeguards </a:t>
            </a:r>
            <a:r>
              <a:rPr lang="en-US" sz="2700">
                <a:latin typeface="Aptos"/>
                <a:cs typeface="Arial"/>
              </a:rPr>
              <a:t>when such an emergency intervention is used, such as parental notification, conducting weekly and monthly review of data relating to the use of such an emergency intervention, and documenting and reporting such use to DESE</a:t>
            </a:r>
            <a:endParaRPr lang="en-US">
              <a:cs typeface="Arial"/>
            </a:endParaRPr>
          </a:p>
          <a:p>
            <a:pPr marL="514350" indent="-514350">
              <a:buAutoNum type="arabicPeriod"/>
            </a:pPr>
            <a:endParaRPr lang="en-US">
              <a:highlight>
                <a:srgbClr val="FFFF00"/>
              </a:highlight>
              <a:latin typeface="Aptos"/>
              <a:cs typeface="Arial"/>
            </a:endParaRPr>
          </a:p>
        </p:txBody>
      </p:sp>
    </p:spTree>
    <p:extLst>
      <p:ext uri="{BB962C8B-B14F-4D97-AF65-F5344CB8AC3E}">
        <p14:creationId xmlns:p14="http://schemas.microsoft.com/office/powerpoint/2010/main" val="153157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E1089-A8BE-4F59-908B-D9BBB03E49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629837-3811-C45A-5671-98C05B42D548}"/>
              </a:ext>
            </a:extLst>
          </p:cNvPr>
          <p:cNvSpPr>
            <a:spLocks noGrp="1"/>
          </p:cNvSpPr>
          <p:nvPr>
            <p:ph type="title"/>
          </p:nvPr>
        </p:nvSpPr>
        <p:spPr>
          <a:xfrm>
            <a:off x="587543" y="365126"/>
            <a:ext cx="11297650" cy="1042852"/>
          </a:xfrm>
        </p:spPr>
        <p:txBody>
          <a:bodyPr>
            <a:normAutofit fontScale="90000"/>
          </a:bodyPr>
          <a:lstStyle/>
          <a:p>
            <a:r>
              <a:rPr lang="en-US">
                <a:latin typeface="Aptos"/>
                <a:cs typeface="Arial"/>
              </a:rPr>
              <a:t>Proposed Changes to 603 CMR 18.00</a:t>
            </a:r>
            <a:r>
              <a:rPr lang="en-US">
                <a:latin typeface="Arial"/>
                <a:cs typeface="Arial"/>
              </a:rPr>
              <a:t> </a:t>
            </a:r>
            <a:r>
              <a:rPr lang="en-US">
                <a:latin typeface="Aptos"/>
                <a:cs typeface="Arial"/>
              </a:rPr>
              <a:t>Presented in March</a:t>
            </a:r>
          </a:p>
        </p:txBody>
      </p:sp>
      <p:sp>
        <p:nvSpPr>
          <p:cNvPr id="2" name="Content Placeholder 1">
            <a:extLst>
              <a:ext uri="{FF2B5EF4-FFF2-40B4-BE49-F238E27FC236}">
                <a16:creationId xmlns:a16="http://schemas.microsoft.com/office/drawing/2014/main" id="{3842DBF3-4601-993A-3CFE-B39C521A0CC0}"/>
              </a:ext>
            </a:extLst>
          </p:cNvPr>
          <p:cNvSpPr>
            <a:spLocks noGrp="1"/>
          </p:cNvSpPr>
          <p:nvPr>
            <p:ph idx="1"/>
          </p:nvPr>
        </p:nvSpPr>
        <p:spPr>
          <a:xfrm>
            <a:off x="838200" y="2012034"/>
            <a:ext cx="10515600" cy="4127509"/>
          </a:xfrm>
        </p:spPr>
        <p:txBody>
          <a:bodyPr vert="horz" lIns="91440" tIns="45720" rIns="91440" bIns="45720" rtlCol="0" anchor="t">
            <a:normAutofit/>
          </a:bodyPr>
          <a:lstStyle/>
          <a:p>
            <a:pPr>
              <a:buFont typeface="Wingdings,Sans-Serif" panose="020B0604020202020204" pitchFamily="34" charset="0"/>
              <a:buChar char="ü"/>
            </a:pPr>
            <a:r>
              <a:rPr lang="en-US" sz="2500" b="1">
                <a:latin typeface="Aptos"/>
              </a:rPr>
              <a:t>Require approved special education day programs</a:t>
            </a:r>
            <a:r>
              <a:rPr lang="en-US" sz="2500">
                <a:latin typeface="Aptos"/>
              </a:rPr>
              <a:t>, including the day component of the special education residential</a:t>
            </a:r>
            <a:r>
              <a:rPr lang="en-US" sz="2500">
                <a:latin typeface="Aptos"/>
                <a:cs typeface="Arial"/>
              </a:rPr>
              <a:t> programs</a:t>
            </a:r>
            <a:r>
              <a:rPr lang="en-US" sz="2500">
                <a:latin typeface="Aptos"/>
              </a:rPr>
              <a:t>, to comply with the updated version of 603 CMR 46.00 </a:t>
            </a:r>
          </a:p>
          <a:p>
            <a:pPr>
              <a:buFont typeface="Wingdings,Sans-Serif" panose="020B0604020202020204" pitchFamily="34" charset="0"/>
              <a:buChar char="ü"/>
            </a:pPr>
            <a:endParaRPr lang="en-US" sz="2500">
              <a:latin typeface="Aptos"/>
            </a:endParaRPr>
          </a:p>
          <a:p>
            <a:pPr>
              <a:buFont typeface="Wingdings,Sans-Serif" panose="020B0604020202020204" pitchFamily="34" charset="0"/>
              <a:buChar char="ü"/>
            </a:pPr>
            <a:r>
              <a:rPr lang="en-US" sz="2500" b="1">
                <a:latin typeface="Aptos"/>
                <a:cs typeface="Arial"/>
              </a:rPr>
              <a:t>More closely align documentation requirements</a:t>
            </a:r>
            <a:r>
              <a:rPr lang="en-US" sz="2500">
                <a:latin typeface="Aptos"/>
                <a:cs typeface="Arial"/>
              </a:rPr>
              <a:t> currently applicable to special education programs to the proposed documentation requirements in 603 CMR 46.00</a:t>
            </a:r>
            <a:endParaRPr lang="en-US"/>
          </a:p>
          <a:p>
            <a:pPr marL="514350" indent="-514350">
              <a:buAutoNum type="arabicPeriod"/>
            </a:pPr>
            <a:endParaRPr lang="en-US">
              <a:highlight>
                <a:srgbClr val="FFFF00"/>
              </a:highlight>
              <a:latin typeface="Aptos"/>
              <a:cs typeface="Arial"/>
            </a:endParaRPr>
          </a:p>
        </p:txBody>
      </p:sp>
    </p:spTree>
    <p:extLst>
      <p:ext uri="{BB962C8B-B14F-4D97-AF65-F5344CB8AC3E}">
        <p14:creationId xmlns:p14="http://schemas.microsoft.com/office/powerpoint/2010/main" val="231027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92049-5050-9AB8-7922-9E3875373464}"/>
              </a:ext>
            </a:extLst>
          </p:cNvPr>
          <p:cNvSpPr>
            <a:spLocks noGrp="1"/>
          </p:cNvSpPr>
          <p:nvPr>
            <p:ph type="title"/>
          </p:nvPr>
        </p:nvSpPr>
        <p:spPr/>
        <p:txBody>
          <a:bodyPr>
            <a:noAutofit/>
          </a:bodyPr>
          <a:lstStyle/>
          <a:p>
            <a:r>
              <a:rPr lang="en-US" sz="4000">
                <a:latin typeface="Aptos"/>
                <a:cs typeface="Arial"/>
              </a:rPr>
              <a:t>Summary of Public Comment</a:t>
            </a:r>
            <a:endParaRPr lang="en-US"/>
          </a:p>
        </p:txBody>
      </p:sp>
      <p:sp>
        <p:nvSpPr>
          <p:cNvPr id="2" name="Content Placeholder 1">
            <a:extLst>
              <a:ext uri="{FF2B5EF4-FFF2-40B4-BE49-F238E27FC236}">
                <a16:creationId xmlns:a16="http://schemas.microsoft.com/office/drawing/2014/main" id="{E7D49D5D-D781-A5BC-DC86-FE8BEFD947E0}"/>
              </a:ext>
            </a:extLst>
          </p:cNvPr>
          <p:cNvSpPr>
            <a:spLocks noGrp="1"/>
          </p:cNvSpPr>
          <p:nvPr>
            <p:ph idx="1"/>
          </p:nvPr>
        </p:nvSpPr>
        <p:spPr/>
        <p:txBody>
          <a:bodyPr vert="horz" lIns="91440" tIns="45720" rIns="91440" bIns="45720" rtlCol="0" anchor="t">
            <a:normAutofit/>
          </a:bodyPr>
          <a:lstStyle/>
          <a:p>
            <a:pPr>
              <a:spcBef>
                <a:spcPct val="25000"/>
              </a:spcBef>
              <a:spcAft>
                <a:spcPct val="0"/>
              </a:spcAft>
              <a:buFont typeface="Arial,Sans-Serif"/>
              <a:buChar char="•"/>
            </a:pPr>
            <a:r>
              <a:rPr lang="en-US">
                <a:latin typeface="Aptos"/>
                <a:ea typeface="Calibri"/>
                <a:cs typeface="Calibri"/>
              </a:rPr>
              <a:t>DESE invited public comment from March 25 through May 2, 2025</a:t>
            </a:r>
          </a:p>
          <a:p>
            <a:pPr>
              <a:spcBef>
                <a:spcPct val="25000"/>
              </a:spcBef>
              <a:spcAft>
                <a:spcPct val="0"/>
              </a:spcAft>
              <a:buFont typeface="Arial,Sans-Serif"/>
              <a:buChar char="•"/>
            </a:pPr>
            <a:endParaRPr lang="en-US">
              <a:latin typeface="Aptos"/>
              <a:ea typeface="Calibri"/>
              <a:cs typeface="Calibri"/>
            </a:endParaRPr>
          </a:p>
          <a:p>
            <a:pPr>
              <a:spcBef>
                <a:spcPct val="25000"/>
              </a:spcBef>
              <a:spcAft>
                <a:spcPct val="0"/>
              </a:spcAft>
              <a:buFont typeface="Arial,Sans-Serif"/>
              <a:buChar char="•"/>
            </a:pPr>
            <a:r>
              <a:rPr lang="en-US">
                <a:latin typeface="Aptos"/>
                <a:ea typeface="Calibri"/>
                <a:cs typeface="Calibri"/>
              </a:rPr>
              <a:t>During the comment period, DESE received a total of 93 comments via email and 24 comments through a survey tool</a:t>
            </a:r>
            <a:endParaRPr lang="en-US">
              <a:latin typeface="Aptos"/>
              <a:ea typeface="Calibri"/>
              <a:cs typeface="Arial"/>
            </a:endParaRPr>
          </a:p>
          <a:p>
            <a:pPr marL="0" indent="0">
              <a:spcBef>
                <a:spcPct val="25000"/>
              </a:spcBef>
              <a:spcAft>
                <a:spcPct val="0"/>
              </a:spcAft>
              <a:buNone/>
            </a:pPr>
            <a:endParaRPr lang="en-US">
              <a:latin typeface="Aptos"/>
              <a:ea typeface="Calibri"/>
              <a:cs typeface="Calibri"/>
            </a:endParaRPr>
          </a:p>
          <a:p>
            <a:endParaRPr lang="en-US">
              <a:latin typeface="Aptos"/>
              <a:cs typeface="Arial"/>
            </a:endParaRPr>
          </a:p>
        </p:txBody>
      </p:sp>
    </p:spTree>
    <p:extLst>
      <p:ext uri="{BB962C8B-B14F-4D97-AF65-F5344CB8AC3E}">
        <p14:creationId xmlns:p14="http://schemas.microsoft.com/office/powerpoint/2010/main" val="49807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E5A6-8E9A-1116-6CF8-832487E01E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BEB8B-6390-D03A-3733-8821E07402B4}"/>
              </a:ext>
            </a:extLst>
          </p:cNvPr>
          <p:cNvSpPr>
            <a:spLocks noGrp="1"/>
          </p:cNvSpPr>
          <p:nvPr>
            <p:ph type="title"/>
          </p:nvPr>
        </p:nvSpPr>
        <p:spPr/>
        <p:txBody>
          <a:bodyPr>
            <a:noAutofit/>
          </a:bodyPr>
          <a:lstStyle/>
          <a:p>
            <a:r>
              <a:rPr lang="en-US" sz="4000">
                <a:latin typeface="Aptos"/>
                <a:cs typeface="Arial"/>
              </a:rPr>
              <a:t>Key Changes to Regulations in Response to Public Comment </a:t>
            </a:r>
            <a:endParaRPr lang="en-US">
              <a:latin typeface="Aptos"/>
            </a:endParaRPr>
          </a:p>
        </p:txBody>
      </p:sp>
      <p:sp>
        <p:nvSpPr>
          <p:cNvPr id="2" name="Content Placeholder 1">
            <a:extLst>
              <a:ext uri="{FF2B5EF4-FFF2-40B4-BE49-F238E27FC236}">
                <a16:creationId xmlns:a16="http://schemas.microsoft.com/office/drawing/2014/main" id="{813625CA-79B8-8490-1294-A0DE95AA4D18}"/>
              </a:ext>
            </a:extLst>
          </p:cNvPr>
          <p:cNvSpPr>
            <a:spLocks noGrp="1"/>
          </p:cNvSpPr>
          <p:nvPr>
            <p:ph idx="1"/>
          </p:nvPr>
        </p:nvSpPr>
        <p:spPr>
          <a:xfrm>
            <a:off x="676564" y="2086984"/>
            <a:ext cx="11180443" cy="4052559"/>
          </a:xfrm>
        </p:spPr>
        <p:txBody>
          <a:bodyPr vert="horz" lIns="91440" tIns="45720" rIns="91440" bIns="45720" rtlCol="0" anchor="t">
            <a:noAutofit/>
          </a:bodyPr>
          <a:lstStyle/>
          <a:p>
            <a:pPr>
              <a:buFont typeface="Arial"/>
              <a:buChar char="•"/>
            </a:pPr>
            <a:r>
              <a:rPr lang="en-US" dirty="0">
                <a:latin typeface="Aptos"/>
                <a:cs typeface="Arial"/>
              </a:rPr>
              <a:t>DESE proposes modifying the implementation date from September 2025 to August 17, 2026</a:t>
            </a:r>
          </a:p>
          <a:p>
            <a:pPr marL="0" indent="0">
              <a:buNone/>
            </a:pPr>
            <a:endParaRPr lang="en-US" dirty="0">
              <a:latin typeface="Aptos"/>
              <a:cs typeface="Arial"/>
            </a:endParaRPr>
          </a:p>
          <a:p>
            <a:pPr>
              <a:buFont typeface="Arial"/>
              <a:buChar char="•"/>
            </a:pPr>
            <a:r>
              <a:rPr lang="en-US" dirty="0">
                <a:latin typeface="Aptos"/>
                <a:cs typeface="Arial"/>
              </a:rPr>
              <a:t>To provide greater clarification, DESE has moved language from </a:t>
            </a:r>
            <a:r>
              <a:rPr lang="en-US" u="sng" dirty="0">
                <a:latin typeface="Aptos"/>
                <a:cs typeface="Arial"/>
              </a:rPr>
              <a:t>603 CMR 46.07(5)</a:t>
            </a:r>
            <a:r>
              <a:rPr lang="en-US" dirty="0">
                <a:latin typeface="Aptos"/>
                <a:cs typeface="Arial"/>
              </a:rPr>
              <a:t> Safeguards to </a:t>
            </a:r>
            <a:r>
              <a:rPr lang="en-US" u="sng" dirty="0">
                <a:latin typeface="Aptos"/>
                <a:cs typeface="Arial"/>
              </a:rPr>
              <a:t>46.02 Definitions</a:t>
            </a:r>
            <a:r>
              <a:rPr lang="en-US" dirty="0">
                <a:latin typeface="Aptos"/>
                <a:cs typeface="Arial"/>
              </a:rPr>
              <a:t> of Seclusion</a:t>
            </a:r>
          </a:p>
          <a:p>
            <a:pPr>
              <a:buFont typeface="Arial"/>
              <a:buChar char="•"/>
            </a:pPr>
            <a:endParaRPr lang="en-US" dirty="0">
              <a:latin typeface="Aptos"/>
              <a:cs typeface="Arial"/>
            </a:endParaRPr>
          </a:p>
          <a:p>
            <a:pPr>
              <a:buFont typeface="Arial"/>
              <a:buChar char="•"/>
            </a:pPr>
            <a:r>
              <a:rPr lang="en-US" dirty="0">
                <a:latin typeface="Aptos"/>
                <a:cs typeface="Arial"/>
              </a:rPr>
              <a:t>DESE simplified language in </a:t>
            </a:r>
            <a:r>
              <a:rPr lang="en-US" u="sng" dirty="0">
                <a:latin typeface="Aptos"/>
                <a:cs typeface="Arial"/>
              </a:rPr>
              <a:t>603 CMR 46.07(2)</a:t>
            </a:r>
            <a:r>
              <a:rPr lang="en-US" dirty="0">
                <a:latin typeface="Aptos"/>
                <a:cs typeface="Arial"/>
              </a:rPr>
              <a:t> for the purpose of clarifying the use of the emergency exception </a:t>
            </a:r>
            <a:endParaRPr lang="en-US" dirty="0"/>
          </a:p>
          <a:p>
            <a:endParaRPr lang="en-US" dirty="0">
              <a:latin typeface="Aptos"/>
              <a:cs typeface="Arial"/>
            </a:endParaRPr>
          </a:p>
        </p:txBody>
      </p:sp>
    </p:spTree>
    <p:extLst>
      <p:ext uri="{BB962C8B-B14F-4D97-AF65-F5344CB8AC3E}">
        <p14:creationId xmlns:p14="http://schemas.microsoft.com/office/powerpoint/2010/main" val="2491233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E850D-7D8B-49AC-AB4B-BBB0285960B6}">
  <ds:schemaRefs>
    <ds:schemaRef ds:uri="http://purl.org/dc/dcmitype/"/>
    <ds:schemaRef ds:uri="http://www.w3.org/XML/1998/namespace"/>
    <ds:schemaRef ds:uri="7a12eb2f-f040-4639-9fb2-5a6588dc8035"/>
    <ds:schemaRef ds:uri="http://schemas.microsoft.com/office/2006/documentManagement/types"/>
    <ds:schemaRef ds:uri="0128f6a2-0fe6-40ac-973e-bb0bf351512f"/>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79E16F2-6659-424E-92EE-E2661A62F75F}">
  <ds:schemaRefs>
    <ds:schemaRef ds:uri="http://schemas.microsoft.com/sharepoint/v3/contenttype/forms"/>
  </ds:schemaRefs>
</ds:datastoreItem>
</file>

<file path=customXml/itemProps3.xml><?xml version="1.0" encoding="utf-8"?>
<ds:datastoreItem xmlns:ds="http://schemas.openxmlformats.org/officeDocument/2006/customXml" ds:itemID="{E0A2FC05-DEA9-4D2E-ABF5-66006F532A6A}">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1247</Words>
  <Application>Microsoft Office PowerPoint</Application>
  <PresentationFormat>Widescreen</PresentationFormat>
  <Paragraphs>99</Paragraphs>
  <Slides>22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Arial,Sans-Serif</vt:lpstr>
      <vt:lpstr>Segoe</vt:lpstr>
      <vt:lpstr>Wingdings,Sans-Serif</vt:lpstr>
      <vt:lpstr>Aptos</vt:lpstr>
      <vt:lpstr>Arial</vt:lpstr>
      <vt:lpstr>Calibri</vt:lpstr>
      <vt:lpstr>Courier New</vt:lpstr>
      <vt:lpstr>Segoe UI</vt:lpstr>
      <vt:lpstr>Segoe UI Semibold</vt:lpstr>
      <vt:lpstr>Wingdings</vt:lpstr>
      <vt:lpstr>Office Theme</vt:lpstr>
      <vt:lpstr>Amendments to Time-Out Practices Regulations, 603 CMR 18.00 and 603 CMR 46.00</vt:lpstr>
      <vt:lpstr>Today’s Presenters</vt:lpstr>
      <vt:lpstr>Today's Agenda</vt:lpstr>
      <vt:lpstr>Reminder of Regulation Titles</vt:lpstr>
      <vt:lpstr>Proposed Changes to 603 CMR 46.00 Presented in March</vt:lpstr>
      <vt:lpstr>Proposed Changes to 603 CMR 46.00 Presented in March</vt:lpstr>
      <vt:lpstr>Proposed Changes to 603 CMR 18.00 Presented in March</vt:lpstr>
      <vt:lpstr>Summary of Public Comment</vt:lpstr>
      <vt:lpstr>Key Changes to Regulations in Response to Public Comment </vt:lpstr>
      <vt:lpstr>Responses to Public Comment – Non-Regulatory </vt:lpstr>
      <vt:lpstr>Comments and questions</vt:lpstr>
      <vt:lpstr>Appendix</vt:lpstr>
      <vt:lpstr>Summary of Public Comment - General</vt:lpstr>
      <vt:lpstr>Summary of Public Comment - General</vt:lpstr>
      <vt:lpstr>Summary of Public Comment - 18.05: “Required Policies and Procedures” </vt:lpstr>
      <vt:lpstr>Summary of Public Comment - 18.06: “Effective Date " </vt:lpstr>
      <vt:lpstr>Summary of Public Comment - 46.02: “Definitions” </vt:lpstr>
      <vt:lpstr>Summary of Public Comment - 46.03: “Use of Restraint” </vt:lpstr>
      <vt:lpstr>Summary of Public Comment - 46.04: “Policy and Procedures; Training” </vt:lpstr>
      <vt:lpstr>Summary of Public Comment - 46.06: “Reporting Requirements" </vt:lpstr>
      <vt:lpstr>Summary of Public Comment - 46.07: "Safeguards" </vt:lpstr>
      <vt:lpstr>Summary of Public Comment - 46.08: "Implementation"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24, 2025 Regular Meeting Item 4 PowerPoint: Amendments to Time-Out Practices Regulations, 603 CMR 18.00 and 603 CMR 46.00</dc:title>
  <dc:creator>DESE</dc:creator>
  <cp:lastModifiedBy>Zou, Dong (EOE)</cp:lastModifiedBy>
  <cp:revision>6</cp:revision>
  <dcterms:created xsi:type="dcterms:W3CDTF">2025-05-27T16:56:10Z</dcterms:created>
  <dcterms:modified xsi:type="dcterms:W3CDTF">2025-06-25T22:06:15Z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2025 12:00AM</vt:lpwstr>
  </property>
</Properties>
</file>