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3416" r:id="rId5"/>
    <p:sldId id="273" r:id="rId6"/>
    <p:sldId id="3403" r:id="rId7"/>
    <p:sldId id="3400" r:id="rId8"/>
    <p:sldId id="3414" r:id="rId9"/>
    <p:sldId id="280" r:id="rId10"/>
    <p:sldId id="3401" r:id="rId11"/>
    <p:sldId id="3415" r:id="rId12"/>
    <p:sldId id="3408" r:id="rId13"/>
    <p:sldId id="264" r:id="rId14"/>
    <p:sldId id="282" r:id="rId15"/>
    <p:sldId id="3402" r:id="rId16"/>
    <p:sldId id="281" r:id="rId17"/>
    <p:sldId id="3411" r:id="rId18"/>
    <p:sldId id="283" r:id="rId19"/>
    <p:sldId id="284" r:id="rId20"/>
    <p:sldId id="3393" r:id="rId21"/>
    <p:sldId id="285" r:id="rId22"/>
    <p:sldId id="3409" r:id="rId23"/>
    <p:sldId id="3392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3DB4C214-C3AA-BF5A-66CE-6ACF2A1BD418}" name="Gonzales, Erica (DESE)" initials="EG" userId="S::Erica.M.Gonzales@mass.gov::427ee677-6162-42a0-9277-244131bf98e5" providerId="AD"/>
  <p188:author id="{F2580626-DD59-49B0-9EEF-0D1180FF2904}" name="Sohrabie, Sadeq (DESE)" initials="" userId="S::Sadeq.Sohrabie@mass.gov::7b1bfc5c-0466-48b2-9a4a-f8f7c3cb6002" providerId="AD"/>
  <p188:author id="{4279A833-70C7-6EAF-FABE-96111D4DE5B5}" name="Sohrabie, Sadeq (DESE)" initials="SS" userId="S::sadeq.sohrabie@mass.gov::7b1bfc5c-0466-48b2-9a4a-f8f7c3cb6002" providerId="AD"/>
  <p188:author id="{2CC08174-9BB7-5743-67DA-3DDAD24E4594}" name="Havdala, Robert J.  (DESE)" initials="RH" userId="S::robert.j.havdala@mass.gov::4cd687e8-9622-49c1-b2e8-1a2671bc50c8" providerId="AD"/>
  <p188:author id="{B43DE797-3A57-E381-BC90-B156B66A6030}" name="Curtin, Robert (DESE)" initials="RC" userId="S::Robert.C.Curtin@mass.gov::9284700e-ed31-4409-9ea9-d5bf75419e76" providerId="AD"/>
  <p188:author id="{E58291AE-2932-54F8-35B3-144C7EDC9139}" name="Gerrior, Alison (DESE)" initials="GA" userId="S::alison.gerrior@mass.gov::f50ac775-0b5e-4e07-8d71-5beedb9c27f0" providerId="AD"/>
  <p188:author id="{B7B755D8-334E-816C-181F-26A689FC8C5F}" name="Erica Gonzales" initials="EG" userId="Erica Gonzal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000"/>
    <a:srgbClr val="1E4782"/>
    <a:srgbClr val="347AB6"/>
    <a:srgbClr val="B5DFF3"/>
    <a:srgbClr val="EFBC49"/>
    <a:srgbClr val="EFF8F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CE427-08B5-4497-8FE7-1A472AF96820}" v="1" dt="2025-10-02T14:17:55.701"/>
    <p1510:client id="{58EADE93-F902-418C-A3A4-14C5E165D28E}" v="22" dt="2025-09-24T15:03:06.366"/>
    <p1510:client id="{7397AA1F-12DB-461C-98E9-02F2597491CE}" v="41" dt="2025-09-24T17:45:20.211"/>
    <p1510:client id="{8EC87116-9167-1F23-00A1-C8AAE8338062}" v="23" dt="2025-09-24T19:44:42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AF889-7045-0C71-8EF1-C2CC8B66E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923284-45D7-33AC-745E-35B9CBC01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68403-1550-8B64-BDF9-D391DE6B5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4EF51-3F08-C8E7-8D53-2140F1165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7BB4-EA6D-CEB7-FF61-D6C689C26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796BF-016F-991B-FA22-BD076F524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AB67B-B4EC-E7D9-53AE-85D3DF60F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61FB-3A54-37C7-4F12-C05B98C77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E47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4DCB4-D71E-80F2-CD14-980FA57C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tdd/hss.html?section=localtasks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E542-D60D-B6DB-1AB3-5F0A49A09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2025 MCAS and Accountability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BD93B-8425-4017-6CD3-F9553FB19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78085"/>
            <a:ext cx="10079182" cy="1218707"/>
          </a:xfrm>
        </p:spPr>
        <p:txBody>
          <a:bodyPr/>
          <a:lstStyle/>
          <a:p>
            <a:r>
              <a:rPr lang="en-US"/>
              <a:t>Presented to the Board of Elementary and Secondary Education</a:t>
            </a:r>
          </a:p>
          <a:p>
            <a:r>
              <a:rPr lang="en-US"/>
              <a:t>September 30, 2025</a:t>
            </a:r>
          </a:p>
        </p:txBody>
      </p:sp>
    </p:spTree>
    <p:extLst>
      <p:ext uri="{BB962C8B-B14F-4D97-AF65-F5344CB8AC3E}">
        <p14:creationId xmlns:p14="http://schemas.microsoft.com/office/powerpoint/2010/main" val="341425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85FC-D8B2-F0F9-37A1-B330ED4E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MCAS Grade 8 Civics Assessment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9642-DF33-6A7A-0D2C-9462595B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103" y="457200"/>
            <a:ext cx="7399479" cy="5917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>
                <a:latin typeface="Arial"/>
                <a:cs typeface="Arial"/>
              </a:rPr>
              <a:t>First year of grade 8 civics testing in 2025</a:t>
            </a:r>
            <a:endParaRPr lang="en-US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>
                <a:latin typeface="Arial"/>
                <a:cs typeface="Arial"/>
              </a:rPr>
              <a:t>Two components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latin typeface="Arial"/>
                <a:cs typeface="Arial"/>
              </a:rPr>
              <a:t>State-level performance task </a:t>
            </a:r>
            <a:r>
              <a:rPr lang="en-US" sz="2400">
                <a:latin typeface="Arial"/>
                <a:cs typeface="Arial"/>
              </a:rPr>
              <a:t>centers on one of the seven topics in the standards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latin typeface="Arial"/>
                <a:cs typeface="Arial"/>
              </a:rPr>
              <a:t>End-of-course test</a:t>
            </a:r>
            <a:r>
              <a:rPr lang="en-US" sz="2400">
                <a:latin typeface="Arial"/>
                <a:cs typeface="Arial"/>
              </a:rPr>
              <a:t> covers the breadth of the standards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>
                <a:latin typeface="Arial"/>
                <a:cs typeface="Arial"/>
                <a:hlinkClick r:id="rId2"/>
              </a:rPr>
              <a:t>Local-level performance tasks</a:t>
            </a:r>
            <a:r>
              <a:rPr lang="en-US" sz="2800">
                <a:latin typeface="Arial"/>
                <a:cs typeface="Arial"/>
              </a:rPr>
              <a:t> are also developed and made available to help students prepare for the state-level tasks</a:t>
            </a:r>
            <a:endParaRPr lang="en-US" sz="2800"/>
          </a:p>
          <a:p>
            <a:pPr lvl="1"/>
            <a:endParaRPr lang="en-US" sz="1100">
              <a:solidFill>
                <a:srgbClr val="21252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5CDC0-E4EF-CFB8-8980-119BAAFFF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7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7B37-6442-3736-B77C-45FC8782F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23A8-4252-AEA3-569C-DB2CA2EC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>
            <a:normAutofit/>
          </a:bodyPr>
          <a:lstStyle/>
          <a:p>
            <a:r>
              <a:rPr lang="en-US"/>
              <a:t>2025 Civics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E9DF0-6F37-A158-D97C-9DE679FD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fld id="{68A8D22E-6BC5-9E47-900C-2BB94685D9F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26EB13-897B-534A-0C64-1DE1A5CE4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79361"/>
              </p:ext>
            </p:extLst>
          </p:nvPr>
        </p:nvGraphicFramePr>
        <p:xfrm>
          <a:off x="783771" y="1572925"/>
          <a:ext cx="10080171" cy="4751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7539">
                  <a:extLst>
                    <a:ext uri="{9D8B030D-6E8A-4147-A177-3AD203B41FA5}">
                      <a16:colId xmlns:a16="http://schemas.microsoft.com/office/drawing/2014/main" val="3941651229"/>
                    </a:ext>
                  </a:extLst>
                </a:gridCol>
                <a:gridCol w="1367820">
                  <a:extLst>
                    <a:ext uri="{9D8B030D-6E8A-4147-A177-3AD203B41FA5}">
                      <a16:colId xmlns:a16="http://schemas.microsoft.com/office/drawing/2014/main" val="3714855346"/>
                    </a:ext>
                  </a:extLst>
                </a:gridCol>
                <a:gridCol w="1339437">
                  <a:extLst>
                    <a:ext uri="{9D8B030D-6E8A-4147-A177-3AD203B41FA5}">
                      <a16:colId xmlns:a16="http://schemas.microsoft.com/office/drawing/2014/main" val="1480308440"/>
                    </a:ext>
                  </a:extLst>
                </a:gridCol>
                <a:gridCol w="1379829">
                  <a:extLst>
                    <a:ext uri="{9D8B030D-6E8A-4147-A177-3AD203B41FA5}">
                      <a16:colId xmlns:a16="http://schemas.microsoft.com/office/drawing/2014/main" val="1003138058"/>
                    </a:ext>
                  </a:extLst>
                </a:gridCol>
                <a:gridCol w="1395112">
                  <a:extLst>
                    <a:ext uri="{9D8B030D-6E8A-4147-A177-3AD203B41FA5}">
                      <a16:colId xmlns:a16="http://schemas.microsoft.com/office/drawing/2014/main" val="575282268"/>
                    </a:ext>
                  </a:extLst>
                </a:gridCol>
                <a:gridCol w="1470434">
                  <a:extLst>
                    <a:ext uri="{9D8B030D-6E8A-4147-A177-3AD203B41FA5}">
                      <a16:colId xmlns:a16="http://schemas.microsoft.com/office/drawing/2014/main" val="3060401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228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NM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PM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M/E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14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en-US" sz="14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8 – All Students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16</a:t>
                      </a:r>
                      <a:endParaRPr lang="en-US" sz="1600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45</a:t>
                      </a:r>
                      <a:endParaRPr lang="en-US" sz="1600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33</a:t>
                      </a:r>
                      <a:endParaRPr lang="en-US" sz="1600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39</a:t>
                      </a:r>
                      <a:endParaRPr lang="en-US" sz="1600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7581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American Indian or Alaska Native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501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894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 or African American 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1976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Hispanic or Latino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032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Multi-Race, Not Hispanic or Latino</a:t>
                      </a:r>
                      <a:endParaRPr lang="en-US" sz="14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8943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Native Hawaiian or Pacific Islander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6131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4572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Learners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0096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Income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9387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Students with Disabilities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87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4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47C46-1030-D40A-2E08-7E5DBA3B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A488-B069-FA46-993E-AA487EC0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>
            <a:noAutofit/>
          </a:bodyPr>
          <a:lstStyle/>
          <a:p>
            <a:r>
              <a:rPr lang="en-US"/>
              <a:t>2025 MCAS Achievement Results for </a:t>
            </a:r>
            <a:br>
              <a:rPr lang="en-US"/>
            </a:br>
            <a:r>
              <a:rPr lang="en-US"/>
              <a:t>Chronically Absent Students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236EC8A-CFA6-7532-33B0-45CDE9311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27559"/>
              </p:ext>
            </p:extLst>
          </p:nvPr>
        </p:nvGraphicFramePr>
        <p:xfrm>
          <a:off x="1346526" y="1828165"/>
          <a:ext cx="9498948" cy="1808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8897">
                  <a:extLst>
                    <a:ext uri="{9D8B030D-6E8A-4147-A177-3AD203B41FA5}">
                      <a16:colId xmlns:a16="http://schemas.microsoft.com/office/drawing/2014/main" val="3380798217"/>
                    </a:ext>
                  </a:extLst>
                </a:gridCol>
                <a:gridCol w="1518897">
                  <a:extLst>
                    <a:ext uri="{9D8B030D-6E8A-4147-A177-3AD203B41FA5}">
                      <a16:colId xmlns:a16="http://schemas.microsoft.com/office/drawing/2014/main" val="3978292406"/>
                    </a:ext>
                  </a:extLst>
                </a:gridCol>
                <a:gridCol w="1448794">
                  <a:extLst>
                    <a:ext uri="{9D8B030D-6E8A-4147-A177-3AD203B41FA5}">
                      <a16:colId xmlns:a16="http://schemas.microsoft.com/office/drawing/2014/main" val="2470081466"/>
                    </a:ext>
                  </a:extLst>
                </a:gridCol>
                <a:gridCol w="1063228">
                  <a:extLst>
                    <a:ext uri="{9D8B030D-6E8A-4147-A177-3AD203B41FA5}">
                      <a16:colId xmlns:a16="http://schemas.microsoft.com/office/drawing/2014/main" val="2533588086"/>
                    </a:ext>
                  </a:extLst>
                </a:gridCol>
                <a:gridCol w="1518897">
                  <a:extLst>
                    <a:ext uri="{9D8B030D-6E8A-4147-A177-3AD203B41FA5}">
                      <a16:colId xmlns:a16="http://schemas.microsoft.com/office/drawing/2014/main" val="1601450076"/>
                    </a:ext>
                  </a:extLst>
                </a:gridCol>
                <a:gridCol w="1367007">
                  <a:extLst>
                    <a:ext uri="{9D8B030D-6E8A-4147-A177-3AD203B41FA5}">
                      <a16:colId xmlns:a16="http://schemas.microsoft.com/office/drawing/2014/main" val="1907133711"/>
                    </a:ext>
                  </a:extLst>
                </a:gridCol>
                <a:gridCol w="1063228">
                  <a:extLst>
                    <a:ext uri="{9D8B030D-6E8A-4147-A177-3AD203B41FA5}">
                      <a16:colId xmlns:a16="http://schemas.microsoft.com/office/drawing/2014/main" val="158296443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ELA</a:t>
                      </a:r>
                    </a:p>
                  </a:txBody>
                  <a:tcPr anchor="b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2025 Average Scaled Score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2025 % Meeting or Exceeding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220375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 sz="240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Not 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Not 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539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Grades 3-8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496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482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-14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-20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4968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Grade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503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484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-19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-19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4743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BE0FC2-408E-9B19-599F-B29BE9430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451215"/>
              </p:ext>
            </p:extLst>
          </p:nvPr>
        </p:nvGraphicFramePr>
        <p:xfrm>
          <a:off x="1349558" y="3945646"/>
          <a:ext cx="9498948" cy="1808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8897">
                  <a:extLst>
                    <a:ext uri="{9D8B030D-6E8A-4147-A177-3AD203B41FA5}">
                      <a16:colId xmlns:a16="http://schemas.microsoft.com/office/drawing/2014/main" val="3380798217"/>
                    </a:ext>
                  </a:extLst>
                </a:gridCol>
                <a:gridCol w="1518897">
                  <a:extLst>
                    <a:ext uri="{9D8B030D-6E8A-4147-A177-3AD203B41FA5}">
                      <a16:colId xmlns:a16="http://schemas.microsoft.com/office/drawing/2014/main" val="3978292406"/>
                    </a:ext>
                  </a:extLst>
                </a:gridCol>
                <a:gridCol w="1448794">
                  <a:extLst>
                    <a:ext uri="{9D8B030D-6E8A-4147-A177-3AD203B41FA5}">
                      <a16:colId xmlns:a16="http://schemas.microsoft.com/office/drawing/2014/main" val="2470081466"/>
                    </a:ext>
                  </a:extLst>
                </a:gridCol>
                <a:gridCol w="1063228">
                  <a:extLst>
                    <a:ext uri="{9D8B030D-6E8A-4147-A177-3AD203B41FA5}">
                      <a16:colId xmlns:a16="http://schemas.microsoft.com/office/drawing/2014/main" val="2533588086"/>
                    </a:ext>
                  </a:extLst>
                </a:gridCol>
                <a:gridCol w="1518897">
                  <a:extLst>
                    <a:ext uri="{9D8B030D-6E8A-4147-A177-3AD203B41FA5}">
                      <a16:colId xmlns:a16="http://schemas.microsoft.com/office/drawing/2014/main" val="1601450076"/>
                    </a:ext>
                  </a:extLst>
                </a:gridCol>
                <a:gridCol w="1367007">
                  <a:extLst>
                    <a:ext uri="{9D8B030D-6E8A-4147-A177-3AD203B41FA5}">
                      <a16:colId xmlns:a16="http://schemas.microsoft.com/office/drawing/2014/main" val="1907133711"/>
                    </a:ext>
                  </a:extLst>
                </a:gridCol>
                <a:gridCol w="1063228">
                  <a:extLst>
                    <a:ext uri="{9D8B030D-6E8A-4147-A177-3AD203B41FA5}">
                      <a16:colId xmlns:a16="http://schemas.microsoft.com/office/drawing/2014/main" val="158296443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MATH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2025 Average Scaled Score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2025 % Meeting or Exceeding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220375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 sz="240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Not 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Not 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Chronically 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Absent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Arial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5393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Grades 3-8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497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481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-16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-25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4968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Grade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501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481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-20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890000"/>
                          </a:solidFill>
                          <a:effectLst/>
                          <a:latin typeface="Arial"/>
                        </a:rPr>
                        <a:t>-33</a:t>
                      </a:r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4743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B812-0BC8-BD07-0B2B-D79275E8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fld id="{68A8D22E-6BC5-9E47-900C-2BB94685D9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7D01A-25EA-512A-B2D6-1853CB0F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0C25-8175-3F52-022C-390D95A6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>
            <a:noAutofit/>
          </a:bodyPr>
          <a:lstStyle/>
          <a:p>
            <a:r>
              <a:rPr lang="en-US" sz="3600"/>
              <a:t>2025 MCAS Achievement Results for the Lowest Performing Students in Grades 4-8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F0F70-51CF-16FB-56AD-6F268E5C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For the lowest performing 25% of students in 2025 who were enrolled and assessed in 2024: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04C8FC-968C-3144-EAA3-701D062DF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84733"/>
              </p:ext>
            </p:extLst>
          </p:nvPr>
        </p:nvGraphicFramePr>
        <p:xfrm>
          <a:off x="1800754" y="2622961"/>
          <a:ext cx="8637528" cy="21642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8237">
                  <a:extLst>
                    <a:ext uri="{9D8B030D-6E8A-4147-A177-3AD203B41FA5}">
                      <a16:colId xmlns:a16="http://schemas.microsoft.com/office/drawing/2014/main" val="3380798217"/>
                    </a:ext>
                  </a:extLst>
                </a:gridCol>
                <a:gridCol w="1879169">
                  <a:extLst>
                    <a:ext uri="{9D8B030D-6E8A-4147-A177-3AD203B41FA5}">
                      <a16:colId xmlns:a16="http://schemas.microsoft.com/office/drawing/2014/main" val="3978292406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2470081466"/>
                    </a:ext>
                  </a:extLst>
                </a:gridCol>
                <a:gridCol w="2034152">
                  <a:extLst>
                    <a:ext uri="{9D8B030D-6E8A-4147-A177-3AD203B41FA5}">
                      <a16:colId xmlns:a16="http://schemas.microsoft.com/office/drawing/2014/main" val="1601450076"/>
                    </a:ext>
                  </a:extLst>
                </a:gridCol>
                <a:gridCol w="1755157">
                  <a:extLst>
                    <a:ext uri="{9D8B030D-6E8A-4147-A177-3AD203B41FA5}">
                      <a16:colId xmlns:a16="http://schemas.microsoft.com/office/drawing/2014/main" val="1907133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  <a:buNone/>
                      </a:pPr>
                      <a:endParaRPr lang="en-US" sz="2000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22037567"/>
                  </a:ext>
                </a:extLst>
              </a:tr>
              <a:tr h="692520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US" sz="2400"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Arial"/>
                        </a:rPr>
                        <a:t>Average </a:t>
                      </a:r>
                      <a:endParaRPr lang="en-US" sz="1800" b="1" i="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Arial"/>
                        </a:rPr>
                        <a:t>Scaled Score</a:t>
                      </a:r>
                      <a:endParaRPr lang="en-US" sz="1800" b="1" i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Arial"/>
                        </a:rPr>
                        <a:t>Average </a:t>
                      </a:r>
                      <a:endParaRPr lang="en-US" sz="1800"/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>
                          <a:effectLst/>
                          <a:latin typeface="Arial"/>
                        </a:rPr>
                        <a:t>SGP </a:t>
                      </a:r>
                      <a:endParaRPr lang="en-US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Scaled 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 </a:t>
                      </a:r>
                      <a:endParaRPr lang="en-US" sz="1800" b="1" i="0">
                        <a:latin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SGP </a:t>
                      </a:r>
                      <a:endParaRPr lang="en-US" sz="1800" b="1" i="0"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153933"/>
                  </a:ext>
                </a:extLst>
              </a:tr>
              <a:tr h="550465">
                <a:tc>
                  <a:txBody>
                    <a:bodyPr/>
                    <a:lstStyle/>
                    <a:p>
                      <a:pPr lvl="0" algn="l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ELA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464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466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49686"/>
                  </a:ext>
                </a:extLst>
              </a:tr>
              <a:tr h="550465">
                <a:tc>
                  <a:txBody>
                    <a:bodyPr/>
                    <a:lstStyle/>
                    <a:p>
                      <a:pPr lvl="0" algn="l">
                        <a:lnSpc>
                          <a:spcPts val="1950"/>
                        </a:lnSpc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467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242424"/>
                          </a:solidFill>
                          <a:effectLst/>
                          <a:latin typeface="Aptos Narrow"/>
                        </a:rPr>
                        <a:t>38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469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175"/>
                        </a:lnSpc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48</a:t>
                      </a:r>
                      <a:endParaRPr lang="en-US" sz="1800"/>
                    </a:p>
                  </a:txBody>
                  <a:tcPr marL="6344" marR="6344" marT="63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4743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E7CF0-B89A-1A89-5C8E-9C75F90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fld id="{68A8D22E-6BC5-9E47-900C-2BB94685D9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8B04-3367-89F9-8719-9AA525E4F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63 districts have met or exceeded 2019 achievement levels in grades 3-8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23CA30-B646-5506-B744-AB29004B3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891763"/>
              </p:ext>
            </p:extLst>
          </p:nvPr>
        </p:nvGraphicFramePr>
        <p:xfrm>
          <a:off x="1416621" y="1912677"/>
          <a:ext cx="927215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94">
                  <a:extLst>
                    <a:ext uri="{9D8B030D-6E8A-4147-A177-3AD203B41FA5}">
                      <a16:colId xmlns:a16="http://schemas.microsoft.com/office/drawing/2014/main" val="3744236443"/>
                    </a:ext>
                  </a:extLst>
                </a:gridCol>
                <a:gridCol w="2594788">
                  <a:extLst>
                    <a:ext uri="{9D8B030D-6E8A-4147-A177-3AD203B41FA5}">
                      <a16:colId xmlns:a16="http://schemas.microsoft.com/office/drawing/2014/main" val="4225856286"/>
                    </a:ext>
                  </a:extLst>
                </a:gridCol>
                <a:gridCol w="2594788">
                  <a:extLst>
                    <a:ext uri="{9D8B030D-6E8A-4147-A177-3AD203B41FA5}">
                      <a16:colId xmlns:a16="http://schemas.microsoft.com/office/drawing/2014/main" val="2321114880"/>
                    </a:ext>
                  </a:extLst>
                </a:gridCol>
                <a:gridCol w="2594788">
                  <a:extLst>
                    <a:ext uri="{9D8B030D-6E8A-4147-A177-3AD203B41FA5}">
                      <a16:colId xmlns:a16="http://schemas.microsoft.com/office/drawing/2014/main" val="2057347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ELA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Math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ELA and 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/>
                          <a:cs typeface="Arial"/>
                        </a:rPr>
                        <a:t>Grades 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Arial"/>
                          <a:cs typeface="Arial"/>
                        </a:rPr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398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8EED0-1608-7422-9115-EB07F9F6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3DBE0-DA2F-79BE-6074-CE7CA3D123C2}"/>
              </a:ext>
            </a:extLst>
          </p:cNvPr>
          <p:cNvSpPr txBox="1"/>
          <p:nvPr/>
        </p:nvSpPr>
        <p:spPr>
          <a:xfrm>
            <a:off x="768889" y="2972537"/>
            <a:ext cx="10654221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b="1" dirty="0">
                <a:solidFill>
                  <a:srgbClr val="1E4782"/>
                </a:solidFill>
                <a:latin typeface="Arial"/>
                <a:cs typeface="Arial"/>
              </a:rPr>
              <a:t>13 districts have met or exceeded their 2019 achievement levels in both ELA and Math for grades 3-8. </a:t>
            </a:r>
          </a:p>
          <a:p>
            <a:endParaRPr lang="en-US" sz="1700" b="1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700" dirty="0">
                <a:solidFill>
                  <a:srgbClr val="1E4782"/>
                </a:solidFill>
                <a:latin typeface="Arial"/>
                <a:cs typeface="Arial"/>
              </a:rPr>
              <a:t>Amherst				8. Libertas Academy Charter School</a:t>
            </a:r>
          </a:p>
          <a:p>
            <a:pPr marL="342900" indent="-342900">
              <a:buAutoNum type="arabicPeriod"/>
            </a:pPr>
            <a:r>
              <a:rPr lang="en-US" sz="1700" dirty="0">
                <a:solidFill>
                  <a:srgbClr val="1E4782"/>
                </a:solidFill>
                <a:latin typeface="Arial"/>
                <a:cs typeface="Arial"/>
              </a:rPr>
              <a:t>Arlington				9. Pioneer Charter School of Science</a:t>
            </a:r>
          </a:p>
          <a:p>
            <a:pPr marL="342900" indent="-342900">
              <a:buAutoNum type="arabicPeriod"/>
            </a:pPr>
            <a:r>
              <a:rPr lang="en-US" sz="1700" dirty="0">
                <a:solidFill>
                  <a:srgbClr val="1E4782"/>
                </a:solidFill>
                <a:latin typeface="Arial"/>
                <a:cs typeface="Arial"/>
              </a:rPr>
              <a:t>Benjamin Banneker Charter School	10. Rowe</a:t>
            </a:r>
          </a:p>
          <a:p>
            <a:pPr marL="342900" indent="-342900">
              <a:buAutoNum type="arabicPeriod"/>
            </a:pPr>
            <a:r>
              <a:rPr lang="en-US" sz="1700" dirty="0">
                <a:solidFill>
                  <a:srgbClr val="1E4782"/>
                </a:solidFill>
                <a:latin typeface="Arial"/>
                <a:cs typeface="Arial"/>
              </a:rPr>
              <a:t>Central Berkshire			11. Sizer School: A North Central Charter Essential</a:t>
            </a:r>
          </a:p>
          <a:p>
            <a:pPr marL="342900" indent="-342900">
              <a:buAutoNum type="arabicPeriod"/>
            </a:pPr>
            <a:r>
              <a:rPr lang="en-US" sz="1700" dirty="0">
                <a:solidFill>
                  <a:srgbClr val="1E4782"/>
                </a:solidFill>
                <a:latin typeface="Arial"/>
                <a:cs typeface="Arial"/>
              </a:rPr>
              <a:t>Cohasset				12. Wakefield</a:t>
            </a:r>
          </a:p>
          <a:p>
            <a:pPr marL="342900" indent="-342900">
              <a:buAutoNum type="arabicPeriod"/>
            </a:pPr>
            <a:r>
              <a:rPr lang="en-US" sz="1700" dirty="0">
                <a:solidFill>
                  <a:srgbClr val="1E4782"/>
                </a:solidFill>
                <a:latin typeface="Arial"/>
                <a:cs typeface="Arial"/>
              </a:rPr>
              <a:t>Excel Academy Charter School		13. Williamsburg</a:t>
            </a:r>
          </a:p>
          <a:p>
            <a:pPr marL="342900" indent="-342900">
              <a:buAutoNum type="arabicPeriod"/>
            </a:pPr>
            <a:r>
              <a:rPr lang="en-US" sz="1700" dirty="0">
                <a:solidFill>
                  <a:srgbClr val="1E4782"/>
                </a:solidFill>
                <a:latin typeface="Arial"/>
                <a:cs typeface="Arial"/>
              </a:rPr>
              <a:t>Farmington River Regional</a:t>
            </a:r>
          </a:p>
        </p:txBody>
      </p:sp>
    </p:spTree>
    <p:extLst>
      <p:ext uri="{BB962C8B-B14F-4D97-AF65-F5344CB8AC3E}">
        <p14:creationId xmlns:p14="http://schemas.microsoft.com/office/powerpoint/2010/main" val="301894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94ABE-22CA-C8C7-E80F-A29A91367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B31B-C299-FCFF-26E3-49D2C5773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>
            <a:normAutofit/>
          </a:bodyPr>
          <a:lstStyle/>
          <a:p>
            <a:r>
              <a:rPr lang="en-US" sz="6000">
                <a:latin typeface="Arial"/>
                <a:cs typeface="Arial"/>
              </a:rPr>
              <a:t>2025 Official Accountability Results</a:t>
            </a:r>
          </a:p>
        </p:txBody>
      </p:sp>
    </p:spTree>
    <p:extLst>
      <p:ext uri="{BB962C8B-B14F-4D97-AF65-F5344CB8AC3E}">
        <p14:creationId xmlns:p14="http://schemas.microsoft.com/office/powerpoint/2010/main" val="126654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C9BB2-5E6F-6754-5C6D-5F82E720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0ACD-8889-9ED6-BC88-F5591F87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Refresher: MA Accountability System 101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15B697-8CF2-0114-9808-7F9E7D54B32F}"/>
              </a:ext>
            </a:extLst>
          </p:cNvPr>
          <p:cNvSpPr/>
          <p:nvPr/>
        </p:nvSpPr>
        <p:spPr>
          <a:xfrm>
            <a:off x="152399" y="2479767"/>
            <a:ext cx="322730" cy="322730"/>
          </a:xfrm>
          <a:prstGeom prst="ellipse">
            <a:avLst/>
          </a:prstGeom>
          <a:solidFill>
            <a:srgbClr val="EFBC49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C1B55-7DBB-71DC-8E82-3415A265D370}"/>
              </a:ext>
            </a:extLst>
          </p:cNvPr>
          <p:cNvSpPr/>
          <p:nvPr/>
        </p:nvSpPr>
        <p:spPr>
          <a:xfrm>
            <a:off x="566768" y="2184237"/>
            <a:ext cx="4508332" cy="1128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Massachusetts accountability system consists of two components…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71CC10-88C9-BB92-0D56-D1ED75DBF823}"/>
              </a:ext>
            </a:extLst>
          </p:cNvPr>
          <p:cNvSpPr/>
          <p:nvPr/>
        </p:nvSpPr>
        <p:spPr>
          <a:xfrm>
            <a:off x="838200" y="3465187"/>
            <a:ext cx="3684496" cy="620240"/>
          </a:xfrm>
          <a:prstGeom prst="roundRect">
            <a:avLst/>
          </a:prstGeom>
          <a:solidFill>
            <a:srgbClr val="1E4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Normative Component</a:t>
            </a:r>
          </a:p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(Accountability Percentile)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248B2-2BE3-912B-3446-562621C9F871}"/>
              </a:ext>
            </a:extLst>
          </p:cNvPr>
          <p:cNvSpPr txBox="1"/>
          <p:nvPr/>
        </p:nvSpPr>
        <p:spPr>
          <a:xfrm>
            <a:off x="952729" y="4041617"/>
            <a:ext cx="34554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rgbClr val="1E47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measures the performance of all students in a school compared to other schools in the state that serve similar grades, </a:t>
            </a:r>
            <a:r>
              <a:rPr lang="en-US" sz="1000">
                <a:solidFill>
                  <a:srgbClr val="1E478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is </a:t>
            </a:r>
            <a:r>
              <a:rPr lang="en-US" sz="1000">
                <a:solidFill>
                  <a:srgbClr val="1E47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reported as a percentile from 1 to 99 </a:t>
            </a:r>
            <a:endParaRPr lang="en-US" sz="1000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AD4779-FE07-57D2-9E6A-A14998D13824}"/>
              </a:ext>
            </a:extLst>
          </p:cNvPr>
          <p:cNvSpPr/>
          <p:nvPr/>
        </p:nvSpPr>
        <p:spPr>
          <a:xfrm>
            <a:off x="838199" y="4872642"/>
            <a:ext cx="3684496" cy="620240"/>
          </a:xfrm>
          <a:prstGeom prst="roundRect">
            <a:avLst/>
          </a:prstGeom>
          <a:solidFill>
            <a:srgbClr val="1E4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Criterion-Referenced Component (Targets)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2547F-ECC1-3F51-F0DC-3C1C20BCDC60}"/>
              </a:ext>
            </a:extLst>
          </p:cNvPr>
          <p:cNvSpPr txBox="1"/>
          <p:nvPr/>
        </p:nvSpPr>
        <p:spPr>
          <a:xfrm>
            <a:off x="1001018" y="5467433"/>
            <a:ext cx="31581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rgbClr val="1E47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measures a district’s or school’s progress towards improvement targets, and is reported as a percentage</a:t>
            </a:r>
            <a:endParaRPr lang="en-US" sz="1000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4BF31C-AF64-775A-5B46-66B664320922}"/>
              </a:ext>
            </a:extLst>
          </p:cNvPr>
          <p:cNvSpPr/>
          <p:nvPr/>
        </p:nvSpPr>
        <p:spPr>
          <a:xfrm>
            <a:off x="5846271" y="1815717"/>
            <a:ext cx="322730" cy="322730"/>
          </a:xfrm>
          <a:prstGeom prst="ellipse">
            <a:avLst/>
          </a:prstGeom>
          <a:solidFill>
            <a:srgbClr val="EFBC49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B193B0-312B-2A91-F2AB-969F45E53E69}"/>
              </a:ext>
            </a:extLst>
          </p:cNvPr>
          <p:cNvSpPr/>
          <p:nvPr/>
        </p:nvSpPr>
        <p:spPr>
          <a:xfrm>
            <a:off x="6235867" y="1840823"/>
            <a:ext cx="5658383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…that measure performance of groups, schools, and districts on specific indicators…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71885F-D727-13C6-C893-DE44275D58F0}"/>
              </a:ext>
            </a:extLst>
          </p:cNvPr>
          <p:cNvSpPr/>
          <p:nvPr/>
        </p:nvSpPr>
        <p:spPr>
          <a:xfrm>
            <a:off x="5902092" y="2620042"/>
            <a:ext cx="3047169" cy="316360"/>
          </a:xfrm>
          <a:prstGeom prst="roundRect">
            <a:avLst/>
          </a:prstGeom>
          <a:solidFill>
            <a:srgbClr val="1E4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Achievement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9AFF5C-6765-7078-25DF-99D73E8FE9F1}"/>
              </a:ext>
            </a:extLst>
          </p:cNvPr>
          <p:cNvSpPr/>
          <p:nvPr/>
        </p:nvSpPr>
        <p:spPr>
          <a:xfrm>
            <a:off x="5902091" y="3038961"/>
            <a:ext cx="3047169" cy="316360"/>
          </a:xfrm>
          <a:prstGeom prst="roundRect">
            <a:avLst/>
          </a:prstGeom>
          <a:solidFill>
            <a:srgbClr val="1E4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Student Growth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217CAC-1418-D903-F4D3-7F24A2FC5EB2}"/>
              </a:ext>
            </a:extLst>
          </p:cNvPr>
          <p:cNvSpPr/>
          <p:nvPr/>
        </p:nvSpPr>
        <p:spPr>
          <a:xfrm>
            <a:off x="5902091" y="3458947"/>
            <a:ext cx="3047169" cy="316360"/>
          </a:xfrm>
          <a:prstGeom prst="roundRect">
            <a:avLst/>
          </a:prstGeom>
          <a:solidFill>
            <a:srgbClr val="1E4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High School Completion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3B5485-35BE-3943-DB95-B3C1C46EB7A8}"/>
              </a:ext>
            </a:extLst>
          </p:cNvPr>
          <p:cNvSpPr/>
          <p:nvPr/>
        </p:nvSpPr>
        <p:spPr>
          <a:xfrm>
            <a:off x="9040900" y="2816698"/>
            <a:ext cx="3047170" cy="316360"/>
          </a:xfrm>
          <a:prstGeom prst="roundRect">
            <a:avLst/>
          </a:prstGeom>
          <a:solidFill>
            <a:srgbClr val="1E4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English Learner Proficiency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FF3580-BFB0-C610-84DD-73A0ACF4F979}"/>
              </a:ext>
            </a:extLst>
          </p:cNvPr>
          <p:cNvSpPr/>
          <p:nvPr/>
        </p:nvSpPr>
        <p:spPr>
          <a:xfrm>
            <a:off x="9040900" y="3243735"/>
            <a:ext cx="3047169" cy="316360"/>
          </a:xfrm>
          <a:prstGeom prst="roundRect">
            <a:avLst/>
          </a:prstGeom>
          <a:solidFill>
            <a:srgbClr val="1E4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Additional Indicators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E9605D-95E4-9940-27C1-EC5F814E2203}"/>
              </a:ext>
            </a:extLst>
          </p:cNvPr>
          <p:cNvSpPr/>
          <p:nvPr/>
        </p:nvSpPr>
        <p:spPr>
          <a:xfrm>
            <a:off x="5841789" y="4148466"/>
            <a:ext cx="322730" cy="322730"/>
          </a:xfrm>
          <a:prstGeom prst="ellipse">
            <a:avLst/>
          </a:prstGeom>
          <a:solidFill>
            <a:srgbClr val="EFBC49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913C93-358C-460F-0DEC-E7AD59E95D5D}"/>
              </a:ext>
            </a:extLst>
          </p:cNvPr>
          <p:cNvSpPr/>
          <p:nvPr/>
        </p:nvSpPr>
        <p:spPr>
          <a:xfrm>
            <a:off x="6235868" y="4255835"/>
            <a:ext cx="56583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are used to categorize schools and districts as requiring assistance/intervention or not.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9A95-A4BD-BBAC-DB3B-350168EE0BE4}"/>
              </a:ext>
            </a:extLst>
          </p:cNvPr>
          <p:cNvSpPr txBox="1"/>
          <p:nvPr/>
        </p:nvSpPr>
        <p:spPr>
          <a:xfrm>
            <a:off x="6438031" y="4864197"/>
            <a:ext cx="32725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requiring assistance or intervention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63244-1EB0-9FC5-5B2A-4EEC9AA85E32}"/>
              </a:ext>
            </a:extLst>
          </p:cNvPr>
          <p:cNvSpPr txBox="1"/>
          <p:nvPr/>
        </p:nvSpPr>
        <p:spPr>
          <a:xfrm>
            <a:off x="9660309" y="4864196"/>
            <a:ext cx="16025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assistance or intervention</a:t>
            </a:r>
          </a:p>
        </p:txBody>
      </p:sp>
      <p:graphicFrame>
        <p:nvGraphicFramePr>
          <p:cNvPr id="22" name="Table 21" descr="Schools without required assistance or intervention (approx. 85%)&#10;Schools of recognition: Schools demonstrating high achievement, significant improvement, or high growth&#10;Meeting targets: Criterion-referenced target percentage 75-100&#10;Partially meeting targets: Criterion-referenced target percentage 50-74&#10;Not meeting targets: Criterion-referenced target percentage 0-49&#10;&#10;Schools requiring assistance or intervention (approx. 15%) &#10;Focused/targeted support: &#10;•Non-comprehensive support schools with percentiles 1-10&#10;•Schools with low graduation rate&#10;•Schools with low performing subgroups &#10;•Schools with low participation&#10;Broad/comprehensive support: &#10;•Underperforming schools&#10;•Chronically underperforming schools">
            <a:extLst>
              <a:ext uri="{FF2B5EF4-FFF2-40B4-BE49-F238E27FC236}">
                <a16:creationId xmlns:a16="http://schemas.microsoft.com/office/drawing/2014/main" id="{D1BE05B9-E592-FA39-5A72-B71B80271410}"/>
              </a:ext>
            </a:extLst>
          </p:cNvPr>
          <p:cNvGraphicFramePr>
            <a:graphicFrameLocks noGrp="1"/>
          </p:cNvGraphicFramePr>
          <p:nvPr/>
        </p:nvGraphicFramePr>
        <p:xfrm>
          <a:off x="6438031" y="5064252"/>
          <a:ext cx="4752951" cy="1484376"/>
        </p:xfrm>
        <a:graphic>
          <a:graphicData uri="http://schemas.openxmlformats.org/drawingml/2006/table">
            <a:tbl>
              <a:tblPr firstRow="1"/>
              <a:tblGrid>
                <a:gridCol w="56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153">
                  <a:extLst>
                    <a:ext uri="{9D8B030D-6E8A-4147-A177-3AD203B41FA5}">
                      <a16:colId xmlns:a16="http://schemas.microsoft.com/office/drawing/2014/main" val="2833960676"/>
                    </a:ext>
                  </a:extLst>
                </a:gridCol>
                <a:gridCol w="680153">
                  <a:extLst>
                    <a:ext uri="{9D8B030D-6E8A-4147-A177-3AD203B41FA5}">
                      <a16:colId xmlns:a16="http://schemas.microsoft.com/office/drawing/2014/main" val="1093979913"/>
                    </a:ext>
                  </a:extLst>
                </a:gridCol>
                <a:gridCol w="680153">
                  <a:extLst>
                    <a:ext uri="{9D8B030D-6E8A-4147-A177-3AD203B41FA5}">
                      <a16:colId xmlns:a16="http://schemas.microsoft.com/office/drawing/2014/main" val="483316831"/>
                    </a:ext>
                  </a:extLst>
                </a:gridCol>
                <a:gridCol w="680153">
                  <a:extLst>
                    <a:ext uri="{9D8B030D-6E8A-4147-A177-3AD203B41FA5}">
                      <a16:colId xmlns:a16="http://schemas.microsoft.com/office/drawing/2014/main" val="3643856467"/>
                    </a:ext>
                  </a:extLst>
                </a:gridCol>
                <a:gridCol w="732735">
                  <a:extLst>
                    <a:ext uri="{9D8B030D-6E8A-4147-A177-3AD203B41FA5}">
                      <a16:colId xmlns:a16="http://schemas.microsoft.com/office/drawing/2014/main" val="3141504855"/>
                    </a:ext>
                  </a:extLst>
                </a:gridCol>
                <a:gridCol w="732735">
                  <a:extLst>
                    <a:ext uri="{9D8B030D-6E8A-4147-A177-3AD203B41FA5}">
                      <a16:colId xmlns:a16="http://schemas.microsoft.com/office/drawing/2014/main" val="793375431"/>
                    </a:ext>
                  </a:extLst>
                </a:gridCol>
              </a:tblGrid>
              <a:tr h="1454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kern="1200">
                        <a:solidFill>
                          <a:srgbClr val="1E4782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Schools of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recognition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kern="1200" baseline="0">
                        <a:solidFill>
                          <a:srgbClr val="1E4782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kern="1200" baseline="0">
                        <a:solidFill>
                          <a:srgbClr val="1E4782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kern="1200" baseline="0">
                        <a:solidFill>
                          <a:srgbClr val="1E4782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baseline="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Recognized for</a:t>
                      </a:r>
                      <a:r>
                        <a:rPr lang="en-US" sz="600" kern="120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high</a:t>
                      </a:r>
                      <a:r>
                        <a:rPr lang="en-US" sz="600" kern="1200" baseline="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600" kern="120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achievement, high growth, or exceeding targets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149" marR="29149" marT="0" marB="0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Meeting or exceeding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Cumulative criterion-referenced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75-100</a:t>
                      </a:r>
                    </a:p>
                  </a:txBody>
                  <a:tcPr marL="29149" marR="29149" marT="4049" marB="0">
                    <a:lnL w="381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Substantial progress toward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Cumulative criterion-referenced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50-74</a:t>
                      </a:r>
                    </a:p>
                  </a:txBody>
                  <a:tcPr marL="29149" marR="29149" marT="4049" marB="0">
                    <a:lnL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 progress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toward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Cumulative criterion-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referenced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25-49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or no progress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toward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Cumulative criterion-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referenced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0-24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>
                        <a:solidFill>
                          <a:srgbClr val="1E4782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Focused/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targeted</a:t>
                      </a:r>
                      <a:r>
                        <a:rPr lang="en-US" sz="700" b="1" baseline="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baseline="0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700" b="1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upport</a:t>
                      </a:r>
                      <a:endParaRPr lang="en-US" sz="700">
                        <a:solidFill>
                          <a:srgbClr val="1E4782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700">
                        <a:solidFill>
                          <a:srgbClr val="1E47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700">
                        <a:solidFill>
                          <a:srgbClr val="1E47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700">
                        <a:solidFill>
                          <a:srgbClr val="1E47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Percentiles 1-10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graduation rate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performing group(s)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participation</a:t>
                      </a:r>
                    </a:p>
                    <a:p>
                      <a:pPr algn="ctr"/>
                      <a:endParaRPr lang="en-US" sz="700">
                        <a:solidFill>
                          <a:srgbClr val="1E47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49" marR="29149" marT="0" marB="0">
                    <a:lnL w="381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>
                        <a:solidFill>
                          <a:srgbClr val="1E4782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Broad/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1E4782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comprehensive support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700" kern="1200">
                        <a:solidFill>
                          <a:srgbClr val="1E47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700" kern="1200">
                        <a:solidFill>
                          <a:srgbClr val="1E478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Underperforming schools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600" kern="1200">
                          <a:solidFill>
                            <a:srgbClr val="1E47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Chronically underperforming schools</a:t>
                      </a:r>
                    </a:p>
                    <a:p>
                      <a:pPr algn="ctr"/>
                      <a:endParaRPr lang="en-US" sz="700">
                        <a:solidFill>
                          <a:srgbClr val="1E478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49" marR="29149" marT="0" marB="0">
                    <a:lnL w="12700" cap="flat" cmpd="sng" algn="ctr">
                      <a:solidFill>
                        <a:srgbClr val="1E478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6622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AC648-A1B6-E45E-558D-AEF890A3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33E236-48FA-9923-EB37-DBBD6B60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/>
          <a:p>
            <a:r>
              <a:rPr lang="en-US"/>
              <a:t>Overall Accountability Classification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715E55-97B5-0EE6-8E41-4A329C68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Schools are classified as “Requiring assistance or intervention” if they meet one or more of the following criteria:</a:t>
            </a:r>
          </a:p>
          <a:p>
            <a:pPr lvl="1"/>
            <a:r>
              <a:rPr lang="en-US"/>
              <a:t>Designated as a Chronically Underperforming School</a:t>
            </a:r>
          </a:p>
          <a:p>
            <a:pPr lvl="1"/>
            <a:r>
              <a:rPr lang="en-US"/>
              <a:t>Designated as an Underperforming School</a:t>
            </a:r>
          </a:p>
          <a:p>
            <a:pPr lvl="1"/>
            <a:r>
              <a:rPr lang="en-US"/>
              <a:t>Among the lowest performing 10% of schools in the state</a:t>
            </a:r>
          </a:p>
          <a:p>
            <a:pPr lvl="1"/>
            <a:r>
              <a:rPr lang="en-US"/>
              <a:t>High school with a graduation rate below 66.7%</a:t>
            </a:r>
          </a:p>
          <a:p>
            <a:pPr lvl="1"/>
            <a:r>
              <a:rPr lang="en-US"/>
              <a:t>Among the lowest performing student groups in the state</a:t>
            </a:r>
          </a:p>
          <a:p>
            <a:pPr lvl="1"/>
            <a:r>
              <a:rPr lang="en-US"/>
              <a:t>Not meeting assessment participation requirements	</a:t>
            </a:r>
          </a:p>
        </p:txBody>
      </p:sp>
    </p:spTree>
    <p:extLst>
      <p:ext uri="{BB962C8B-B14F-4D97-AF65-F5344CB8AC3E}">
        <p14:creationId xmlns:p14="http://schemas.microsoft.com/office/powerpoint/2010/main" val="53438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E7D7AA-E26C-9A47-EB09-61B8262D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8" y="308699"/>
            <a:ext cx="12018822" cy="861002"/>
          </a:xfrm>
        </p:spPr>
        <p:txBody>
          <a:bodyPr>
            <a:normAutofit/>
          </a:bodyPr>
          <a:lstStyle/>
          <a:p>
            <a:r>
              <a:rPr lang="en-US"/>
              <a:t>2025 School Accountability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C7AF7F-4DEB-D4CD-274C-780FBB64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3"/>
            <a:ext cx="11890665" cy="4819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All schools receive an overall accountability classification that describes the need for assistance or intervention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Total of 1,817 schools in the 2024-25 school year</a:t>
            </a:r>
          </a:p>
          <a:p>
            <a:pPr lvl="1"/>
            <a:r>
              <a:rPr lang="en-US">
                <a:latin typeface="Arial"/>
                <a:cs typeface="Arial"/>
              </a:rPr>
              <a:t>227 received a classification of “Insufficient data” primarily because the school did not serve any tested grades (e.g., PK-2 school)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Of the remaining 1,590 schools:</a:t>
            </a:r>
          </a:p>
          <a:p>
            <a:pPr lvl="1"/>
            <a:r>
              <a:rPr lang="en-US">
                <a:latin typeface="Arial"/>
                <a:cs typeface="Arial"/>
              </a:rPr>
              <a:t>1,310 (82%) were classified as “Not requiring assistance or intervention” </a:t>
            </a:r>
          </a:p>
          <a:p>
            <a:pPr lvl="1"/>
            <a:r>
              <a:rPr lang="en-US">
                <a:latin typeface="Arial"/>
                <a:cs typeface="Arial"/>
              </a:rPr>
              <a:t>280 (18%) were classified as “Requiring assistance or intervention” for one or more reasons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8E2A4-4DDD-7C08-FF21-FFE58BA88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EB744-0B2D-CC3A-A928-EC25FD81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Towards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B9BB8-A965-577E-3F4B-9102E280AE53}"/>
              </a:ext>
            </a:extLst>
          </p:cNvPr>
          <p:cNvSpPr txBox="1"/>
          <p:nvPr/>
        </p:nvSpPr>
        <p:spPr>
          <a:xfrm>
            <a:off x="1321294" y="1613580"/>
            <a:ext cx="954941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solidFill>
                  <a:srgbClr val="1E4782"/>
                </a:solidFill>
                <a:latin typeface="Arial"/>
                <a:cs typeface="Arial"/>
              </a:rPr>
              <a:t>55% of schools in MA made substantial progress towards, met, </a:t>
            </a:r>
          </a:p>
          <a:p>
            <a:pPr algn="ctr"/>
            <a:r>
              <a:rPr lang="en-US" sz="2400">
                <a:solidFill>
                  <a:srgbClr val="1E4782"/>
                </a:solidFill>
                <a:latin typeface="Arial"/>
                <a:cs typeface="Arial"/>
              </a:rPr>
              <a:t>or exceeded their accountability targets as compared to 60% in 2024</a:t>
            </a:r>
            <a:endParaRPr lang="en-US" sz="2400">
              <a:solidFill>
                <a:srgbClr val="1E4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21AFAC-32D9-E038-C823-C680ACC9B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78280"/>
              </p:ext>
            </p:extLst>
          </p:nvPr>
        </p:nvGraphicFramePr>
        <p:xfrm>
          <a:off x="173179" y="2761739"/>
          <a:ext cx="11816263" cy="3005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340">
                  <a:extLst>
                    <a:ext uri="{9D8B030D-6E8A-4147-A177-3AD203B41FA5}">
                      <a16:colId xmlns:a16="http://schemas.microsoft.com/office/drawing/2014/main" val="365438097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640059453"/>
                    </a:ext>
                  </a:extLst>
                </a:gridCol>
                <a:gridCol w="1280972">
                  <a:extLst>
                    <a:ext uri="{9D8B030D-6E8A-4147-A177-3AD203B41FA5}">
                      <a16:colId xmlns:a16="http://schemas.microsoft.com/office/drawing/2014/main" val="1168785901"/>
                    </a:ext>
                  </a:extLst>
                </a:gridCol>
                <a:gridCol w="1280972">
                  <a:extLst>
                    <a:ext uri="{9D8B030D-6E8A-4147-A177-3AD203B41FA5}">
                      <a16:colId xmlns:a16="http://schemas.microsoft.com/office/drawing/2014/main" val="3870343655"/>
                    </a:ext>
                  </a:extLst>
                </a:gridCol>
                <a:gridCol w="1280972">
                  <a:extLst>
                    <a:ext uri="{9D8B030D-6E8A-4147-A177-3AD203B41FA5}">
                      <a16:colId xmlns:a16="http://schemas.microsoft.com/office/drawing/2014/main" val="3279561586"/>
                    </a:ext>
                  </a:extLst>
                </a:gridCol>
                <a:gridCol w="1241091">
                  <a:extLst>
                    <a:ext uri="{9D8B030D-6E8A-4147-A177-3AD203B41FA5}">
                      <a16:colId xmlns:a16="http://schemas.microsoft.com/office/drawing/2014/main" val="1977936680"/>
                    </a:ext>
                  </a:extLst>
                </a:gridCol>
                <a:gridCol w="1320853">
                  <a:extLst>
                    <a:ext uri="{9D8B030D-6E8A-4147-A177-3AD203B41FA5}">
                      <a16:colId xmlns:a16="http://schemas.microsoft.com/office/drawing/2014/main" val="580723691"/>
                    </a:ext>
                  </a:extLst>
                </a:gridCol>
                <a:gridCol w="1280972">
                  <a:extLst>
                    <a:ext uri="{9D8B030D-6E8A-4147-A177-3AD203B41FA5}">
                      <a16:colId xmlns:a16="http://schemas.microsoft.com/office/drawing/2014/main" val="3253586875"/>
                    </a:ext>
                  </a:extLst>
                </a:gridCol>
                <a:gridCol w="1280972">
                  <a:extLst>
                    <a:ext uri="{9D8B030D-6E8A-4147-A177-3AD203B41FA5}">
                      <a16:colId xmlns:a16="http://schemas.microsoft.com/office/drawing/2014/main" val="1025824630"/>
                    </a:ext>
                  </a:extLst>
                </a:gridCol>
                <a:gridCol w="1280972">
                  <a:extLst>
                    <a:ext uri="{9D8B030D-6E8A-4147-A177-3AD203B41FA5}">
                      <a16:colId xmlns:a16="http://schemas.microsoft.com/office/drawing/2014/main" val="2567603245"/>
                    </a:ext>
                  </a:extLst>
                </a:gridCol>
              </a:tblGrid>
              <a:tr h="12759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Grade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Span​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2025 Number of Schools​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2024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Limited or No Progress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Towards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Targets​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(0-24%)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2024 Moderate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Progress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Towards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 Targets​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(25-49%)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2024 Substantial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Progress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Towards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 Targets​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(50-74%)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2024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Meeting or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 Exceeding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Targets </a:t>
                      </a:r>
                    </a:p>
                    <a:p>
                      <a:pPr algn="ctr" fontAlgn="ctr">
                        <a:buNone/>
                      </a:pPr>
                      <a:endParaRPr lang="en-US" sz="1400" b="1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​(75-100%) 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Limited or No Progress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Towards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Targets​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(0-24%)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2025 Moderate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Progress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Towards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 Targets​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(25-49%)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2025 Substantial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Progress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Towards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 Targets​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(50-74%)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2025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Meeting or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 Exceeding 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Targets </a:t>
                      </a:r>
                    </a:p>
                    <a:p>
                      <a:pPr algn="ctr" fontAlgn="ctr">
                        <a:buNone/>
                      </a:pPr>
                      <a:endParaRPr lang="en-US" sz="1400" b="1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​(75-100%) 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7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46370"/>
                  </a:ext>
                </a:extLst>
              </a:tr>
              <a:tr h="4085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ES/MS​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1,216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47.0%​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618822"/>
                  </a:ext>
                </a:extLst>
              </a:tr>
              <a:tr h="4085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MS/HS​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90301"/>
                  </a:ext>
                </a:extLst>
              </a:tr>
              <a:tr h="4085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HS only​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15.0%​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9.3%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7.2%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91163"/>
                  </a:ext>
                </a:extLst>
              </a:tr>
              <a:tr h="4085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Total​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1,572 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3.0%​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36.8%​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45.8%​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14.5%​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4.3%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41.1%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41.3%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13.3%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7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57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6009-2DD5-70A0-756B-E022A5044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BF54-3001-94A1-0AB0-19922B50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/>
          <a:p>
            <a:r>
              <a:rPr lang="en-US"/>
              <a:t>MCAS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555E-4599-A996-8FC6-2E5BFBD6F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3"/>
            <a:ext cx="11890665" cy="47006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Grades 3-8: Increase of 3 percentage points in ELA and no change in math as compared to 2024</a:t>
            </a:r>
            <a:endParaRPr lang="en-US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Grade 10: ELA decreased 6 percentage points and math decreased 3 percentage points as compared to 2024. Some evidence of impact from Question 2.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Science: No change in grade 5 and decreases in grades 8 (2 percentage points) and 10 (3 percentage points)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Grade 8 students tested in Civics for the first time.</a:t>
            </a:r>
          </a:p>
          <a:p>
            <a:r>
              <a:rPr lang="en-US"/>
              <a:t>55% of schools making substantial progress towards, meeting or exceeding accountability targets as compared to 60% in 2024.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A4D64-4E4A-561B-BF80-522D99D3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fld id="{68A8D22E-6BC5-9E47-900C-2BB94685D9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6FBB5-131E-B187-6CA6-0D39A9D4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/>
          <a:p>
            <a:r>
              <a:rPr lang="en-US"/>
              <a:t>Schools of Recognition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956F3-6428-D7B8-E008-7E749FC5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r>
              <a:rPr lang="en-US"/>
              <a:t>DESE has identified 61 Schools of Recognition for high achievement and growth and meeting or exceeding targets, including six National Blue Ribbon School nominees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Notation for both on public accountability report and DESE website</a:t>
            </a:r>
          </a:p>
        </p:txBody>
      </p:sp>
    </p:spTree>
    <p:extLst>
      <p:ext uri="{BB962C8B-B14F-4D97-AF65-F5344CB8AC3E}">
        <p14:creationId xmlns:p14="http://schemas.microsoft.com/office/powerpoint/2010/main" val="39734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ACBF4-5FF1-A161-A63A-1D6EBF2D8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1D28-18FF-00C7-0EC5-67F98063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2025 ELA Results for Grades 3-8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30562F3-A1A1-2ACC-263A-4AB66C96F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112674"/>
              </p:ext>
            </p:extLst>
          </p:nvPr>
        </p:nvGraphicFramePr>
        <p:xfrm>
          <a:off x="173038" y="1590674"/>
          <a:ext cx="11890371" cy="426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689">
                  <a:extLst>
                    <a:ext uri="{9D8B030D-6E8A-4147-A177-3AD203B41FA5}">
                      <a16:colId xmlns:a16="http://schemas.microsoft.com/office/drawing/2014/main" val="3979276775"/>
                    </a:ext>
                  </a:extLst>
                </a:gridCol>
                <a:gridCol w="1265832">
                  <a:extLst>
                    <a:ext uri="{9D8B030D-6E8A-4147-A177-3AD203B41FA5}">
                      <a16:colId xmlns:a16="http://schemas.microsoft.com/office/drawing/2014/main" val="2537141192"/>
                    </a:ext>
                  </a:extLst>
                </a:gridCol>
                <a:gridCol w="1167542">
                  <a:extLst>
                    <a:ext uri="{9D8B030D-6E8A-4147-A177-3AD203B41FA5}">
                      <a16:colId xmlns:a16="http://schemas.microsoft.com/office/drawing/2014/main" val="418799688"/>
                    </a:ext>
                  </a:extLst>
                </a:gridCol>
                <a:gridCol w="1233681">
                  <a:extLst>
                    <a:ext uri="{9D8B030D-6E8A-4147-A177-3AD203B41FA5}">
                      <a16:colId xmlns:a16="http://schemas.microsoft.com/office/drawing/2014/main" val="3998481871"/>
                    </a:ext>
                  </a:extLst>
                </a:gridCol>
                <a:gridCol w="1204286">
                  <a:extLst>
                    <a:ext uri="{9D8B030D-6E8A-4147-A177-3AD203B41FA5}">
                      <a16:colId xmlns:a16="http://schemas.microsoft.com/office/drawing/2014/main" val="1283894408"/>
                    </a:ext>
                  </a:extLst>
                </a:gridCol>
                <a:gridCol w="1177646">
                  <a:extLst>
                    <a:ext uri="{9D8B030D-6E8A-4147-A177-3AD203B41FA5}">
                      <a16:colId xmlns:a16="http://schemas.microsoft.com/office/drawing/2014/main" val="1338983518"/>
                    </a:ext>
                  </a:extLst>
                </a:gridCol>
                <a:gridCol w="1763714">
                  <a:extLst>
                    <a:ext uri="{9D8B030D-6E8A-4147-A177-3AD203B41FA5}">
                      <a16:colId xmlns:a16="http://schemas.microsoft.com/office/drawing/2014/main" val="456189584"/>
                    </a:ext>
                  </a:extLst>
                </a:gridCol>
                <a:gridCol w="1850981">
                  <a:extLst>
                    <a:ext uri="{9D8B030D-6E8A-4147-A177-3AD203B41FA5}">
                      <a16:colId xmlns:a16="http://schemas.microsoft.com/office/drawing/2014/main" val="2979292204"/>
                    </a:ext>
                  </a:extLst>
                </a:gridCol>
              </a:tblGrid>
              <a:tr h="358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 % M/E change compared to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144232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% NM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% PM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% 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% 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% M/E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2024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2019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9844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 3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19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-14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38724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 4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19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+3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-12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06764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 5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15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33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5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38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effectLst/>
                          <a:latin typeface="Arial"/>
                        </a:rPr>
                        <a:t>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-14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1761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 6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10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+2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-11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21689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 7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+6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47972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 8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33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11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+1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-8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27394"/>
                  </a:ext>
                </a:extLst>
              </a:tr>
              <a:tr h="48845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Grades 3-8</a:t>
                      </a:r>
                      <a:endParaRPr lang="en-US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+3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399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E06178-906F-052E-A36B-E4EB82A0AA0C}"/>
              </a:ext>
            </a:extLst>
          </p:cNvPr>
          <p:cNvSpPr txBox="1"/>
          <p:nvPr/>
        </p:nvSpPr>
        <p:spPr>
          <a:xfrm>
            <a:off x="173038" y="6031266"/>
            <a:ext cx="61933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Due to rounding, the sum of the performance level categories may not equal 100.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0534-E583-46F5-E3FA-7B10320E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fld id="{68A8D22E-6BC5-9E47-900C-2BB94685D9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4C511-1A62-772A-4C2D-58BEA91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BF5A-617F-CDE5-8671-A57EEF36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8" y="307975"/>
            <a:ext cx="10515600" cy="8620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/>
              <a:t>2025 ELA Results by Student Group for Grades 3-8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1BF6A90-1C44-856C-29CA-8EA760379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055204"/>
              </p:ext>
            </p:extLst>
          </p:nvPr>
        </p:nvGraphicFramePr>
        <p:xfrm>
          <a:off x="173038" y="1590675"/>
          <a:ext cx="11701009" cy="478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4441">
                  <a:extLst>
                    <a:ext uri="{9D8B030D-6E8A-4147-A177-3AD203B41FA5}">
                      <a16:colId xmlns:a16="http://schemas.microsoft.com/office/drawing/2014/main" val="3979276775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2537141192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418799688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3998481871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1283894408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1338983518"/>
                    </a:ext>
                  </a:extLst>
                </a:gridCol>
                <a:gridCol w="1548874">
                  <a:extLst>
                    <a:ext uri="{9D8B030D-6E8A-4147-A177-3AD203B41FA5}">
                      <a16:colId xmlns:a16="http://schemas.microsoft.com/office/drawing/2014/main" val="456189584"/>
                    </a:ext>
                  </a:extLst>
                </a:gridCol>
                <a:gridCol w="1548874">
                  <a:extLst>
                    <a:ext uri="{9D8B030D-6E8A-4147-A177-3AD203B41FA5}">
                      <a16:colId xmlns:a16="http://schemas.microsoft.com/office/drawing/2014/main" val="29792922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 % M/E change compared to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14423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NM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PM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M/E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2024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2019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984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American Indian or Alaska Native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+3</a:t>
                      </a:r>
                      <a:endParaRPr lang="en-US" sz="1800" b="0" i="0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786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+2</a:t>
                      </a:r>
                      <a:endParaRPr lang="en-US" sz="1800" b="0" i="0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0676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 or African American 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+2</a:t>
                      </a:r>
                      <a:endParaRPr lang="en-US" sz="1800" b="0" i="0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4203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Hispanic or Latino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+2</a:t>
                      </a:r>
                      <a:endParaRPr lang="en-US" sz="1800" b="0" i="0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176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Multi-Race, Not Hispanic or Latino</a:t>
                      </a:r>
                      <a:endParaRPr lang="en-US" sz="15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+3</a:t>
                      </a:r>
                      <a:endParaRPr lang="en-US" sz="1800" b="0" i="0" u="none" strike="noStrike" noProof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2168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Native Hawaiian or Pacific Islander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37 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2739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White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+3</a:t>
                      </a:r>
                      <a:endParaRPr lang="en-US" sz="18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3994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Learners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769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</a:t>
                      </a:r>
                      <a:r>
                        <a:rPr lang="en-US" sz="15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+2</a:t>
                      </a:r>
                      <a:endParaRPr lang="en-US" sz="18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 sz="18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853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Students with Disabilities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11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99E1CC-32C4-6254-5296-0ED0B168E415}"/>
              </a:ext>
            </a:extLst>
          </p:cNvPr>
          <p:cNvSpPr txBox="1"/>
          <p:nvPr/>
        </p:nvSpPr>
        <p:spPr>
          <a:xfrm>
            <a:off x="2334684" y="6488641"/>
            <a:ext cx="61933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Due to rounding, the sum of the performance level categories may not equal 100.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C9B9-8633-A27F-2EAC-46B6850A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fld id="{68A8D22E-6BC5-9E47-900C-2BB94685D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4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2363D-2B5E-EBF0-95CE-47473243D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B979-68E0-EB30-6A5C-9ECCB710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2025 ELA Results for Grade 10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1A8BC07-86ED-5F65-C6BE-AD79CACF7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56237"/>
              </p:ext>
            </p:extLst>
          </p:nvPr>
        </p:nvGraphicFramePr>
        <p:xfrm>
          <a:off x="173038" y="1590675"/>
          <a:ext cx="11701009" cy="513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4441">
                  <a:extLst>
                    <a:ext uri="{9D8B030D-6E8A-4147-A177-3AD203B41FA5}">
                      <a16:colId xmlns:a16="http://schemas.microsoft.com/office/drawing/2014/main" val="3979276775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2537141192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418799688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3998481871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1283894408"/>
                    </a:ext>
                  </a:extLst>
                </a:gridCol>
                <a:gridCol w="1047764">
                  <a:extLst>
                    <a:ext uri="{9D8B030D-6E8A-4147-A177-3AD203B41FA5}">
                      <a16:colId xmlns:a16="http://schemas.microsoft.com/office/drawing/2014/main" val="1338983518"/>
                    </a:ext>
                  </a:extLst>
                </a:gridCol>
                <a:gridCol w="1548874">
                  <a:extLst>
                    <a:ext uri="{9D8B030D-6E8A-4147-A177-3AD203B41FA5}">
                      <a16:colId xmlns:a16="http://schemas.microsoft.com/office/drawing/2014/main" val="456189584"/>
                    </a:ext>
                  </a:extLst>
                </a:gridCol>
                <a:gridCol w="1548874">
                  <a:extLst>
                    <a:ext uri="{9D8B030D-6E8A-4147-A177-3AD203B41FA5}">
                      <a16:colId xmlns:a16="http://schemas.microsoft.com/office/drawing/2014/main" val="29792922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 % M/E change compared to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1442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NM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PM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M/E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2024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2019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98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Students</a:t>
                      </a:r>
                      <a:endParaRPr lang="en-US" sz="14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543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American Indian or Alaska Native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-15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410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067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 or African American 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-7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-3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832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Hispanic or Latino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-5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17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Multi-Race, Not Hispanic or Latino</a:t>
                      </a:r>
                      <a:endParaRPr lang="en-US" sz="14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-5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-9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216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American Indian or Alaska Native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-15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479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Native Hawaiian or Pacific Islander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-15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-9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273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White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399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Learners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76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</a:t>
                      </a:r>
                      <a:r>
                        <a:rPr lang="en-US" sz="14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Income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-7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85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Students with Disabilities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kern="1200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-4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-5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11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34CB59-141A-BEBF-650A-BE0C6EB05814}"/>
              </a:ext>
            </a:extLst>
          </p:cNvPr>
          <p:cNvSpPr txBox="1"/>
          <p:nvPr/>
        </p:nvSpPr>
        <p:spPr>
          <a:xfrm>
            <a:off x="2334684" y="6488641"/>
            <a:ext cx="61933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Due to rounding, the sum of the performance level categories may not equal 100.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E4A24-08AE-965C-035A-E7FA7F50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fld id="{68A8D22E-6BC5-9E47-900C-2BB94685D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6EE1D-D446-D507-3008-215EB4BA1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F170-50EE-0D30-FC8B-6C2F1D93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2025 Math Results for Grades 3-8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8E2D92-8E7E-7B7B-5831-F25801685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12709"/>
              </p:ext>
            </p:extLst>
          </p:nvPr>
        </p:nvGraphicFramePr>
        <p:xfrm>
          <a:off x="205945" y="1596081"/>
          <a:ext cx="11730721" cy="4465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92">
                  <a:extLst>
                    <a:ext uri="{9D8B030D-6E8A-4147-A177-3AD203B41FA5}">
                      <a16:colId xmlns:a16="http://schemas.microsoft.com/office/drawing/2014/main" val="2044923900"/>
                    </a:ext>
                  </a:extLst>
                </a:gridCol>
                <a:gridCol w="1248836">
                  <a:extLst>
                    <a:ext uri="{9D8B030D-6E8A-4147-A177-3AD203B41FA5}">
                      <a16:colId xmlns:a16="http://schemas.microsoft.com/office/drawing/2014/main" val="111152029"/>
                    </a:ext>
                  </a:extLst>
                </a:gridCol>
                <a:gridCol w="1151865">
                  <a:extLst>
                    <a:ext uri="{9D8B030D-6E8A-4147-A177-3AD203B41FA5}">
                      <a16:colId xmlns:a16="http://schemas.microsoft.com/office/drawing/2014/main" val="541695187"/>
                    </a:ext>
                  </a:extLst>
                </a:gridCol>
                <a:gridCol w="1217117">
                  <a:extLst>
                    <a:ext uri="{9D8B030D-6E8A-4147-A177-3AD203B41FA5}">
                      <a16:colId xmlns:a16="http://schemas.microsoft.com/office/drawing/2014/main" val="4076487831"/>
                    </a:ext>
                  </a:extLst>
                </a:gridCol>
                <a:gridCol w="1188116">
                  <a:extLst>
                    <a:ext uri="{9D8B030D-6E8A-4147-A177-3AD203B41FA5}">
                      <a16:colId xmlns:a16="http://schemas.microsoft.com/office/drawing/2014/main" val="2362964289"/>
                    </a:ext>
                  </a:extLst>
                </a:gridCol>
                <a:gridCol w="1161834">
                  <a:extLst>
                    <a:ext uri="{9D8B030D-6E8A-4147-A177-3AD203B41FA5}">
                      <a16:colId xmlns:a16="http://schemas.microsoft.com/office/drawing/2014/main" val="361229949"/>
                    </a:ext>
                  </a:extLst>
                </a:gridCol>
                <a:gridCol w="1740033">
                  <a:extLst>
                    <a:ext uri="{9D8B030D-6E8A-4147-A177-3AD203B41FA5}">
                      <a16:colId xmlns:a16="http://schemas.microsoft.com/office/drawing/2014/main" val="3340588381"/>
                    </a:ext>
                  </a:extLst>
                </a:gridCol>
                <a:gridCol w="1826128">
                  <a:extLst>
                    <a:ext uri="{9D8B030D-6E8A-4147-A177-3AD203B41FA5}">
                      <a16:colId xmlns:a16="http://schemas.microsoft.com/office/drawing/2014/main" val="3472366394"/>
                    </a:ext>
                  </a:extLst>
                </a:gridCol>
              </a:tblGrid>
              <a:tr h="35231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 % M/E change compared to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26356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NM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PM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M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E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M/E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2024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2019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780101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3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-5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49599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4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35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8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43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-3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-7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06568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43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33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-8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74744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6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+1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-11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75512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7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+2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-9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96745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8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38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-8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256610"/>
                  </a:ext>
                </a:extLst>
              </a:tr>
              <a:tr h="514122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Grades 3-8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33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8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-8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1549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91C14F-D98C-E129-BDE4-2A3EE5A47FD1}"/>
              </a:ext>
            </a:extLst>
          </p:cNvPr>
          <p:cNvSpPr txBox="1"/>
          <p:nvPr/>
        </p:nvSpPr>
        <p:spPr>
          <a:xfrm>
            <a:off x="173179" y="6061377"/>
            <a:ext cx="61933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Due to rounding, the sum of the performance level categories may not equal 100.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0CB7-6D45-E436-9FE5-10306C6C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fld id="{68A8D22E-6BC5-9E47-900C-2BB94685D9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0B2C9-CBFE-29F7-317F-E7232B68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58D3-0F2B-BEB7-7376-5F9749B3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/>
              <a:t>2025 Math Results by Student Group for Grades 3-8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B007CB5-9577-2D88-E619-9C1CF2BFE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23269"/>
              </p:ext>
            </p:extLst>
          </p:nvPr>
        </p:nvGraphicFramePr>
        <p:xfrm>
          <a:off x="173038" y="1590675"/>
          <a:ext cx="11711088" cy="47815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344333">
                  <a:extLst>
                    <a:ext uri="{9D8B030D-6E8A-4147-A177-3AD203B41FA5}">
                      <a16:colId xmlns:a16="http://schemas.microsoft.com/office/drawing/2014/main" val="3979276775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2537141192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418799688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3998481871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1283894408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133898351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5618958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9792922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 % M/E change compared to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14423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NM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PM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M/E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2024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2019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984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American Indian or Alaska Native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7896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-5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0676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 or African American 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1930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Hispanic or Latino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-9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176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Multi-Race, Not Hispanic or Latino</a:t>
                      </a:r>
                      <a:endParaRPr lang="en-US" sz="15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+1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-3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2168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Native Hawaiian or Pacific Islander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-3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-8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2739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kern="1200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-7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3994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Learners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-8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769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Income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 sz="19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853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Students with Disabilities</a:t>
                      </a:r>
                      <a:endParaRPr lang="en-US" sz="15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9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11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93ABC7-3F2A-53F3-9B23-5A1FD6620437}"/>
              </a:ext>
            </a:extLst>
          </p:cNvPr>
          <p:cNvSpPr txBox="1"/>
          <p:nvPr/>
        </p:nvSpPr>
        <p:spPr>
          <a:xfrm>
            <a:off x="2334684" y="6488641"/>
            <a:ext cx="61933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Due to rounding, the sum of the performance level categories may not equal 100.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C463E-E275-6406-7C48-44CA16DE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fld id="{68A8D22E-6BC5-9E47-900C-2BB94685D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20C7F-62A6-EFA6-E6D3-8D1669BB0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BF1D-5C8F-055B-A068-5C2DC37F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2025 Math Results for Grade 10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869202D-A6DD-1D40-6011-817A3D5E7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0328"/>
              </p:ext>
            </p:extLst>
          </p:nvPr>
        </p:nvGraphicFramePr>
        <p:xfrm>
          <a:off x="245383" y="1475871"/>
          <a:ext cx="11711088" cy="513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4333">
                  <a:extLst>
                    <a:ext uri="{9D8B030D-6E8A-4147-A177-3AD203B41FA5}">
                      <a16:colId xmlns:a16="http://schemas.microsoft.com/office/drawing/2014/main" val="3979276775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2537141192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418799688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3998481871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1283894408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133898351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5618958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9792922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 % M/E change compared to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1442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NM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PM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% M/E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2024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2019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98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Students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-3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-14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098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American Indian or Alaska Native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+5</a:t>
                      </a: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342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Asian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-4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385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 or African American 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-9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387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Hispanic or Latino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-10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17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Multi-Race, Not Hispanic or Latino</a:t>
                      </a:r>
                      <a:endParaRPr lang="en-US" sz="14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-4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-13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216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American Indian or Alaska Native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+5</a:t>
                      </a:r>
                      <a:endParaRPr lang="en-US" sz="16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479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Native Hawaiian or Pacific Islander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-14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-25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273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kern="1200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-5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kern="1200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-14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399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 Learners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-4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769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Income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-3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85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Students with Disabilities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-6</a:t>
                      </a:r>
                      <a:endParaRPr lang="en-US" sz="1600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117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C816E8-1DFF-2A45-F9BB-674D27D71F7E}"/>
              </a:ext>
            </a:extLst>
          </p:cNvPr>
          <p:cNvSpPr txBox="1"/>
          <p:nvPr/>
        </p:nvSpPr>
        <p:spPr>
          <a:xfrm>
            <a:off x="2334684" y="6488641"/>
            <a:ext cx="61933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Due to rounding, the sum of the performance level categories may not equal 100.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934B9-411D-6681-2AA8-64764E3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fld id="{68A8D22E-6BC5-9E47-900C-2BB94685D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8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2C1C5-E928-DDF5-9A8E-52BC3B4F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3386-EDA2-84EB-727E-8A21BF2E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>
            <a:normAutofit/>
          </a:bodyPr>
          <a:lstStyle/>
          <a:p>
            <a:r>
              <a:rPr lang="en-US"/>
              <a:t>2025 STE Results by Grade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E7C690-3124-122E-8B6B-8A04F02BA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16552"/>
              </p:ext>
            </p:extLst>
          </p:nvPr>
        </p:nvGraphicFramePr>
        <p:xfrm>
          <a:off x="410793" y="1714628"/>
          <a:ext cx="11462934" cy="2150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184">
                  <a:extLst>
                    <a:ext uri="{9D8B030D-6E8A-4147-A177-3AD203B41FA5}">
                      <a16:colId xmlns:a16="http://schemas.microsoft.com/office/drawing/2014/main" val="3941651229"/>
                    </a:ext>
                  </a:extLst>
                </a:gridCol>
                <a:gridCol w="1109630">
                  <a:extLst>
                    <a:ext uri="{9D8B030D-6E8A-4147-A177-3AD203B41FA5}">
                      <a16:colId xmlns:a16="http://schemas.microsoft.com/office/drawing/2014/main" val="3714855346"/>
                    </a:ext>
                  </a:extLst>
                </a:gridCol>
                <a:gridCol w="1086605">
                  <a:extLst>
                    <a:ext uri="{9D8B030D-6E8A-4147-A177-3AD203B41FA5}">
                      <a16:colId xmlns:a16="http://schemas.microsoft.com/office/drawing/2014/main" val="1480308440"/>
                    </a:ext>
                  </a:extLst>
                </a:gridCol>
                <a:gridCol w="1119372">
                  <a:extLst>
                    <a:ext uri="{9D8B030D-6E8A-4147-A177-3AD203B41FA5}">
                      <a16:colId xmlns:a16="http://schemas.microsoft.com/office/drawing/2014/main" val="1003138058"/>
                    </a:ext>
                  </a:extLst>
                </a:gridCol>
                <a:gridCol w="1131770">
                  <a:extLst>
                    <a:ext uri="{9D8B030D-6E8A-4147-A177-3AD203B41FA5}">
                      <a16:colId xmlns:a16="http://schemas.microsoft.com/office/drawing/2014/main" val="575282268"/>
                    </a:ext>
                  </a:extLst>
                </a:gridCol>
                <a:gridCol w="1192875">
                  <a:extLst>
                    <a:ext uri="{9D8B030D-6E8A-4147-A177-3AD203B41FA5}">
                      <a16:colId xmlns:a16="http://schemas.microsoft.com/office/drawing/2014/main" val="3060401767"/>
                    </a:ext>
                  </a:extLst>
                </a:gridCol>
                <a:gridCol w="1741934">
                  <a:extLst>
                    <a:ext uri="{9D8B030D-6E8A-4147-A177-3AD203B41FA5}">
                      <a16:colId xmlns:a16="http://schemas.microsoft.com/office/drawing/2014/main" val="1847742032"/>
                    </a:ext>
                  </a:extLst>
                </a:gridCol>
                <a:gridCol w="1543564">
                  <a:extLst>
                    <a:ext uri="{9D8B030D-6E8A-4147-A177-3AD203B41FA5}">
                      <a16:colId xmlns:a16="http://schemas.microsoft.com/office/drawing/2014/main" val="1145289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M/E change compared to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76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2289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NM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PM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M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% M/E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2024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2019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1478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5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20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+1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-3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7581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37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-2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-9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894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Grades 5 &amp; 8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39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34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8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42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-6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5854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Grade 10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38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35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11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46</a:t>
                      </a:r>
                      <a:endParaRPr lang="en-US" b="0"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800" b="1" ker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-3</a:t>
                      </a:r>
                      <a:endParaRPr lang="en-US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ker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032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0D99E5-1034-7944-E647-ABC7E9577D3D}"/>
              </a:ext>
            </a:extLst>
          </p:cNvPr>
          <p:cNvSpPr txBox="1"/>
          <p:nvPr/>
        </p:nvSpPr>
        <p:spPr>
          <a:xfrm>
            <a:off x="408517" y="3969808"/>
            <a:ext cx="619336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Due to rounding, the sum of the performance level categories may not equal 100.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0CD3E-69E9-FBBD-B88E-9489C6A7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fld id="{68A8D22E-6BC5-9E47-900C-2BB94685D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5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649671-6F31-4B50-9257-3E5C81E7FB2B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7a12eb2f-f040-4639-9fb2-5a6588dc8035"/>
    <ds:schemaRef ds:uri="http://purl.org/dc/terms/"/>
    <ds:schemaRef ds:uri="http://schemas.microsoft.com/office/2006/metadata/properties"/>
    <ds:schemaRef ds:uri="0128f6a2-0fe6-40ac-973e-bb0bf351512f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43A678-3B62-4638-847B-287AF5046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C434A9-D6D8-4C13-8B0E-126FE96F4B99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2240</Words>
  <Application>Microsoft Office PowerPoint</Application>
  <PresentationFormat>Widescreen</PresentationFormat>
  <Paragraphs>964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Narrow</vt:lpstr>
      <vt:lpstr>Arial</vt:lpstr>
      <vt:lpstr>Office Theme</vt:lpstr>
      <vt:lpstr>2025 MCAS and Accountability Results</vt:lpstr>
      <vt:lpstr>MCAS Results</vt:lpstr>
      <vt:lpstr>2025 ELA Results for Grades 3-8</vt:lpstr>
      <vt:lpstr>2025 ELA Results by Student Group for Grades 3-8</vt:lpstr>
      <vt:lpstr>2025 ELA Results for Grade 10</vt:lpstr>
      <vt:lpstr>2025 Math Results for Grades 3-8</vt:lpstr>
      <vt:lpstr>2025 Math Results by Student Group for Grades 3-8</vt:lpstr>
      <vt:lpstr>2025 Math Results for Grade 10</vt:lpstr>
      <vt:lpstr>2025 STE Results by Grade</vt:lpstr>
      <vt:lpstr>MCAS Grade 8 Civics Assessment</vt:lpstr>
      <vt:lpstr>2025 Civics Results</vt:lpstr>
      <vt:lpstr>2025 MCAS Achievement Results for  Chronically Absent Students</vt:lpstr>
      <vt:lpstr>2025 MCAS Achievement Results for the Lowest Performing Students in Grades 4-8</vt:lpstr>
      <vt:lpstr>63 districts have met or exceeded 2019 achievement levels in grades 3-8</vt:lpstr>
      <vt:lpstr>2025 Official Accountability Results</vt:lpstr>
      <vt:lpstr>Refresher: MA Accountability System 101</vt:lpstr>
      <vt:lpstr>Overall Accountability Classification</vt:lpstr>
      <vt:lpstr>2025 School Accountability Results</vt:lpstr>
      <vt:lpstr>Progress Towards Targets</vt:lpstr>
      <vt:lpstr>Schools of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September 30, 2025 Regular Meeting Item 3 Slides: 2025 MCAS and Accountability Results</dc:title>
  <dc:creator>DESE</dc:creator>
  <cp:lastModifiedBy>Zou, Dong (EOE)</cp:lastModifiedBy>
  <cp:revision>9</cp:revision>
  <cp:lastPrinted>2025-09-09T14:49:35Z</cp:lastPrinted>
  <dcterms:created xsi:type="dcterms:W3CDTF">2025-07-28T12:45:59Z</dcterms:created>
  <dcterms:modified xsi:type="dcterms:W3CDTF">2025-10-02T15:22:36Z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 2025 12:00AM</vt:lpwstr>
  </property>
</Properties>
</file>