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Lst>
  <p:notesMasterIdLst>
    <p:notesMasterId r:id="rId24"/>
  </p:notesMasterIdLst>
  <p:handoutMasterIdLst>
    <p:handoutMasterId r:id="rId25"/>
  </p:handoutMasterIdLst>
  <p:sldIdLst>
    <p:sldId id="256" r:id="rId5"/>
    <p:sldId id="263" r:id="rId6"/>
    <p:sldId id="278" r:id="rId7"/>
    <p:sldId id="719" r:id="rId8"/>
    <p:sldId id="692" r:id="rId9"/>
    <p:sldId id="691" r:id="rId10"/>
    <p:sldId id="718" r:id="rId11"/>
    <p:sldId id="274" r:id="rId12"/>
    <p:sldId id="714" r:id="rId13"/>
    <p:sldId id="688" r:id="rId14"/>
    <p:sldId id="717" r:id="rId15"/>
    <p:sldId id="716" r:id="rId16"/>
    <p:sldId id="277" r:id="rId17"/>
    <p:sldId id="705" r:id="rId18"/>
    <p:sldId id="706" r:id="rId19"/>
    <p:sldId id="707" r:id="rId20"/>
    <p:sldId id="708" r:id="rId21"/>
    <p:sldId id="709" r:id="rId22"/>
    <p:sldId id="715" r:id="rId23"/>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592D30-2790-C53A-65AD-E37E11204179}" name="Foley, Kinnon (DESE)" initials="FK" userId="S::kinnon.foley@mass.gov::4bff922e-d211-4dcd-970c-f57d358f4faf" providerId="AD"/>
  <p188:author id="{CEA6E036-CCA5-02B6-6749-978A2B4AB890}" name="Balter, Allison E. (DESE)" initials="B(" userId="S::allison.e.balter@mass.gov::e75af4ba-42b2-4e42-9625-808d672bf118" providerId="AD"/>
  <p188:author id="{21FAD977-5F27-FE7B-1BCD-7C3C1E1C942B}" name="Wall, Lucy (DESE)" initials="WL" userId="S::lucy.a.wall@mass.gov::fa07faa1-2c68-42e2-a6fd-e0361f5ae0cd" providerId="AD"/>
  <p188:author id="{BD8A747A-BED7-0F19-6246-E9871FB6B648}" name="Griffin, Michelle (DESE)" initials="MG" userId="S::Michelle.L.Griffin@mass.gov::d21ce911-71ff-4eea-8e9b-de00341400fd" providerId="AD"/>
  <p188:author id="{AE4DA19D-5474-0B52-A4C2-1103076DF846}" name="Losee, Elizabeth (DESE)" initials="LE" userId="S::elizabeth.c.losee@mass.gov::ca2766c9-0676-4442-b2fb-89151b00f906" providerId="AD"/>
  <p188:author id="{6EB707B8-61A4-0831-1180-DBD9C71897AD}" name="Webb, Aubree M. (DESE)" initials="W(" userId="S::aubree.m.webb@mass.gov::e844039d-1a97-440d-a44a-31053f42022a" providerId="AD"/>
  <p188:author id="{235849C4-A7A7-ECF8-4A34-1050FFF41A09}" name="Devine, Brian J (DESE)" initials="D(" userId="S::brianj.devine@mass.gov::346b85e1-426d-45fd-94c7-16db3526c885" providerId="AD"/>
  <p188:author id="{EBD430C6-6BAE-475B-86D3-51BFCA71C459}" name="Webb, Aubree M. (DESE)" initials="AW" userId="S::Aubree.M.Webb@mass.gov::e844039d-1a97-440d-a44a-31053f42022a" providerId="AD"/>
  <p188:author id="{0AD3CBD4-131F-43E8-73D8-F3C17E016837}" name="Losee, Elizabeth (DESE)" initials="LE(" userId="S::Elizabeth.C.Losee@mass.gov::ca2766c9-0676-4442-b2fb-89151b00f906" providerId="AD"/>
  <p188:author id="{C33A02F0-6985-E8D3-1752-46AA2282B7AB}" name="Smithney, Claire (DESE)" initials="CS" userId="S::Claire.Smithney@mass.gov::5e07ed19-a428-46a7-ad65-7c7bcd775b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397E7"/>
    <a:srgbClr val="AFCBFD"/>
    <a:srgbClr val="93A9FF"/>
    <a:srgbClr val="86A9E2"/>
    <a:srgbClr val="3647B6"/>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CF9D80-00EE-4C2B-BB3B-01575F99BF0D}" v="1" dt="2025-10-02T14:19:04.594"/>
    <p1510:client id="{AD96C858-D155-4B12-AF4A-6364C8784222}" v="1" dt="2025-10-02T14:25:06.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84" y="1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ngton, Carrie J (DESE)" userId="b543a0b6-021e-430e-a7cb-c84ac318616d" providerId="ADAL" clId="{5DEFF447-1EC8-4142-A005-1212677776A3}"/>
    <pc:docChg chg="undo custSel modSld">
      <pc:chgData name="Harrington, Carrie J (DESE)" userId="b543a0b6-021e-430e-a7cb-c84ac318616d" providerId="ADAL" clId="{5DEFF447-1EC8-4142-A005-1212677776A3}" dt="2025-10-02T14:32:25.014" v="11" actId="6549"/>
      <pc:docMkLst>
        <pc:docMk/>
      </pc:docMkLst>
      <pc:sldChg chg="modNotesTx">
        <pc:chgData name="Harrington, Carrie J (DESE)" userId="b543a0b6-021e-430e-a7cb-c84ac318616d" providerId="ADAL" clId="{5DEFF447-1EC8-4142-A005-1212677776A3}" dt="2025-10-02T14:31:39.802" v="10" actId="6549"/>
        <pc:sldMkLst>
          <pc:docMk/>
          <pc:sldMk cId="3793118395" sldId="274"/>
        </pc:sldMkLst>
      </pc:sldChg>
      <pc:sldChg chg="modSp mod">
        <pc:chgData name="Harrington, Carrie J (DESE)" userId="b543a0b6-021e-430e-a7cb-c84ac318616d" providerId="ADAL" clId="{5DEFF447-1EC8-4142-A005-1212677776A3}" dt="2025-10-02T14:25:33.265" v="1" actId="962"/>
        <pc:sldMkLst>
          <pc:docMk/>
          <pc:sldMk cId="470797470" sldId="278"/>
        </pc:sldMkLst>
        <pc:spChg chg="mod">
          <ac:chgData name="Harrington, Carrie J (DESE)" userId="b543a0b6-021e-430e-a7cb-c84ac318616d" providerId="ADAL" clId="{5DEFF447-1EC8-4142-A005-1212677776A3}" dt="2025-10-02T14:25:33.265" v="1" actId="962"/>
          <ac:spMkLst>
            <pc:docMk/>
            <pc:sldMk cId="470797470" sldId="278"/>
            <ac:spMk id="4" creationId="{00612698-B790-DE6E-B0A5-2788F4D5BC99}"/>
          </ac:spMkLst>
        </pc:spChg>
      </pc:sldChg>
      <pc:sldChg chg="addSp modSp mod">
        <pc:chgData name="Harrington, Carrie J (DESE)" userId="b543a0b6-021e-430e-a7cb-c84ac318616d" providerId="ADAL" clId="{5DEFF447-1EC8-4142-A005-1212677776A3}" dt="2025-10-02T14:27:30.560" v="6" actId="33699"/>
        <pc:sldMkLst>
          <pc:docMk/>
          <pc:sldMk cId="4139935406" sldId="691"/>
        </pc:sldMkLst>
        <pc:spChg chg="add mod">
          <ac:chgData name="Harrington, Carrie J (DESE)" userId="b543a0b6-021e-430e-a7cb-c84ac318616d" providerId="ADAL" clId="{5DEFF447-1EC8-4142-A005-1212677776A3}" dt="2025-10-02T14:27:30.560" v="6" actId="33699"/>
          <ac:spMkLst>
            <pc:docMk/>
            <pc:sldMk cId="4139935406" sldId="691"/>
            <ac:spMk id="4" creationId="{1A587842-2798-0287-D490-0108C2635B43}"/>
          </ac:spMkLst>
        </pc:spChg>
        <pc:picChg chg="mod">
          <ac:chgData name="Harrington, Carrie J (DESE)" userId="b543a0b6-021e-430e-a7cb-c84ac318616d" providerId="ADAL" clId="{5DEFF447-1EC8-4142-A005-1212677776A3}" dt="2025-10-02T14:26:20.874" v="5" actId="962"/>
          <ac:picMkLst>
            <pc:docMk/>
            <pc:sldMk cId="4139935406" sldId="691"/>
            <ac:picMk id="3" creationId="{67ABAC0D-E775-ABD6-8A6E-24B7DFDE1731}"/>
          </ac:picMkLst>
        </pc:picChg>
      </pc:sldChg>
      <pc:sldChg chg="addSp modSp mod">
        <pc:chgData name="Harrington, Carrie J (DESE)" userId="b543a0b6-021e-430e-a7cb-c84ac318616d" providerId="ADAL" clId="{5DEFF447-1EC8-4142-A005-1212677776A3}" dt="2025-10-02T14:28:32.998" v="9" actId="14100"/>
        <pc:sldMkLst>
          <pc:docMk/>
          <pc:sldMk cId="530711884" sldId="692"/>
        </pc:sldMkLst>
        <pc:spChg chg="add mod">
          <ac:chgData name="Harrington, Carrie J (DESE)" userId="b543a0b6-021e-430e-a7cb-c84ac318616d" providerId="ADAL" clId="{5DEFF447-1EC8-4142-A005-1212677776A3}" dt="2025-10-02T14:28:32.998" v="9" actId="14100"/>
          <ac:spMkLst>
            <pc:docMk/>
            <pc:sldMk cId="530711884" sldId="692"/>
            <ac:spMk id="4" creationId="{481D3B72-E990-6B48-5FA9-0DD9E688A7ED}"/>
          </ac:spMkLst>
        </pc:spChg>
        <pc:picChg chg="mod">
          <ac:chgData name="Harrington, Carrie J (DESE)" userId="b543a0b6-021e-430e-a7cb-c84ac318616d" providerId="ADAL" clId="{5DEFF447-1EC8-4142-A005-1212677776A3}" dt="2025-10-02T14:25:39.914" v="3" actId="962"/>
          <ac:picMkLst>
            <pc:docMk/>
            <pc:sldMk cId="530711884" sldId="692"/>
            <ac:picMk id="3" creationId="{7083D85E-3218-9F63-2385-943C584F46A1}"/>
          </ac:picMkLst>
        </pc:picChg>
      </pc:sldChg>
      <pc:sldChg chg="modNotesTx">
        <pc:chgData name="Harrington, Carrie J (DESE)" userId="b543a0b6-021e-430e-a7cb-c84ac318616d" providerId="ADAL" clId="{5DEFF447-1EC8-4142-A005-1212677776A3}" dt="2025-10-02T14:32:25.014" v="11" actId="6549"/>
        <pc:sldMkLst>
          <pc:docMk/>
          <pc:sldMk cId="3075817243" sldId="7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0211163C-EE2E-7546-90F8-CF22AAE91DD9}" type="datetimeFigureOut">
              <a:rPr lang="en-US" smtClean="0"/>
              <a:t>10/2/2025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8A251491-C050-C142-BE35-A9B9D73644B3}" type="datetimeFigureOut">
              <a:rPr lang="en-US" smtClean="0"/>
              <a:t>10/2/2025</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94939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3252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3A518-7899-E096-BDE7-54145B15F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40452-2C16-168E-D19F-761D0226C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0899D-7D1B-0617-4016-43AC0182EAB1}"/>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3F4509D-D973-B8D9-7A81-7EA95355AB6D}"/>
              </a:ext>
            </a:extLst>
          </p:cNvPr>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301041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purple; The majority of partial are 9-12 or 7-12; there are a handful of partial districts the </a:t>
            </a:r>
            <a:r>
              <a:rPr lang="en-US" dirty="0" err="1"/>
              <a:t>elem</a:t>
            </a:r>
            <a:r>
              <a:rPr lang="en-US" dirty="0"/>
              <a:t> level</a:t>
            </a:r>
          </a:p>
          <a:p>
            <a:r>
              <a:rPr lang="en-US" dirty="0"/>
              <a:t>A few years old, obtained from Mass GIS website</a:t>
            </a: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398806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8372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199964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392964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2663243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83511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65779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45552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57029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89075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772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1566071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24252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299021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180489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5101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3231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288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1965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45639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62916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95781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69829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76554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49475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18442786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noAutofit/>
          </a:bodyPr>
          <a:lstStyle/>
          <a:p>
            <a:br>
              <a:rPr lang="en-US" sz="5400" dirty="0">
                <a:latin typeface="Arial"/>
                <a:cs typeface="Arial"/>
              </a:rPr>
            </a:br>
            <a:br>
              <a:rPr lang="en-US" sz="5400" dirty="0">
                <a:latin typeface="Arial"/>
                <a:cs typeface="Arial"/>
              </a:rPr>
            </a:br>
            <a:r>
              <a:rPr lang="en-US" sz="5400" dirty="0">
                <a:ea typeface="Calibri"/>
              </a:rPr>
              <a:t>Amendments to Regional School District Regulations, </a:t>
            </a:r>
            <a:br>
              <a:rPr lang="en-US" sz="5400" dirty="0">
                <a:ea typeface="Calibri"/>
              </a:rPr>
            </a:br>
            <a:r>
              <a:rPr lang="en-US" sz="5400" b="1" dirty="0">
                <a:ea typeface="Calibri"/>
              </a:rPr>
              <a:t>603 CMR 41.00</a:t>
            </a:r>
            <a:endParaRPr lang="en-US" sz="5400" dirty="0">
              <a:ea typeface="Calibri"/>
            </a:endParaRPr>
          </a:p>
        </p:txBody>
      </p:sp>
      <p:sp>
        <p:nvSpPr>
          <p:cNvPr id="3" name="Subtitle 2">
            <a:extLst>
              <a:ext uri="{FF2B5EF4-FFF2-40B4-BE49-F238E27FC236}">
                <a16:creationId xmlns:a16="http://schemas.microsoft.com/office/drawing/2014/main" id="{CE194F90-55CE-0F2E-25D4-1C8BFDAF7762}"/>
              </a:ext>
            </a:extLst>
          </p:cNvPr>
          <p:cNvSpPr>
            <a:spLocks noGrp="1"/>
          </p:cNvSpPr>
          <p:nvPr>
            <p:ph type="subTitle" idx="1"/>
          </p:nvPr>
        </p:nvSpPr>
        <p:spPr/>
        <p:txBody>
          <a:bodyPr/>
          <a:lstStyle/>
          <a:p>
            <a:r>
              <a:rPr lang="en-US" altLang="zh-CN">
                <a:solidFill>
                  <a:schemeClr val="bg1"/>
                </a:solidFill>
                <a:ea typeface="等线"/>
              </a:rPr>
              <a:t>Presented to the Board of Elementary and Secondary Education</a:t>
            </a:r>
          </a:p>
        </p:txBody>
      </p:sp>
      <p:sp>
        <p:nvSpPr>
          <p:cNvPr id="5" name="TextBox 3">
            <a:extLst>
              <a:ext uri="{FF2B5EF4-FFF2-40B4-BE49-F238E27FC236}">
                <a16:creationId xmlns:a16="http://schemas.microsoft.com/office/drawing/2014/main" id="{4AB7E734-F830-10A9-CFDF-EA0D5D98F4DD}"/>
              </a:ext>
            </a:extLst>
          </p:cNvPr>
          <p:cNvSpPr txBox="1"/>
          <p:nvPr/>
        </p:nvSpPr>
        <p:spPr>
          <a:xfrm>
            <a:off x="7607174" y="6488668"/>
            <a:ext cx="274320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bg1"/>
                </a:solidFill>
                <a:latin typeface="Arial" panose="020B0604020202020204" pitchFamily="34" charset="0"/>
                <a:cs typeface="Arial" panose="020B0604020202020204" pitchFamily="34" charset="0"/>
              </a:rPr>
              <a:t>September 30, 2025</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459FB-1106-AF94-5BB4-C1514811D5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B8E9AE-CECC-8745-FB88-593F997A8635}"/>
              </a:ext>
            </a:extLst>
          </p:cNvPr>
          <p:cNvSpPr>
            <a:spLocks noGrp="1"/>
          </p:cNvSpPr>
          <p:nvPr>
            <p:ph type="title"/>
          </p:nvPr>
        </p:nvSpPr>
        <p:spPr/>
        <p:txBody>
          <a:bodyPr>
            <a:normAutofit fontScale="90000"/>
          </a:bodyPr>
          <a:lstStyle/>
          <a:p>
            <a:br>
              <a:rPr lang="en-US">
                <a:latin typeface="Aptos"/>
                <a:cs typeface="Arial"/>
              </a:rPr>
            </a:br>
            <a:r>
              <a:rPr lang="en-US"/>
              <a:t>Changes Made in Response to Public Comment</a:t>
            </a:r>
            <a:br>
              <a:rPr lang="en-US">
                <a:latin typeface="Aptos"/>
              </a:rPr>
            </a:br>
            <a:endParaRPr lang="en-US"/>
          </a:p>
        </p:txBody>
      </p:sp>
      <p:sp>
        <p:nvSpPr>
          <p:cNvPr id="2" name="Content Placeholder 1">
            <a:extLst>
              <a:ext uri="{FF2B5EF4-FFF2-40B4-BE49-F238E27FC236}">
                <a16:creationId xmlns:a16="http://schemas.microsoft.com/office/drawing/2014/main" id="{11549A24-57AD-6C63-7202-3D802AD61B5F}"/>
              </a:ext>
            </a:extLst>
          </p:cNvPr>
          <p:cNvSpPr>
            <a:spLocks noGrp="1"/>
          </p:cNvSpPr>
          <p:nvPr>
            <p:ph idx="1"/>
          </p:nvPr>
        </p:nvSpPr>
        <p:spPr/>
        <p:txBody>
          <a:bodyPr vert="horz" lIns="91440" tIns="45720" rIns="91440" bIns="45720" rtlCol="0" anchor="t">
            <a:normAutofit/>
          </a:bodyPr>
          <a:lstStyle/>
          <a:p>
            <a:pPr marL="342900" lvl="2" indent="-342900">
              <a:lnSpc>
                <a:spcPct val="100000"/>
              </a:lnSpc>
            </a:pPr>
            <a:r>
              <a:rPr lang="en-US" sz="3600">
                <a:latin typeface="Arial"/>
                <a:cs typeface="Arial"/>
              </a:rPr>
              <a:t>Concern was expressed that language lacked clarity concerning whether member municipalities must approve a withdrawal from a regional school district. </a:t>
            </a:r>
          </a:p>
          <a:p>
            <a:pPr marL="342900" lvl="2" indent="-342900">
              <a:lnSpc>
                <a:spcPct val="100000"/>
              </a:lnSpc>
            </a:pPr>
            <a:r>
              <a:rPr lang="en-US" sz="3600">
                <a:latin typeface="Arial"/>
                <a:cs typeface="Arial"/>
              </a:rPr>
              <a:t>Changes were made to the language in 603 CMR 41.03(2)(a), (c), (d), and (new subsection) (e) and 41.03(3) to clarify that local votes are required for </a:t>
            </a:r>
            <a:r>
              <a:rPr lang="en-US" sz="3600" u="sng">
                <a:latin typeface="Arial"/>
                <a:cs typeface="Arial"/>
              </a:rPr>
              <a:t>all</a:t>
            </a:r>
            <a:r>
              <a:rPr lang="en-US" sz="3600">
                <a:latin typeface="Arial"/>
                <a:cs typeface="Arial"/>
              </a:rPr>
              <a:t> amendments related to school district reorganization. </a:t>
            </a:r>
          </a:p>
        </p:txBody>
      </p:sp>
    </p:spTree>
    <p:extLst>
      <p:ext uri="{BB962C8B-B14F-4D97-AF65-F5344CB8AC3E}">
        <p14:creationId xmlns:p14="http://schemas.microsoft.com/office/powerpoint/2010/main" val="97684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85B5B3-0F12-2EAD-DFBC-56F3C2570616}"/>
              </a:ext>
            </a:extLst>
          </p:cNvPr>
          <p:cNvSpPr>
            <a:spLocks noGrp="1"/>
          </p:cNvSpPr>
          <p:nvPr>
            <p:ph type="title"/>
          </p:nvPr>
        </p:nvSpPr>
        <p:spPr/>
        <p:txBody>
          <a:bodyPr/>
          <a:lstStyle/>
          <a:p>
            <a:r>
              <a:rPr lang="en-US"/>
              <a:t>Additional Changes Made	</a:t>
            </a:r>
          </a:p>
        </p:txBody>
      </p:sp>
      <p:sp>
        <p:nvSpPr>
          <p:cNvPr id="2" name="Content Placeholder 1">
            <a:extLst>
              <a:ext uri="{FF2B5EF4-FFF2-40B4-BE49-F238E27FC236}">
                <a16:creationId xmlns:a16="http://schemas.microsoft.com/office/drawing/2014/main" id="{C3B40E65-A7BB-26E0-43CB-8CB926F72444}"/>
              </a:ext>
            </a:extLst>
          </p:cNvPr>
          <p:cNvSpPr>
            <a:spLocks noGrp="1"/>
          </p:cNvSpPr>
          <p:nvPr>
            <p:ph idx="1"/>
          </p:nvPr>
        </p:nvSpPr>
        <p:spPr/>
        <p:txBody>
          <a:bodyPr vert="horz" lIns="91440" tIns="45720" rIns="91440" bIns="45720" rtlCol="0" anchor="t">
            <a:normAutofit/>
          </a:bodyPr>
          <a:lstStyle/>
          <a:p>
            <a:pPr marL="0" indent="0">
              <a:buNone/>
            </a:pPr>
            <a:r>
              <a:rPr lang="en-US" sz="4000">
                <a:latin typeface="Arial"/>
                <a:cs typeface="Arial"/>
              </a:rPr>
              <a:t>Editorial changes were made to clarify language:</a:t>
            </a:r>
          </a:p>
          <a:p>
            <a:pPr lvl="1"/>
            <a:r>
              <a:rPr lang="en-US" sz="4000">
                <a:latin typeface="Arial"/>
                <a:cs typeface="Arial"/>
              </a:rPr>
              <a:t>Changed “his/her” to Commissioner in several places.</a:t>
            </a:r>
          </a:p>
          <a:p>
            <a:pPr lvl="1"/>
            <a:r>
              <a:rPr lang="en-US" sz="4000">
                <a:latin typeface="Arial"/>
                <a:cs typeface="Arial"/>
              </a:rPr>
              <a:t>Recognized that several areas required edits to make language consistent across the regulations. </a:t>
            </a:r>
          </a:p>
        </p:txBody>
      </p:sp>
    </p:spTree>
    <p:extLst>
      <p:ext uri="{BB962C8B-B14F-4D97-AF65-F5344CB8AC3E}">
        <p14:creationId xmlns:p14="http://schemas.microsoft.com/office/powerpoint/2010/main" val="329199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8A9849-13DC-0F07-2AAD-35C3CCD10A6C}"/>
              </a:ext>
            </a:extLst>
          </p:cNvPr>
          <p:cNvSpPr>
            <a:spLocks noGrp="1"/>
          </p:cNvSpPr>
          <p:nvPr>
            <p:ph type="title"/>
          </p:nvPr>
        </p:nvSpPr>
        <p:spPr/>
        <p:txBody>
          <a:bodyPr>
            <a:normAutofit/>
          </a:bodyPr>
          <a:lstStyle/>
          <a:p>
            <a:r>
              <a:rPr lang="en-US"/>
              <a:t>Public Comment – No Changes Made</a:t>
            </a:r>
          </a:p>
        </p:txBody>
      </p:sp>
      <p:sp>
        <p:nvSpPr>
          <p:cNvPr id="2" name="Content Placeholder 1">
            <a:extLst>
              <a:ext uri="{FF2B5EF4-FFF2-40B4-BE49-F238E27FC236}">
                <a16:creationId xmlns:a16="http://schemas.microsoft.com/office/drawing/2014/main" id="{F5F6693D-87F0-E615-AC06-759C1802EC6F}"/>
              </a:ext>
            </a:extLst>
          </p:cNvPr>
          <p:cNvSpPr>
            <a:spLocks noGrp="1"/>
          </p:cNvSpPr>
          <p:nvPr>
            <p:ph idx="1"/>
          </p:nvPr>
        </p:nvSpPr>
        <p:spPr>
          <a:xfrm>
            <a:off x="173179" y="1591254"/>
            <a:ext cx="11890665" cy="4813834"/>
          </a:xfrm>
        </p:spPr>
        <p:txBody>
          <a:bodyPr vert="horz" lIns="91440" tIns="45720" rIns="91440" bIns="45720" rtlCol="0" anchor="t">
            <a:noAutofit/>
          </a:bodyPr>
          <a:lstStyle/>
          <a:p>
            <a:r>
              <a:rPr lang="en-US" sz="2400">
                <a:latin typeface="Arial"/>
                <a:cs typeface="Arial"/>
              </a:rPr>
              <a:t>Alternative Assessment Comments:</a:t>
            </a:r>
          </a:p>
          <a:p>
            <a:pPr lvl="1"/>
            <a:r>
              <a:rPr lang="en-US">
                <a:latin typeface="Arial"/>
                <a:cs typeface="Arial"/>
              </a:rPr>
              <a:t>requested changes to the statute; </a:t>
            </a:r>
          </a:p>
          <a:p>
            <a:pPr lvl="1"/>
            <a:r>
              <a:rPr lang="en-US">
                <a:latin typeface="Arial"/>
                <a:cs typeface="Arial"/>
              </a:rPr>
              <a:t>requested changes that DESE believes are not required by law; or</a:t>
            </a:r>
          </a:p>
          <a:p>
            <a:pPr lvl="1"/>
            <a:r>
              <a:rPr lang="en-US">
                <a:latin typeface="Arial"/>
                <a:cs typeface="Arial"/>
              </a:rPr>
              <a:t>represented misinterpretations of the current and proposed regulation.</a:t>
            </a:r>
          </a:p>
          <a:p>
            <a:r>
              <a:rPr lang="en-US" sz="2400">
                <a:latin typeface="Arial"/>
                <a:cs typeface="Arial"/>
              </a:rPr>
              <a:t>Waiver Comments: </a:t>
            </a:r>
          </a:p>
          <a:p>
            <a:pPr lvl="1"/>
            <a:r>
              <a:rPr lang="en-US">
                <a:latin typeface="Arial"/>
                <a:cs typeface="Arial"/>
              </a:rPr>
              <a:t>requested additional stipulations be placed on the ability of local officials to request a waiver; or</a:t>
            </a:r>
          </a:p>
          <a:p>
            <a:pPr lvl="1"/>
            <a:r>
              <a:rPr lang="en-US">
                <a:latin typeface="Arial"/>
                <a:cs typeface="Arial"/>
              </a:rPr>
              <a:t>expressed that the regulation allowing a member municipality to request a waiver might take authority away from a regional school committee and provide more flexibility to member municipalities.</a:t>
            </a:r>
          </a:p>
          <a:p>
            <a:pPr marL="228600" lvl="1">
              <a:spcBef>
                <a:spcPts val="1000"/>
              </a:spcBef>
            </a:pPr>
            <a:r>
              <a:rPr lang="en-US">
                <a:latin typeface="Arial"/>
                <a:cs typeface="Arial"/>
              </a:rPr>
              <a:t>Other Individual Comments: </a:t>
            </a:r>
          </a:p>
          <a:p>
            <a:pPr marL="685800" lvl="3">
              <a:spcBef>
                <a:spcPts val="1000"/>
              </a:spcBef>
            </a:pPr>
            <a:r>
              <a:rPr lang="en-US" sz="2200">
                <a:latin typeface="Arial"/>
                <a:cs typeface="Arial"/>
              </a:rPr>
              <a:t>Additional comments are outlined in the Appendix.</a:t>
            </a:r>
          </a:p>
          <a:p>
            <a:pPr lvl="1"/>
            <a:endParaRPr lang="en-US"/>
          </a:p>
        </p:txBody>
      </p:sp>
    </p:spTree>
    <p:extLst>
      <p:ext uri="{BB962C8B-B14F-4D97-AF65-F5344CB8AC3E}">
        <p14:creationId xmlns:p14="http://schemas.microsoft.com/office/powerpoint/2010/main" val="307581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08D7-C19A-B687-3086-AC3978712CEB}"/>
              </a:ext>
            </a:extLst>
          </p:cNvPr>
          <p:cNvSpPr>
            <a:spLocks noGrp="1"/>
          </p:cNvSpPr>
          <p:nvPr>
            <p:ph type="title" idx="4294967295"/>
          </p:nvPr>
        </p:nvSpPr>
        <p:spPr>
          <a:xfrm>
            <a:off x="2571749" y="2673350"/>
            <a:ext cx="7610475" cy="1828800"/>
          </a:xfrm>
        </p:spPr>
        <p:txBody>
          <a:bodyPr/>
          <a:lstStyle/>
          <a:p>
            <a:pPr algn="ctr"/>
            <a:r>
              <a:rPr lang="en-US"/>
              <a:t>Comments and Questions</a:t>
            </a:r>
          </a:p>
        </p:txBody>
      </p:sp>
    </p:spTree>
    <p:extLst>
      <p:ext uri="{BB962C8B-B14F-4D97-AF65-F5344CB8AC3E}">
        <p14:creationId xmlns:p14="http://schemas.microsoft.com/office/powerpoint/2010/main" val="37727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264D-4525-EC56-55AD-EA3A6025E07D}"/>
              </a:ext>
            </a:extLst>
          </p:cNvPr>
          <p:cNvSpPr>
            <a:spLocks noGrp="1"/>
          </p:cNvSpPr>
          <p:nvPr>
            <p:ph type="title" idx="4294967295"/>
          </p:nvPr>
        </p:nvSpPr>
        <p:spPr>
          <a:xfrm>
            <a:off x="3000374" y="2882900"/>
            <a:ext cx="7515225" cy="1092200"/>
          </a:xfrm>
        </p:spPr>
        <p:txBody>
          <a:bodyPr/>
          <a:lstStyle/>
          <a:p>
            <a:r>
              <a:rPr lang="en-US">
                <a:latin typeface="Aptos"/>
                <a:cs typeface="Arial"/>
              </a:rPr>
              <a:t>Appendix</a:t>
            </a:r>
            <a:endParaRPr lang="en-US">
              <a:latin typeface="Aptos"/>
            </a:endParaRPr>
          </a:p>
        </p:txBody>
      </p:sp>
    </p:spTree>
    <p:extLst>
      <p:ext uri="{BB962C8B-B14F-4D97-AF65-F5344CB8AC3E}">
        <p14:creationId xmlns:p14="http://schemas.microsoft.com/office/powerpoint/2010/main" val="355274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1A8CB-50DB-A30B-1626-81763C2337C6}"/>
              </a:ext>
            </a:extLst>
          </p:cNvPr>
          <p:cNvSpPr>
            <a:spLocks noGrp="1"/>
          </p:cNvSpPr>
          <p:nvPr>
            <p:ph type="title"/>
          </p:nvPr>
        </p:nvSpPr>
        <p:spPr/>
        <p:txBody>
          <a:bodyPr>
            <a:normAutofit fontScale="90000"/>
          </a:bodyPr>
          <a:lstStyle/>
          <a:p>
            <a:r>
              <a:rPr lang="en-US">
                <a:ea typeface="Calibri"/>
              </a:rPr>
              <a:t>Brief Summary of Public Comment*</a:t>
            </a:r>
            <a:br>
              <a:rPr lang="en-US">
                <a:ea typeface="Calibri"/>
              </a:rPr>
            </a:br>
            <a:r>
              <a:rPr lang="en-US">
                <a:ea typeface="Calibri"/>
              </a:rPr>
              <a:t>603 CMR 41.01 and 41.02</a:t>
            </a:r>
          </a:p>
        </p:txBody>
      </p:sp>
      <p:sp>
        <p:nvSpPr>
          <p:cNvPr id="2" name="Content Placeholder 1">
            <a:extLst>
              <a:ext uri="{FF2B5EF4-FFF2-40B4-BE49-F238E27FC236}">
                <a16:creationId xmlns:a16="http://schemas.microsoft.com/office/drawing/2014/main" id="{BF711045-F8C8-182D-9EF5-63C3358FC154}"/>
              </a:ext>
            </a:extLst>
          </p:cNvPr>
          <p:cNvSpPr>
            <a:spLocks noGrp="1"/>
          </p:cNvSpPr>
          <p:nvPr>
            <p:ph idx="1"/>
          </p:nvPr>
        </p:nvSpPr>
        <p:spPr>
          <a:xfrm>
            <a:off x="173179" y="1591254"/>
            <a:ext cx="11890665" cy="4777549"/>
          </a:xfrm>
        </p:spPr>
        <p:txBody>
          <a:bodyPr vert="horz" lIns="91440" tIns="45720" rIns="91440" bIns="45720" rtlCol="0" anchor="t">
            <a:normAutofit fontScale="92500" lnSpcReduction="20000"/>
          </a:bodyPr>
          <a:lstStyle/>
          <a:p>
            <a:pPr>
              <a:lnSpc>
                <a:spcPct val="100000"/>
              </a:lnSpc>
            </a:pPr>
            <a:r>
              <a:rPr lang="en-US">
                <a:latin typeface="Arial"/>
                <a:cs typeface="Arial"/>
              </a:rPr>
              <a:t>41.01 – Definitions</a:t>
            </a:r>
          </a:p>
          <a:p>
            <a:pPr lvl="1">
              <a:lnSpc>
                <a:spcPct val="100000"/>
              </a:lnSpc>
              <a:spcBef>
                <a:spcPts val="1000"/>
              </a:spcBef>
            </a:pPr>
            <a:r>
              <a:rPr lang="en-US" sz="2800">
                <a:latin typeface="Arial"/>
                <a:cs typeface="Arial"/>
              </a:rPr>
              <a:t>Request to include language that the vote to approve a budget by each member municipality must be separate from the vote to utilize the alternative assessment method. </a:t>
            </a:r>
          </a:p>
          <a:p>
            <a:pPr marL="228600" lvl="1">
              <a:lnSpc>
                <a:spcPct val="100000"/>
              </a:lnSpc>
              <a:spcBef>
                <a:spcPts val="1000"/>
              </a:spcBef>
            </a:pPr>
            <a:r>
              <a:rPr lang="en-US" sz="2800">
                <a:latin typeface="Arial"/>
                <a:cs typeface="Arial"/>
              </a:rPr>
              <a:t>41.02 – Reorganization Procedure</a:t>
            </a:r>
            <a:endParaRPr lang="en-US" sz="2800"/>
          </a:p>
          <a:p>
            <a:pPr marL="685800" lvl="2">
              <a:lnSpc>
                <a:spcPct val="120000"/>
              </a:lnSpc>
              <a:spcBef>
                <a:spcPts val="0"/>
              </a:spcBef>
            </a:pPr>
            <a:r>
              <a:rPr lang="en-US" sz="2800">
                <a:latin typeface="Arial"/>
                <a:cs typeface="Arial"/>
              </a:rPr>
              <a:t>Request for model long-range plan.</a:t>
            </a:r>
            <a:endParaRPr lang="en-US" sz="2800"/>
          </a:p>
          <a:p>
            <a:pPr marL="685800" lvl="2">
              <a:lnSpc>
                <a:spcPct val="120000"/>
              </a:lnSpc>
              <a:spcBef>
                <a:spcPts val="0"/>
              </a:spcBef>
            </a:pPr>
            <a:r>
              <a:rPr lang="en-US" sz="2800">
                <a:latin typeface="Arial"/>
                <a:cs typeface="Arial"/>
              </a:rPr>
              <a:t>Question about whether withdrawal is considered a reorganization.</a:t>
            </a:r>
            <a:endParaRPr lang="en-US" sz="2800"/>
          </a:p>
          <a:p>
            <a:pPr marL="685800" lvl="2">
              <a:lnSpc>
                <a:spcPct val="120000"/>
              </a:lnSpc>
              <a:spcBef>
                <a:spcPts val="0"/>
              </a:spcBef>
            </a:pPr>
            <a:r>
              <a:rPr lang="en-US" sz="2800">
                <a:latin typeface="Arial"/>
                <a:cs typeface="Arial"/>
              </a:rPr>
              <a:t>Request for a “regional school district withdrawal board” (similar to a regional school district planning board, as required by statute).</a:t>
            </a:r>
            <a:endParaRPr lang="en-US" sz="2800"/>
          </a:p>
          <a:p>
            <a:pPr marL="0" lvl="2" indent="0">
              <a:lnSpc>
                <a:spcPct val="120000"/>
              </a:lnSpc>
              <a:spcBef>
                <a:spcPts val="0"/>
              </a:spcBef>
              <a:buNone/>
            </a:pPr>
            <a:endParaRPr lang="en-US" sz="2400"/>
          </a:p>
          <a:p>
            <a:pPr marL="0" lvl="2" indent="0">
              <a:lnSpc>
                <a:spcPct val="120000"/>
              </a:lnSpc>
              <a:spcBef>
                <a:spcPts val="0"/>
              </a:spcBef>
              <a:buNone/>
            </a:pPr>
            <a:r>
              <a:rPr lang="en-US" sz="2400"/>
              <a:t>* </a:t>
            </a:r>
            <a:r>
              <a:rPr lang="en-US" sz="2400" i="1"/>
              <a:t>The full review of public comments and the public comments themselves have been provided to the Board under different covers. </a:t>
            </a:r>
          </a:p>
        </p:txBody>
      </p:sp>
    </p:spTree>
    <p:extLst>
      <p:ext uri="{BB962C8B-B14F-4D97-AF65-F5344CB8AC3E}">
        <p14:creationId xmlns:p14="http://schemas.microsoft.com/office/powerpoint/2010/main" val="2423276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30A72-9EA1-CA91-C754-8765FC74AF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D9AE3B-3D10-D7F6-00E7-F2DCF594F7C7}"/>
              </a:ext>
            </a:extLst>
          </p:cNvPr>
          <p:cNvSpPr>
            <a:spLocks noGrp="1"/>
          </p:cNvSpPr>
          <p:nvPr>
            <p:ph type="title"/>
          </p:nvPr>
        </p:nvSpPr>
        <p:spPr/>
        <p:txBody>
          <a:bodyPr>
            <a:normAutofit fontScale="90000"/>
          </a:bodyPr>
          <a:lstStyle/>
          <a:p>
            <a:r>
              <a:rPr lang="en-US">
                <a:ea typeface="Calibri"/>
              </a:rPr>
              <a:t>Brief Summary of Public Comment</a:t>
            </a:r>
            <a:br>
              <a:rPr lang="en-US">
                <a:ea typeface="Calibri"/>
              </a:rPr>
            </a:br>
            <a:r>
              <a:rPr lang="en-US">
                <a:ea typeface="Calibri"/>
              </a:rPr>
              <a:t>603 CMR 41.03 and 41.04</a:t>
            </a:r>
          </a:p>
        </p:txBody>
      </p:sp>
      <p:sp>
        <p:nvSpPr>
          <p:cNvPr id="2" name="Content Placeholder 1">
            <a:extLst>
              <a:ext uri="{FF2B5EF4-FFF2-40B4-BE49-F238E27FC236}">
                <a16:creationId xmlns:a16="http://schemas.microsoft.com/office/drawing/2014/main" id="{985E9FBF-0578-56F5-C7E7-0F246236C270}"/>
              </a:ext>
            </a:extLst>
          </p:cNvPr>
          <p:cNvSpPr>
            <a:spLocks noGrp="1"/>
          </p:cNvSpPr>
          <p:nvPr>
            <p:ph idx="1"/>
          </p:nvPr>
        </p:nvSpPr>
        <p:spPr/>
        <p:txBody>
          <a:bodyPr vert="horz" lIns="91440" tIns="45720" rIns="91440" bIns="45720" rtlCol="0" anchor="t">
            <a:normAutofit/>
          </a:bodyPr>
          <a:lstStyle/>
          <a:p>
            <a:r>
              <a:rPr lang="en-US"/>
              <a:t>41.03 - Department Approval</a:t>
            </a:r>
          </a:p>
          <a:p>
            <a:pPr lvl="1"/>
            <a:r>
              <a:rPr lang="en-US"/>
              <a:t>Request for “fast-track” amendment approval process.</a:t>
            </a:r>
          </a:p>
          <a:p>
            <a:pPr lvl="1"/>
            <a:r>
              <a:rPr lang="en-US"/>
              <a:t>Request for provision for appeal or advisory review process for  Commissioner decisions.</a:t>
            </a:r>
          </a:p>
          <a:p>
            <a:pPr lvl="1"/>
            <a:r>
              <a:rPr lang="en-US"/>
              <a:t>Request for clarification of member municipality approval of withdrawals from regional school districts. </a:t>
            </a:r>
          </a:p>
          <a:p>
            <a:r>
              <a:rPr lang="en-US"/>
              <a:t>41.04 – Municipal Representatives in Regional School District Bargaining</a:t>
            </a:r>
          </a:p>
          <a:p>
            <a:pPr lvl="1"/>
            <a:r>
              <a:rPr lang="en-US"/>
              <a:t>Request for additional requirements related to collective bargaining.</a:t>
            </a:r>
          </a:p>
        </p:txBody>
      </p:sp>
    </p:spTree>
    <p:extLst>
      <p:ext uri="{BB962C8B-B14F-4D97-AF65-F5344CB8AC3E}">
        <p14:creationId xmlns:p14="http://schemas.microsoft.com/office/powerpoint/2010/main" val="3801589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5635D-6E95-3A97-F980-991E289735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63BFFC-18C3-1E96-9464-2143F82D0F44}"/>
              </a:ext>
            </a:extLst>
          </p:cNvPr>
          <p:cNvSpPr>
            <a:spLocks noGrp="1"/>
          </p:cNvSpPr>
          <p:nvPr>
            <p:ph type="title"/>
          </p:nvPr>
        </p:nvSpPr>
        <p:spPr/>
        <p:txBody>
          <a:bodyPr>
            <a:noAutofit/>
          </a:bodyPr>
          <a:lstStyle/>
          <a:p>
            <a:r>
              <a:rPr lang="en-US" sz="3600">
                <a:ea typeface="Calibri"/>
              </a:rPr>
              <a:t>Brief Summary of Public Comment</a:t>
            </a:r>
            <a:br>
              <a:rPr lang="en-US" sz="3600">
                <a:ea typeface="Calibri"/>
              </a:rPr>
            </a:br>
            <a:r>
              <a:rPr lang="en-US" sz="3600">
                <a:ea typeface="Calibri"/>
              </a:rPr>
              <a:t>603 CMR 41.05 and 41.06</a:t>
            </a:r>
            <a:endParaRPr lang="en-US" sz="4000"/>
          </a:p>
        </p:txBody>
      </p:sp>
      <p:sp>
        <p:nvSpPr>
          <p:cNvPr id="2" name="Content Placeholder 1">
            <a:extLst>
              <a:ext uri="{FF2B5EF4-FFF2-40B4-BE49-F238E27FC236}">
                <a16:creationId xmlns:a16="http://schemas.microsoft.com/office/drawing/2014/main" id="{B0077F24-A834-AEFA-42E8-C1CD081CB261}"/>
              </a:ext>
            </a:extLst>
          </p:cNvPr>
          <p:cNvSpPr>
            <a:spLocks noGrp="1"/>
          </p:cNvSpPr>
          <p:nvPr>
            <p:ph idx="1"/>
          </p:nvPr>
        </p:nvSpPr>
        <p:spPr>
          <a:xfrm>
            <a:off x="173179" y="1591254"/>
            <a:ext cx="11890665" cy="4922692"/>
          </a:xfrm>
        </p:spPr>
        <p:txBody>
          <a:bodyPr vert="horz" lIns="91440" tIns="45720" rIns="91440" bIns="45720" rtlCol="0" anchor="t">
            <a:noAutofit/>
          </a:bodyPr>
          <a:lstStyle/>
          <a:p>
            <a:r>
              <a:rPr lang="en-US">
                <a:solidFill>
                  <a:schemeClr val="tx2">
                    <a:lumMod val="90000"/>
                    <a:lumOff val="10000"/>
                  </a:schemeClr>
                </a:solidFill>
                <a:latin typeface="Arial"/>
                <a:cs typeface="Arial"/>
              </a:rPr>
              <a:t>41.05 – Regional School District Budgets </a:t>
            </a:r>
          </a:p>
          <a:p>
            <a:pPr lvl="1"/>
            <a:r>
              <a:rPr lang="en-US" sz="2800">
                <a:solidFill>
                  <a:schemeClr val="tx2">
                    <a:lumMod val="90000"/>
                    <a:lumOff val="10000"/>
                  </a:schemeClr>
                </a:solidFill>
                <a:latin typeface="Arial"/>
                <a:cs typeface="Arial"/>
              </a:rPr>
              <a:t>Concern about alternative assessment method lacking transparency and suggestions for amendment to M.G.L. c. 71, § 16B.</a:t>
            </a:r>
          </a:p>
          <a:p>
            <a:pPr lvl="1"/>
            <a:r>
              <a:rPr lang="en-US" sz="2800">
                <a:solidFill>
                  <a:schemeClr val="tx2">
                    <a:lumMod val="90000"/>
                    <a:lumOff val="10000"/>
                  </a:schemeClr>
                </a:solidFill>
                <a:latin typeface="Arial"/>
                <a:cs typeface="Arial"/>
              </a:rPr>
              <a:t>Question about where regulations require a school committee to clarify use of alternative assessment method.</a:t>
            </a:r>
          </a:p>
          <a:p>
            <a:pPr lvl="1"/>
            <a:r>
              <a:rPr lang="en-US" sz="2800">
                <a:solidFill>
                  <a:schemeClr val="tx2">
                    <a:lumMod val="90000"/>
                    <a:lumOff val="10000"/>
                  </a:schemeClr>
                </a:solidFill>
                <a:latin typeface="Arial"/>
                <a:cs typeface="Arial"/>
              </a:rPr>
              <a:t>Concern about removal of language that was interpreted by commenter to allow a member municipality to approve a budget without a positive vote.</a:t>
            </a:r>
          </a:p>
          <a:p>
            <a:r>
              <a:rPr lang="en-US">
                <a:solidFill>
                  <a:schemeClr val="tx2">
                    <a:lumMod val="90000"/>
                    <a:lumOff val="10000"/>
                  </a:schemeClr>
                </a:solidFill>
                <a:latin typeface="Arial"/>
                <a:cs typeface="Arial"/>
              </a:rPr>
              <a:t>41.06 – Excess and Deficiency</a:t>
            </a:r>
          </a:p>
          <a:p>
            <a:pPr lvl="1"/>
            <a:r>
              <a:rPr lang="en-US" sz="2800">
                <a:solidFill>
                  <a:schemeClr val="tx2">
                    <a:lumMod val="90000"/>
                    <a:lumOff val="10000"/>
                  </a:schemeClr>
                </a:solidFill>
                <a:latin typeface="Arial"/>
                <a:cs typeface="Arial"/>
              </a:rPr>
              <a:t>Request to limit use of excess and deficiency by removing newly proposed language, which clarifies current practice.</a:t>
            </a:r>
          </a:p>
          <a:p>
            <a:pPr marL="457200" lvl="1" indent="0">
              <a:buNone/>
            </a:pPr>
            <a:endParaRPr lang="en-US" sz="2800">
              <a:latin typeface="Aptos"/>
              <a:cs typeface="Arial"/>
            </a:endParaRPr>
          </a:p>
          <a:p>
            <a:pPr lvl="1"/>
            <a:endParaRPr lang="en-US">
              <a:latin typeface="Aptos"/>
              <a:cs typeface="Arial"/>
            </a:endParaRPr>
          </a:p>
        </p:txBody>
      </p:sp>
    </p:spTree>
    <p:extLst>
      <p:ext uri="{BB962C8B-B14F-4D97-AF65-F5344CB8AC3E}">
        <p14:creationId xmlns:p14="http://schemas.microsoft.com/office/powerpoint/2010/main" val="3987288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511AB-0FE2-840D-93F6-7F769D69B3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189310-B1E0-13C5-3077-E0C15D4168CC}"/>
              </a:ext>
            </a:extLst>
          </p:cNvPr>
          <p:cNvSpPr>
            <a:spLocks noGrp="1"/>
          </p:cNvSpPr>
          <p:nvPr>
            <p:ph type="title"/>
          </p:nvPr>
        </p:nvSpPr>
        <p:spPr/>
        <p:txBody>
          <a:bodyPr>
            <a:noAutofit/>
          </a:bodyPr>
          <a:lstStyle/>
          <a:p>
            <a:r>
              <a:rPr lang="en-US" sz="3200">
                <a:ea typeface="Calibri"/>
              </a:rPr>
              <a:t>Brief Summary of Public Comment</a:t>
            </a:r>
            <a:br>
              <a:rPr lang="en-US" sz="3200">
                <a:ea typeface="Calibri"/>
              </a:rPr>
            </a:br>
            <a:r>
              <a:rPr lang="en-US" sz="3200">
                <a:ea typeface="Calibri"/>
              </a:rPr>
              <a:t>41.07 and 41.08</a:t>
            </a:r>
            <a:endParaRPr lang="en-US" sz="3200"/>
          </a:p>
        </p:txBody>
      </p:sp>
      <p:sp>
        <p:nvSpPr>
          <p:cNvPr id="2" name="Content Placeholder 1">
            <a:extLst>
              <a:ext uri="{FF2B5EF4-FFF2-40B4-BE49-F238E27FC236}">
                <a16:creationId xmlns:a16="http://schemas.microsoft.com/office/drawing/2014/main" id="{511AAC59-5396-B73A-B331-C3FBDBA467D4}"/>
              </a:ext>
            </a:extLst>
          </p:cNvPr>
          <p:cNvSpPr>
            <a:spLocks noGrp="1"/>
          </p:cNvSpPr>
          <p:nvPr>
            <p:ph idx="1"/>
          </p:nvPr>
        </p:nvSpPr>
        <p:spPr/>
        <p:txBody>
          <a:bodyPr vert="horz" lIns="91440" tIns="45720" rIns="91440" bIns="45720" rtlCol="0" anchor="t">
            <a:normAutofit/>
          </a:bodyPr>
          <a:lstStyle/>
          <a:p>
            <a:pPr marL="228600" lvl="1">
              <a:spcBef>
                <a:spcPts val="1000"/>
              </a:spcBef>
            </a:pPr>
            <a:r>
              <a:rPr lang="en-US" sz="2800">
                <a:latin typeface="Arial"/>
                <a:cs typeface="Arial"/>
              </a:rPr>
              <a:t>41.07 – Fiscal Control/Oversight</a:t>
            </a:r>
          </a:p>
          <a:p>
            <a:pPr marL="685800" lvl="2">
              <a:spcBef>
                <a:spcPts val="1000"/>
              </a:spcBef>
            </a:pPr>
            <a:r>
              <a:rPr lang="en-US" sz="2800">
                <a:latin typeface="Arial"/>
                <a:cs typeface="Arial"/>
              </a:rPr>
              <a:t>Support of language change (from “control” to “oversight”).</a:t>
            </a:r>
          </a:p>
          <a:p>
            <a:pPr marL="228600" lvl="1">
              <a:spcBef>
                <a:spcPts val="1000"/>
              </a:spcBef>
            </a:pPr>
            <a:r>
              <a:rPr lang="en-US" sz="2800">
                <a:latin typeface="Arial"/>
                <a:cs typeface="Arial"/>
              </a:rPr>
              <a:t>41.08 - Waiver</a:t>
            </a:r>
          </a:p>
          <a:p>
            <a:pPr marL="685800" lvl="2">
              <a:spcBef>
                <a:spcPts val="1000"/>
              </a:spcBef>
            </a:pPr>
            <a:r>
              <a:rPr lang="en-US" sz="2800">
                <a:latin typeface="Arial"/>
                <a:cs typeface="Arial"/>
              </a:rPr>
              <a:t>Question about applicability of newly proposed waiver provision to member municipalities.</a:t>
            </a:r>
          </a:p>
          <a:p>
            <a:pPr marL="685800" lvl="2">
              <a:spcBef>
                <a:spcPts val="1000"/>
              </a:spcBef>
            </a:pPr>
            <a:r>
              <a:rPr lang="en-US" sz="2800">
                <a:latin typeface="Arial"/>
                <a:cs typeface="Arial"/>
              </a:rPr>
              <a:t>Proposal to limit ability of local (school district and municipality) officials to request waivers. </a:t>
            </a:r>
          </a:p>
          <a:p>
            <a:pPr marL="685800" lvl="2">
              <a:spcBef>
                <a:spcPts val="1000"/>
              </a:spcBef>
            </a:pPr>
            <a:r>
              <a:rPr lang="en-US" sz="2800">
                <a:latin typeface="Arial"/>
                <a:cs typeface="Arial"/>
              </a:rPr>
              <a:t>Concern about transparency, accountability, and use of waivers.</a:t>
            </a:r>
          </a:p>
          <a:p>
            <a:pPr marL="457200" lvl="2" indent="0">
              <a:spcBef>
                <a:spcPts val="1000"/>
              </a:spcBef>
              <a:buNone/>
            </a:pPr>
            <a:endParaRPr lang="en-US" sz="2800">
              <a:latin typeface="Aptos"/>
              <a:cs typeface="Arial"/>
            </a:endParaRPr>
          </a:p>
        </p:txBody>
      </p:sp>
    </p:spTree>
    <p:extLst>
      <p:ext uri="{BB962C8B-B14F-4D97-AF65-F5344CB8AC3E}">
        <p14:creationId xmlns:p14="http://schemas.microsoft.com/office/powerpoint/2010/main" val="352717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CA737F-5F5D-EABC-AEDA-E692944208CF}"/>
              </a:ext>
            </a:extLst>
          </p:cNvPr>
          <p:cNvSpPr>
            <a:spLocks noGrp="1"/>
          </p:cNvSpPr>
          <p:nvPr>
            <p:ph type="title"/>
          </p:nvPr>
        </p:nvSpPr>
        <p:spPr>
          <a:xfrm>
            <a:off x="173179" y="299174"/>
            <a:ext cx="10515600" cy="861002"/>
          </a:xfrm>
        </p:spPr>
        <p:txBody>
          <a:bodyPr>
            <a:normAutofit fontScale="90000"/>
          </a:bodyPr>
          <a:lstStyle/>
          <a:p>
            <a:r>
              <a:rPr lang="en-US"/>
              <a:t>Brief Summary of Public Comment</a:t>
            </a:r>
            <a:br>
              <a:rPr lang="en-US"/>
            </a:br>
            <a:r>
              <a:rPr lang="en-US"/>
              <a:t>General Comments and Questions</a:t>
            </a:r>
          </a:p>
        </p:txBody>
      </p:sp>
      <p:sp>
        <p:nvSpPr>
          <p:cNvPr id="2" name="Content Placeholder 1">
            <a:extLst>
              <a:ext uri="{FF2B5EF4-FFF2-40B4-BE49-F238E27FC236}">
                <a16:creationId xmlns:a16="http://schemas.microsoft.com/office/drawing/2014/main" id="{3FF84668-212B-78EF-C9F0-8B9BEFEBDC78}"/>
              </a:ext>
            </a:extLst>
          </p:cNvPr>
          <p:cNvSpPr>
            <a:spLocks noGrp="1"/>
          </p:cNvSpPr>
          <p:nvPr>
            <p:ph idx="1"/>
          </p:nvPr>
        </p:nvSpPr>
        <p:spPr>
          <a:xfrm>
            <a:off x="173179" y="1482397"/>
            <a:ext cx="11890665" cy="4717072"/>
          </a:xfrm>
        </p:spPr>
        <p:txBody>
          <a:bodyPr vert="horz" lIns="91440" tIns="45720" rIns="91440" bIns="45720" rtlCol="0" anchor="t">
            <a:normAutofit lnSpcReduction="10000"/>
          </a:bodyPr>
          <a:lstStyle/>
          <a:p>
            <a:r>
              <a:rPr lang="en-US">
                <a:latin typeface="Arial"/>
                <a:cs typeface="Arial"/>
              </a:rPr>
              <a:t>General comments/questions: </a:t>
            </a:r>
          </a:p>
          <a:p>
            <a:pPr lvl="1"/>
            <a:r>
              <a:rPr lang="en-US" sz="2800">
                <a:latin typeface="Arial"/>
                <a:cs typeface="Arial"/>
              </a:rPr>
              <a:t>Support of amendments.</a:t>
            </a:r>
          </a:p>
          <a:p>
            <a:pPr lvl="1"/>
            <a:r>
              <a:rPr lang="en-US" sz="2800">
                <a:latin typeface="Arial"/>
                <a:cs typeface="Arial"/>
              </a:rPr>
              <a:t>Question about DESE authority to enforce a proposed amended agreement not approved by member municipalities.</a:t>
            </a:r>
          </a:p>
          <a:p>
            <a:pPr lvl="1"/>
            <a:r>
              <a:rPr lang="en-US" sz="2800">
                <a:latin typeface="Arial"/>
                <a:cs typeface="Arial"/>
              </a:rPr>
              <a:t>Suggestion that DESE codify how weighted voting is to be counted and validated in both school committee actions and municipal approval of budgets or agreements, to reduce ambiguity and potential legal disputes.</a:t>
            </a:r>
          </a:p>
          <a:p>
            <a:pPr lvl="1"/>
            <a:r>
              <a:rPr lang="en-US" sz="2800">
                <a:latin typeface="Arial"/>
                <a:cs typeface="Arial"/>
              </a:rPr>
              <a:t>Suggestion to encourage creation of stabilization funds.</a:t>
            </a:r>
          </a:p>
          <a:p>
            <a:pPr lvl="1"/>
            <a:r>
              <a:rPr lang="en-US" sz="2800">
                <a:latin typeface="Arial"/>
                <a:cs typeface="Arial"/>
              </a:rPr>
              <a:t>Request for additional extension of public comment period.</a:t>
            </a:r>
          </a:p>
          <a:p>
            <a:pPr lvl="1"/>
            <a:r>
              <a:rPr lang="en-US" sz="2800">
                <a:latin typeface="Arial"/>
                <a:cs typeface="Arial"/>
              </a:rPr>
              <a:t>Question about whether proposed amendments will impact two-town regional school districts differently.</a:t>
            </a:r>
          </a:p>
          <a:p>
            <a:pPr lvl="1"/>
            <a:endParaRPr lang="en-US"/>
          </a:p>
        </p:txBody>
      </p:sp>
    </p:spTree>
    <p:extLst>
      <p:ext uri="{BB962C8B-B14F-4D97-AF65-F5344CB8AC3E}">
        <p14:creationId xmlns:p14="http://schemas.microsoft.com/office/powerpoint/2010/main" val="233146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685C6D-82FD-B40C-8676-69E71C8F119B}"/>
              </a:ext>
            </a:extLst>
          </p:cNvPr>
          <p:cNvSpPr>
            <a:spLocks noGrp="1"/>
          </p:cNvSpPr>
          <p:nvPr>
            <p:ph type="title"/>
          </p:nvPr>
        </p:nvSpPr>
        <p:spPr/>
        <p:txBody>
          <a:bodyPr/>
          <a:lstStyle/>
          <a:p>
            <a:r>
              <a:rPr lang="en-US"/>
              <a:t>Presenters</a:t>
            </a:r>
          </a:p>
        </p:txBody>
      </p:sp>
      <p:sp>
        <p:nvSpPr>
          <p:cNvPr id="2" name="Content Placeholder 1">
            <a:extLst>
              <a:ext uri="{FF2B5EF4-FFF2-40B4-BE49-F238E27FC236}">
                <a16:creationId xmlns:a16="http://schemas.microsoft.com/office/drawing/2014/main" id="{1B55E82F-FF11-FEEC-9491-B7ADB5F7C6E2}"/>
              </a:ext>
            </a:extLst>
          </p:cNvPr>
          <p:cNvSpPr>
            <a:spLocks noGrp="1"/>
          </p:cNvSpPr>
          <p:nvPr>
            <p:ph idx="1"/>
          </p:nvPr>
        </p:nvSpPr>
        <p:spPr/>
        <p:txBody>
          <a:bodyPr vert="horz" lIns="91440" tIns="45720" rIns="91440" bIns="45720" rtlCol="0" anchor="t">
            <a:normAutofit/>
          </a:bodyPr>
          <a:lstStyle/>
          <a:p>
            <a:pPr fontAlgn="base"/>
            <a:r>
              <a:rPr lang="en-US">
                <a:latin typeface="Arial"/>
                <a:cs typeface="Arial"/>
              </a:rPr>
              <a:t>John J. (Jay) Sullivan, Associate Commissioner for District and School Finance ​</a:t>
            </a:r>
          </a:p>
          <a:p>
            <a:pPr fontAlgn="base"/>
            <a:endParaRPr lang="en-US"/>
          </a:p>
          <a:p>
            <a:pPr fontAlgn="base"/>
            <a:r>
              <a:rPr lang="en-US"/>
              <a:t>Christine M. Lynch, Former Director of Regional Governance/Management Consultant ​</a:t>
            </a:r>
          </a:p>
          <a:p>
            <a:pPr fontAlgn="base"/>
            <a:endParaRPr lang="en-US"/>
          </a:p>
          <a:p>
            <a:pPr fontAlgn="base"/>
            <a:r>
              <a:rPr lang="en-US"/>
              <a:t>Michelle Griffin, Regional Governance Coordinator</a:t>
            </a:r>
          </a:p>
          <a:p>
            <a:endParaRPr lang="en-US">
              <a:latin typeface="Arial"/>
              <a:cs typeface="Arial"/>
            </a:endParaRPr>
          </a:p>
          <a:p>
            <a:r>
              <a:rPr lang="en-US">
                <a:latin typeface="Arial"/>
                <a:cs typeface="Arial"/>
              </a:rPr>
              <a:t>Lucy Wall, DESE Legal Counsel </a:t>
            </a:r>
          </a:p>
          <a:p>
            <a:pPr lvl="1"/>
            <a:endParaRPr lang="en-US">
              <a:latin typeface="Aptos"/>
            </a:endParaRPr>
          </a:p>
          <a:p>
            <a:pPr marL="0" indent="0">
              <a:buNone/>
            </a:pPr>
            <a:endParaRPr lang="en-US">
              <a:latin typeface="Aptos"/>
            </a:endParaRPr>
          </a:p>
          <a:p>
            <a:pPr marL="457200" lvl="1" indent="0">
              <a:buNone/>
            </a:pPr>
            <a:endParaRPr lang="en-US"/>
          </a:p>
        </p:txBody>
      </p:sp>
    </p:spTree>
    <p:extLst>
      <p:ext uri="{BB962C8B-B14F-4D97-AF65-F5344CB8AC3E}">
        <p14:creationId xmlns:p14="http://schemas.microsoft.com/office/powerpoint/2010/main" val="315898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51421-FA09-45EA-63AD-A8CED8C195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6E84A1-D2F5-DD90-8295-CA4449B7A081}"/>
              </a:ext>
            </a:extLst>
          </p:cNvPr>
          <p:cNvSpPr>
            <a:spLocks noGrp="1"/>
          </p:cNvSpPr>
          <p:nvPr>
            <p:ph type="title"/>
          </p:nvPr>
        </p:nvSpPr>
        <p:spPr/>
        <p:txBody>
          <a:bodyPr/>
          <a:lstStyle/>
          <a:p>
            <a:r>
              <a:rPr lang="en-US"/>
              <a:t>Agenda</a:t>
            </a:r>
          </a:p>
        </p:txBody>
      </p:sp>
      <p:sp>
        <p:nvSpPr>
          <p:cNvPr id="2" name="Content Placeholder 1">
            <a:extLst>
              <a:ext uri="{FF2B5EF4-FFF2-40B4-BE49-F238E27FC236}">
                <a16:creationId xmlns:a16="http://schemas.microsoft.com/office/drawing/2014/main" id="{271C0994-FF13-F2B6-0E62-8F864D63AD02}"/>
              </a:ext>
            </a:extLst>
          </p:cNvPr>
          <p:cNvSpPr>
            <a:spLocks noGrp="1"/>
          </p:cNvSpPr>
          <p:nvPr>
            <p:ph idx="1"/>
          </p:nvPr>
        </p:nvSpPr>
        <p:spPr/>
        <p:txBody>
          <a:bodyPr vert="horz" lIns="91440" tIns="45720" rIns="91440" bIns="45720" rtlCol="0" anchor="t">
            <a:normAutofit/>
          </a:bodyPr>
          <a:lstStyle/>
          <a:p>
            <a:pPr>
              <a:spcAft>
                <a:spcPts val="1200"/>
              </a:spcAft>
            </a:pPr>
            <a:r>
              <a:rPr lang="en-US" sz="3600">
                <a:latin typeface="Arial"/>
                <a:cs typeface="Arial"/>
              </a:rPr>
              <a:t>Proposed changes to regulations presented in April</a:t>
            </a:r>
          </a:p>
          <a:p>
            <a:pPr>
              <a:spcAft>
                <a:spcPts val="1200"/>
              </a:spcAft>
            </a:pPr>
            <a:r>
              <a:rPr lang="en-US" sz="3600">
                <a:latin typeface="Arial"/>
                <a:cs typeface="Arial"/>
              </a:rPr>
              <a:t>Summary of public outreach and public comment</a:t>
            </a:r>
          </a:p>
          <a:p>
            <a:pPr>
              <a:spcAft>
                <a:spcPts val="1200"/>
              </a:spcAft>
            </a:pPr>
            <a:r>
              <a:rPr lang="en-US" sz="3600">
                <a:latin typeface="Arial"/>
                <a:cs typeface="Arial"/>
              </a:rPr>
              <a:t>Additional proposed changes to regulations in response to public comment</a:t>
            </a:r>
          </a:p>
          <a:p>
            <a:pPr>
              <a:spcAft>
                <a:spcPts val="1200"/>
              </a:spcAft>
            </a:pPr>
            <a:r>
              <a:rPr lang="en-US" sz="3600">
                <a:latin typeface="Arial"/>
                <a:cs typeface="Arial"/>
              </a:rPr>
              <a:t>Comments and questions from the Board</a:t>
            </a:r>
          </a:p>
        </p:txBody>
      </p:sp>
      <p:sp>
        <p:nvSpPr>
          <p:cNvPr id="4" name="Content Placeholder 1" descr="Box around Text">
            <a:extLst>
              <a:ext uri="{FF2B5EF4-FFF2-40B4-BE49-F238E27FC236}">
                <a16:creationId xmlns:a16="http://schemas.microsoft.com/office/drawing/2014/main" id="{00612698-B790-DE6E-B0A5-2788F4D5BC99}"/>
              </a:ext>
            </a:extLst>
          </p:cNvPr>
          <p:cNvSpPr txBox="1">
            <a:spLocks/>
          </p:cNvSpPr>
          <p:nvPr/>
        </p:nvSpPr>
        <p:spPr>
          <a:xfrm>
            <a:off x="831709" y="1880241"/>
            <a:ext cx="10082916" cy="46014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endParaRPr lang="en-US" sz="3000">
              <a:latin typeface="Aptos" panose="020B0004020202020204" pitchFamily="34" charset="0"/>
            </a:endParaRPr>
          </a:p>
          <a:p>
            <a:pPr lvl="1">
              <a:spcAft>
                <a:spcPts val="1200"/>
              </a:spcAft>
            </a:pPr>
            <a:endParaRPr lang="en-US" sz="4400">
              <a:latin typeface="Aptos"/>
              <a:cs typeface="Arial"/>
            </a:endParaRPr>
          </a:p>
          <a:p>
            <a:pPr marL="457200" lvl="1" indent="0">
              <a:buFont typeface="Arial" panose="020B0604020202020204" pitchFamily="34" charset="0"/>
              <a:buNone/>
            </a:pPr>
            <a:endParaRPr lang="en-US">
              <a:latin typeface="Aptos" panose="020B0004020202020204" pitchFamily="34" charset="0"/>
            </a:endParaRPr>
          </a:p>
        </p:txBody>
      </p:sp>
    </p:spTree>
    <p:extLst>
      <p:ext uri="{BB962C8B-B14F-4D97-AF65-F5344CB8AC3E}">
        <p14:creationId xmlns:p14="http://schemas.microsoft.com/office/powerpoint/2010/main" val="47079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AF59-82AB-8A6C-8CE6-ED119B75560D}"/>
              </a:ext>
            </a:extLst>
          </p:cNvPr>
          <p:cNvSpPr>
            <a:spLocks noGrp="1"/>
          </p:cNvSpPr>
          <p:nvPr>
            <p:ph type="title"/>
          </p:nvPr>
        </p:nvSpPr>
        <p:spPr/>
        <p:txBody>
          <a:bodyPr/>
          <a:lstStyle/>
          <a:p>
            <a:r>
              <a:rPr lang="en-US">
                <a:latin typeface="Arial"/>
                <a:cs typeface="Arial"/>
              </a:rPr>
              <a:t>Regional School Districts </a:t>
            </a:r>
            <a:endParaRPr lang="en-US"/>
          </a:p>
        </p:txBody>
      </p:sp>
      <p:sp>
        <p:nvSpPr>
          <p:cNvPr id="3" name="Content Placeholder 2">
            <a:extLst>
              <a:ext uri="{FF2B5EF4-FFF2-40B4-BE49-F238E27FC236}">
                <a16:creationId xmlns:a16="http://schemas.microsoft.com/office/drawing/2014/main" id="{733F6DF7-CC8D-0C95-7A9E-93FCE4BE7F23}"/>
              </a:ext>
            </a:extLst>
          </p:cNvPr>
          <p:cNvSpPr>
            <a:spLocks noGrp="1"/>
          </p:cNvSpPr>
          <p:nvPr>
            <p:ph idx="1"/>
          </p:nvPr>
        </p:nvSpPr>
        <p:spPr/>
        <p:txBody>
          <a:bodyPr vert="horz" lIns="91440" tIns="45720" rIns="91440" bIns="45720" rtlCol="0" anchor="t">
            <a:normAutofit/>
          </a:bodyPr>
          <a:lstStyle/>
          <a:p>
            <a:pPr marL="0" indent="0">
              <a:lnSpc>
                <a:spcPct val="120000"/>
              </a:lnSpc>
              <a:buNone/>
            </a:pPr>
            <a:r>
              <a:rPr lang="en-US" sz="3200" b="1">
                <a:solidFill>
                  <a:srgbClr val="002060"/>
                </a:solidFill>
                <a:latin typeface="Arial"/>
                <a:cs typeface="Arial"/>
              </a:rPr>
              <a:t>FY26:</a:t>
            </a:r>
            <a:r>
              <a:rPr lang="en-US" sz="3200">
                <a:solidFill>
                  <a:srgbClr val="002060"/>
                </a:solidFill>
                <a:latin typeface="Arial"/>
                <a:cs typeface="Arial"/>
              </a:rPr>
              <a:t> 84 Regional School Districts (RSDs) in MA</a:t>
            </a:r>
          </a:p>
          <a:p>
            <a:pPr marL="737870" lvl="2" indent="-506095">
              <a:lnSpc>
                <a:spcPct val="120000"/>
              </a:lnSpc>
              <a:buFont typeface="Wingdings,Sans-Serif" panose="020B0604020202020204" pitchFamily="34" charset="0"/>
              <a:buChar char="Ø"/>
            </a:pPr>
            <a:r>
              <a:rPr lang="en-US" sz="3200">
                <a:solidFill>
                  <a:srgbClr val="002060"/>
                </a:solidFill>
                <a:latin typeface="Arial"/>
                <a:cs typeface="Arial"/>
              </a:rPr>
              <a:t>58 Academic RSDs with 170 member cities and towns (serving 97,218 students in FY25)</a:t>
            </a:r>
          </a:p>
          <a:p>
            <a:pPr marL="737870" lvl="2" indent="-506095">
              <a:lnSpc>
                <a:spcPct val="120000"/>
              </a:lnSpc>
              <a:buFont typeface="Wingdings,Sans-Serif" panose="020B0604020202020204" pitchFamily="34" charset="0"/>
              <a:buChar char="Ø"/>
            </a:pPr>
            <a:r>
              <a:rPr lang="en-US" sz="3200">
                <a:solidFill>
                  <a:srgbClr val="002060"/>
                </a:solidFill>
                <a:latin typeface="Arial"/>
                <a:cs typeface="Arial"/>
              </a:rPr>
              <a:t>26 Career Technical/Vocational RSDs with 235 member cities and towns (serving 30,901 students in FY25) </a:t>
            </a:r>
          </a:p>
          <a:p>
            <a:pPr marL="737870" lvl="2" indent="-506095">
              <a:lnSpc>
                <a:spcPct val="120000"/>
              </a:lnSpc>
              <a:buFont typeface="Wingdings,Sans-Serif" panose="020B0604020202020204" pitchFamily="34" charset="0"/>
              <a:buChar char="Ø"/>
            </a:pPr>
            <a:r>
              <a:rPr lang="en-US" sz="3200">
                <a:solidFill>
                  <a:srgbClr val="002060"/>
                </a:solidFill>
                <a:latin typeface="Arial"/>
                <a:cs typeface="Arial"/>
              </a:rPr>
              <a:t>Only 54 municipalities in MA are not in a regional school district</a:t>
            </a:r>
          </a:p>
        </p:txBody>
      </p:sp>
      <p:sp>
        <p:nvSpPr>
          <p:cNvPr id="4" name="Slide Number Placeholder 3">
            <a:extLst>
              <a:ext uri="{FF2B5EF4-FFF2-40B4-BE49-F238E27FC236}">
                <a16:creationId xmlns:a16="http://schemas.microsoft.com/office/drawing/2014/main" id="{1A2493C2-5B76-CC1A-DA35-802176D21B65}"/>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264139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 purple; The majority of partial are 9-12 or 7-12; there are a handful of partial districts the elem level&#10;A few years old, obtained from Mass GIS website">
            <a:extLst>
              <a:ext uri="{FF2B5EF4-FFF2-40B4-BE49-F238E27FC236}">
                <a16:creationId xmlns:a16="http://schemas.microsoft.com/office/drawing/2014/main" id="{7083D85E-3218-9F63-2385-943C584F46A1}"/>
              </a:ext>
            </a:extLst>
          </p:cNvPr>
          <p:cNvPicPr>
            <a:picLocks noChangeAspect="1"/>
          </p:cNvPicPr>
          <p:nvPr/>
        </p:nvPicPr>
        <p:blipFill>
          <a:blip r:embed="rId3"/>
          <a:stretch>
            <a:fillRect/>
          </a:stretch>
        </p:blipFill>
        <p:spPr>
          <a:xfrm>
            <a:off x="308463" y="0"/>
            <a:ext cx="11389230" cy="6858000"/>
          </a:xfrm>
          <a:prstGeom prst="rect">
            <a:avLst/>
          </a:prstGeom>
        </p:spPr>
      </p:pic>
      <p:sp>
        <p:nvSpPr>
          <p:cNvPr id="2" name="TextBox 1">
            <a:extLst>
              <a:ext uri="{FF2B5EF4-FFF2-40B4-BE49-F238E27FC236}">
                <a16:creationId xmlns:a16="http://schemas.microsoft.com/office/drawing/2014/main" id="{9DD2E1BB-7AEE-940E-7B26-8CFE0A5B051E}"/>
              </a:ext>
            </a:extLst>
          </p:cNvPr>
          <p:cNvSpPr txBox="1"/>
          <p:nvPr/>
        </p:nvSpPr>
        <p:spPr>
          <a:xfrm>
            <a:off x="1524000" y="0"/>
            <a:ext cx="5284304" cy="400110"/>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Arial"/>
                <a:ea typeface="Calibri"/>
                <a:cs typeface="Calibri"/>
              </a:rPr>
              <a:t>Academic Regional School Districts</a:t>
            </a:r>
          </a:p>
        </p:txBody>
      </p:sp>
      <p:sp>
        <p:nvSpPr>
          <p:cNvPr id="4" name="Title 3" hidden="1">
            <a:extLst>
              <a:ext uri="{FF2B5EF4-FFF2-40B4-BE49-F238E27FC236}">
                <a16:creationId xmlns:a16="http://schemas.microsoft.com/office/drawing/2014/main" id="{481D3B72-E990-6B48-5FA9-0DD9E688A7ED}"/>
              </a:ext>
            </a:extLst>
          </p:cNvPr>
          <p:cNvSpPr>
            <a:spLocks noGrp="1"/>
          </p:cNvSpPr>
          <p:nvPr>
            <p:ph type="title" idx="4294967295"/>
          </p:nvPr>
        </p:nvSpPr>
        <p:spPr/>
        <p:txBody>
          <a:bodyPr>
            <a:normAutofit/>
          </a:bodyPr>
          <a:lstStyle/>
          <a:p>
            <a:r>
              <a:rPr lang="en-US" dirty="0">
                <a:solidFill>
                  <a:schemeClr val="bg1"/>
                </a:solidFill>
                <a:latin typeface="Arial"/>
                <a:ea typeface="Calibri"/>
                <a:cs typeface="Calibri"/>
              </a:rPr>
              <a:t>Academic Regional School Districts</a:t>
            </a:r>
            <a:endParaRPr lang="en-US" dirty="0"/>
          </a:p>
        </p:txBody>
      </p:sp>
    </p:spTree>
    <p:extLst>
      <p:ext uri="{BB962C8B-B14F-4D97-AF65-F5344CB8AC3E}">
        <p14:creationId xmlns:p14="http://schemas.microsoft.com/office/powerpoint/2010/main" val="53071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of Career Technical Vocational Regional School Districts">
            <a:extLst>
              <a:ext uri="{FF2B5EF4-FFF2-40B4-BE49-F238E27FC236}">
                <a16:creationId xmlns:a16="http://schemas.microsoft.com/office/drawing/2014/main" id="{67ABAC0D-E775-ABD6-8A6E-24B7DFDE1731}"/>
              </a:ext>
            </a:extLst>
          </p:cNvPr>
          <p:cNvPicPr>
            <a:picLocks noChangeAspect="1"/>
          </p:cNvPicPr>
          <p:nvPr/>
        </p:nvPicPr>
        <p:blipFill>
          <a:blip r:embed="rId2"/>
          <a:stretch>
            <a:fillRect/>
          </a:stretch>
        </p:blipFill>
        <p:spPr>
          <a:xfrm>
            <a:off x="303765" y="0"/>
            <a:ext cx="11362218" cy="6858000"/>
          </a:xfrm>
          <a:prstGeom prst="rect">
            <a:avLst/>
          </a:prstGeom>
        </p:spPr>
      </p:pic>
      <p:sp>
        <p:nvSpPr>
          <p:cNvPr id="2" name="TextBox 1">
            <a:extLst>
              <a:ext uri="{FF2B5EF4-FFF2-40B4-BE49-F238E27FC236}">
                <a16:creationId xmlns:a16="http://schemas.microsoft.com/office/drawing/2014/main" id="{AD296ACC-EC1A-2CA3-DFDF-F8977DF17DA1}"/>
              </a:ext>
            </a:extLst>
          </p:cNvPr>
          <p:cNvSpPr txBox="1"/>
          <p:nvPr/>
        </p:nvSpPr>
        <p:spPr>
          <a:xfrm>
            <a:off x="2120348" y="5522"/>
            <a:ext cx="4721086" cy="400110"/>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latin typeface="Arial"/>
                <a:cs typeface="Arial"/>
              </a:rPr>
              <a:t>Career Technical/Vocational RSDs</a:t>
            </a:r>
            <a:endParaRPr lang="en-US" sz="2000" b="1" dirty="0">
              <a:solidFill>
                <a:schemeClr val="bg1"/>
              </a:solidFill>
              <a:ea typeface="Calibri" panose="020F0502020204030204"/>
              <a:cs typeface="Calibri" panose="020F0502020204030204"/>
            </a:endParaRPr>
          </a:p>
        </p:txBody>
      </p:sp>
      <p:sp>
        <p:nvSpPr>
          <p:cNvPr id="4" name="Title 3" hidden="1">
            <a:extLst>
              <a:ext uri="{FF2B5EF4-FFF2-40B4-BE49-F238E27FC236}">
                <a16:creationId xmlns:a16="http://schemas.microsoft.com/office/drawing/2014/main" id="{1A587842-2798-0287-D490-0108C2635B43}"/>
              </a:ext>
            </a:extLst>
          </p:cNvPr>
          <p:cNvSpPr>
            <a:spLocks noGrp="1"/>
          </p:cNvSpPr>
          <p:nvPr>
            <p:ph type="title" idx="4294967295"/>
          </p:nvPr>
        </p:nvSpPr>
        <p:spPr/>
        <p:txBody>
          <a:bodyPr>
            <a:normAutofit/>
          </a:bodyPr>
          <a:lstStyle/>
          <a:p>
            <a:r>
              <a:rPr lang="en-US" dirty="0">
                <a:solidFill>
                  <a:schemeClr val="bg1"/>
                </a:solidFill>
                <a:latin typeface="Arial"/>
                <a:cs typeface="Arial"/>
              </a:rPr>
              <a:t>Career Technical/Vocational RSDs</a:t>
            </a:r>
            <a:endParaRPr lang="en-US" dirty="0"/>
          </a:p>
        </p:txBody>
      </p:sp>
    </p:spTree>
    <p:extLst>
      <p:ext uri="{BB962C8B-B14F-4D97-AF65-F5344CB8AC3E}">
        <p14:creationId xmlns:p14="http://schemas.microsoft.com/office/powerpoint/2010/main" val="413993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D29FC-7B4A-1974-02AC-315D470CA1C2}"/>
              </a:ext>
            </a:extLst>
          </p:cNvPr>
          <p:cNvSpPr>
            <a:spLocks noGrp="1"/>
          </p:cNvSpPr>
          <p:nvPr>
            <p:ph type="title"/>
          </p:nvPr>
        </p:nvSpPr>
        <p:spPr/>
        <p:txBody>
          <a:bodyPr>
            <a:normAutofit fontScale="90000"/>
          </a:bodyPr>
          <a:lstStyle/>
          <a:p>
            <a:r>
              <a:rPr lang="en-US"/>
              <a:t>Changes to Regional School District Regulations Proposed in April 2025</a:t>
            </a:r>
          </a:p>
        </p:txBody>
      </p:sp>
      <p:sp>
        <p:nvSpPr>
          <p:cNvPr id="2" name="Content Placeholder 1">
            <a:extLst>
              <a:ext uri="{FF2B5EF4-FFF2-40B4-BE49-F238E27FC236}">
                <a16:creationId xmlns:a16="http://schemas.microsoft.com/office/drawing/2014/main" id="{F5DC5D16-44B8-ACC3-BFE0-03BC86AC1498}"/>
              </a:ext>
            </a:extLst>
          </p:cNvPr>
          <p:cNvSpPr>
            <a:spLocks noGrp="1"/>
          </p:cNvSpPr>
          <p:nvPr>
            <p:ph idx="1"/>
          </p:nvPr>
        </p:nvSpPr>
        <p:spPr/>
        <p:txBody>
          <a:bodyPr vert="horz" lIns="91440" tIns="45720" rIns="91440" bIns="45720" rtlCol="0" anchor="t">
            <a:normAutofit/>
          </a:bodyPr>
          <a:lstStyle/>
          <a:p>
            <a:pPr marL="514350" indent="-514350" fontAlgn="base">
              <a:buAutoNum type="arabicPeriod"/>
            </a:pPr>
            <a:r>
              <a:rPr lang="en-US" sz="3200">
                <a:latin typeface="Arial"/>
                <a:cs typeface="Arial"/>
              </a:rPr>
              <a:t>Streamlining the approval of RSD agreements and amendments to RSD agreements</a:t>
            </a:r>
          </a:p>
          <a:p>
            <a:pPr marL="514350" indent="-514350" fontAlgn="base">
              <a:buAutoNum type="arabicPeriod"/>
            </a:pPr>
            <a:r>
              <a:rPr lang="en-US" sz="3200">
                <a:latin typeface="Arial"/>
                <a:cs typeface="Arial"/>
              </a:rPr>
              <a:t>Clarifying provisions surrounding the creation and approval of RSD budgets</a:t>
            </a:r>
          </a:p>
          <a:p>
            <a:pPr marL="514350" indent="-514350">
              <a:buAutoNum type="arabicPeriod"/>
            </a:pPr>
            <a:r>
              <a:rPr lang="en-US" sz="3200">
                <a:latin typeface="Arial"/>
                <a:cs typeface="Arial"/>
              </a:rPr>
              <a:t>Clarifying provisions related to Commissioner Fiscal Oversight, when required by RSD law</a:t>
            </a:r>
          </a:p>
          <a:p>
            <a:pPr marL="514350" indent="-514350" fontAlgn="base">
              <a:buAutoNum type="arabicPeriod"/>
            </a:pPr>
            <a:r>
              <a:rPr lang="en-US" sz="3200">
                <a:latin typeface="Arial"/>
                <a:cs typeface="Arial"/>
              </a:rPr>
              <a:t>Addition of new provisions for waiver and severability</a:t>
            </a:r>
          </a:p>
          <a:p>
            <a:pPr marL="514350" indent="-514350" fontAlgn="base">
              <a:buAutoNum type="arabicPeriod"/>
            </a:pPr>
            <a:r>
              <a:rPr lang="en-US" sz="3200">
                <a:latin typeface="Arial"/>
                <a:cs typeface="Arial"/>
              </a:rPr>
              <a:t>Technical updates</a:t>
            </a:r>
          </a:p>
        </p:txBody>
      </p:sp>
    </p:spTree>
    <p:extLst>
      <p:ext uri="{BB962C8B-B14F-4D97-AF65-F5344CB8AC3E}">
        <p14:creationId xmlns:p14="http://schemas.microsoft.com/office/powerpoint/2010/main" val="78777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76308-1421-1B6E-25AA-37C43BEFBD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B2C32D-8C94-DD90-3A4D-E67D4276B3A9}"/>
              </a:ext>
            </a:extLst>
          </p:cNvPr>
          <p:cNvSpPr>
            <a:spLocks noGrp="1"/>
          </p:cNvSpPr>
          <p:nvPr>
            <p:ph type="title"/>
          </p:nvPr>
        </p:nvSpPr>
        <p:spPr/>
        <p:txBody>
          <a:bodyPr>
            <a:normAutofit/>
          </a:bodyPr>
          <a:lstStyle/>
          <a:p>
            <a:r>
              <a:rPr lang="en-US"/>
              <a:t>Public Outreach and Public Comment</a:t>
            </a:r>
          </a:p>
        </p:txBody>
      </p:sp>
      <p:sp>
        <p:nvSpPr>
          <p:cNvPr id="2" name="Content Placeholder 1">
            <a:extLst>
              <a:ext uri="{FF2B5EF4-FFF2-40B4-BE49-F238E27FC236}">
                <a16:creationId xmlns:a16="http://schemas.microsoft.com/office/drawing/2014/main" id="{23A815AF-7176-A60A-2090-774A7E52E9BB}"/>
              </a:ext>
            </a:extLst>
          </p:cNvPr>
          <p:cNvSpPr>
            <a:spLocks noGrp="1"/>
          </p:cNvSpPr>
          <p:nvPr>
            <p:ph idx="1"/>
          </p:nvPr>
        </p:nvSpPr>
        <p:spPr>
          <a:xfrm>
            <a:off x="173179" y="1482397"/>
            <a:ext cx="11890665" cy="4886406"/>
          </a:xfrm>
        </p:spPr>
        <p:txBody>
          <a:bodyPr vert="horz" lIns="91440" tIns="45720" rIns="91440" bIns="45720" rtlCol="0" anchor="t">
            <a:noAutofit/>
          </a:bodyPr>
          <a:lstStyle/>
          <a:p>
            <a:r>
              <a:rPr lang="en-US" sz="2500" b="1">
                <a:solidFill>
                  <a:schemeClr val="tx2">
                    <a:lumMod val="90000"/>
                    <a:lumOff val="10000"/>
                  </a:schemeClr>
                </a:solidFill>
                <a:latin typeface="Arial"/>
                <a:ea typeface="Aptos" panose="020B0004020202020204" pitchFamily="34" charset="0"/>
                <a:cs typeface="Arial"/>
              </a:rPr>
              <a:t>Office of Regional Governance offered informational sessions on the  proposed changes to five partner agencies and held sessions with:</a:t>
            </a:r>
          </a:p>
          <a:p>
            <a:pPr lvl="1"/>
            <a:r>
              <a:rPr lang="en-US" sz="2500">
                <a:solidFill>
                  <a:schemeClr val="tx2">
                    <a:lumMod val="90000"/>
                    <a:lumOff val="10000"/>
                  </a:schemeClr>
                </a:solidFill>
                <a:effectLst/>
                <a:latin typeface="Arial"/>
                <a:ea typeface="Aptos" panose="020B0004020202020204" pitchFamily="34" charset="0"/>
                <a:cs typeface="Arial"/>
              </a:rPr>
              <a:t>Mass. </a:t>
            </a:r>
            <a:r>
              <a:rPr lang="en-US" sz="2500">
                <a:solidFill>
                  <a:schemeClr val="tx2">
                    <a:lumMod val="90000"/>
                    <a:lumOff val="10000"/>
                  </a:schemeClr>
                </a:solidFill>
                <a:latin typeface="Arial"/>
                <a:ea typeface="Aptos" panose="020B0004020202020204" pitchFamily="34" charset="0"/>
                <a:cs typeface="Arial"/>
              </a:rPr>
              <a:t>Association of Regional Schools </a:t>
            </a:r>
          </a:p>
          <a:p>
            <a:pPr lvl="1"/>
            <a:r>
              <a:rPr lang="en-US" sz="2500">
                <a:solidFill>
                  <a:schemeClr val="tx2">
                    <a:lumMod val="90000"/>
                    <a:lumOff val="10000"/>
                  </a:schemeClr>
                </a:solidFill>
                <a:effectLst/>
                <a:latin typeface="Arial"/>
                <a:ea typeface="Aptos" panose="020B0004020202020204" pitchFamily="34" charset="0"/>
                <a:cs typeface="Arial"/>
              </a:rPr>
              <a:t>Mass. Association of School Business Officials</a:t>
            </a:r>
          </a:p>
          <a:p>
            <a:pPr lvl="1"/>
            <a:r>
              <a:rPr lang="en-US" sz="2500">
                <a:solidFill>
                  <a:schemeClr val="tx2">
                    <a:lumMod val="90000"/>
                    <a:lumOff val="10000"/>
                  </a:schemeClr>
                </a:solidFill>
                <a:effectLst/>
                <a:latin typeface="Arial"/>
                <a:ea typeface="Aptos" panose="020B0004020202020204" pitchFamily="34" charset="0"/>
                <a:cs typeface="Arial"/>
              </a:rPr>
              <a:t>Mass. Association of School Committees</a:t>
            </a:r>
          </a:p>
          <a:p>
            <a:r>
              <a:rPr lang="en-US" sz="2500" b="1">
                <a:solidFill>
                  <a:schemeClr val="tx2">
                    <a:lumMod val="90000"/>
                    <a:lumOff val="10000"/>
                  </a:schemeClr>
                </a:solidFill>
                <a:effectLst/>
                <a:latin typeface="Arial"/>
                <a:ea typeface="Aptos" panose="020B0004020202020204" pitchFamily="34" charset="0"/>
                <a:cs typeface="Arial"/>
              </a:rPr>
              <a:t>Public </a:t>
            </a:r>
            <a:r>
              <a:rPr lang="en-US" sz="2500" b="1">
                <a:solidFill>
                  <a:schemeClr val="tx2">
                    <a:lumMod val="90000"/>
                    <a:lumOff val="10000"/>
                  </a:schemeClr>
                </a:solidFill>
                <a:latin typeface="Arial"/>
                <a:ea typeface="Aptos" panose="020B0004020202020204" pitchFamily="34" charset="0"/>
                <a:cs typeface="Arial"/>
              </a:rPr>
              <a:t>comments</a:t>
            </a:r>
            <a:r>
              <a:rPr lang="en-US" sz="2500" b="1">
                <a:solidFill>
                  <a:schemeClr val="tx2">
                    <a:lumMod val="90000"/>
                    <a:lumOff val="10000"/>
                  </a:schemeClr>
                </a:solidFill>
                <a:effectLst/>
                <a:latin typeface="Arial"/>
                <a:ea typeface="Aptos" panose="020B0004020202020204" pitchFamily="34" charset="0"/>
                <a:cs typeface="Arial"/>
              </a:rPr>
              <a:t> received from a total of six individuals</a:t>
            </a:r>
          </a:p>
          <a:p>
            <a:pPr lvl="1"/>
            <a:r>
              <a:rPr lang="en-US" sz="2500">
                <a:solidFill>
                  <a:schemeClr val="tx2">
                    <a:lumMod val="90000"/>
                    <a:lumOff val="10000"/>
                  </a:schemeClr>
                </a:solidFill>
                <a:effectLst/>
                <a:latin typeface="Arial"/>
                <a:ea typeface="Aptos" panose="020B0004020202020204" pitchFamily="34" charset="0"/>
                <a:cs typeface="Arial"/>
              </a:rPr>
              <a:t>Three individuals submitted public comment through the survey tool</a:t>
            </a:r>
            <a:r>
              <a:rPr lang="en-US" sz="2500">
                <a:solidFill>
                  <a:schemeClr val="tx2">
                    <a:lumMod val="90000"/>
                    <a:lumOff val="10000"/>
                  </a:schemeClr>
                </a:solidFill>
                <a:latin typeface="Arial"/>
                <a:ea typeface="Aptos" panose="020B0004020202020204" pitchFamily="34" charset="0"/>
                <a:cs typeface="Arial"/>
              </a:rPr>
              <a:t>: an </a:t>
            </a:r>
            <a:r>
              <a:rPr lang="en-US" sz="2500">
                <a:solidFill>
                  <a:schemeClr val="tx2">
                    <a:lumMod val="90000"/>
                    <a:lumOff val="10000"/>
                  </a:schemeClr>
                </a:solidFill>
                <a:effectLst/>
                <a:latin typeface="Arial"/>
                <a:ea typeface="Aptos" panose="020B0004020202020204" pitchFamily="34" charset="0"/>
                <a:cs typeface="Arial"/>
              </a:rPr>
              <a:t>administrator at a regional school district; a parent/community member/former school committee member; and an </a:t>
            </a:r>
            <a:r>
              <a:rPr lang="en-US" sz="2500">
                <a:solidFill>
                  <a:schemeClr val="tx2">
                    <a:lumMod val="90000"/>
                    <a:lumOff val="10000"/>
                  </a:schemeClr>
                </a:solidFill>
                <a:latin typeface="Arial"/>
                <a:cs typeface="Arial"/>
              </a:rPr>
              <a:t>individual who did not specify affiliation.</a:t>
            </a:r>
          </a:p>
          <a:p>
            <a:pPr lvl="1"/>
            <a:r>
              <a:rPr lang="en-US" sz="2500">
                <a:solidFill>
                  <a:schemeClr val="tx2">
                    <a:lumMod val="90000"/>
                    <a:lumOff val="10000"/>
                  </a:schemeClr>
                </a:solidFill>
                <a:latin typeface="Arial"/>
                <a:ea typeface="Aptos" panose="020B0004020202020204" pitchFamily="34" charset="0"/>
                <a:cs typeface="Arial"/>
              </a:rPr>
              <a:t>Five individuals submitted public comment via email: two superintendents of regional school districts; one individual did not specify affiliation; and two individuals who also submitted comment via the survey tool.</a:t>
            </a:r>
          </a:p>
          <a:p>
            <a:pPr lvl="2"/>
            <a:endParaRPr lang="en-US" sz="2400">
              <a:solidFill>
                <a:srgbClr val="000000"/>
              </a:solidFill>
              <a:highlight>
                <a:srgbClr val="FFFF00"/>
              </a:highlight>
              <a:latin typeface="Aptos"/>
              <a:ea typeface="Aptos" panose="020B0004020202020204" pitchFamily="34" charset="0"/>
              <a:cs typeface="Aptos" panose="020B0004020202020204" pitchFamily="34" charset="0"/>
            </a:endParaRPr>
          </a:p>
          <a:p>
            <a:endParaRPr lang="en-US" sz="2400">
              <a:solidFill>
                <a:srgbClr val="000000"/>
              </a:solidFill>
              <a:latin typeface="Aptos"/>
              <a:ea typeface="Aptos" panose="020B0004020202020204" pitchFamily="34" charset="0"/>
              <a:cs typeface="Aptos" panose="020B0004020202020204" pitchFamily="34" charset="0"/>
            </a:endParaRPr>
          </a:p>
          <a:p>
            <a:endParaRPr lang="en-US" sz="1800">
              <a:solidFill>
                <a:srgbClr val="000000"/>
              </a:solidFill>
              <a:latin typeface="Aptos"/>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79311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9BA0A-250D-DC8C-AC30-1829C68F1FBC}"/>
              </a:ext>
            </a:extLst>
          </p:cNvPr>
          <p:cNvSpPr>
            <a:spLocks noGrp="1"/>
          </p:cNvSpPr>
          <p:nvPr>
            <p:ph type="title"/>
          </p:nvPr>
        </p:nvSpPr>
        <p:spPr/>
        <p:txBody>
          <a:bodyPr>
            <a:normAutofit/>
          </a:bodyPr>
          <a:lstStyle/>
          <a:p>
            <a:r>
              <a:rPr lang="en-US"/>
              <a:t>Summary of Public Comment</a:t>
            </a:r>
          </a:p>
        </p:txBody>
      </p:sp>
      <p:sp>
        <p:nvSpPr>
          <p:cNvPr id="2" name="Content Placeholder 1">
            <a:extLst>
              <a:ext uri="{FF2B5EF4-FFF2-40B4-BE49-F238E27FC236}">
                <a16:creationId xmlns:a16="http://schemas.microsoft.com/office/drawing/2014/main" id="{C728EF1D-0B66-D0A8-DFB2-E5EA3D9DC85A}"/>
              </a:ext>
            </a:extLst>
          </p:cNvPr>
          <p:cNvSpPr>
            <a:spLocks noGrp="1"/>
          </p:cNvSpPr>
          <p:nvPr>
            <p:ph idx="1"/>
          </p:nvPr>
        </p:nvSpPr>
        <p:spPr/>
        <p:txBody>
          <a:bodyPr vert="horz" lIns="91440" tIns="45720" rIns="91440" bIns="45720" rtlCol="0" anchor="t">
            <a:normAutofit/>
          </a:bodyPr>
          <a:lstStyle/>
          <a:p>
            <a:r>
              <a:rPr lang="en-US" sz="3200">
                <a:solidFill>
                  <a:schemeClr val="tx2">
                    <a:lumMod val="90000"/>
                    <a:lumOff val="10000"/>
                  </a:schemeClr>
                </a:solidFill>
                <a:latin typeface="Arial"/>
                <a:ea typeface="Aptos" panose="020B0004020202020204" pitchFamily="34" charset="0"/>
                <a:cs typeface="Arial"/>
              </a:rPr>
              <a:t>Public comment was limited (six individuals)</a:t>
            </a:r>
          </a:p>
          <a:p>
            <a:r>
              <a:rPr lang="en-US" sz="3200">
                <a:solidFill>
                  <a:schemeClr val="tx2">
                    <a:lumMod val="90000"/>
                    <a:lumOff val="10000"/>
                  </a:schemeClr>
                </a:solidFill>
                <a:latin typeface="Arial"/>
                <a:ea typeface="Aptos" panose="020B0004020202020204" pitchFamily="34" charset="0"/>
                <a:cs typeface="Arial"/>
              </a:rPr>
              <a:t>Included in public comment were similar concerns about the following areas: </a:t>
            </a:r>
          </a:p>
          <a:p>
            <a:pPr lvl="1"/>
            <a:r>
              <a:rPr lang="en-US" sz="3200" i="1">
                <a:solidFill>
                  <a:schemeClr val="tx2">
                    <a:lumMod val="90000"/>
                    <a:lumOff val="10000"/>
                  </a:schemeClr>
                </a:solidFill>
                <a:latin typeface="Arial"/>
                <a:ea typeface="Aptos" panose="020B0004020202020204" pitchFamily="34" charset="0"/>
                <a:cs typeface="Arial"/>
              </a:rPr>
              <a:t>Clarification of local votes related to a regional school district reorganization (specifically, withdrawal).</a:t>
            </a:r>
          </a:p>
          <a:p>
            <a:pPr lvl="1"/>
            <a:r>
              <a:rPr lang="en-US" sz="3200" i="1">
                <a:solidFill>
                  <a:schemeClr val="tx2">
                    <a:lumMod val="90000"/>
                    <a:lumOff val="10000"/>
                  </a:schemeClr>
                </a:solidFill>
                <a:latin typeface="Arial"/>
                <a:ea typeface="Aptos" panose="020B0004020202020204" pitchFamily="34" charset="0"/>
                <a:cs typeface="Arial"/>
              </a:rPr>
              <a:t>Questions about the votes related to alternative assessment method (for apportionment of costs) and budget.</a:t>
            </a:r>
          </a:p>
          <a:p>
            <a:pPr lvl="1"/>
            <a:r>
              <a:rPr lang="en-US" sz="3200" i="1">
                <a:solidFill>
                  <a:schemeClr val="tx2">
                    <a:lumMod val="90000"/>
                    <a:lumOff val="10000"/>
                  </a:schemeClr>
                </a:solidFill>
                <a:latin typeface="Arial"/>
                <a:ea typeface="Aptos" panose="020B0004020202020204" pitchFamily="34" charset="0"/>
                <a:cs typeface="Arial"/>
              </a:rPr>
              <a:t>Questions about applicability and intention of waiver provision.</a:t>
            </a:r>
          </a:p>
          <a:p>
            <a:pPr marL="457200" lvl="1" indent="0">
              <a:buNone/>
            </a:pPr>
            <a:endParaRPr lang="en-US" sz="3200" i="1">
              <a:solidFill>
                <a:srgbClr val="000000"/>
              </a:solidFill>
              <a:latin typeface="Aptos"/>
              <a:ea typeface="Aptos" panose="020B0004020202020204" pitchFamily="34" charset="0"/>
              <a:cs typeface="Aptos" panose="020B0004020202020204" pitchFamily="34" charset="0"/>
            </a:endParaRPr>
          </a:p>
          <a:p>
            <a:endParaRPr lang="en-US"/>
          </a:p>
        </p:txBody>
      </p:sp>
    </p:spTree>
    <p:extLst>
      <p:ext uri="{BB962C8B-B14F-4D97-AF65-F5344CB8AC3E}">
        <p14:creationId xmlns:p14="http://schemas.microsoft.com/office/powerpoint/2010/main" val="37226193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TaxCatchAll xmlns="7a12eb2f-f040-4639-9fb2-5a6588dc8035" xsi:nil="true"/>
    <lcf76f155ced4ddcb4097134ff3c332f xmlns="0128f6a2-0fe6-40ac-973e-bb0bf35151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47D295-A73C-4480-8640-B659A571D40F}">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http://www.w3.org/XML/1998/namespace"/>
    <ds:schemaRef ds:uri="http://purl.org/dc/terms/"/>
    <ds:schemaRef ds:uri="7a12eb2f-f040-4639-9fb2-5a6588dc8035"/>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0128f6a2-0fe6-40ac-973e-bb0bf351512f"/>
    <ds:schemaRef ds:uri="http://schemas.microsoft.com/office/2006/metadata/propertie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10</TotalTime>
  <Words>1137</Words>
  <Application>Microsoft Office PowerPoint</Application>
  <PresentationFormat>Widescreen</PresentationFormat>
  <Paragraphs>116</Paragraphs>
  <Slides>19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等线</vt:lpstr>
      <vt:lpstr>Wingdings,Sans-Serif</vt:lpstr>
      <vt:lpstr>Aptos</vt:lpstr>
      <vt:lpstr>Arial</vt:lpstr>
      <vt:lpstr>Calibri</vt:lpstr>
      <vt:lpstr>1_Office Theme</vt:lpstr>
      <vt:lpstr>  Amendments to Regional School District Regulations,  603 CMR 41.00</vt:lpstr>
      <vt:lpstr>Presenters</vt:lpstr>
      <vt:lpstr>Agenda</vt:lpstr>
      <vt:lpstr>Regional School Districts </vt:lpstr>
      <vt:lpstr>Academic Regional School Districts</vt:lpstr>
      <vt:lpstr>Career Technical/Vocational RSDs</vt:lpstr>
      <vt:lpstr>Changes to Regional School District Regulations Proposed in April 2025</vt:lpstr>
      <vt:lpstr>Public Outreach and Public Comment</vt:lpstr>
      <vt:lpstr>Summary of Public Comment</vt:lpstr>
      <vt:lpstr> Changes Made in Response to Public Comment </vt:lpstr>
      <vt:lpstr>Additional Changes Made </vt:lpstr>
      <vt:lpstr>Public Comment – No Changes Made</vt:lpstr>
      <vt:lpstr>Comments and Questions</vt:lpstr>
      <vt:lpstr>Appendix</vt:lpstr>
      <vt:lpstr>Brief Summary of Public Comment* 603 CMR 41.01 and 41.02</vt:lpstr>
      <vt:lpstr>Brief Summary of Public Comment 603 CMR 41.03 and 41.04</vt:lpstr>
      <vt:lpstr>Brief Summary of Public Comment 603 CMR 41.05 and 41.06</vt:lpstr>
      <vt:lpstr>Brief Summary of Public Comment 41.07 and 41.08</vt:lpstr>
      <vt:lpstr>Brief Summary of Public Comment General Comments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September 30, 2025 Regular Meeting Item 4 Slides: Amendments to Regional School District Regulations, 603 CMR 41.00</dc:title>
  <dc:creator>DESE</dc:creator>
  <cp:lastModifiedBy>Zou, Dong (EOE)</cp:lastModifiedBy>
  <cp:revision>3</cp:revision>
  <cp:lastPrinted>2025-02-21T18:23:21Z</cp:lastPrinted>
  <dcterms:created xsi:type="dcterms:W3CDTF">2022-10-11T20:32:22Z</dcterms:created>
  <dcterms:modified xsi:type="dcterms:W3CDTF">2025-10-02T15:26:06Z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 2025 12:00AM</vt:lpwstr>
  </property>
</Properties>
</file>