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9"/>
  </p:notesMasterIdLst>
  <p:sldIdLst>
    <p:sldId id="256" r:id="rId5"/>
    <p:sldId id="270" r:id="rId6"/>
    <p:sldId id="273" r:id="rId7"/>
    <p:sldId id="1511" r:id="rId8"/>
    <p:sldId id="277" r:id="rId9"/>
    <p:sldId id="275" r:id="rId10"/>
    <p:sldId id="1501" r:id="rId11"/>
    <p:sldId id="1491" r:id="rId12"/>
    <p:sldId id="1499" r:id="rId13"/>
    <p:sldId id="1496" r:id="rId14"/>
    <p:sldId id="280" r:id="rId15"/>
    <p:sldId id="278" r:id="rId16"/>
    <p:sldId id="1512" r:id="rId17"/>
    <p:sldId id="271" r:id="rId18"/>
    <p:sldId id="1502" r:id="rId19"/>
    <p:sldId id="1504" r:id="rId20"/>
    <p:sldId id="1510" r:id="rId21"/>
    <p:sldId id="263" r:id="rId22"/>
    <p:sldId id="264" r:id="rId23"/>
    <p:sldId id="265" r:id="rId24"/>
    <p:sldId id="1508" r:id="rId25"/>
    <p:sldId id="1509" r:id="rId26"/>
    <p:sldId id="281" r:id="rId27"/>
    <p:sldId id="150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page of Slides Upate on STEM Initiatives" id="{EFDA4F0C-408C-4BCB-9B53-DDC3F172FD8B}">
          <p14:sldIdLst>
            <p14:sldId id="256"/>
            <p14:sldId id="270"/>
            <p14:sldId id="273"/>
          </p14:sldIdLst>
        </p14:section>
        <p14:section name="Tutoring" id="{B33E80AA-61FF-4B13-82C1-CA60FF64795F}">
          <p14:sldIdLst>
            <p14:sldId id="1511"/>
            <p14:sldId id="277"/>
            <p14:sldId id="275"/>
            <p14:sldId id="1501"/>
            <p14:sldId id="1491"/>
            <p14:sldId id="1499"/>
            <p14:sldId id="1496"/>
            <p14:sldId id="280"/>
            <p14:sldId id="278"/>
            <p14:sldId id="1512"/>
            <p14:sldId id="271"/>
          </p14:sldIdLst>
        </p14:section>
        <p14:section name="SCAPE" id="{331F07F2-10FF-48A1-AAFE-EE937859D59A}">
          <p14:sldIdLst>
            <p14:sldId id="1502"/>
            <p14:sldId id="1504"/>
            <p14:sldId id="1510"/>
            <p14:sldId id="263"/>
            <p14:sldId id="264"/>
            <p14:sldId id="265"/>
            <p14:sldId id="1508"/>
            <p14:sldId id="1509"/>
            <p14:sldId id="281"/>
          </p14:sldIdLst>
        </p14:section>
        <p14:section name="Additional Data" id="{219F85A3-49CD-4B6E-ABF2-BFB56D619DEB}">
          <p14:sldIdLst>
            <p14:sldId id="150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73C47C1B-8C40-67E0-D7BB-CC2AE95E27DF}" name="Stith, Ian (DESE)" initials="IS" userId="S::Ian.T.Stith@mass.gov::f5cfa3f2-fcc3-4aae-ac54-090e1b624e18" providerId="AD"/>
  <p188:author id="{0060051C-3E1A-47FC-BD2B-2A127E2FE3D7}" name="Kandjanga, Fabrice K. (DESE)" initials="K(" userId="S::fabrice.k.kandjanga@mass.gov::0ff74afe-2f33-4913-a327-965a0be6f41b" providerId="AD"/>
  <p188:author id="{6FF6A732-A706-7CB5-8BAA-E2CE92630D3D}" name="DeMallie, Anne (DESE)" initials="DA" userId="S::anne.f.demallie@mass.gov::3d1ed730-8e09-48d4-9fe8-1004ce9ad04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1E4782"/>
    <a:srgbClr val="F58B43"/>
    <a:srgbClr val="EFBC49"/>
    <a:srgbClr val="347AB6"/>
    <a:srgbClr val="B5DFF3"/>
    <a:srgbClr val="EFF8FE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2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ington, Carrie J (DESE)" userId="b543a0b6-021e-430e-a7cb-c84ac318616d" providerId="ADAL" clId="{CAA42F65-7553-42D4-AC7E-0C42AEAE89C9}"/>
    <pc:docChg chg="modSld modSection">
      <pc:chgData name="Harrington, Carrie J (DESE)" userId="b543a0b6-021e-430e-a7cb-c84ac318616d" providerId="ADAL" clId="{CAA42F65-7553-42D4-AC7E-0C42AEAE89C9}" dt="2025-10-28T14:05:31.369" v="29" actId="17846"/>
      <pc:docMkLst>
        <pc:docMk/>
      </pc:docMkLst>
      <pc:sldChg chg="modSp mod">
        <pc:chgData name="Harrington, Carrie J (DESE)" userId="b543a0b6-021e-430e-a7cb-c84ac318616d" providerId="ADAL" clId="{CAA42F65-7553-42D4-AC7E-0C42AEAE89C9}" dt="2025-10-28T13:59:42.516" v="13" actId="962"/>
        <pc:sldMkLst>
          <pc:docMk/>
          <pc:sldMk cId="0" sldId="263"/>
        </pc:sldMkLst>
        <pc:picChg chg="mod">
          <ac:chgData name="Harrington, Carrie J (DESE)" userId="b543a0b6-021e-430e-a7cb-c84ac318616d" providerId="ADAL" clId="{CAA42F65-7553-42D4-AC7E-0C42AEAE89C9}" dt="2025-10-28T13:59:32.027" v="10" actId="962"/>
          <ac:picMkLst>
            <pc:docMk/>
            <pc:sldMk cId="0" sldId="263"/>
            <ac:picMk id="197" creationId="{00000000-0000-0000-0000-000000000000}"/>
          </ac:picMkLst>
        </pc:picChg>
        <pc:picChg chg="mod">
          <ac:chgData name="Harrington, Carrie J (DESE)" userId="b543a0b6-021e-430e-a7cb-c84ac318616d" providerId="ADAL" clId="{CAA42F65-7553-42D4-AC7E-0C42AEAE89C9}" dt="2025-10-28T13:59:42.516" v="13" actId="962"/>
          <ac:picMkLst>
            <pc:docMk/>
            <pc:sldMk cId="0" sldId="263"/>
            <ac:picMk id="198" creationId="{00000000-0000-0000-0000-000000000000}"/>
          </ac:picMkLst>
        </pc:picChg>
      </pc:sldChg>
      <pc:sldChg chg="modSp mod">
        <pc:chgData name="Harrington, Carrie J (DESE)" userId="b543a0b6-021e-430e-a7cb-c84ac318616d" providerId="ADAL" clId="{CAA42F65-7553-42D4-AC7E-0C42AEAE89C9}" dt="2025-10-28T14:02:31.932" v="21" actId="962"/>
        <pc:sldMkLst>
          <pc:docMk/>
          <pc:sldMk cId="0" sldId="264"/>
        </pc:sldMkLst>
        <pc:picChg chg="mod">
          <ac:chgData name="Harrington, Carrie J (DESE)" userId="b543a0b6-021e-430e-a7cb-c84ac318616d" providerId="ADAL" clId="{CAA42F65-7553-42D4-AC7E-0C42AEAE89C9}" dt="2025-10-28T13:59:51.207" v="14" actId="962"/>
          <ac:picMkLst>
            <pc:docMk/>
            <pc:sldMk cId="0" sldId="264"/>
            <ac:picMk id="206" creationId="{00000000-0000-0000-0000-000000000000}"/>
          </ac:picMkLst>
        </pc:picChg>
        <pc:picChg chg="mod">
          <ac:chgData name="Harrington, Carrie J (DESE)" userId="b543a0b6-021e-430e-a7cb-c84ac318616d" providerId="ADAL" clId="{CAA42F65-7553-42D4-AC7E-0C42AEAE89C9}" dt="2025-10-28T13:59:54.118" v="15" actId="962"/>
          <ac:picMkLst>
            <pc:docMk/>
            <pc:sldMk cId="0" sldId="264"/>
            <ac:picMk id="207" creationId="{00000000-0000-0000-0000-000000000000}"/>
          </ac:picMkLst>
        </pc:picChg>
        <pc:picChg chg="mod">
          <ac:chgData name="Harrington, Carrie J (DESE)" userId="b543a0b6-021e-430e-a7cb-c84ac318616d" providerId="ADAL" clId="{CAA42F65-7553-42D4-AC7E-0C42AEAE89C9}" dt="2025-10-28T14:00:46.193" v="19" actId="962"/>
          <ac:picMkLst>
            <pc:docMk/>
            <pc:sldMk cId="0" sldId="264"/>
            <ac:picMk id="208" creationId="{00000000-0000-0000-0000-000000000000}"/>
          </ac:picMkLst>
        </pc:picChg>
        <pc:picChg chg="mod">
          <ac:chgData name="Harrington, Carrie J (DESE)" userId="b543a0b6-021e-430e-a7cb-c84ac318616d" providerId="ADAL" clId="{CAA42F65-7553-42D4-AC7E-0C42AEAE89C9}" dt="2025-10-28T14:02:31.932" v="21" actId="962"/>
          <ac:picMkLst>
            <pc:docMk/>
            <pc:sldMk cId="0" sldId="264"/>
            <ac:picMk id="209" creationId="{00000000-0000-0000-0000-000000000000}"/>
          </ac:picMkLst>
        </pc:picChg>
      </pc:sldChg>
      <pc:sldChg chg="modSp mod">
        <pc:chgData name="Harrington, Carrie J (DESE)" userId="b543a0b6-021e-430e-a7cb-c84ac318616d" providerId="ADAL" clId="{CAA42F65-7553-42D4-AC7E-0C42AEAE89C9}" dt="2025-10-28T14:02:36.080" v="22" actId="962"/>
        <pc:sldMkLst>
          <pc:docMk/>
          <pc:sldMk cId="0" sldId="265"/>
        </pc:sldMkLst>
        <pc:picChg chg="mod">
          <ac:chgData name="Harrington, Carrie J (DESE)" userId="b543a0b6-021e-430e-a7cb-c84ac318616d" providerId="ADAL" clId="{CAA42F65-7553-42D4-AC7E-0C42AEAE89C9}" dt="2025-10-28T14:02:36.080" v="22" actId="962"/>
          <ac:picMkLst>
            <pc:docMk/>
            <pc:sldMk cId="0" sldId="265"/>
            <ac:picMk id="218" creationId="{00000000-0000-0000-0000-000000000000}"/>
          </ac:picMkLst>
        </pc:picChg>
      </pc:sldChg>
      <pc:sldChg chg="modSp mod">
        <pc:chgData name="Harrington, Carrie J (DESE)" userId="b543a0b6-021e-430e-a7cb-c84ac318616d" providerId="ADAL" clId="{CAA42F65-7553-42D4-AC7E-0C42AEAE89C9}" dt="2025-10-28T13:58:11.659" v="1" actId="962"/>
        <pc:sldMkLst>
          <pc:docMk/>
          <pc:sldMk cId="2800299177" sldId="1501"/>
        </pc:sldMkLst>
        <pc:grpChg chg="mod">
          <ac:chgData name="Harrington, Carrie J (DESE)" userId="b543a0b6-021e-430e-a7cb-c84ac318616d" providerId="ADAL" clId="{CAA42F65-7553-42D4-AC7E-0C42AEAE89C9}" dt="2025-10-28T13:58:11.659" v="1" actId="962"/>
          <ac:grpSpMkLst>
            <pc:docMk/>
            <pc:sldMk cId="2800299177" sldId="1501"/>
            <ac:grpSpMk id="8" creationId="{EBFAAC7B-F0B5-0B3F-1AF0-49EA0667E7C0}"/>
          </ac:grpSpMkLst>
        </pc:grpChg>
      </pc:sldChg>
      <pc:sldChg chg="modSp mod">
        <pc:chgData name="Harrington, Carrie J (DESE)" userId="b543a0b6-021e-430e-a7cb-c84ac318616d" providerId="ADAL" clId="{CAA42F65-7553-42D4-AC7E-0C42AEAE89C9}" dt="2025-10-28T14:03:18.917" v="28" actId="962"/>
        <pc:sldMkLst>
          <pc:docMk/>
          <pc:sldMk cId="427034449" sldId="1508"/>
        </pc:sldMkLst>
        <pc:picChg chg="mod">
          <ac:chgData name="Harrington, Carrie J (DESE)" userId="b543a0b6-021e-430e-a7cb-c84ac318616d" providerId="ADAL" clId="{CAA42F65-7553-42D4-AC7E-0C42AEAE89C9}" dt="2025-10-28T14:03:18.917" v="28" actId="962"/>
          <ac:picMkLst>
            <pc:docMk/>
            <pc:sldMk cId="427034449" sldId="1508"/>
            <ac:picMk id="5" creationId="{001CCB96-ED10-A858-138A-0D27B58A4B93}"/>
          </ac:picMkLst>
        </pc:picChg>
        <pc:picChg chg="mod">
          <ac:chgData name="Harrington, Carrie J (DESE)" userId="b543a0b6-021e-430e-a7cb-c84ac318616d" providerId="ADAL" clId="{CAA42F65-7553-42D4-AC7E-0C42AEAE89C9}" dt="2025-10-28T14:03:13.668" v="26" actId="962"/>
          <ac:picMkLst>
            <pc:docMk/>
            <pc:sldMk cId="427034449" sldId="1508"/>
            <ac:picMk id="7" creationId="{8CCB22FA-4DEA-5AB7-5575-1528B179655D}"/>
          </ac:picMkLst>
        </pc:picChg>
        <pc:picChg chg="mod">
          <ac:chgData name="Harrington, Carrie J (DESE)" userId="b543a0b6-021e-430e-a7cb-c84ac318616d" providerId="ADAL" clId="{CAA42F65-7553-42D4-AC7E-0C42AEAE89C9}" dt="2025-10-28T14:03:08.796" v="24" actId="962"/>
          <ac:picMkLst>
            <pc:docMk/>
            <pc:sldMk cId="427034449" sldId="1508"/>
            <ac:picMk id="9" creationId="{16F87916-2E3B-9AC9-611B-E42B8A957532}"/>
          </ac:picMkLst>
        </pc:picChg>
      </pc:sldChg>
      <pc:sldChg chg="modSp mod">
        <pc:chgData name="Harrington, Carrie J (DESE)" userId="b543a0b6-021e-430e-a7cb-c84ac318616d" providerId="ADAL" clId="{CAA42F65-7553-42D4-AC7E-0C42AEAE89C9}" dt="2025-10-28T13:58:28.128" v="3" actId="962"/>
        <pc:sldMkLst>
          <pc:docMk/>
          <pc:sldMk cId="3271123958" sldId="1510"/>
        </pc:sldMkLst>
        <pc:picChg chg="mod">
          <ac:chgData name="Harrington, Carrie J (DESE)" userId="b543a0b6-021e-430e-a7cb-c84ac318616d" providerId="ADAL" clId="{CAA42F65-7553-42D4-AC7E-0C42AEAE89C9}" dt="2025-10-28T13:58:28.128" v="3" actId="962"/>
          <ac:picMkLst>
            <pc:docMk/>
            <pc:sldMk cId="3271123958" sldId="1510"/>
            <ac:picMk id="6" creationId="{7EA28383-DFD4-C2CE-3D05-A9C5B84E452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07B44-A9F9-6344-868B-44BA300F2CC7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DB38A-5D4A-D140-AE31-7200571C6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72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DB38A-5D4A-D140-AE31-7200571C69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39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536C3-10FF-437D-8CEA-B1E5467D5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BF45A8-50C8-2235-2668-00068A644E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A44669-E0E0-1E1A-07B7-E431FAB3A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18B30-B146-33EF-DED4-E84993FF72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DB38A-5D4A-D140-AE31-7200571C69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81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DB38A-5D4A-D140-AE31-7200571C69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95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6ca68eea49_0_1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i="1">
              <a:solidFill>
                <a:srgbClr val="0B539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36ca68eea49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6ca68eea49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213" name="Google Shape;213;g36ca68eea49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3999"/>
              </a:lnSpc>
              <a:spcBef>
                <a:spcPts val="1000"/>
              </a:spcBef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DB38A-5D4A-D140-AE31-7200571C69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14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DB38A-5D4A-D140-AE31-7200571C691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135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507A6-E251-D7F1-028E-0934013A0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740671-3756-CE49-54EA-00B4D0B18B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790E00-2E0D-9C1D-50C3-B18FBCE995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9BEC6-AD76-15F6-CE2B-A50511F66F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DB38A-5D4A-D140-AE31-7200571C691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88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B1DA6-A91A-220A-8535-F76FDFFDD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4618B4-BE07-C4DE-B810-D8E16786A8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E6C765-1D94-B4BA-CA63-15D60CA532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704C4-6E64-A4EB-C128-9ED478A21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DB38A-5D4A-D140-AE31-7200571C69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87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DB38A-5D4A-D140-AE31-7200571C69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33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52FB8-52D8-8E29-054A-4D3240D8C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FB6312-B80F-4C4B-2A75-AA3B23FD10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58AC50-7A7E-57B0-C53F-616A2B558F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D3ACA-0AB2-B09B-A80B-C3A4210C38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059D8-5B88-4B3F-B3E1-77AF77F62F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24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B04D9-3157-901A-721A-D4539C2CD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A54AE9-FDD5-8FEC-E8A9-129C8509CE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B5ADDC-99A2-3F07-C749-497AC7F809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FFE67-EC72-5943-1A8A-891C893D03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059D8-5B88-4B3F-B3E1-77AF77F62F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82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8F747-E7D3-408E-2BE1-EC0E401A2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E01907-D6C2-0855-3AE9-64425BBBF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17F2BC-4DA8-E7E6-6BEF-7E4DAC33F6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3BBA3D-0F86-18DD-D1D3-2BBF54C41D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059D8-5B88-4B3F-B3E1-77AF77F62F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14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DB38A-5D4A-D140-AE31-7200571C69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37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DB38A-5D4A-D140-AE31-7200571C69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14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7772E-0B79-1D5E-14BE-E150C8676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27462B-8D05-6771-344D-A0FAC32B51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E3D670-85BC-3EC6-E3F2-3D43C11BCC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A81D2-5F01-F644-3A22-E491168493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DB38A-5D4A-D140-AE31-7200571C69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8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1C12EC-2D98-F919-775B-ABB3C3BE6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5E8125-6C10-B68E-7EEC-29F87A03E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1377519"/>
            <a:ext cx="10079182" cy="2355495"/>
          </a:xfrm>
        </p:spPr>
        <p:txBody>
          <a:bodyPr anchor="b">
            <a:normAutofit/>
          </a:bodyPr>
          <a:lstStyle>
            <a:lvl1pPr algn="l">
              <a:defRPr sz="80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A40F4C-9107-5A14-480E-3D44D062E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" y="3938157"/>
            <a:ext cx="10079182" cy="1558636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B5DFF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62B64-39B8-E038-D8C3-7C98BA27D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65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104FB5-1528-7DE1-824E-7AD7C56D3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8CC6B-1A29-147F-7B0A-F77C6FF31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3F3F3"/>
                </a:solidFill>
              </a:defRPr>
            </a:lvl1pPr>
          </a:lstStyle>
          <a:p>
            <a:fld id="{68A8D22E-6BC5-9E47-900C-2BB94685D9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80D6B9D-B233-5155-818B-A43B24A778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44625" y="726643"/>
            <a:ext cx="4572000" cy="5257800"/>
          </a:xfrm>
          <a:effectLst>
            <a:outerShdw blurRad="795598" dist="50800" dir="5400000" algn="ctr" rotWithShape="0">
              <a:srgbClr val="000000">
                <a:alpha val="2955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AF9B5C-EFE8-56ED-DF3C-AD835C9AFC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839913"/>
            <a:ext cx="4606925" cy="2857500"/>
          </a:xfrm>
        </p:spPr>
        <p:txBody>
          <a:bodyPr>
            <a:normAutofit/>
          </a:bodyPr>
          <a:lstStyle>
            <a:lvl1pPr marL="0" indent="0">
              <a:buNone/>
              <a:defRPr sz="2000" spc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2922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104FB5-1528-7DE1-824E-7AD7C56D3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8CC6B-1A29-147F-7B0A-F77C6FF31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3F3F3"/>
                </a:solidFill>
              </a:defRPr>
            </a:lvl1pPr>
          </a:lstStyle>
          <a:p>
            <a:fld id="{68A8D22E-6BC5-9E47-900C-2BB94685D9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80D6B9D-B233-5155-818B-A43B24A778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44625" y="726643"/>
            <a:ext cx="4572000" cy="5257800"/>
          </a:xfrm>
          <a:effectLst>
            <a:outerShdw blurRad="776969" dir="720000" algn="ctr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AF9B5C-EFE8-56ED-DF3C-AD835C9AFC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839913"/>
            <a:ext cx="4606925" cy="2857500"/>
          </a:xfrm>
        </p:spPr>
        <p:txBody>
          <a:bodyPr>
            <a:normAutofit/>
          </a:bodyPr>
          <a:lstStyle>
            <a:lvl1pPr marL="0" indent="0">
              <a:buNone/>
              <a:defRPr sz="2000" spc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675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104FB5-1528-7DE1-824E-7AD7C56D3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8CC6B-1A29-147F-7B0A-F77C6FF31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A8D22E-6BC5-9E47-900C-2BB94685D9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DDD5255E-B6EB-D6A8-9BA3-425DEF917F6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205344" y="1225550"/>
            <a:ext cx="5808520" cy="4313238"/>
          </a:xfrm>
          <a:effectLst>
            <a:outerShdw blurRad="793118" dist="50800" dir="5400000" algn="ctr" rotWithShape="0">
              <a:srgbClr val="000000">
                <a:alpha val="3021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4B1204-54A6-51D2-01E0-4E74F28405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65963" y="2160588"/>
            <a:ext cx="3979862" cy="255746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4448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104FB5-1528-7DE1-824E-7AD7C56D3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8CC6B-1A29-147F-7B0A-F77C6FF31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A8D22E-6BC5-9E47-900C-2BB94685D9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DDD5255E-B6EB-D6A8-9BA3-425DEF917F6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205344" y="1225550"/>
            <a:ext cx="5808520" cy="4313238"/>
          </a:xfrm>
          <a:effectLst>
            <a:outerShdw blurRad="971965" dist="50800" dir="5400000" algn="ctr" rotWithShape="0">
              <a:srgbClr val="000000">
                <a:alpha val="30037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4B1204-54A6-51D2-01E0-4E74F28405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65963" y="2160588"/>
            <a:ext cx="3979862" cy="255746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9335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0C3C95-C45D-6F6C-F3B4-EDA7F22D4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17572-01C8-067A-8789-AB91C0E3A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19" y="457200"/>
            <a:ext cx="4241372" cy="1766454"/>
          </a:xfrm>
        </p:spPr>
        <p:txBody>
          <a:bodyPr anchor="b">
            <a:noAutofit/>
          </a:bodyPr>
          <a:lstStyle>
            <a:lvl1pPr>
              <a:defRPr sz="4000">
                <a:solidFill>
                  <a:srgbClr val="F3F3F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3145C-FA19-7026-C5AB-48F43A10C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991" y="457200"/>
            <a:ext cx="7145480" cy="5917045"/>
          </a:xfrm>
        </p:spPr>
        <p:txBody>
          <a:bodyPr/>
          <a:lstStyle>
            <a:lvl1pPr>
              <a:defRPr sz="3200">
                <a:solidFill>
                  <a:srgbClr val="002060"/>
                </a:solidFill>
              </a:defRPr>
            </a:lvl1pPr>
            <a:lvl2pPr>
              <a:defRPr sz="2800">
                <a:solidFill>
                  <a:srgbClr val="002060"/>
                </a:solidFill>
              </a:defRPr>
            </a:lvl2pPr>
            <a:lvl3pPr>
              <a:defRPr sz="2400">
                <a:solidFill>
                  <a:srgbClr val="002060"/>
                </a:solidFill>
              </a:defRPr>
            </a:lvl3pPr>
            <a:lvl4pPr>
              <a:defRPr sz="2000">
                <a:solidFill>
                  <a:srgbClr val="002060"/>
                </a:solidFill>
              </a:defRPr>
            </a:lvl4pPr>
            <a:lvl5pPr>
              <a:defRPr sz="2000">
                <a:solidFill>
                  <a:srgbClr val="00206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AB479-7080-3079-7222-061618924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719" y="2468880"/>
            <a:ext cx="4241372" cy="3474579"/>
          </a:xfrm>
        </p:spPr>
        <p:txBody>
          <a:bodyPr/>
          <a:lstStyle>
            <a:lvl1pPr marL="0" indent="0">
              <a:buNone/>
              <a:defRPr sz="1800">
                <a:solidFill>
                  <a:srgbClr val="F3F3F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DFEF70-0FA1-AE31-1D91-F74EBED2A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43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FBC82F-33C1-E184-14B2-3E5429080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17572-01C8-067A-8789-AB91C0E3A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19" y="457200"/>
            <a:ext cx="4241372" cy="1766454"/>
          </a:xfrm>
        </p:spPr>
        <p:txBody>
          <a:bodyPr anchor="b">
            <a:noAutofit/>
          </a:bodyPr>
          <a:lstStyle>
            <a:lvl1pPr>
              <a:defRPr sz="4000">
                <a:solidFill>
                  <a:srgbClr val="F3F3F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3145C-FA19-7026-C5AB-48F43A10C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991" y="457200"/>
            <a:ext cx="7145480" cy="5917045"/>
          </a:xfrm>
        </p:spPr>
        <p:txBody>
          <a:bodyPr/>
          <a:lstStyle>
            <a:lvl1pPr>
              <a:defRPr sz="3200">
                <a:solidFill>
                  <a:srgbClr val="F3F3F3"/>
                </a:solidFill>
              </a:defRPr>
            </a:lvl1pPr>
            <a:lvl2pPr>
              <a:defRPr sz="2800">
                <a:solidFill>
                  <a:srgbClr val="F3F3F3"/>
                </a:solidFill>
              </a:defRPr>
            </a:lvl2pPr>
            <a:lvl3pPr>
              <a:defRPr sz="2400">
                <a:solidFill>
                  <a:srgbClr val="F3F3F3"/>
                </a:solidFill>
              </a:defRPr>
            </a:lvl3pPr>
            <a:lvl4pPr>
              <a:defRPr sz="2000">
                <a:solidFill>
                  <a:srgbClr val="F3F3F3"/>
                </a:solidFill>
              </a:defRPr>
            </a:lvl4pPr>
            <a:lvl5pPr>
              <a:defRPr sz="2000">
                <a:solidFill>
                  <a:srgbClr val="F3F3F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AB479-7080-3079-7222-061618924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719" y="2468880"/>
            <a:ext cx="4241372" cy="347457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B5DFF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DFEF70-0FA1-AE31-1D91-F74EBED2A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3F3F3"/>
                </a:solidFill>
              </a:defRPr>
            </a:lvl1pPr>
          </a:lstStyle>
          <a:p>
            <a:fld id="{68A8D22E-6BC5-9E47-900C-2BB94685D9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53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551A6A-4D8B-5122-0AE6-EB1794A93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17572-01C8-067A-8789-AB91C0E3A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19" y="457200"/>
            <a:ext cx="4241372" cy="1766454"/>
          </a:xfrm>
        </p:spPr>
        <p:txBody>
          <a:bodyPr anchor="b">
            <a:noAutofit/>
          </a:bodyPr>
          <a:lstStyle>
            <a:lvl1pPr>
              <a:defRPr sz="4000">
                <a:solidFill>
                  <a:srgbClr val="1E478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3145C-FA19-7026-C5AB-48F43A10C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991" y="457200"/>
            <a:ext cx="7145480" cy="5917045"/>
          </a:xfrm>
        </p:spPr>
        <p:txBody>
          <a:bodyPr/>
          <a:lstStyle>
            <a:lvl1pPr>
              <a:defRPr sz="3200">
                <a:solidFill>
                  <a:srgbClr val="1E4782"/>
                </a:solidFill>
              </a:defRPr>
            </a:lvl1pPr>
            <a:lvl2pPr>
              <a:defRPr sz="2800">
                <a:solidFill>
                  <a:srgbClr val="1E4782"/>
                </a:solidFill>
              </a:defRPr>
            </a:lvl2pPr>
            <a:lvl3pPr>
              <a:defRPr sz="2400">
                <a:solidFill>
                  <a:srgbClr val="1E4782"/>
                </a:solidFill>
              </a:defRPr>
            </a:lvl3pPr>
            <a:lvl4pPr>
              <a:defRPr sz="2000">
                <a:solidFill>
                  <a:srgbClr val="1E4782"/>
                </a:solidFill>
              </a:defRPr>
            </a:lvl4pPr>
            <a:lvl5pPr>
              <a:defRPr sz="2000">
                <a:solidFill>
                  <a:srgbClr val="1E478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AB479-7080-3079-7222-061618924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719" y="2468880"/>
            <a:ext cx="4241372" cy="34085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E478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DFEF70-0FA1-AE31-1D91-F74EBED2A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37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314DC0-7B3E-82EE-9AE7-6F09AEE43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B1858-D17A-397C-21E8-E042FA71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253" y="368155"/>
            <a:ext cx="4366420" cy="2801071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rgbClr val="1E478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88C4DB-A75F-261D-A14A-6501C47852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72736" y="-72737"/>
            <a:ext cx="7579662" cy="70346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B05FC-4AD4-576E-E903-D583F4122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6253" y="3273135"/>
            <a:ext cx="4366420" cy="310110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712A2-6D32-69E0-1A42-A7AF4D4DE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50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314DC0-7B3E-82EE-9AE7-6F09AEE43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B1858-D17A-397C-21E8-E042FA71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253" y="368155"/>
            <a:ext cx="4366420" cy="2801071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rgbClr val="1E478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B05FC-4AD4-576E-E903-D583F4122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6253" y="3273135"/>
            <a:ext cx="4366420" cy="310110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712A2-6D32-69E0-1A42-A7AF4D4DE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1F3FA896-C43D-31E8-81CC-112E026C8772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0" y="0"/>
            <a:ext cx="7481888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68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314DC0-7B3E-82EE-9AE7-6F09AEE43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B1858-D17A-397C-21E8-E042FA71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253" y="368155"/>
            <a:ext cx="4366420" cy="2801071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88C4DB-A75F-261D-A14A-6501C47852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72736" y="-72737"/>
            <a:ext cx="7579662" cy="70346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B05FC-4AD4-576E-E903-D583F4122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6253" y="3273135"/>
            <a:ext cx="4366420" cy="310110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B5DFF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712A2-6D32-69E0-1A42-A7AF4D4DE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5DFF3"/>
                </a:solidFill>
              </a:defRPr>
            </a:lvl1pPr>
          </a:lstStyle>
          <a:p>
            <a:fld id="{68A8D22E-6BC5-9E47-900C-2BB94685D9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85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8407E5-4EC1-8D13-A0A6-462CA2ABE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A9466-4760-97A7-0A3A-91898B0FD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79" y="308699"/>
            <a:ext cx="10515600" cy="861002"/>
          </a:xfrm>
        </p:spPr>
        <p:txBody>
          <a:bodyPr/>
          <a:lstStyle>
            <a:lvl1pPr>
              <a:defRPr>
                <a:solidFill>
                  <a:srgbClr val="1E478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9822F-DB6A-0064-8712-F4C731FBC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79" y="1591254"/>
            <a:ext cx="11890665" cy="44146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831B1-13C1-9512-7793-9D8A95B9E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A8D22E-6BC5-9E47-900C-2BB94685D9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3716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314DC0-7B3E-82EE-9AE7-6F09AEE43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B1858-D17A-397C-21E8-E042FA71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253" y="368155"/>
            <a:ext cx="4366420" cy="2801071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B05FC-4AD4-576E-E903-D583F4122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6253" y="3273135"/>
            <a:ext cx="4366420" cy="3101109"/>
          </a:xfrm>
        </p:spPr>
        <p:txBody>
          <a:bodyPr/>
          <a:lstStyle>
            <a:lvl1pPr marL="0" indent="0">
              <a:buNone/>
              <a:defRPr sz="1800">
                <a:solidFill>
                  <a:srgbClr val="B5DFF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712A2-6D32-69E0-1A42-A7AF4D4DE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5DFF3"/>
                </a:solidFill>
              </a:defRPr>
            </a:lvl1pPr>
          </a:lstStyle>
          <a:p>
            <a:fld id="{68A8D22E-6BC5-9E47-900C-2BB94685D9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E0F6B8AA-CDAC-6F83-437E-9F75F81B74DF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0" y="0"/>
            <a:ext cx="7491413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54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314DC0-7B3E-82EE-9AE7-6F09AEE43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B1858-D17A-397C-21E8-E042FA71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253" y="368155"/>
            <a:ext cx="4366420" cy="2801071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88C4DB-A75F-261D-A14A-6501C47852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72736" y="-72737"/>
            <a:ext cx="7579662" cy="70346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B05FC-4AD4-576E-E903-D583F4122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6253" y="3273135"/>
            <a:ext cx="4366420" cy="310110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3F3F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712A2-6D32-69E0-1A42-A7AF4D4D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3F3F3"/>
                </a:solidFill>
              </a:defRPr>
            </a:lvl1pPr>
          </a:lstStyle>
          <a:p>
            <a:fld id="{68A8D22E-6BC5-9E47-900C-2BB94685D9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12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314DC0-7B3E-82EE-9AE7-6F09AEE43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B1858-D17A-397C-21E8-E042FA71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253" y="368155"/>
            <a:ext cx="4366420" cy="2801071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B05FC-4AD4-576E-E903-D583F4122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6253" y="3273135"/>
            <a:ext cx="4366420" cy="310110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3F3F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712A2-6D32-69E0-1A42-A7AF4D4DE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3F3F3"/>
                </a:solidFill>
              </a:defRPr>
            </a:lvl1pPr>
          </a:lstStyle>
          <a:p>
            <a:fld id="{68A8D22E-6BC5-9E47-900C-2BB94685D9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E30A28D6-B250-1721-F3F0-F1B691207974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0" y="0"/>
            <a:ext cx="7491413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12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8407E5-4EC1-8D13-A0A6-462CA2ABE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A9466-4760-97A7-0A3A-91898B0FD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79" y="308699"/>
            <a:ext cx="10515600" cy="861002"/>
          </a:xfrm>
        </p:spPr>
        <p:txBody>
          <a:bodyPr/>
          <a:lstStyle>
            <a:lvl1pPr>
              <a:defRPr>
                <a:solidFill>
                  <a:srgbClr val="F3F3F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9822F-DB6A-0064-8712-F4C731FBC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79" y="1591254"/>
            <a:ext cx="11890665" cy="4696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831B1-13C1-9512-7793-9D8A95B9E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8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8407E5-4EC1-8D13-A0A6-462CA2ABE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A9466-4760-97A7-0A3A-91898B0FD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79" y="308699"/>
            <a:ext cx="10515600" cy="861002"/>
          </a:xfrm>
        </p:spPr>
        <p:txBody>
          <a:bodyPr/>
          <a:lstStyle>
            <a:lvl1pPr>
              <a:defRPr>
                <a:solidFill>
                  <a:srgbClr val="F3F3F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831B1-13C1-9512-7793-9D8A95B9E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F2FA87-E3CD-DEC3-88E0-45ABBF82DD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3736" y="1591057"/>
            <a:ext cx="5676350" cy="4743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1E8009F-BE65-762E-8FA6-EC12C33DD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23822" y="1591057"/>
            <a:ext cx="5676350" cy="4743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3502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8407E5-4EC1-8D13-A0A6-462CA2ABE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A9466-4760-97A7-0A3A-91898B0FD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79" y="308699"/>
            <a:ext cx="10515600" cy="861002"/>
          </a:xfrm>
        </p:spPr>
        <p:txBody>
          <a:bodyPr/>
          <a:lstStyle>
            <a:lvl1pPr>
              <a:defRPr>
                <a:solidFill>
                  <a:srgbClr val="F3F3F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831B1-13C1-9512-7793-9D8A95B9E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F2FA87-E3CD-DEC3-88E0-45ABBF82DD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3736" y="2301931"/>
            <a:ext cx="5676350" cy="403288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1E8009F-BE65-762E-8FA6-EC12C33DD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23822" y="2301931"/>
            <a:ext cx="5676350" cy="403288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1A45D-0210-1DA8-D08C-36C38C27C62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3736" y="1591056"/>
            <a:ext cx="5648532" cy="710875"/>
          </a:xfrm>
          <a:solidFill>
            <a:srgbClr val="347AB6"/>
          </a:solidFill>
        </p:spPr>
        <p:txBody>
          <a:bodyPr anchor="ctr"/>
          <a:lstStyle>
            <a:lvl1pPr marL="0" indent="0" algn="ctr">
              <a:lnSpc>
                <a:spcPct val="114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56266E8-A2C3-069F-A213-6A15BE7AEE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37018" y="1591056"/>
            <a:ext cx="5676350" cy="710875"/>
          </a:xfrm>
          <a:solidFill>
            <a:srgbClr val="347AB6"/>
          </a:solidFill>
        </p:spPr>
        <p:txBody>
          <a:bodyPr anchor="ctr"/>
          <a:lstStyle>
            <a:lvl1pPr marL="0" indent="0" algn="ctr">
              <a:lnSpc>
                <a:spcPct val="114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4700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8407E5-4EC1-8D13-A0A6-462CA2ABE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A9466-4760-97A7-0A3A-91898B0FD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79" y="308699"/>
            <a:ext cx="10515600" cy="861002"/>
          </a:xfrm>
        </p:spPr>
        <p:txBody>
          <a:bodyPr/>
          <a:lstStyle>
            <a:lvl1pPr>
              <a:defRPr>
                <a:solidFill>
                  <a:srgbClr val="F3F3F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9822F-DB6A-0064-8712-F4C731FBC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79" y="1591254"/>
            <a:ext cx="11890665" cy="44146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831B1-13C1-9512-7793-9D8A95B9E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A8D22E-6BC5-9E47-900C-2BB94685D9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43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975CF-B5C5-ED8A-88A0-8AE47B405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0" y="310896"/>
            <a:ext cx="10515600" cy="8610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90DD9-4BCC-D20C-9CD3-C61570FC11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3736" y="1340426"/>
            <a:ext cx="10515044" cy="49668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255EE-1863-610E-AAE1-EE332FFAC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6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975CF-B5C5-ED8A-88A0-8AE47B405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0" y="310896"/>
            <a:ext cx="10515600" cy="8610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90DD9-4BCC-D20C-9CD3-C61570FC11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3736" y="1340426"/>
            <a:ext cx="5181600" cy="49668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6FA598-F2AA-D757-9BAF-844B64AEC9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2120" y="1340426"/>
            <a:ext cx="5181600" cy="49668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255EE-1863-610E-AAE1-EE332FFAC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38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BFBA8-CEF2-8E5D-9095-7FA8144CB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736" y="1344168"/>
            <a:ext cx="5157787" cy="710875"/>
          </a:xfrm>
          <a:solidFill>
            <a:srgbClr val="EFBC49"/>
          </a:solidFill>
        </p:spPr>
        <p:txBody>
          <a:bodyPr anchor="ctr"/>
          <a:lstStyle>
            <a:lvl1pPr marL="0" indent="0" algn="ctr">
              <a:lnSpc>
                <a:spcPct val="114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25D4F3-A1B5-B917-5F54-AF19B274D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3736" y="2077720"/>
            <a:ext cx="5157787" cy="4075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E01150-5393-D283-E33B-3609AA2AB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27960" y="1344168"/>
            <a:ext cx="5183188" cy="710875"/>
          </a:xfrm>
          <a:solidFill>
            <a:srgbClr val="EFBC49"/>
          </a:solidFill>
        </p:spPr>
        <p:txBody>
          <a:bodyPr anchor="ctr"/>
          <a:lstStyle>
            <a:lvl1pPr marL="0" indent="0" algn="ctr">
              <a:lnSpc>
                <a:spcPct val="114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6017DC-0538-D4B7-3886-13292A469D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27960" y="2077720"/>
            <a:ext cx="5183188" cy="4075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6DB7D3-E745-25B4-373D-DBC63B595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8A6BAD-E201-9AC4-F651-32BC6BABE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0" y="310896"/>
            <a:ext cx="10515600" cy="8610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214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D4DCB4-D71E-80F2-CD14-980FA57C2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3549BF-250F-BA79-3611-D06653B96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0" y="310896"/>
            <a:ext cx="10515600" cy="861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C57C9-737B-B6D6-1314-78C22CCF9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180" y="1340427"/>
            <a:ext cx="10515600" cy="4836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9BD77-56B0-2B84-ADB2-A2EE1F0E5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32372" y="6492875"/>
            <a:ext cx="2324099" cy="2464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rgbClr val="1E4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8A8D22E-6BC5-9E47-900C-2BB94685D9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9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7" r:id="rId3"/>
    <p:sldLayoutId id="2147483673" r:id="rId4"/>
    <p:sldLayoutId id="2147483674" r:id="rId5"/>
    <p:sldLayoutId id="2147483668" r:id="rId6"/>
    <p:sldLayoutId id="2147483652" r:id="rId7"/>
    <p:sldLayoutId id="2147483672" r:id="rId8"/>
    <p:sldLayoutId id="2147483653" r:id="rId9"/>
    <p:sldLayoutId id="2147483655" r:id="rId10"/>
    <p:sldLayoutId id="2147483665" r:id="rId11"/>
    <p:sldLayoutId id="2147483664" r:id="rId12"/>
    <p:sldLayoutId id="2147483666" r:id="rId13"/>
    <p:sldLayoutId id="2147483656" r:id="rId14"/>
    <p:sldLayoutId id="2147483660" r:id="rId15"/>
    <p:sldLayoutId id="2147483661" r:id="rId16"/>
    <p:sldLayoutId id="2147483657" r:id="rId17"/>
    <p:sldLayoutId id="2147483669" r:id="rId18"/>
    <p:sldLayoutId id="2147483662" r:id="rId19"/>
    <p:sldLayoutId id="2147483670" r:id="rId20"/>
    <p:sldLayoutId id="2147483663" r:id="rId21"/>
    <p:sldLayoutId id="2147483671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347AB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1E47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1E47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1E47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E47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E47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e.mass.edu/stem/math/tiered-math-academy.html" TargetMode="External"/><Relationship Id="rId2" Type="http://schemas.openxmlformats.org/officeDocument/2006/relationships/hyperlink" Target="https://www.doe.mass.edu/stem/math/math-tutoring.html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annenberg.brown.edu/sites/default/files/EdResearch_for_Recovery_Design_Principles_1.pdf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6AB2B-9E86-B31F-8494-E95DE385C2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1895878"/>
            <a:ext cx="10079182" cy="2355495"/>
          </a:xfrm>
        </p:spPr>
        <p:txBody>
          <a:bodyPr>
            <a:normAutofit/>
          </a:bodyPr>
          <a:lstStyle/>
          <a:p>
            <a:r>
              <a:rPr lang="en-US" dirty="0"/>
              <a:t>Update on STEM Initiatives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41BCB3-4284-A57E-4AB3-04CB2D22A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" y="4254459"/>
            <a:ext cx="10079182" cy="155863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en-US">
                <a:latin typeface="Arial"/>
                <a:cs typeface="Arial"/>
              </a:rPr>
              <a:t>Presented to the Board of Elementary and Secondary Education</a:t>
            </a:r>
          </a:p>
          <a:p>
            <a:pPr>
              <a:lnSpc>
                <a:spcPct val="120000"/>
              </a:lnSpc>
            </a:pPr>
            <a:r>
              <a:rPr lang="en-US">
                <a:latin typeface="Arial"/>
                <a:cs typeface="Arial"/>
              </a:rPr>
              <a:t>October 28, 2025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89A7710-9B4D-CBE9-8EC3-7DE188D55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57190" y="130665"/>
            <a:ext cx="6486525" cy="1838325"/>
            <a:chOff x="3456052" y="458356"/>
            <a:chExt cx="6486525" cy="183832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56221AB-2718-677E-AEEF-C2543016ECF4}"/>
                </a:ext>
              </a:extLst>
            </p:cNvPr>
            <p:cNvSpPr/>
            <p:nvPr/>
          </p:nvSpPr>
          <p:spPr>
            <a:xfrm>
              <a:off x="3930977" y="952107"/>
              <a:ext cx="1008668" cy="10558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Diagram&#10;&#10;AI-generated content may be incorrect.">
              <a:extLst>
                <a:ext uri="{FF2B5EF4-FFF2-40B4-BE49-F238E27FC236}">
                  <a16:creationId xmlns:a16="http://schemas.microsoft.com/office/drawing/2014/main" id="{59F3033E-19B5-AA22-1357-006A91E4E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56052" y="458356"/>
              <a:ext cx="6486525" cy="1838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6106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F0CBE-96CF-EA50-50AE-2384F5B31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60657-FDD8-D10B-F317-FAADFD10E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987" y="-136850"/>
            <a:ext cx="10515600" cy="86100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/>
                </a:solidFill>
              </a:rPr>
              <a:t>Grade 8 Pathways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B8EEE5-65BF-AE4E-05FB-92F0406E3ACB}"/>
              </a:ext>
            </a:extLst>
          </p:cNvPr>
          <p:cNvSpPr txBox="1"/>
          <p:nvPr/>
        </p:nvSpPr>
        <p:spPr>
          <a:xfrm>
            <a:off x="967183" y="2192121"/>
            <a:ext cx="3931920" cy="3131691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74320" tIns="274320" rIns="274320" bIns="27432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strongest Grade 8 gains were in Real Numbers, with 90% of students increasing </a:t>
            </a:r>
            <a:br>
              <a:rPr lang="en-US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their scores. 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Though Grade 8 students showed gains across pathways, the gains were smaller than those of Grade 4 students.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C88B5-7ECA-892C-057E-39E88CCAB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054" y="717968"/>
            <a:ext cx="10141059" cy="12218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>
                <a:solidFill>
                  <a:schemeClr val="accent1"/>
                </a:solidFill>
              </a:rPr>
              <a:t>Grade 8 students showed improvement across both cycles for all content areas </a:t>
            </a:r>
          </a:p>
          <a:p>
            <a:pPr marL="0" indent="0" algn="ctr">
              <a:buNone/>
            </a:pPr>
            <a:r>
              <a:rPr lang="en-US">
                <a:solidFill>
                  <a:schemeClr val="accent1"/>
                </a:solidFill>
              </a:rPr>
              <a:t>	</a:t>
            </a:r>
            <a:r>
              <a:rPr lang="en-US" sz="2400">
                <a:solidFill>
                  <a:schemeClr val="accent1"/>
                </a:solidFill>
              </a:rPr>
              <a:t>(10%—21% increase in average percent correct)</a:t>
            </a:r>
          </a:p>
          <a:p>
            <a:endParaRPr lang="en-US"/>
          </a:p>
        </p:txBody>
      </p:sp>
      <p:pic>
        <p:nvPicPr>
          <p:cNvPr id="3" name="Picture 2" descr="Bar graphs showing the score increase for equations, geometry, graphing, real numbers, and rational numbers.">
            <a:extLst>
              <a:ext uri="{FF2B5EF4-FFF2-40B4-BE49-F238E27FC236}">
                <a16:creationId xmlns:a16="http://schemas.microsoft.com/office/drawing/2014/main" id="{21A48B93-39E2-606B-A77E-A66163449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0" b="22625"/>
          <a:stretch>
            <a:fillRect/>
          </a:stretch>
        </p:blipFill>
        <p:spPr>
          <a:xfrm>
            <a:off x="4729918" y="1947007"/>
            <a:ext cx="7295127" cy="491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2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84071-FBD4-52B6-C215-579FDA3ED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01FC4-BC60-B911-D3B2-36C9E4AFC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District Highlights - Haverhill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B30B5-9BF0-29D5-2FF2-D0974655F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fontAlgn="base"/>
            <a:r>
              <a:rPr lang="en-US" b="1"/>
              <a:t>Over 200 students participating over cycles 1 and 2</a:t>
            </a:r>
          </a:p>
          <a:p>
            <a:pPr lvl="1" fontAlgn="base"/>
            <a:r>
              <a:rPr lang="en-US" b="1"/>
              <a:t>Academic growth</a:t>
            </a:r>
            <a:r>
              <a:rPr lang="en-US"/>
              <a:t>:</a:t>
            </a:r>
          </a:p>
          <a:p>
            <a:pPr lvl="2" fontAlgn="base"/>
            <a:r>
              <a:rPr lang="en-US" b="1"/>
              <a:t>Cycle 1</a:t>
            </a:r>
            <a:r>
              <a:rPr lang="en-US" i="1"/>
              <a:t>:</a:t>
            </a:r>
            <a:r>
              <a:rPr lang="en-US"/>
              <a:t> </a:t>
            </a:r>
          </a:p>
          <a:p>
            <a:pPr lvl="3" fontAlgn="base"/>
            <a:r>
              <a:rPr lang="en-US"/>
              <a:t>58% of students grew more than 1.5 grade levels in i-Ready</a:t>
            </a:r>
          </a:p>
          <a:p>
            <a:pPr lvl="3" fontAlgn="base"/>
            <a:r>
              <a:rPr lang="en-US"/>
              <a:t>Over 30% of students achieved a Student Growth Percentile above the 60</a:t>
            </a:r>
            <a:r>
              <a:rPr lang="en-US" baseline="30000"/>
              <a:t>th</a:t>
            </a:r>
            <a:r>
              <a:rPr lang="en-US"/>
              <a:t> percentile</a:t>
            </a:r>
          </a:p>
          <a:p>
            <a:pPr lvl="2" fontAlgn="base"/>
            <a:r>
              <a:rPr lang="en-US" b="1"/>
              <a:t>Cycle</a:t>
            </a:r>
            <a:r>
              <a:rPr lang="en-US" b="1" i="1"/>
              <a:t> 2</a:t>
            </a:r>
            <a:r>
              <a:rPr lang="en-US" i="1"/>
              <a:t>:</a:t>
            </a:r>
            <a:r>
              <a:rPr lang="en-US"/>
              <a:t> </a:t>
            </a:r>
          </a:p>
          <a:p>
            <a:pPr lvl="3" fontAlgn="base"/>
            <a:r>
              <a:rPr lang="en-US"/>
              <a:t>72% of students grew more than 1.5 grade levels in i-Ready </a:t>
            </a:r>
          </a:p>
          <a:p>
            <a:pPr lvl="3" fontAlgn="base"/>
            <a:r>
              <a:rPr lang="en-US"/>
              <a:t>Over 35% of students achieved a Student Growth Percentile above the 60</a:t>
            </a:r>
            <a:r>
              <a:rPr lang="en-US" baseline="30000"/>
              <a:t>th</a:t>
            </a:r>
            <a:r>
              <a:rPr lang="en-US"/>
              <a:t> percentile</a:t>
            </a:r>
          </a:p>
          <a:p>
            <a:pPr lvl="3" fontAlgn="base"/>
            <a:endParaRPr lang="en-US"/>
          </a:p>
          <a:p>
            <a:pPr lvl="2" fontAlgn="base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FDBD4-490C-D9C2-B42F-817351957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43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8A755-9C84-71E6-90DB-152216873FD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 – Haverhill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F7DD5-F1AE-C81E-D9D0-0D1A0DFBF7B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Improvement of student identification between cycles</a:t>
            </a:r>
          </a:p>
          <a:p>
            <a:r>
              <a:rPr lang="en-US"/>
              <a:t>Focus on 4</a:t>
            </a:r>
            <a:r>
              <a:rPr lang="en-US" baseline="30000"/>
              <a:t>th</a:t>
            </a:r>
            <a:r>
              <a:rPr lang="en-US"/>
              <a:t> grade</a:t>
            </a:r>
          </a:p>
          <a:p>
            <a:pPr marL="0" indent="0">
              <a:buNone/>
            </a:pPr>
            <a:br>
              <a:rPr lang="en-US"/>
            </a:br>
            <a:br>
              <a:rPr lang="en-US"/>
            </a:b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5" name="TextBox 4" descr="Quotes from participating teachers, “The students that participate in HDT are raising their hands more and saying they know how to do it now.” -  Grade 8 teacher&#10;“I don’t have to remind students to log on for their session!” -  Grade 4 teacher&#10;">
            <a:extLst>
              <a:ext uri="{FF2B5EF4-FFF2-40B4-BE49-F238E27FC236}">
                <a16:creationId xmlns:a16="http://schemas.microsoft.com/office/drawing/2014/main" id="{FCBBA1B1-2B6C-EE20-7CF6-3E79C939F39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22434" y="3223568"/>
            <a:ext cx="5424312" cy="20562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The students that participate in HDT are raising their hands more and saying they know how to do it now.” -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Grade 8 teacher</a:t>
            </a:r>
          </a:p>
          <a:p>
            <a:pPr>
              <a:lnSpc>
                <a:spcPct val="120000"/>
              </a:lnSpc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“I don’t have to remind students to log on for their session!” -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Grade 4 teacher</a:t>
            </a:r>
          </a:p>
        </p:txBody>
      </p:sp>
      <p:sp>
        <p:nvSpPr>
          <p:cNvPr id="6" name="TextBox 5" descr="Quotes from participating grade 8 students. “ I like Math now.” - Grade 8 student. “ I feel like I can participate in class with others more.” &#10; - Grade 4 student&#10;“ I can ask questions in my small group so I can understand.” - Grade 8 student&#10;">
            <a:extLst>
              <a:ext uri="{FF2B5EF4-FFF2-40B4-BE49-F238E27FC236}">
                <a16:creationId xmlns:a16="http://schemas.microsoft.com/office/drawing/2014/main" id="{728ED969-6A79-9499-5567-350A6E6321C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118511" y="3223568"/>
            <a:ext cx="5785556" cy="2388603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“ I like Math now.”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 Grade 8 student</a:t>
            </a:r>
          </a:p>
          <a:p>
            <a:pPr>
              <a:lnSpc>
                <a:spcPct val="120000"/>
              </a:lnSpc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“ I feel like I can participate in class with others more.” </a:t>
            </a:r>
          </a:p>
          <a:p>
            <a:pPr>
              <a:lnSpc>
                <a:spcPct val="12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	- Grade 4 student</a:t>
            </a:r>
          </a:p>
          <a:p>
            <a:pPr>
              <a:lnSpc>
                <a:spcPct val="120000"/>
              </a:lnSpc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“ I can ask questions in my small group so I can understand.”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 Grade 8 student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4F96C-DEA9-8F91-9CFB-9D3DFC1EAC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29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348C5-F25A-41F0-8070-08DBE4CE8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7E66E-335A-39FB-4AAC-AC776FF59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Lessons Learned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DC3BC-1B7E-9355-CA47-291C0C61F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latin typeface="Arial"/>
                <a:cs typeface="Arial"/>
              </a:rPr>
              <a:t>Schedule and student attendance/interest is more challenging in Middle School setting</a:t>
            </a:r>
          </a:p>
          <a:p>
            <a:r>
              <a:rPr lang="en-US" dirty="0">
                <a:latin typeface="Arial"/>
                <a:cs typeface="Arial"/>
              </a:rPr>
              <a:t>Schedule tutoring during the school day rather than after school</a:t>
            </a:r>
          </a:p>
          <a:p>
            <a:r>
              <a:rPr lang="en-US" dirty="0">
                <a:latin typeface="Arial"/>
                <a:cs typeface="Arial"/>
              </a:rPr>
              <a:t>Keep groups to a 1:1–1:4 ratio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Maintain consistent tutor-student pairings to build trust and momentum</a:t>
            </a:r>
          </a:p>
          <a:p>
            <a:r>
              <a:rPr lang="en-US" dirty="0">
                <a:latin typeface="Arial"/>
                <a:cs typeface="Arial"/>
              </a:rPr>
              <a:t>Align tutoring topics to current classroom units </a:t>
            </a:r>
          </a:p>
          <a:p>
            <a:r>
              <a:rPr lang="en-US" dirty="0">
                <a:latin typeface="Arial"/>
                <a:cs typeface="Arial"/>
              </a:rPr>
              <a:t>Site lead/coach is vital </a:t>
            </a:r>
          </a:p>
          <a:p>
            <a:r>
              <a:rPr lang="en-US" dirty="0">
                <a:latin typeface="Arial"/>
                <a:cs typeface="Arial"/>
              </a:rPr>
              <a:t>Build a positive culture</a:t>
            </a:r>
          </a:p>
          <a:p>
            <a:r>
              <a:rPr lang="en-US" dirty="0">
                <a:latin typeface="Arial"/>
                <a:cs typeface="Arial"/>
              </a:rPr>
              <a:t>Direct hiring of tutors by vendors rather than district hiring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4EBC0B-81D9-6408-712B-44CBB306C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36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66CD2CD-A5D4-88C2-6072-C560BCF9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Moving Forward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B15410-FAE1-A140-5F2B-8792ED129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/>
              <a:t>DESE funded program has concluded. Districts identifying local funding to sustain high-dosage math tutoring.</a:t>
            </a:r>
          </a:p>
          <a:p>
            <a:pPr>
              <a:lnSpc>
                <a:spcPct val="120000"/>
              </a:lnSpc>
            </a:pPr>
            <a:r>
              <a:rPr lang="en-US"/>
              <a:t>DESE supporting through approved high-dosage math tutoring vendors via </a:t>
            </a:r>
            <a:r>
              <a:rPr lang="en-US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Master Contract Agreement</a:t>
            </a:r>
            <a:endParaRPr lang="en-US"/>
          </a:p>
          <a:p>
            <a:pPr>
              <a:lnSpc>
                <a:spcPct val="120000"/>
              </a:lnSpc>
            </a:pPr>
            <a:r>
              <a:rPr lang="en-US"/>
              <a:t>Strengthening integration with Multi-Tiered Systems of Support through the </a:t>
            </a:r>
            <a:r>
              <a:rPr lang="en-US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Tiered Math Academy</a:t>
            </a:r>
            <a:endParaRPr lang="en-US"/>
          </a:p>
          <a:p>
            <a:pPr>
              <a:lnSpc>
                <a:spcPct val="120000"/>
              </a:lnSpc>
            </a:pPr>
            <a:r>
              <a:rPr lang="en-US"/>
              <a:t>Additional analysis of program impact is underway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4E90A-3297-672C-96D9-F62EE8E7B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2372" y="6492875"/>
            <a:ext cx="2324099" cy="246495"/>
          </a:xfrm>
        </p:spPr>
        <p:txBody>
          <a:bodyPr/>
          <a:lstStyle/>
          <a:p>
            <a:fld id="{68A8D22E-6BC5-9E47-900C-2BB94685D9F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12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44697-853E-983E-95B9-4D18F2B85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D294B-F7A0-F640-BB1A-2ECB45EDFC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2255312"/>
            <a:ext cx="10079182" cy="235549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>
                <a:latin typeface="Arial"/>
                <a:cs typeface="Arial"/>
              </a:rPr>
              <a:t>Science Curriculum Adaptation Project for Special Educators (SCAPE)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3476360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ACDE0-18CF-88EE-971C-98F403DDE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8452E-C0A0-72BE-E3F8-923B13A67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SCAPE Project Overview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95BA1-D63A-462A-E473-EA8C8B30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16</a:t>
            </a:fld>
            <a:endParaRPr lang="en-US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1A095138-EDC0-BC65-372C-BDA160B07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87" y="1483076"/>
            <a:ext cx="11498284" cy="525629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>
                <a:latin typeface="Arial"/>
                <a:cs typeface="Arial"/>
              </a:rPr>
              <a:t>2022 &amp; 2023 – Teacher Professional Development</a:t>
            </a:r>
          </a:p>
          <a:p>
            <a:pPr>
              <a:lnSpc>
                <a:spcPct val="120000"/>
              </a:lnSpc>
            </a:pPr>
            <a:r>
              <a:rPr lang="en-US" sz="2000">
                <a:latin typeface="Arial"/>
                <a:cs typeface="Arial"/>
              </a:rPr>
              <a:t>4-day teacher professional development for elementary special educators on a high-quality science unit </a:t>
            </a:r>
          </a:p>
          <a:p>
            <a:pPr>
              <a:lnSpc>
                <a:spcPct val="120000"/>
              </a:lnSpc>
            </a:pPr>
            <a:r>
              <a:rPr lang="en-US" sz="2000">
                <a:latin typeface="Arial"/>
                <a:cs typeface="Arial"/>
              </a:rPr>
              <a:t>Teachers collaborated to develop online “bank” of adapted materials</a:t>
            </a:r>
          </a:p>
          <a:p>
            <a:pPr>
              <a:lnSpc>
                <a:spcPct val="120000"/>
              </a:lnSpc>
            </a:pPr>
            <a:r>
              <a:rPr lang="en-US" sz="2000">
                <a:latin typeface="Arial"/>
                <a:cs typeface="Arial"/>
              </a:rPr>
              <a:t>Collaboration with the Office of Student Assessment Services, MCAS Alt</a:t>
            </a:r>
          </a:p>
          <a:p>
            <a:pPr>
              <a:lnSpc>
                <a:spcPct val="120000"/>
              </a:lnSpc>
            </a:pPr>
            <a:endParaRPr lang="en-US" sz="900" b="1">
              <a:latin typeface="Arial"/>
              <a:cs typeface="Arial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000" b="1">
                <a:latin typeface="Arial"/>
                <a:cs typeface="Arial"/>
              </a:rPr>
              <a:t>2024-2026 – Building Leader Capacity (Scale-up) </a:t>
            </a:r>
          </a:p>
          <a:p>
            <a:pPr>
              <a:lnSpc>
                <a:spcPct val="120000"/>
              </a:lnSpc>
            </a:pPr>
            <a:r>
              <a:rPr lang="en-US" sz="2000">
                <a:latin typeface="Arial"/>
                <a:cs typeface="Arial"/>
              </a:rPr>
              <a:t>District Leadership teams (Science and Special Education Leaders) participate in a yearlong institute (workshops, check-in sessions, and coaching) throughout the year</a:t>
            </a:r>
          </a:p>
          <a:p>
            <a:pPr>
              <a:lnSpc>
                <a:spcPct val="120000"/>
              </a:lnSpc>
            </a:pPr>
            <a:r>
              <a:rPr lang="en-US" sz="2000">
                <a:latin typeface="Arial"/>
                <a:cs typeface="Arial"/>
              </a:rPr>
              <a:t>District teams develop an implementation plan </a:t>
            </a:r>
          </a:p>
          <a:p>
            <a:pPr>
              <a:lnSpc>
                <a:spcPct val="120000"/>
              </a:lnSpc>
            </a:pPr>
            <a:r>
              <a:rPr lang="en-US" sz="2000">
                <a:latin typeface="Arial"/>
                <a:cs typeface="Arial"/>
              </a:rPr>
              <a:t>Collaboration with the </a:t>
            </a:r>
            <a:r>
              <a:rPr lang="en-US" sz="2000"/>
              <a:t>Office of Special Education Planning and Policy Contact Information (SEPP)</a:t>
            </a:r>
            <a:endParaRPr lang="en-US"/>
          </a:p>
          <a:p>
            <a:pPr marL="0" indent="0">
              <a:lnSpc>
                <a:spcPct val="120000"/>
              </a:lnSpc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8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58155-1E00-392F-AFE1-EFD1DD5F1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Program Reach (2022-2026)</a:t>
            </a:r>
            <a:endParaRPr lang="en-US"/>
          </a:p>
        </p:txBody>
      </p:sp>
      <p:pic>
        <p:nvPicPr>
          <p:cNvPr id="6" name="Picture 5" descr="Map of Massachusetts">
            <a:extLst>
              <a:ext uri="{FF2B5EF4-FFF2-40B4-BE49-F238E27FC236}">
                <a16:creationId xmlns:a16="http://schemas.microsoft.com/office/drawing/2014/main" id="{7EA28383-DFD4-C2CE-3D05-A9C5B84E4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89" y="1585097"/>
            <a:ext cx="7760688" cy="47042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188A44-E105-ABF7-3DDA-89D0555074C2}"/>
              </a:ext>
            </a:extLst>
          </p:cNvPr>
          <p:cNvSpPr txBox="1"/>
          <p:nvPr/>
        </p:nvSpPr>
        <p:spPr>
          <a:xfrm>
            <a:off x="8828909" y="3231123"/>
            <a:ext cx="2846716" cy="120032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Blue: 2022 </a:t>
            </a:r>
          </a:p>
          <a:p>
            <a:r>
              <a:rPr lang="en-US" b="1"/>
              <a:t>Red: 2023</a:t>
            </a:r>
          </a:p>
          <a:p>
            <a:r>
              <a:rPr lang="en-US" b="1"/>
              <a:t>Gold: 2024</a:t>
            </a:r>
          </a:p>
          <a:p>
            <a:r>
              <a:rPr lang="en-US" b="1"/>
              <a:t>Purple: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E6D12-F440-A7E4-D3DB-662EA4DC6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23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>
            <a:spLocks noGrp="1"/>
          </p:cNvSpPr>
          <p:nvPr>
            <p:ph type="title"/>
          </p:nvPr>
        </p:nvSpPr>
        <p:spPr>
          <a:xfrm>
            <a:off x="173179" y="308699"/>
            <a:ext cx="10515600" cy="861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Arial"/>
              <a:buNone/>
            </a:pPr>
            <a:r>
              <a:rPr lang="en-US"/>
              <a:t>District Highlight – North Andover</a:t>
            </a:r>
            <a:endParaRPr/>
          </a:p>
        </p:txBody>
      </p:sp>
      <p:sp>
        <p:nvSpPr>
          <p:cNvPr id="195" name="Google Shape;195;p31"/>
          <p:cNvSpPr txBox="1">
            <a:spLocks noGrp="1"/>
          </p:cNvSpPr>
          <p:nvPr>
            <p:ph type="body" idx="1"/>
          </p:nvPr>
        </p:nvSpPr>
        <p:spPr>
          <a:xfrm>
            <a:off x="173175" y="1806062"/>
            <a:ext cx="6876849" cy="43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234950">
              <a:lnSpc>
                <a:spcPct val="113999"/>
              </a:lnSpc>
              <a:spcBef>
                <a:spcPts val="0"/>
              </a:spcBef>
              <a:buSzPts val="2500"/>
            </a:pPr>
            <a:r>
              <a:rPr lang="en-US" sz="2500">
                <a:latin typeface="Arial"/>
                <a:cs typeface="Arial"/>
              </a:rPr>
              <a:t>Our SCAPE Team included Curriculum Director, Special Education Director, Biology Teachers (general and special education) </a:t>
            </a:r>
          </a:p>
          <a:p>
            <a:pPr marL="228600" lvl="0" indent="-234950" algn="l" rtl="0">
              <a:lnSpc>
                <a:spcPct val="113999"/>
              </a:lnSpc>
              <a:spcBef>
                <a:spcPts val="1000"/>
              </a:spcBef>
              <a:spcAft>
                <a:spcPts val="0"/>
              </a:spcAft>
              <a:buSzPts val="2500"/>
              <a:buChar char="•"/>
            </a:pPr>
            <a:r>
              <a:rPr lang="en-US" sz="2500">
                <a:latin typeface="Arial"/>
                <a:cs typeface="Arial"/>
              </a:rPr>
              <a:t>Goal: Equip all Biology &amp; Special Ed teachers with HQIM + UDL strategies</a:t>
            </a:r>
          </a:p>
          <a:p>
            <a:pPr marL="228600" lvl="0" indent="-234950" algn="l" rtl="0">
              <a:lnSpc>
                <a:spcPct val="113999"/>
              </a:lnSpc>
              <a:spcBef>
                <a:spcPts val="1000"/>
              </a:spcBef>
              <a:spcAft>
                <a:spcPts val="0"/>
              </a:spcAft>
              <a:buSzPts val="2500"/>
              <a:buChar char="•"/>
            </a:pPr>
            <a:r>
              <a:rPr lang="en-US" sz="2500">
                <a:latin typeface="Arial"/>
                <a:cs typeface="Arial"/>
              </a:rPr>
              <a:t>Implementation Plan included</a:t>
            </a:r>
          </a:p>
          <a:p>
            <a:pPr marL="685800" lvl="1" indent="-273050" algn="l" rtl="0">
              <a:lnSpc>
                <a:spcPct val="113999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</a:pPr>
            <a:r>
              <a:rPr lang="en-US" sz="2500">
                <a:latin typeface="Arial"/>
                <a:cs typeface="Arial"/>
              </a:rPr>
              <a:t>Professional Development time on DCAP</a:t>
            </a:r>
          </a:p>
          <a:p>
            <a:pPr marL="685800" lvl="1" indent="-273050" algn="l" rtl="0">
              <a:lnSpc>
                <a:spcPct val="113999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</a:pPr>
            <a:r>
              <a:rPr lang="en-US" sz="2500">
                <a:latin typeface="Arial"/>
                <a:cs typeface="Arial"/>
              </a:rPr>
              <a:t>Science Classroom Walkthroughs utilizing “Look-</a:t>
            </a:r>
            <a:r>
              <a:rPr lang="en-US" sz="2500" err="1">
                <a:latin typeface="Arial"/>
                <a:cs typeface="Arial"/>
              </a:rPr>
              <a:t>fors</a:t>
            </a:r>
            <a:r>
              <a:rPr lang="en-US" sz="2500">
                <a:latin typeface="Arial"/>
                <a:cs typeface="Arial"/>
              </a:rPr>
              <a:t>”</a:t>
            </a:r>
          </a:p>
        </p:txBody>
      </p:sp>
      <p:sp>
        <p:nvSpPr>
          <p:cNvPr id="196" name="Google Shape;196;p31"/>
          <p:cNvSpPr txBox="1">
            <a:spLocks noGrp="1"/>
          </p:cNvSpPr>
          <p:nvPr>
            <p:ph type="sldNum" idx="12"/>
          </p:nvPr>
        </p:nvSpPr>
        <p:spPr>
          <a:xfrm>
            <a:off x="9632372" y="6492875"/>
            <a:ext cx="2324099" cy="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197" name="Google Shape;197;p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0024" y="1961644"/>
            <a:ext cx="4824151" cy="367103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8" name="Google Shape;198;p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78618" y="-3"/>
            <a:ext cx="1201812" cy="1101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2"/>
          <p:cNvSpPr txBox="1">
            <a:spLocks noGrp="1"/>
          </p:cNvSpPr>
          <p:nvPr>
            <p:ph type="title"/>
          </p:nvPr>
        </p:nvSpPr>
        <p:spPr>
          <a:xfrm>
            <a:off x="173179" y="308699"/>
            <a:ext cx="10515600" cy="8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Arial"/>
              <a:buNone/>
            </a:pPr>
            <a:r>
              <a:rPr lang="en-US"/>
              <a:t>District Highlight – North Andover</a:t>
            </a:r>
            <a:endParaRPr/>
          </a:p>
        </p:txBody>
      </p:sp>
      <p:pic>
        <p:nvPicPr>
          <p:cNvPr id="206" name="Google Shape;206;p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78618" y="-3"/>
            <a:ext cx="1201812" cy="110145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2"/>
          <p:cNvSpPr txBox="1">
            <a:spLocks noGrp="1"/>
          </p:cNvSpPr>
          <p:nvPr>
            <p:ph type="body" idx="1"/>
          </p:nvPr>
        </p:nvSpPr>
        <p:spPr>
          <a:xfrm>
            <a:off x="173175" y="1551341"/>
            <a:ext cx="4643700" cy="13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66700" algn="l" rtl="0">
              <a:lnSpc>
                <a:spcPct val="113999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DCAP Use Analysis - Proactive strategies to provide access for all students</a:t>
            </a:r>
            <a:endParaRPr sz="2400"/>
          </a:p>
        </p:txBody>
      </p:sp>
      <p:pic>
        <p:nvPicPr>
          <p:cNvPr id="209" name="Google Shape;209;p32" descr="Highlight of North Andover School Distric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748" y="2872055"/>
            <a:ext cx="5135213" cy="342355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2"/>
          <p:cNvSpPr txBox="1">
            <a:spLocks noGrp="1"/>
          </p:cNvSpPr>
          <p:nvPr>
            <p:ph type="body" idx="1"/>
          </p:nvPr>
        </p:nvSpPr>
        <p:spPr>
          <a:xfrm>
            <a:off x="5715075" y="1540925"/>
            <a:ext cx="6077100" cy="13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266700">
              <a:lnSpc>
                <a:spcPct val="113999"/>
              </a:lnSpc>
              <a:buSzPts val="2400"/>
            </a:pPr>
            <a:r>
              <a:rPr lang="en-US" sz="2400">
                <a:latin typeface="Arial"/>
                <a:cs typeface="Arial"/>
              </a:rPr>
              <a:t>Class Visit data identified strengths and areas for growth (DESE Observation tool)</a:t>
            </a:r>
            <a:endParaRPr lang="en-US" sz="2400"/>
          </a:p>
        </p:txBody>
      </p:sp>
      <p:pic>
        <p:nvPicPr>
          <p:cNvPr id="207" name="Google Shape;207;p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7025" y="2514096"/>
            <a:ext cx="2363004" cy="239577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8" name="Google Shape;208;p32" descr="Chart with growths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40027" y="4699126"/>
            <a:ext cx="4652138" cy="1341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5" name="Google Shape;205;p32"/>
          <p:cNvSpPr txBox="1">
            <a:spLocks noGrp="1"/>
          </p:cNvSpPr>
          <p:nvPr>
            <p:ph type="sldNum" idx="12"/>
          </p:nvPr>
        </p:nvSpPr>
        <p:spPr>
          <a:xfrm>
            <a:off x="9632372" y="6492875"/>
            <a:ext cx="23241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6CEFCBB-EED7-587A-1BAB-1E6F7B6FD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C4F26C-C915-AAF3-BE09-5A1CCF6ED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400">
                <a:latin typeface="Arial"/>
                <a:cs typeface="Arial"/>
              </a:rPr>
              <a:t>Erin Hashimoto-Martell – </a:t>
            </a:r>
            <a:r>
              <a:rPr lang="en-US" sz="2400" i="1">
                <a:latin typeface="Arial"/>
                <a:cs typeface="Arial"/>
              </a:rPr>
              <a:t>Associate Commissioner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u="sng">
                <a:latin typeface="Arial"/>
                <a:cs typeface="Arial"/>
              </a:rPr>
              <a:t>High-Dosage Tutoring in Mathematics</a:t>
            </a:r>
            <a:endParaRPr lang="en-US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sz="2400">
                <a:latin typeface="Arial"/>
                <a:cs typeface="Arial"/>
              </a:rPr>
              <a:t>Dr. Fabrice </a:t>
            </a:r>
            <a:r>
              <a:rPr lang="en-US" sz="2400" err="1">
                <a:latin typeface="Arial"/>
                <a:cs typeface="Arial"/>
              </a:rPr>
              <a:t>Kandjanga</a:t>
            </a:r>
            <a:r>
              <a:rPr lang="en-US" sz="2400">
                <a:latin typeface="Arial"/>
                <a:cs typeface="Arial"/>
              </a:rPr>
              <a:t> – </a:t>
            </a:r>
            <a:r>
              <a:rPr lang="en-US" sz="2400" i="1">
                <a:latin typeface="Arial"/>
                <a:cs typeface="Arial"/>
              </a:rPr>
              <a:t>Math Specialist</a:t>
            </a:r>
          </a:p>
          <a:p>
            <a:pPr>
              <a:lnSpc>
                <a:spcPct val="120000"/>
              </a:lnSpc>
            </a:pPr>
            <a:r>
              <a:rPr lang="en-US" sz="2400">
                <a:latin typeface="Arial"/>
                <a:cs typeface="Arial"/>
              </a:rPr>
              <a:t>Dr. Ian Stith – </a:t>
            </a:r>
            <a:r>
              <a:rPr lang="en-US" sz="2400" i="1">
                <a:latin typeface="Arial"/>
                <a:cs typeface="Arial"/>
              </a:rPr>
              <a:t>Assistant Director of Math</a:t>
            </a:r>
          </a:p>
          <a:p>
            <a:pPr fontAlgn="base"/>
            <a:r>
              <a:rPr lang="en-US" sz="2400">
                <a:latin typeface="Arial"/>
                <a:cs typeface="Arial"/>
              </a:rPr>
              <a:t>Kate Lally – </a:t>
            </a:r>
            <a:r>
              <a:rPr lang="en-US" sz="2400" i="1">
                <a:latin typeface="Arial"/>
                <a:cs typeface="Arial"/>
              </a:rPr>
              <a:t>Supervisor of Mathematics, Grades K–12, Haverhill Public Schools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u="sng">
                <a:latin typeface="Arial"/>
                <a:cs typeface="Arial"/>
              </a:rPr>
              <a:t>Science Curriculum Adaptation Project for Special Educators (SCAPE)</a:t>
            </a:r>
          </a:p>
          <a:p>
            <a:pPr>
              <a:lnSpc>
                <a:spcPct val="120000"/>
              </a:lnSpc>
            </a:pPr>
            <a:r>
              <a:rPr lang="en-US" sz="2400">
                <a:latin typeface="Arial"/>
                <a:cs typeface="Arial"/>
              </a:rPr>
              <a:t>Dr. Casandra Gonzalez – </a:t>
            </a:r>
            <a:r>
              <a:rPr lang="en-US" sz="2400" i="1">
                <a:latin typeface="Arial"/>
                <a:cs typeface="Arial"/>
              </a:rPr>
              <a:t>Science Specialist</a:t>
            </a:r>
          </a:p>
          <a:p>
            <a:pPr>
              <a:lnSpc>
                <a:spcPct val="120000"/>
              </a:lnSpc>
            </a:pPr>
            <a:r>
              <a:rPr lang="en-US" sz="2400">
                <a:latin typeface="Arial"/>
                <a:cs typeface="Arial"/>
              </a:rPr>
              <a:t>Nicole Scola – </a:t>
            </a:r>
            <a:r>
              <a:rPr lang="en-US" sz="2400" i="1">
                <a:latin typeface="Arial"/>
                <a:cs typeface="Arial"/>
              </a:rPr>
              <a:t>Assistant Director of Science</a:t>
            </a:r>
          </a:p>
          <a:p>
            <a:pPr fontAlgn="base"/>
            <a:r>
              <a:rPr lang="en-US" sz="2400">
                <a:latin typeface="Arial"/>
                <a:cs typeface="Arial"/>
              </a:rPr>
              <a:t>Kara </a:t>
            </a:r>
            <a:r>
              <a:rPr lang="en-US" sz="2400" err="1">
                <a:latin typeface="Arial"/>
                <a:cs typeface="Arial"/>
              </a:rPr>
              <a:t>Larcome</a:t>
            </a:r>
            <a:r>
              <a:rPr lang="en-US" sz="2400">
                <a:latin typeface="Arial"/>
                <a:cs typeface="Arial"/>
              </a:rPr>
              <a:t> – </a:t>
            </a:r>
            <a:r>
              <a:rPr lang="en-US" sz="2400" i="1">
                <a:latin typeface="Arial"/>
                <a:cs typeface="Arial"/>
              </a:rPr>
              <a:t>Curriculum Director</a:t>
            </a:r>
            <a:r>
              <a:rPr lang="en-US" sz="2400">
                <a:latin typeface="Arial"/>
                <a:cs typeface="Arial"/>
              </a:rPr>
              <a:t>, </a:t>
            </a:r>
            <a:r>
              <a:rPr lang="en-US" sz="2400" i="1">
                <a:latin typeface="Arial"/>
                <a:cs typeface="Arial"/>
              </a:rPr>
              <a:t>Grades K–12, North Andover Public Schools</a:t>
            </a:r>
          </a:p>
          <a:p>
            <a:pPr>
              <a:lnSpc>
                <a:spcPct val="113999"/>
              </a:lnSpc>
            </a:pPr>
            <a:r>
              <a:rPr lang="en-US" sz="2400">
                <a:latin typeface="Arial"/>
                <a:cs typeface="Arial"/>
              </a:rPr>
              <a:t>Lyn O'Neil – </a:t>
            </a:r>
            <a:r>
              <a:rPr lang="en-US" sz="2400" i="1">
                <a:latin typeface="Arial"/>
                <a:cs typeface="Arial"/>
              </a:rPr>
              <a:t>Special Education Director,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i="1">
                <a:latin typeface="Arial"/>
                <a:cs typeface="Arial"/>
              </a:rPr>
              <a:t>North Andover Public Schools </a:t>
            </a:r>
            <a:endParaRPr lang="en-US" sz="2400" i="1"/>
          </a:p>
          <a:p>
            <a:pPr>
              <a:lnSpc>
                <a:spcPct val="120000"/>
              </a:lnSpc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E82C1-220C-55CF-9E27-15C443A7B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2372" y="6492875"/>
            <a:ext cx="2324099" cy="246495"/>
          </a:xfrm>
        </p:spPr>
        <p:txBody>
          <a:bodyPr/>
          <a:lstStyle/>
          <a:p>
            <a:fld id="{68A8D22E-6BC5-9E47-900C-2BB94685D9F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30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3"/>
          <p:cNvSpPr txBox="1">
            <a:spLocks noGrp="1"/>
          </p:cNvSpPr>
          <p:nvPr>
            <p:ph type="title"/>
          </p:nvPr>
        </p:nvSpPr>
        <p:spPr>
          <a:xfrm>
            <a:off x="173179" y="308699"/>
            <a:ext cx="10515600" cy="8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Arial"/>
              <a:buNone/>
            </a:pPr>
            <a:r>
              <a:rPr lang="en-US"/>
              <a:t>District Highlight – North Andover</a:t>
            </a:r>
            <a:endParaRPr/>
          </a:p>
        </p:txBody>
      </p:sp>
      <p:sp>
        <p:nvSpPr>
          <p:cNvPr id="216" name="Google Shape;216;p33"/>
          <p:cNvSpPr txBox="1">
            <a:spLocks noGrp="1"/>
          </p:cNvSpPr>
          <p:nvPr>
            <p:ph type="body" idx="1"/>
          </p:nvPr>
        </p:nvSpPr>
        <p:spPr>
          <a:xfrm>
            <a:off x="173175" y="1806065"/>
            <a:ext cx="11890800" cy="3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cs typeface="Arial"/>
              </a:rPr>
              <a:t>Outcomes</a:t>
            </a:r>
            <a:endParaRPr>
              <a:latin typeface="Arial"/>
              <a:cs typeface="Arial"/>
            </a:endParaRPr>
          </a:p>
          <a:p>
            <a:pPr marL="457200" lvl="0" indent="-406400" algn="l" rtl="0">
              <a:lnSpc>
                <a:spcPct val="113999"/>
              </a:lnSpc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>
                <a:latin typeface="Arial"/>
                <a:cs typeface="Arial"/>
              </a:rPr>
              <a:t>Improvements in our 3rd round of observations </a:t>
            </a:r>
            <a:endParaRPr sz="2800">
              <a:latin typeface="Arial"/>
              <a:cs typeface="Arial"/>
            </a:endParaRPr>
          </a:p>
          <a:p>
            <a:pPr marL="457200" lvl="0" indent="-406400" algn="l" rtl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>
                <a:latin typeface="Arial"/>
                <a:cs typeface="Arial"/>
              </a:rPr>
              <a:t>Pilot of </a:t>
            </a:r>
            <a:r>
              <a:rPr lang="en-US" sz="2800" err="1">
                <a:latin typeface="Arial"/>
                <a:cs typeface="Arial"/>
              </a:rPr>
              <a:t>OpenSciEd</a:t>
            </a:r>
            <a:r>
              <a:rPr lang="en-US" sz="2800">
                <a:latin typeface="Arial"/>
                <a:cs typeface="Arial"/>
              </a:rPr>
              <a:t> Biology Curriculum</a:t>
            </a:r>
          </a:p>
          <a:p>
            <a:pPr marL="457200" lvl="0" indent="-406400" algn="l" rtl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>
                <a:latin typeface="Arial"/>
                <a:cs typeface="Arial"/>
              </a:rPr>
              <a:t>Identified </a:t>
            </a:r>
            <a:r>
              <a:rPr lang="en-US">
                <a:latin typeface="Arial"/>
                <a:cs typeface="Arial"/>
              </a:rPr>
              <a:t>professional development</a:t>
            </a:r>
            <a:r>
              <a:rPr lang="en-US" sz="2800">
                <a:latin typeface="Arial"/>
                <a:cs typeface="Arial"/>
              </a:rPr>
              <a:t> needs for 2025-2026</a:t>
            </a:r>
            <a:endParaRPr sz="2800">
              <a:latin typeface="Arial"/>
              <a:cs typeface="Arial"/>
            </a:endParaRPr>
          </a:p>
          <a:p>
            <a:pPr marL="228600" lvl="0" indent="0" algn="l" rtl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cs typeface="Arial"/>
              </a:rPr>
              <a:t>Cohort support was invaluable!</a:t>
            </a:r>
            <a:endParaRPr>
              <a:latin typeface="Arial"/>
              <a:cs typeface="Arial"/>
            </a:endParaRPr>
          </a:p>
          <a:p>
            <a:pPr marL="228600" lvl="0" indent="-254000" algn="l" rtl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>
                <a:latin typeface="Arial"/>
                <a:cs typeface="Arial"/>
              </a:rPr>
              <a:t>Ongoing support and accountability ensured follow-through of our work</a:t>
            </a:r>
            <a:endParaRPr sz="3200">
              <a:latin typeface="Arial"/>
              <a:cs typeface="Arial"/>
            </a:endParaRPr>
          </a:p>
        </p:txBody>
      </p:sp>
      <p:sp>
        <p:nvSpPr>
          <p:cNvPr id="217" name="Google Shape;217;p33"/>
          <p:cNvSpPr txBox="1">
            <a:spLocks noGrp="1"/>
          </p:cNvSpPr>
          <p:nvPr>
            <p:ph type="sldNum" idx="12"/>
          </p:nvPr>
        </p:nvSpPr>
        <p:spPr>
          <a:xfrm>
            <a:off x="9632372" y="6492875"/>
            <a:ext cx="23241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218" name="Google Shape;218;p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78618" y="-3"/>
            <a:ext cx="1201812" cy="1101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739E8-F520-DBBC-06EF-DB45ECB0F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 </a:t>
            </a:r>
          </a:p>
        </p:txBody>
      </p:sp>
      <p:pic>
        <p:nvPicPr>
          <p:cNvPr id="5" name="Picture 4" descr="Pictures of children doing work in classrooms">
            <a:extLst>
              <a:ext uri="{FF2B5EF4-FFF2-40B4-BE49-F238E27FC236}">
                <a16:creationId xmlns:a16="http://schemas.microsoft.com/office/drawing/2014/main" id="{001CCB96-ED10-A858-138A-0D27B58A4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221" y="305893"/>
            <a:ext cx="3319109" cy="22630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EFEA0-94A7-3A09-AB71-FD87D27D2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79" y="1591254"/>
            <a:ext cx="6586258" cy="469642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3999"/>
              </a:lnSpc>
            </a:pPr>
            <a:r>
              <a:rPr lang="en-US" sz="2400">
                <a:latin typeface="Arial"/>
                <a:cs typeface="Poppins"/>
              </a:rPr>
              <a:t>Students with disabilities CAN access science high-quality instructional materials (HQIM) and show growth</a:t>
            </a:r>
          </a:p>
          <a:p>
            <a:pPr>
              <a:lnSpc>
                <a:spcPct val="113999"/>
              </a:lnSpc>
            </a:pPr>
            <a:r>
              <a:rPr lang="en-US" sz="2400">
                <a:latin typeface="Arial"/>
                <a:cs typeface="Poppins"/>
              </a:rPr>
              <a:t>Science &amp; special education teachers AND leaders need: </a:t>
            </a:r>
            <a:endParaRPr lang="en-US" sz="2400"/>
          </a:p>
          <a:p>
            <a:pPr lvl="1">
              <a:lnSpc>
                <a:spcPct val="113999"/>
              </a:lnSpc>
            </a:pPr>
            <a:r>
              <a:rPr lang="en-US" sz="2000">
                <a:latin typeface="Arial"/>
                <a:cs typeface="Poppins"/>
              </a:rPr>
              <a:t>time and resources to co-plan</a:t>
            </a:r>
          </a:p>
          <a:p>
            <a:pPr lvl="1">
              <a:lnSpc>
                <a:spcPct val="113999"/>
              </a:lnSpc>
            </a:pPr>
            <a:r>
              <a:rPr lang="en-US" sz="2000">
                <a:latin typeface="Arial"/>
                <a:cs typeface="Arial"/>
              </a:rPr>
              <a:t>common visioning/implementation support </a:t>
            </a:r>
            <a:endParaRPr lang="en-US" sz="2000">
              <a:latin typeface="Arial"/>
              <a:cs typeface="Poppins"/>
            </a:endParaRPr>
          </a:p>
          <a:p>
            <a:pPr lvl="1">
              <a:lnSpc>
                <a:spcPct val="113999"/>
              </a:lnSpc>
            </a:pPr>
            <a:r>
              <a:rPr lang="en-US" sz="2000">
                <a:latin typeface="Arial"/>
                <a:cs typeface="Poppins"/>
              </a:rPr>
              <a:t>aligned, ongoing, collaborative professional learning</a:t>
            </a:r>
            <a:endParaRPr lang="en-US" sz="2000"/>
          </a:p>
          <a:p>
            <a:pPr marL="457200" lvl="1" indent="0">
              <a:lnSpc>
                <a:spcPct val="113999"/>
              </a:lnSpc>
              <a:buNone/>
            </a:pPr>
            <a:br>
              <a:rPr lang="en-US" sz="2000"/>
            </a:br>
            <a:endParaRPr lang="en-US" sz="1800">
              <a:cs typeface="Poppins"/>
            </a:endParaRPr>
          </a:p>
          <a:p>
            <a:pPr marL="457200" lvl="1" indent="0">
              <a:lnSpc>
                <a:spcPct val="113999"/>
              </a:lnSpc>
              <a:buNone/>
            </a:pPr>
            <a:endParaRPr lang="en-US" sz="1800"/>
          </a:p>
        </p:txBody>
      </p:sp>
      <p:pic>
        <p:nvPicPr>
          <p:cNvPr id="9" name="Picture 8" descr="Pictures of children doing work in classrooms">
            <a:extLst>
              <a:ext uri="{FF2B5EF4-FFF2-40B4-BE49-F238E27FC236}">
                <a16:creationId xmlns:a16="http://schemas.microsoft.com/office/drawing/2014/main" id="{16F87916-2E3B-9AC9-611B-E42B8A957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951738" y="1915171"/>
            <a:ext cx="3713825" cy="27539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6114EE-C1E7-8CE1-56AC-A69ACBEFBFBD}"/>
              </a:ext>
            </a:extLst>
          </p:cNvPr>
          <p:cNvSpPr txBox="1"/>
          <p:nvPr/>
        </p:nvSpPr>
        <p:spPr>
          <a:xfrm>
            <a:off x="9827919" y="2833014"/>
            <a:ext cx="212919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Credit: Angela Palo, Boston Public Schools;</a:t>
            </a:r>
            <a:br>
              <a:rPr lang="en-US" sz="1200"/>
            </a:br>
            <a:r>
              <a:rPr lang="en-US" sz="1200"/>
              <a:t>Kristen </a:t>
            </a:r>
            <a:r>
              <a:rPr lang="en-US" sz="1200" err="1"/>
              <a:t>Langord</a:t>
            </a:r>
            <a:r>
              <a:rPr lang="en-US" sz="1200"/>
              <a:t>, Worcester Public Schools</a:t>
            </a:r>
          </a:p>
        </p:txBody>
      </p:sp>
      <p:pic>
        <p:nvPicPr>
          <p:cNvPr id="7" name="Picture 6" descr="Pictures of children doing work in classrooms">
            <a:extLst>
              <a:ext uri="{FF2B5EF4-FFF2-40B4-BE49-F238E27FC236}">
                <a16:creationId xmlns:a16="http://schemas.microsoft.com/office/drawing/2014/main" id="{8CCB22FA-4DEA-5AB7-5575-1528B1796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9649" y="4242786"/>
            <a:ext cx="3195620" cy="23738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B0042-B21F-928F-536D-7D87F013B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4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9D5B2-C04C-2361-668F-860AE5178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434B5-D23A-8CE2-3171-973A6A66F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SCAPE Institute SY2025-26</a:t>
            </a:r>
            <a:endParaRPr lang="en-US"/>
          </a:p>
          <a:p>
            <a:pPr lvl="1"/>
            <a:r>
              <a:rPr lang="en-US">
                <a:latin typeface="Arial"/>
                <a:cs typeface="Arial"/>
              </a:rPr>
              <a:t>11 districts are participating </a:t>
            </a:r>
          </a:p>
          <a:p>
            <a:pPr lvl="2"/>
            <a:r>
              <a:rPr lang="en-US">
                <a:latin typeface="Arial"/>
                <a:cs typeface="Arial"/>
              </a:rPr>
              <a:t>Districts attended the kick-off professional learning in September </a:t>
            </a:r>
          </a:p>
          <a:p>
            <a:pPr lvl="2"/>
            <a:r>
              <a:rPr lang="en-US">
                <a:latin typeface="Arial"/>
                <a:cs typeface="Arial"/>
              </a:rPr>
              <a:t>Districts began working on their draft implementation plans and receive ongoing support and coaching though out the year</a:t>
            </a:r>
          </a:p>
          <a:p>
            <a:pPr lvl="1"/>
            <a:r>
              <a:rPr lang="en-US">
                <a:latin typeface="Arial"/>
                <a:cs typeface="Arial"/>
              </a:rPr>
              <a:t>By the end of June districts will complete their plans and proceed with data-informed, district-wide professional learning for science and special educators</a:t>
            </a:r>
          </a:p>
          <a:p>
            <a:pPr lvl="1">
              <a:lnSpc>
                <a:spcPct val="113999"/>
              </a:lnSpc>
            </a:pPr>
            <a:r>
              <a:rPr lang="en-US">
                <a:latin typeface="Arial"/>
                <a:cs typeface="Arial"/>
              </a:rPr>
              <a:t>Cohort 1 (from 24-25) receiving light coaching and implementation support; remain connected to the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5E85D-3DB6-835E-2E4C-74376925A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80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5FEFE2-ADFC-150B-8FE4-0B5AFEA2A9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0F23C41-A00F-4DBC-2B2E-761783C9C4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517B3-A9C3-63DB-EC29-286BEF13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78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3D8FA-EA32-7383-B301-3ADE87BE1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D593C-DEEF-45E4-ADA5-CAA3F3320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Reach/Budget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D0DD1F5-0CC6-3930-7B79-C9DDAF2AE9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0967110"/>
              </p:ext>
            </p:extLst>
          </p:nvPr>
        </p:nvGraphicFramePr>
        <p:xfrm>
          <a:off x="324786" y="1611442"/>
          <a:ext cx="11231096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6920">
                  <a:extLst>
                    <a:ext uri="{9D8B030D-6E8A-4147-A177-3AD203B41FA5}">
                      <a16:colId xmlns:a16="http://schemas.microsoft.com/office/drawing/2014/main" val="2576980865"/>
                    </a:ext>
                  </a:extLst>
                </a:gridCol>
                <a:gridCol w="2146920">
                  <a:extLst>
                    <a:ext uri="{9D8B030D-6E8A-4147-A177-3AD203B41FA5}">
                      <a16:colId xmlns:a16="http://schemas.microsoft.com/office/drawing/2014/main" val="766483325"/>
                    </a:ext>
                  </a:extLst>
                </a:gridCol>
                <a:gridCol w="2146920">
                  <a:extLst>
                    <a:ext uri="{9D8B030D-6E8A-4147-A177-3AD203B41FA5}">
                      <a16:colId xmlns:a16="http://schemas.microsoft.com/office/drawing/2014/main" val="1329036371"/>
                    </a:ext>
                  </a:extLst>
                </a:gridCol>
                <a:gridCol w="2273301">
                  <a:extLst>
                    <a:ext uri="{9D8B030D-6E8A-4147-A177-3AD203B41FA5}">
                      <a16:colId xmlns:a16="http://schemas.microsoft.com/office/drawing/2014/main" val="2759363826"/>
                    </a:ext>
                  </a:extLst>
                </a:gridCol>
                <a:gridCol w="2517035">
                  <a:extLst>
                    <a:ext uri="{9D8B030D-6E8A-4147-A177-3AD203B41FA5}">
                      <a16:colId xmlns:a16="http://schemas.microsoft.com/office/drawing/2014/main" val="30451626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Program Reach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Summer 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Summer 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/>
                          <a:cs typeface="Arial"/>
                        </a:rPr>
                        <a:t>SY24-25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/>
                          <a:cs typeface="Arial"/>
                        </a:rPr>
                        <a:t>SY25-26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6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/>
                          <a:cs typeface="Arial"/>
                        </a:rPr>
                        <a:t>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>
                          <a:latin typeface="Arial"/>
                          <a:cs typeface="Arial"/>
                        </a:rPr>
                        <a:t>$32,000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>
                          <a:latin typeface="Arial"/>
                          <a:cs typeface="Arial"/>
                        </a:rPr>
                        <a:t>$40,000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/>
                          <a:cs typeface="Arial"/>
                        </a:rPr>
                        <a:t>$170,000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/>
                          <a:cs typeface="Arial"/>
                        </a:rPr>
                        <a:t>$175,000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854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/>
                          <a:cs typeface="Arial"/>
                        </a:rPr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>
                          <a:latin typeface="Arial"/>
                          <a:cs typeface="Arial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/>
                          <a:cs typeface="Arial"/>
                        </a:rPr>
                        <a:t>11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/>
                          <a:cs typeface="Arial"/>
                        </a:rPr>
                        <a:t>11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357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/>
                          <a:cs typeface="Arial"/>
                        </a:rPr>
                        <a:t>Schools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>
                          <a:latin typeface="Arial"/>
                          <a:cs typeface="Arial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>
                          <a:latin typeface="Arial"/>
                          <a:cs typeface="Arial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/>
                          <a:cs typeface="Arial"/>
                        </a:rPr>
                        <a:t>30+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/>
                          <a:cs typeface="Arial"/>
                        </a:rPr>
                        <a:t>TBD*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082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/>
                          <a:cs typeface="Arial"/>
                        </a:rPr>
                        <a:t>Teachers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>
                          <a:latin typeface="Arial"/>
                          <a:cs typeface="Arial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>
                          <a:latin typeface="Arial"/>
                          <a:cs typeface="Arial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/>
                          <a:cs typeface="Arial"/>
                        </a:rPr>
                        <a:t>300+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dirty="0">
                          <a:latin typeface="Arial"/>
                          <a:cs typeface="Arial"/>
                        </a:rPr>
                        <a:t>TBD*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01245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5F77EE9-BC06-6A55-84DD-1CE845AD26CA}"/>
              </a:ext>
            </a:extLst>
          </p:cNvPr>
          <p:cNvSpPr txBox="1"/>
          <p:nvPr/>
        </p:nvSpPr>
        <p:spPr>
          <a:xfrm>
            <a:off x="1477273" y="4841575"/>
            <a:ext cx="929496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*SCAPE districts spend their program year learning and preparing to deliver in-district PL and provide support. The total number of schools engaged and teachers trained are collected at the end of the program year.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73CE1-0966-3DE5-D285-6EB4F6288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98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3BA3C-0483-FA15-04A2-6240A862B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BC6E589-3489-6BE5-CCC8-CA314DA60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5CD8462-77BD-70E6-8808-D7997B056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endParaRPr lang="en-US"/>
          </a:p>
          <a:p>
            <a:pPr>
              <a:lnSpc>
                <a:spcPct val="120000"/>
              </a:lnSpc>
            </a:pPr>
            <a:r>
              <a:rPr lang="en-US"/>
              <a:t>High-Dosage Tutoring in Mathematics</a:t>
            </a:r>
          </a:p>
          <a:p>
            <a:pPr>
              <a:lnSpc>
                <a:spcPct val="120000"/>
              </a:lnSpc>
            </a:pPr>
            <a:r>
              <a:rPr lang="en-US">
                <a:latin typeface="Arial"/>
                <a:cs typeface="Arial"/>
              </a:rPr>
              <a:t>Science Curriculum Adaptation Project for Special Educators (SCAPE)</a:t>
            </a:r>
            <a:endParaRPr lang="en-US"/>
          </a:p>
          <a:p>
            <a:pPr marL="0" indent="0">
              <a:lnSpc>
                <a:spcPct val="120000"/>
              </a:lnSpc>
              <a:buNone/>
            </a:pPr>
            <a:endParaRPr lang="en-US"/>
          </a:p>
          <a:p>
            <a:pPr>
              <a:lnSpc>
                <a:spcPct val="120000"/>
              </a:lnSpc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89B4AC-6704-10D0-BC95-12E5D65B6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2372" y="6492875"/>
            <a:ext cx="2324099" cy="246495"/>
          </a:xfrm>
        </p:spPr>
        <p:txBody>
          <a:bodyPr/>
          <a:lstStyle/>
          <a:p>
            <a:fld id="{68A8D22E-6BC5-9E47-900C-2BB94685D9F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99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BE7CC-C08E-E4BF-DBCB-EF1EDACFB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92DD8-CE41-E17F-4788-FD72C685D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1680218"/>
            <a:ext cx="10079182" cy="2355495"/>
          </a:xfrm>
        </p:spPr>
        <p:txBody>
          <a:bodyPr>
            <a:normAutofit/>
          </a:bodyPr>
          <a:lstStyle/>
          <a:p>
            <a:r>
              <a:rPr lang="en-US" sz="4400"/>
              <a:t>High-Dosage Tutoring in Mathematics</a:t>
            </a:r>
          </a:p>
        </p:txBody>
      </p:sp>
    </p:spTree>
    <p:extLst>
      <p:ext uri="{BB962C8B-B14F-4D97-AF65-F5344CB8AC3E}">
        <p14:creationId xmlns:p14="http://schemas.microsoft.com/office/powerpoint/2010/main" val="3229459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7D4B1-D917-3E03-FADF-F29439E4B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Design SY23 - 25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C5A9C-215D-DB65-9EFD-3F456CDBC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Contracted service model</a:t>
            </a:r>
          </a:p>
          <a:p>
            <a:pPr lvl="1"/>
            <a:r>
              <a:rPr lang="en-US"/>
              <a:t>Imagine Learning</a:t>
            </a:r>
            <a:r>
              <a:rPr lang="en-US" b="1" baseline="30000"/>
              <a:t>*</a:t>
            </a:r>
            <a:r>
              <a:rPr lang="en-US"/>
              <a:t>, Carnegie Learning, Mind Education, Catapult, SAGA Innovations</a:t>
            </a:r>
          </a:p>
          <a:p>
            <a:r>
              <a:rPr lang="en-US"/>
              <a:t>Grades 4 and 8</a:t>
            </a:r>
          </a:p>
          <a:p>
            <a:r>
              <a:rPr lang="en-US"/>
              <a:t>Virtual and In-person tutoring</a:t>
            </a:r>
          </a:p>
          <a:p>
            <a:r>
              <a:rPr lang="en-US"/>
              <a:t>12-week cycles, 90 minutes per week</a:t>
            </a:r>
          </a:p>
          <a:p>
            <a:r>
              <a:rPr lang="en-US"/>
              <a:t>2 to 3 Cycles per year</a:t>
            </a:r>
          </a:p>
          <a:p>
            <a:r>
              <a:rPr lang="en-US"/>
              <a:t>Aligned with HDT recommendations by </a:t>
            </a:r>
            <a:r>
              <a:rPr lang="en-US" u="sng" err="1">
                <a:hlinkClick r:id="rId2"/>
              </a:rPr>
              <a:t>EdResearch</a:t>
            </a:r>
            <a:r>
              <a:rPr lang="en-US" u="sng">
                <a:hlinkClick r:id="rId2"/>
              </a:rPr>
              <a:t> for Recovery</a:t>
            </a:r>
          </a:p>
          <a:p>
            <a:r>
              <a:rPr lang="en-US"/>
              <a:t>Coordinated with Early Literacy High-Dosage Tutoring</a:t>
            </a:r>
          </a:p>
          <a:p>
            <a:pPr marL="0" indent="0">
              <a:buNone/>
            </a:pPr>
            <a:r>
              <a:rPr lang="en-US" sz="1700" baseline="30000"/>
              <a:t>						                           *</a:t>
            </a:r>
            <a:r>
              <a:rPr lang="en-US" sz="1700"/>
              <a:t>Imagine Learning was the sole vendor for SY24-25</a:t>
            </a:r>
            <a:endParaRPr lang="en-US" sz="1700" baseline="30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939F1-C78C-FB77-2D43-713E1A60F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00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45389-781B-CF2A-BA81-7BA11941C33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Reach/Budget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7CF3849-6373-DB09-AB4B-2C26DE4D92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8224441"/>
              </p:ext>
            </p:extLst>
          </p:nvPr>
        </p:nvGraphicFramePr>
        <p:xfrm>
          <a:off x="1489333" y="1777962"/>
          <a:ext cx="9139083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1313">
                  <a:extLst>
                    <a:ext uri="{9D8B030D-6E8A-4147-A177-3AD203B41FA5}">
                      <a16:colId xmlns:a16="http://schemas.microsoft.com/office/drawing/2014/main" val="2576980865"/>
                    </a:ext>
                  </a:extLst>
                </a:gridCol>
                <a:gridCol w="3019159">
                  <a:extLst>
                    <a:ext uri="{9D8B030D-6E8A-4147-A177-3AD203B41FA5}">
                      <a16:colId xmlns:a16="http://schemas.microsoft.com/office/drawing/2014/main" val="2759363826"/>
                    </a:ext>
                  </a:extLst>
                </a:gridCol>
                <a:gridCol w="3268611">
                  <a:extLst>
                    <a:ext uri="{9D8B030D-6E8A-4147-A177-3AD203B41FA5}">
                      <a16:colId xmlns:a16="http://schemas.microsoft.com/office/drawing/2014/main" val="30451626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 Reach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SY23-24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SY24-25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6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$2M*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$2.1M*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854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357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082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01245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58D9977-C19B-0792-C11C-5B9CBBEAEFA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494225" y="4246842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*Program funded via ESSER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F7259-ADAE-4BD1-194D-299B31B201E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73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6E4D8-80D9-844F-2B75-EFF41DE67D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Tutoring Program Reach</a:t>
            </a:r>
          </a:p>
        </p:txBody>
      </p:sp>
      <p:pic>
        <p:nvPicPr>
          <p:cNvPr id="6" name="Content Placeholder 5" descr="Map of Massachusetts showing districts that participated in tutoring">
            <a:extLst>
              <a:ext uri="{FF2B5EF4-FFF2-40B4-BE49-F238E27FC236}">
                <a16:creationId xmlns:a16="http://schemas.microsoft.com/office/drawing/2014/main" id="{480A64E5-8502-3229-A03A-9372ACB4D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797" y="1455835"/>
            <a:ext cx="8591974" cy="5283535"/>
          </a:xfrm>
        </p:spPr>
      </p:pic>
      <p:grpSp>
        <p:nvGrpSpPr>
          <p:cNvPr id="8" name="Group 7" descr="Blue = 2023-2024&#10;Red = 2024-2025">
            <a:extLst>
              <a:ext uri="{FF2B5EF4-FFF2-40B4-BE49-F238E27FC236}">
                <a16:creationId xmlns:a16="http://schemas.microsoft.com/office/drawing/2014/main" id="{EBFAAC7B-F0B5-0B3F-1AF0-49EA0667E7C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8674037" y="1806042"/>
            <a:ext cx="3101948" cy="892552"/>
            <a:chOff x="7973373" y="1260508"/>
            <a:chExt cx="3064794" cy="841678"/>
          </a:xfrm>
        </p:grpSpPr>
        <p:sp>
          <p:nvSpPr>
            <p:cNvPr id="9" name="Google Shape;94;p18" descr="blue indicates 2023 through 24, red indicates 2024 through 25, ">
              <a:extLst>
                <a:ext uri="{FF2B5EF4-FFF2-40B4-BE49-F238E27FC236}">
                  <a16:creationId xmlns:a16="http://schemas.microsoft.com/office/drawing/2014/main" id="{2DF16735-2455-DAF9-3F56-14D385E12ABA}"/>
                </a:ext>
              </a:extLst>
            </p:cNvPr>
            <p:cNvSpPr txBox="1">
              <a:spLocks/>
            </p:cNvSpPr>
            <p:nvPr/>
          </p:nvSpPr>
          <p:spPr>
            <a:xfrm>
              <a:off x="8294967" y="1260508"/>
              <a:ext cx="2743200" cy="841678"/>
            </a:xfrm>
            <a:prstGeom prst="rect">
              <a:avLst/>
            </a:prstGeom>
          </p:spPr>
          <p:txBody>
            <a:bodyPr spcFirstLastPara="1" vert="horz" wrap="square" lIns="0" tIns="0" rIns="0" bIns="0" rtlCol="0" anchor="b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2023-24</a:t>
              </a:r>
            </a:p>
            <a:p>
              <a:pPr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2024-25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01695BB-A218-9770-7037-FC0600076D63}"/>
                </a:ext>
              </a:extLst>
            </p:cNvPr>
            <p:cNvGrpSpPr/>
            <p:nvPr/>
          </p:nvGrpSpPr>
          <p:grpSpPr>
            <a:xfrm>
              <a:off x="7973373" y="1390828"/>
              <a:ext cx="182880" cy="635585"/>
              <a:chOff x="7973373" y="1390828"/>
              <a:chExt cx="182880" cy="635585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0E1A29F-C238-EC48-9912-F0339656B9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73373" y="1390828"/>
                <a:ext cx="182880" cy="18288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84E744F-37A9-72C4-22C6-BF3EE5A339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73373" y="1843533"/>
                <a:ext cx="182880" cy="18288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39F0A-2D2D-C571-FD5F-922A92ADBEA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D22E-6BC5-9E47-900C-2BB94685D9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99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493CD-A239-8756-E617-84C71E10B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3AAD9-DE81-992A-DEF9-ED29A6488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63" y="-778"/>
            <a:ext cx="10515600" cy="86100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/>
                </a:solidFill>
              </a:rPr>
              <a:t>Year 2 Overall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E84BA2-4A29-359A-278C-E0B7919DF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11" y="666757"/>
            <a:ext cx="10328887" cy="104934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/>
              <a:t>In SY24-25, Students in both grades showed increases in average </a:t>
            </a:r>
            <a:br>
              <a:rPr lang="en-US"/>
            </a:br>
            <a:r>
              <a:rPr lang="en-US"/>
              <a:t>percent correct from pre- to post-assessment across both cycles</a:t>
            </a:r>
          </a:p>
        </p:txBody>
      </p:sp>
      <p:pic>
        <p:nvPicPr>
          <p:cNvPr id="6" name="Picture 5" descr="Line graph showing the increase in grade 4 performance of students in the tutoring program">
            <a:extLst>
              <a:ext uri="{FF2B5EF4-FFF2-40B4-BE49-F238E27FC236}">
                <a16:creationId xmlns:a16="http://schemas.microsoft.com/office/drawing/2014/main" id="{416A4583-861E-DBE3-AA8B-DC7367CBC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35" r="49987" b="36428"/>
          <a:stretch>
            <a:fillRect/>
          </a:stretch>
        </p:blipFill>
        <p:spPr>
          <a:xfrm>
            <a:off x="-570430" y="1711109"/>
            <a:ext cx="5904896" cy="4268117"/>
          </a:xfrm>
          <a:prstGeom prst="rect">
            <a:avLst/>
          </a:prstGeom>
        </p:spPr>
      </p:pic>
      <p:pic>
        <p:nvPicPr>
          <p:cNvPr id="7" name="Picture 6" descr="Line graph showing the increase in grade 8 performance of students in the tutoring program.">
            <a:extLst>
              <a:ext uri="{FF2B5EF4-FFF2-40B4-BE49-F238E27FC236}">
                <a16:creationId xmlns:a16="http://schemas.microsoft.com/office/drawing/2014/main" id="{771C258C-01C5-B82C-9A9C-0B97DE096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7" t="35635" b="36428"/>
          <a:stretch>
            <a:fillRect/>
          </a:stretch>
        </p:blipFill>
        <p:spPr>
          <a:xfrm>
            <a:off x="5714443" y="1764207"/>
            <a:ext cx="5904896" cy="42681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C7D1FD-833B-DA5E-BDFA-5CE1D5B03B4E}"/>
              </a:ext>
            </a:extLst>
          </p:cNvPr>
          <p:cNvSpPr txBox="1"/>
          <p:nvPr/>
        </p:nvSpPr>
        <p:spPr>
          <a:xfrm>
            <a:off x="2958071" y="6032324"/>
            <a:ext cx="6492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114300">
              <a:spcBef>
                <a:spcPts val="100"/>
              </a:spcBef>
              <a:spcAft>
                <a:spcPts val="1800"/>
              </a:spcAft>
              <a:buNone/>
            </a:pPr>
            <a:r>
              <a:rPr lang="en-US" sz="1200" i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Note</a:t>
            </a:r>
            <a:r>
              <a:rPr lang="en-US" sz="120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Only students who completed both pre- and post-assessments included. </a:t>
            </a:r>
            <a:br>
              <a:rPr lang="en-US" sz="120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20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Cycle 1: Grade 4 </a:t>
            </a:r>
            <a:r>
              <a:rPr lang="en-US" sz="1200" i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120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= 961; Grade 8 </a:t>
            </a:r>
            <a:r>
              <a:rPr lang="en-US" sz="1200" i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120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= 566. Cycle 2: Grade 4 </a:t>
            </a:r>
            <a:r>
              <a:rPr lang="en-US" sz="1200" i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120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= 1,158; Grade 8 </a:t>
            </a:r>
            <a:r>
              <a:rPr lang="en-US" sz="1200" i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120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= 525.</a:t>
            </a:r>
            <a:endParaRPr lang="en-US" sz="12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382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42637-BF99-B797-AFD0-6A27456E3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A8E32-61DA-35A0-25AE-94B5B3361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987" y="-778"/>
            <a:ext cx="10515600" cy="86100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/>
                </a:solidFill>
              </a:rPr>
              <a:t>Grade 4 Pathways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5DE0F7-BA7F-534B-A627-FC886E7FFCBA}"/>
              </a:ext>
            </a:extLst>
          </p:cNvPr>
          <p:cNvSpPr txBox="1"/>
          <p:nvPr/>
        </p:nvSpPr>
        <p:spPr>
          <a:xfrm>
            <a:off x="967183" y="2192121"/>
            <a:ext cx="3931920" cy="3735831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74320" tIns="274320" rIns="274320" bIns="274320">
            <a:spAutoFit/>
          </a:bodyPr>
          <a:lstStyle/>
          <a:p>
            <a:pPr marL="0" marR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strongest Grade 4 gains were in Fractions and Decimals, with over 80% of students increasing their scores. </a:t>
            </a:r>
          </a:p>
          <a:p>
            <a:pPr marL="0" marR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Fewer students made gains in Multiplication, with 27% of Cycle 1 students and 36% of Cycle 2 students showing a decrease in scores from </a:t>
            </a:r>
            <a:b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pre- to post-assessment.</a:t>
            </a:r>
          </a:p>
        </p:txBody>
      </p:sp>
      <p:pic>
        <p:nvPicPr>
          <p:cNvPr id="14" name="Picture 13" descr="Bar graphs showing the score increase for Fractions, Multiplication, Place value, and Decimals.">
            <a:extLst>
              <a:ext uri="{FF2B5EF4-FFF2-40B4-BE49-F238E27FC236}">
                <a16:creationId xmlns:a16="http://schemas.microsoft.com/office/drawing/2014/main" id="{D0312ADD-4BE1-3E06-4DC9-552F02FF5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4" b="25490"/>
          <a:stretch>
            <a:fillRect/>
          </a:stretch>
        </p:blipFill>
        <p:spPr>
          <a:xfrm>
            <a:off x="4750483" y="1728316"/>
            <a:ext cx="7262085" cy="466344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6EF40F-5E75-017C-A86E-931622105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054" y="595505"/>
            <a:ext cx="10141059" cy="158919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>
                <a:solidFill>
                  <a:schemeClr val="accent1"/>
                </a:solidFill>
              </a:rPr>
              <a:t>Grade 4 students showed improvement across both cycles for all content areas </a:t>
            </a:r>
          </a:p>
          <a:p>
            <a:pPr marL="0" indent="0" algn="ctr">
              <a:buNone/>
            </a:pPr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(4%—30% increase in average percent correct)</a:t>
            </a:r>
            <a:endParaRPr lang="en-US" sz="2400">
              <a:solidFill>
                <a:schemeClr val="accent1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22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0EA0BB4E6A684694772750B001C800" ma:contentTypeVersion="15" ma:contentTypeDescription="Create a new document." ma:contentTypeScope="" ma:versionID="7957d63c6af7bd7136b468a5b07d2e96">
  <xsd:schema xmlns:xsd="http://www.w3.org/2001/XMLSchema" xmlns:xs="http://www.w3.org/2001/XMLSchema" xmlns:p="http://schemas.microsoft.com/office/2006/metadata/properties" xmlns:ns2="0128f6a2-0fe6-40ac-973e-bb0bf351512f" xmlns:ns3="7a12eb2f-f040-4639-9fb2-5a6588dc8035" targetNamespace="http://schemas.microsoft.com/office/2006/metadata/properties" ma:root="true" ma:fieldsID="922f8974c0d453350315bd947701f7da" ns2:_="" ns3:_="">
    <xsd:import namespace="0128f6a2-0fe6-40ac-973e-bb0bf351512f"/>
    <xsd:import namespace="7a12eb2f-f040-4639-9fb2-5a6588dc80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28f6a2-0fe6-40ac-973e-bb0bf35151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f123c60-6d59-4beb-a46f-4c7d903a1f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12eb2f-f040-4639-9fb2-5a6588dc803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7bb8feb-9677-4bc1-b64f-9fa6907871bd}" ma:internalName="TaxCatchAll" ma:showField="CatchAllData" ma:web="7a12eb2f-f040-4639-9fb2-5a6588dc80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a12eb2f-f040-4639-9fb2-5a6588dc8035" xsi:nil="true"/>
    <lcf76f155ced4ddcb4097134ff3c332f xmlns="0128f6a2-0fe6-40ac-973e-bb0bf351512f">
      <Terms xmlns="http://schemas.microsoft.com/office/infopath/2007/PartnerControls"/>
    </lcf76f155ced4ddcb4097134ff3c332f>
    <SharedWithUsers xmlns="7a12eb2f-f040-4639-9fb2-5a6588dc8035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5A03796-860E-4FA1-8156-D3DB4EEA086F}">
  <ds:schemaRefs>
    <ds:schemaRef ds:uri="0128f6a2-0fe6-40ac-973e-bb0bf351512f"/>
    <ds:schemaRef ds:uri="7a12eb2f-f040-4639-9fb2-5a6588dc803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643A678-3B62-4638-847B-287AF50462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649671-6F31-4B50-9257-3E5C81E7FB2B}">
  <ds:schemaRefs>
    <ds:schemaRef ds:uri="http://schemas.microsoft.com/office/infopath/2007/PartnerControls"/>
    <ds:schemaRef ds:uri="http://purl.org/dc/terms/"/>
    <ds:schemaRef ds:uri="http://www.w3.org/XML/1998/namespace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2006/metadata/properties"/>
    <ds:schemaRef ds:uri="0128f6a2-0fe6-40ac-973e-bb0bf351512f"/>
    <ds:schemaRef ds:uri="http://schemas.openxmlformats.org/package/2006/metadata/core-properties"/>
    <ds:schemaRef ds:uri="7a12eb2f-f040-4639-9fb2-5a6588dc8035"/>
  </ds:schemaRefs>
</ds:datastoreItem>
</file>

<file path=docMetadata/LabelInfo.xml><?xml version="1.0" encoding="utf-8"?>
<clbl:labelList xmlns:clbl="http://schemas.microsoft.com/office/2020/mipLabelMetadata">
  <clbl:label id="{3e861d16-48b7-4a0e-9806-8c04d81b7b2a}" enabled="0" method="" siteId="{3e861d16-48b7-4a0e-9806-8c04d81b7b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</TotalTime>
  <Words>1241</Words>
  <Application>Microsoft Office PowerPoint</Application>
  <PresentationFormat>Widescreen</PresentationFormat>
  <Paragraphs>207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Arial</vt:lpstr>
      <vt:lpstr>Calibri</vt:lpstr>
      <vt:lpstr>Poppins</vt:lpstr>
      <vt:lpstr>Office Theme</vt:lpstr>
      <vt:lpstr>Update on STEM Initiatives</vt:lpstr>
      <vt:lpstr>Presenters</vt:lpstr>
      <vt:lpstr>Agenda</vt:lpstr>
      <vt:lpstr>High-Dosage Tutoring in Mathematics</vt:lpstr>
      <vt:lpstr>Program Design SY23 - 25</vt:lpstr>
      <vt:lpstr>Program Reach/Budget</vt:lpstr>
      <vt:lpstr>Tutoring Program Reach</vt:lpstr>
      <vt:lpstr>Year 2 Overall</vt:lpstr>
      <vt:lpstr>Grade 4 Pathways</vt:lpstr>
      <vt:lpstr>Grade 8 Pathways</vt:lpstr>
      <vt:lpstr>District Highlights - Haverhill</vt:lpstr>
      <vt:lpstr>Lessons Learned – Haverhill</vt:lpstr>
      <vt:lpstr>Lessons Learned</vt:lpstr>
      <vt:lpstr>Moving Forward</vt:lpstr>
      <vt:lpstr>Science Curriculum Adaptation Project for Special Educators (SCAPE)</vt:lpstr>
      <vt:lpstr>SCAPE Project Overview</vt:lpstr>
      <vt:lpstr>Program Reach (2022-2026)</vt:lpstr>
      <vt:lpstr>District Highlight – North Andover</vt:lpstr>
      <vt:lpstr>District Highlight – North Andover</vt:lpstr>
      <vt:lpstr>District Highlight – North Andover</vt:lpstr>
      <vt:lpstr>Lessons Learned </vt:lpstr>
      <vt:lpstr>Next Steps</vt:lpstr>
      <vt:lpstr>Thank You</vt:lpstr>
      <vt:lpstr>Program Reach/Budget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BESE October 28, 2025 Regular Meeting Item 1 Slides: Update on STEM Initiatives</dc:title>
  <dc:creator>DESE</dc:creator>
  <cp:lastModifiedBy>Zou, Dong (EOE)</cp:lastModifiedBy>
  <cp:revision>11</cp:revision>
  <dcterms:created xsi:type="dcterms:W3CDTF">2025-07-28T12:45:59Z</dcterms:created>
  <dcterms:modified xsi:type="dcterms:W3CDTF">2025-10-28T15:09:50Z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tadate">
    <vt:lpwstr>Oct 28 2025 12:00AM</vt:lpwstr>
  </property>
</Properties>
</file>