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56" r:id="rId5"/>
    <p:sldId id="273" r:id="rId6"/>
    <p:sldId id="283" r:id="rId7"/>
    <p:sldId id="270" r:id="rId8"/>
    <p:sldId id="284" r:id="rId9"/>
    <p:sldId id="285" r:id="rId10"/>
    <p:sldId id="274" r:id="rId11"/>
    <p:sldId id="275" r:id="rId12"/>
    <p:sldId id="276" r:id="rId13"/>
    <p:sldId id="277" r:id="rId14"/>
    <p:sldId id="278" r:id="rId15"/>
    <p:sldId id="279" r:id="rId16"/>
    <p:sldId id="280" r:id="rId17"/>
    <p:sldId id="281" r:id="rId18"/>
    <p:sldId id="28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8C592D30-2790-C53A-65AD-E37E11204179}" name="Foley, Kinnon (DESE)" initials="FK" userId="S::kinnon.foley@mass.gov::4bff922e-d211-4dcd-970c-f57d358f4faf" providerId="AD"/>
  <p188:author id="{3F602C5C-ED15-FC16-4B03-46E9ADDE3930}" name="Christo, Dimitri D. (DESE)" initials="CDD(" userId="S::dimitri.d.christo@mass.gov::f6874029-da51-4205-b36d-b8ddc7839279" providerId="AD"/>
  <p188:author id="{7961FF5F-6533-BF5A-5B4D-A8A6AEABBD13}" name="Cruz, Jenny (DESE)" initials="CJ" userId="S::jenny.cruz@mass.gov::9acc5e5d-1e16-45d5-8416-f07c61d324d0"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EFBC49"/>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6FD9D-9BB0-45CD-A2C0-AFCA4D98F10A}" v="12" dt="2025-10-27T12:59:05.262"/>
    <p1510:client id="{C9F63B48-7B1C-6FD3-78AC-A7BD52392666}" v="2" dt="2025-10-27T14:50:44.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6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407B44-A9F9-6344-868B-44BA300F2CC7}" type="datetimeFigureOut">
              <a:rPr lang="en-US" smtClean="0"/>
              <a:t>10/28/2025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the LOOK Act established the Seal, over 18,000 MA graduates have earned the state Seal of Biliteracy. We just got final numbers for school year 2024-25 and are excited to share that in 2025, 4,793 graduates earned the Seal—nearly 1,000 more than the previous year. That means 6.9% of all graduates demonstrated high levels of proficiency in English and another language, up from 5.7% in 2024 and just 2.3% in 2021. In only four years, the percentage of students earning the Seal has tripled, reflecting a statewide commitment to valuing multilingualism. </a:t>
            </a:r>
          </a:p>
        </p:txBody>
      </p:sp>
      <p:sp>
        <p:nvSpPr>
          <p:cNvPr id="4" name="Slide Number Placeholder 3"/>
          <p:cNvSpPr>
            <a:spLocks noGrp="1"/>
          </p:cNvSpPr>
          <p:nvPr>
            <p:ph type="sldNum" sz="quarter" idx="5"/>
          </p:nvPr>
        </p:nvSpPr>
        <p:spPr/>
        <p:txBody>
          <a:bodyPr/>
          <a:lstStyle/>
          <a:p>
            <a:fld id="{9B6DB38A-5D4A-D140-AE31-7200571C691E}" type="slidenum">
              <a:rPr lang="en-US" smtClean="0"/>
              <a:t>5</a:t>
            </a:fld>
            <a:endParaRPr lang="en-US"/>
          </a:p>
        </p:txBody>
      </p:sp>
    </p:spTree>
    <p:extLst>
      <p:ext uri="{BB962C8B-B14F-4D97-AF65-F5344CB8AC3E}">
        <p14:creationId xmlns:p14="http://schemas.microsoft.com/office/powerpoint/2010/main" val="187655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0B3B-749C-B62D-68D1-F74A58F3F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B94FE-52A5-9197-29AE-44D48E189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ADB61-9CE4-91B6-FEA7-67B1B077F7E2}"/>
              </a:ext>
            </a:extLst>
          </p:cNvPr>
          <p:cNvSpPr>
            <a:spLocks noGrp="1"/>
          </p:cNvSpPr>
          <p:nvPr>
            <p:ph type="body" idx="1"/>
          </p:nvPr>
        </p:nvSpPr>
        <p:spPr/>
        <p:txBody>
          <a:bodyPr/>
          <a:lstStyle/>
          <a:p>
            <a:r>
              <a:rPr lang="en-US"/>
              <a:t>Growth was evident across nearly every student group. The Seal of Biliteracy is an equity success for students ever identified as English learners. We see here that students who were ever identified as EL complete the Seal at higher rates than never-ELs (even if absolute numbers are smaller). In 2024, 11% of Ever-ELs graduated with the Seal compared to 3% of Never-ELs. In 2025, we saw 14.1% of Ever-ELs earn the Seal. 15.7% of students whose first language is not English earned the Seal in 2025. This demonstrates the strength and resilience of multilingual learners in our schools and honors the linguistic superpowers they bring. It’s important that we continue both increasing the number of graduates earning the Seal of Biliteracy and ensuring that the Seal honors the rich linguistic assets of our multilingual students. </a:t>
            </a:r>
          </a:p>
        </p:txBody>
      </p:sp>
      <p:sp>
        <p:nvSpPr>
          <p:cNvPr id="4" name="Slide Number Placeholder 3">
            <a:extLst>
              <a:ext uri="{FF2B5EF4-FFF2-40B4-BE49-F238E27FC236}">
                <a16:creationId xmlns:a16="http://schemas.microsoft.com/office/drawing/2014/main" id="{EF94498A-20D5-BF00-539D-23B090169200}"/>
              </a:ext>
            </a:extLst>
          </p:cNvPr>
          <p:cNvSpPr>
            <a:spLocks noGrp="1"/>
          </p:cNvSpPr>
          <p:nvPr>
            <p:ph type="sldNum" sz="quarter" idx="5"/>
          </p:nvPr>
        </p:nvSpPr>
        <p:spPr/>
        <p:txBody>
          <a:bodyPr/>
          <a:lstStyle/>
          <a:p>
            <a:fld id="{9B6DB38A-5D4A-D140-AE31-7200571C691E}" type="slidenum">
              <a:rPr lang="en-US" smtClean="0"/>
              <a:t>6</a:t>
            </a:fld>
            <a:endParaRPr lang="en-US"/>
          </a:p>
        </p:txBody>
      </p:sp>
    </p:spTree>
    <p:extLst>
      <p:ext uri="{BB962C8B-B14F-4D97-AF65-F5344CB8AC3E}">
        <p14:creationId xmlns:p14="http://schemas.microsoft.com/office/powerpoint/2010/main" val="371899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mastatesealofbiliteracy@mass.gov" TargetMode="External"/><Relationship Id="rId2" Type="http://schemas.openxmlformats.org/officeDocument/2006/relationships/hyperlink" Target="https://survey.alchemer.com/s3/8533019/Proposed-Amendments-to-Seal-of-Biliteracy-Regulations-2025"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Autofit/>
          </a:bodyPr>
          <a:lstStyle/>
          <a:p>
            <a:r>
              <a:rPr lang="en-US" sz="6000" dirty="0"/>
              <a:t>Proposed Amendments to Regulations on State Seal of Biliteracy, 603 CMR 31.04</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a:t>Presented to the Board of Elementary and Secondary Education</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4918-42AF-B50F-7BE2-D3BE52FD2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D223A-C311-563D-209C-45DE3BA3F8E5}"/>
              </a:ext>
            </a:extLst>
          </p:cNvPr>
          <p:cNvSpPr>
            <a:spLocks noGrp="1"/>
          </p:cNvSpPr>
          <p:nvPr>
            <p:ph type="title"/>
          </p:nvPr>
        </p:nvSpPr>
        <p:spPr/>
        <p:txBody>
          <a:bodyPr>
            <a:normAutofit fontScale="90000"/>
          </a:bodyPr>
          <a:lstStyle/>
          <a:p>
            <a:r>
              <a:rPr lang="en-US"/>
              <a:t>Key Amendment 2: Transcript Clarification</a:t>
            </a:r>
          </a:p>
        </p:txBody>
      </p:sp>
      <p:sp>
        <p:nvSpPr>
          <p:cNvPr id="3" name="Content Placeholder 2">
            <a:extLst>
              <a:ext uri="{FF2B5EF4-FFF2-40B4-BE49-F238E27FC236}">
                <a16:creationId xmlns:a16="http://schemas.microsoft.com/office/drawing/2014/main" id="{E3DA2DE3-02E9-E99D-858D-9F35FB4624D3}"/>
              </a:ext>
            </a:extLst>
          </p:cNvPr>
          <p:cNvSpPr>
            <a:spLocks noGrp="1"/>
          </p:cNvSpPr>
          <p:nvPr>
            <p:ph idx="1"/>
          </p:nvPr>
        </p:nvSpPr>
        <p:spPr>
          <a:xfrm>
            <a:off x="173179" y="1718254"/>
            <a:ext cx="11890665" cy="4287692"/>
          </a:xfrm>
        </p:spPr>
        <p:txBody>
          <a:bodyPr vert="horz" lIns="91440" tIns="45720" rIns="91440" bIns="45720" rtlCol="0" anchor="t">
            <a:normAutofit/>
          </a:bodyPr>
          <a:lstStyle/>
          <a:p>
            <a:pPr marL="0" indent="0">
              <a:buNone/>
            </a:pPr>
            <a:r>
              <a:rPr lang="en-US">
                <a:latin typeface="Arial"/>
                <a:cs typeface="Arial"/>
              </a:rPr>
              <a:t>31.04 (1)(c)</a:t>
            </a:r>
            <a:endParaRPr lang="en-US"/>
          </a:p>
          <a:p>
            <a:pPr marL="0" indent="0">
              <a:buNone/>
            </a:pPr>
            <a:endParaRPr lang="en-US">
              <a:latin typeface="Arial"/>
              <a:cs typeface="Arial"/>
            </a:endParaRPr>
          </a:p>
          <a:p>
            <a:pPr>
              <a:spcAft>
                <a:spcPts val="1800"/>
              </a:spcAft>
            </a:pPr>
            <a:r>
              <a:rPr lang="en-US">
                <a:latin typeface="Arial"/>
                <a:cs typeface="Arial"/>
              </a:rPr>
              <a:t>Replace “diploma or the transcript, or both” with </a:t>
            </a:r>
            <a:r>
              <a:rPr lang="en-US" b="1">
                <a:latin typeface="Arial"/>
                <a:cs typeface="Arial"/>
              </a:rPr>
              <a:t>“transcript.”</a:t>
            </a:r>
            <a:endParaRPr lang="en-US">
              <a:latin typeface="Arial"/>
              <a:cs typeface="Arial"/>
            </a:endParaRPr>
          </a:p>
          <a:p>
            <a:pPr lvl="1"/>
            <a:r>
              <a:rPr lang="en-US" sz="2800">
                <a:latin typeface="Arial"/>
                <a:cs typeface="Arial"/>
              </a:rPr>
              <a:t>Enables higher education institutions to verify and honor the Seal.</a:t>
            </a:r>
          </a:p>
          <a:p>
            <a:pPr lvl="1"/>
            <a:r>
              <a:rPr lang="en-US" sz="2800">
                <a:latin typeface="Arial"/>
                <a:cs typeface="Arial"/>
              </a:rPr>
              <a:t>Districts may still display the Seal on diplomas if desired. </a:t>
            </a:r>
          </a:p>
        </p:txBody>
      </p:sp>
      <p:sp>
        <p:nvSpPr>
          <p:cNvPr id="4" name="Slide Number Placeholder 3">
            <a:extLst>
              <a:ext uri="{FF2B5EF4-FFF2-40B4-BE49-F238E27FC236}">
                <a16:creationId xmlns:a16="http://schemas.microsoft.com/office/drawing/2014/main" id="{40CF490D-6989-7821-34DC-47B766CD1443}"/>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315542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0F1F-90D5-7CA3-0FDA-9CE94E03B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E5F77-6F28-86A4-9038-753A04C8B68F}"/>
              </a:ext>
            </a:extLst>
          </p:cNvPr>
          <p:cNvSpPr>
            <a:spLocks noGrp="1"/>
          </p:cNvSpPr>
          <p:nvPr>
            <p:ph type="title"/>
          </p:nvPr>
        </p:nvSpPr>
        <p:spPr/>
        <p:txBody>
          <a:bodyPr>
            <a:normAutofit fontScale="90000"/>
          </a:bodyPr>
          <a:lstStyle/>
          <a:p>
            <a:r>
              <a:rPr lang="en-US"/>
              <a:t>Key Amendment 3: Inclusive Terminology</a:t>
            </a:r>
          </a:p>
        </p:txBody>
      </p:sp>
      <p:sp>
        <p:nvSpPr>
          <p:cNvPr id="3" name="Content Placeholder 2">
            <a:extLst>
              <a:ext uri="{FF2B5EF4-FFF2-40B4-BE49-F238E27FC236}">
                <a16:creationId xmlns:a16="http://schemas.microsoft.com/office/drawing/2014/main" id="{F1F7C912-FF1B-01E9-7770-D942B7DCD88D}"/>
              </a:ext>
            </a:extLst>
          </p:cNvPr>
          <p:cNvSpPr>
            <a:spLocks noGrp="1"/>
          </p:cNvSpPr>
          <p:nvPr>
            <p:ph idx="1"/>
          </p:nvPr>
        </p:nvSpPr>
        <p:spPr>
          <a:xfrm>
            <a:off x="173179" y="1718254"/>
            <a:ext cx="11890665" cy="4287692"/>
          </a:xfrm>
        </p:spPr>
        <p:txBody>
          <a:bodyPr/>
          <a:lstStyle/>
          <a:p>
            <a:pPr marL="0" indent="0">
              <a:buNone/>
            </a:pPr>
            <a:r>
              <a:rPr lang="en-US"/>
              <a:t>31.04 (2)(b)</a:t>
            </a:r>
          </a:p>
          <a:p>
            <a:pPr marL="0" indent="0">
              <a:buNone/>
            </a:pPr>
            <a:endParaRPr lang="en-US"/>
          </a:p>
          <a:p>
            <a:pPr>
              <a:spcAft>
                <a:spcPts val="1800"/>
              </a:spcAft>
            </a:pPr>
            <a:r>
              <a:rPr lang="en-US"/>
              <a:t>Replace “foreign language” with </a:t>
            </a:r>
            <a:r>
              <a:rPr lang="en-US" b="1"/>
              <a:t>“language other than English.”</a:t>
            </a:r>
            <a:endParaRPr lang="en-US"/>
          </a:p>
          <a:p>
            <a:pPr lvl="1"/>
            <a:r>
              <a:rPr lang="en-US" sz="2800"/>
              <a:t>Aligns with the </a:t>
            </a:r>
            <a:r>
              <a:rPr lang="en-US" sz="2800" b="1"/>
              <a:t>2021 World Languages Framework.</a:t>
            </a:r>
            <a:endParaRPr lang="en-US" sz="2800"/>
          </a:p>
          <a:p>
            <a:pPr lvl="1"/>
            <a:r>
              <a:rPr lang="en-US" sz="2800"/>
              <a:t>Reflects inclusive and asset-based language.</a:t>
            </a:r>
          </a:p>
        </p:txBody>
      </p:sp>
      <p:sp>
        <p:nvSpPr>
          <p:cNvPr id="4" name="Slide Number Placeholder 3">
            <a:extLst>
              <a:ext uri="{FF2B5EF4-FFF2-40B4-BE49-F238E27FC236}">
                <a16:creationId xmlns:a16="http://schemas.microsoft.com/office/drawing/2014/main" id="{94B3C10E-5108-E1F6-EE55-D4E7F68B0B6C}"/>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366539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500E-B763-CDF8-1E9A-42B8B8309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CF7E7-7B23-6001-82AF-7D55394C4579}"/>
              </a:ext>
            </a:extLst>
          </p:cNvPr>
          <p:cNvSpPr>
            <a:spLocks noGrp="1"/>
          </p:cNvSpPr>
          <p:nvPr>
            <p:ph type="title"/>
          </p:nvPr>
        </p:nvSpPr>
        <p:spPr/>
        <p:txBody>
          <a:bodyPr>
            <a:normAutofit fontScale="90000"/>
          </a:bodyPr>
          <a:lstStyle/>
          <a:p>
            <a:r>
              <a:rPr lang="en-US"/>
              <a:t>Key Amendment 4: Assessment Timing</a:t>
            </a:r>
          </a:p>
        </p:txBody>
      </p:sp>
      <p:sp>
        <p:nvSpPr>
          <p:cNvPr id="3" name="Content Placeholder 2">
            <a:extLst>
              <a:ext uri="{FF2B5EF4-FFF2-40B4-BE49-F238E27FC236}">
                <a16:creationId xmlns:a16="http://schemas.microsoft.com/office/drawing/2014/main" id="{4B526200-2AED-A0EB-F7C6-4FF7EAE6AA5A}"/>
              </a:ext>
            </a:extLst>
          </p:cNvPr>
          <p:cNvSpPr>
            <a:spLocks noGrp="1"/>
          </p:cNvSpPr>
          <p:nvPr>
            <p:ph idx="1"/>
          </p:nvPr>
        </p:nvSpPr>
        <p:spPr>
          <a:xfrm>
            <a:off x="173179" y="1718254"/>
            <a:ext cx="11890665" cy="4287692"/>
          </a:xfrm>
        </p:spPr>
        <p:txBody>
          <a:bodyPr vert="horz" lIns="91440" tIns="45720" rIns="91440" bIns="45720" rtlCol="0" anchor="t">
            <a:normAutofit/>
          </a:bodyPr>
          <a:lstStyle/>
          <a:p>
            <a:pPr marL="0" indent="0">
              <a:buNone/>
            </a:pPr>
            <a:r>
              <a:rPr lang="en-US">
                <a:latin typeface="Arial"/>
                <a:cs typeface="Arial"/>
              </a:rPr>
              <a:t>31.04 (2)(b)(1)</a:t>
            </a:r>
          </a:p>
          <a:p>
            <a:pPr marL="0" indent="0">
              <a:buNone/>
            </a:pPr>
            <a:endParaRPr lang="en-US"/>
          </a:p>
          <a:p>
            <a:pPr>
              <a:spcAft>
                <a:spcPts val="1800"/>
              </a:spcAft>
            </a:pPr>
            <a:r>
              <a:rPr lang="en-US">
                <a:latin typeface="Arial"/>
                <a:cs typeface="Arial"/>
              </a:rPr>
              <a:t>Specify that assessments for languages other than English must be taken </a:t>
            </a:r>
            <a:r>
              <a:rPr lang="en-US" b="1">
                <a:latin typeface="Arial"/>
                <a:cs typeface="Arial"/>
              </a:rPr>
              <a:t>during or after grade 8.</a:t>
            </a:r>
            <a:endParaRPr lang="en-US">
              <a:latin typeface="Arial"/>
              <a:cs typeface="Arial"/>
            </a:endParaRPr>
          </a:p>
          <a:p>
            <a:pPr lvl="1"/>
            <a:r>
              <a:rPr lang="en-US" sz="2800">
                <a:latin typeface="Arial"/>
                <a:cs typeface="Arial"/>
              </a:rPr>
              <a:t>Aligns with Seal standards in other states. </a:t>
            </a:r>
          </a:p>
          <a:p>
            <a:pPr lvl="1"/>
            <a:r>
              <a:rPr lang="en-US" sz="2800">
                <a:latin typeface="Arial"/>
                <a:cs typeface="Arial"/>
              </a:rPr>
              <a:t>Maintains consistency and comparability of results.</a:t>
            </a:r>
          </a:p>
        </p:txBody>
      </p:sp>
      <p:sp>
        <p:nvSpPr>
          <p:cNvPr id="4" name="Slide Number Placeholder 3">
            <a:extLst>
              <a:ext uri="{FF2B5EF4-FFF2-40B4-BE49-F238E27FC236}">
                <a16:creationId xmlns:a16="http://schemas.microsoft.com/office/drawing/2014/main" id="{E1E94FF8-9FA0-4202-2480-AC747922335C}"/>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207515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173DD-3E55-0119-66FE-DF451E3B7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180E3-516F-2ED9-0667-244F833A83F4}"/>
              </a:ext>
            </a:extLst>
          </p:cNvPr>
          <p:cNvSpPr>
            <a:spLocks noGrp="1"/>
          </p:cNvSpPr>
          <p:nvPr>
            <p:ph type="title"/>
          </p:nvPr>
        </p:nvSpPr>
        <p:spPr/>
        <p:txBody>
          <a:bodyPr>
            <a:normAutofit fontScale="90000"/>
          </a:bodyPr>
          <a:lstStyle/>
          <a:p>
            <a:r>
              <a:rPr lang="en-US"/>
              <a:t>Key Amendment 5: English Proficiency Criteria</a:t>
            </a:r>
          </a:p>
        </p:txBody>
      </p:sp>
      <p:sp>
        <p:nvSpPr>
          <p:cNvPr id="3" name="Content Placeholder 2">
            <a:extLst>
              <a:ext uri="{FF2B5EF4-FFF2-40B4-BE49-F238E27FC236}">
                <a16:creationId xmlns:a16="http://schemas.microsoft.com/office/drawing/2014/main" id="{538EFB0D-8FE2-EA63-7ECF-1757B21D7053}"/>
              </a:ext>
            </a:extLst>
          </p:cNvPr>
          <p:cNvSpPr>
            <a:spLocks noGrp="1"/>
          </p:cNvSpPr>
          <p:nvPr>
            <p:ph idx="1"/>
          </p:nvPr>
        </p:nvSpPr>
        <p:spPr/>
        <p:txBody>
          <a:bodyPr>
            <a:normAutofit lnSpcReduction="10000"/>
          </a:bodyPr>
          <a:lstStyle/>
          <a:p>
            <a:pPr marL="0" indent="0">
              <a:buNone/>
            </a:pPr>
            <a:r>
              <a:rPr lang="en-US"/>
              <a:t>31.04 (2)(a)</a:t>
            </a:r>
          </a:p>
          <a:p>
            <a:pPr marL="0" indent="0">
              <a:buNone/>
            </a:pPr>
            <a:endParaRPr lang="en-US"/>
          </a:p>
          <a:p>
            <a:pPr>
              <a:spcAft>
                <a:spcPts val="1800"/>
              </a:spcAft>
            </a:pPr>
            <a:r>
              <a:rPr lang="en-US"/>
              <a:t>Remove outdated CD-based language.</a:t>
            </a:r>
          </a:p>
          <a:p>
            <a:pPr>
              <a:spcAft>
                <a:spcPts val="1800"/>
              </a:spcAft>
            </a:pPr>
            <a:r>
              <a:rPr lang="en-US"/>
              <a:t>Establish </a:t>
            </a:r>
            <a:r>
              <a:rPr lang="en-US" b="1"/>
              <a:t>three updated criteria</a:t>
            </a:r>
            <a:r>
              <a:rPr lang="en-US"/>
              <a:t> using grade 10 ELA MCAS as a primary measure, consistent with state law.</a:t>
            </a:r>
            <a:endParaRPr lang="en-US" sz="2400"/>
          </a:p>
          <a:p>
            <a:pPr>
              <a:spcAft>
                <a:spcPts val="1800"/>
              </a:spcAft>
            </a:pPr>
            <a:r>
              <a:rPr lang="en-US" sz="2800"/>
              <a:t>Authorize DESE to approve </a:t>
            </a:r>
            <a:r>
              <a:rPr lang="en-US" sz="2800" b="1"/>
              <a:t>additional nationally recognized assessments</a:t>
            </a:r>
            <a:r>
              <a:rPr lang="en-US" sz="2800"/>
              <a:t> of English proficiency.</a:t>
            </a:r>
          </a:p>
          <a:p>
            <a:pPr>
              <a:spcAft>
                <a:spcPts val="1800"/>
              </a:spcAft>
            </a:pPr>
            <a:r>
              <a:rPr lang="en-US" sz="2800"/>
              <a:t>Expands student options to demonstrate proficiency in English.</a:t>
            </a:r>
          </a:p>
        </p:txBody>
      </p:sp>
      <p:sp>
        <p:nvSpPr>
          <p:cNvPr id="4" name="Slide Number Placeholder 3">
            <a:extLst>
              <a:ext uri="{FF2B5EF4-FFF2-40B4-BE49-F238E27FC236}">
                <a16:creationId xmlns:a16="http://schemas.microsoft.com/office/drawing/2014/main" id="{B0594A99-5293-B65F-02FB-666B623476BA}"/>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170543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E0F4-79CB-9EBA-40E8-833E12C28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EB2FE-8F47-97B9-3B4E-33F69367B13F}"/>
              </a:ext>
            </a:extLst>
          </p:cNvPr>
          <p:cNvSpPr>
            <a:spLocks noGrp="1"/>
          </p:cNvSpPr>
          <p:nvPr>
            <p:ph type="title"/>
          </p:nvPr>
        </p:nvSpPr>
        <p:spPr/>
        <p:txBody>
          <a:bodyPr>
            <a:normAutofit/>
          </a:bodyPr>
          <a:lstStyle/>
          <a:p>
            <a:r>
              <a:rPr lang="en-US"/>
              <a:t>Anticipated Next Steps</a:t>
            </a:r>
          </a:p>
        </p:txBody>
      </p:sp>
      <p:sp>
        <p:nvSpPr>
          <p:cNvPr id="3" name="Content Placeholder 2">
            <a:extLst>
              <a:ext uri="{FF2B5EF4-FFF2-40B4-BE49-F238E27FC236}">
                <a16:creationId xmlns:a16="http://schemas.microsoft.com/office/drawing/2014/main" id="{818DEED7-B4BB-A60B-13E7-06AF0ED679CF}"/>
              </a:ext>
            </a:extLst>
          </p:cNvPr>
          <p:cNvSpPr>
            <a:spLocks noGrp="1"/>
          </p:cNvSpPr>
          <p:nvPr>
            <p:ph idx="1"/>
          </p:nvPr>
        </p:nvSpPr>
        <p:spPr/>
        <p:txBody>
          <a:bodyPr vert="horz" lIns="91440" tIns="45720" rIns="91440" bIns="45720" rtlCol="0" anchor="t">
            <a:normAutofit lnSpcReduction="10000"/>
          </a:bodyPr>
          <a:lstStyle/>
          <a:p>
            <a:pPr fontAlgn="base"/>
            <a:r>
              <a:rPr lang="en-US">
                <a:latin typeface="Arial"/>
                <a:cs typeface="Arial"/>
              </a:rPr>
              <a:t>Public comment may be submitted via an </a:t>
            </a:r>
            <a:r>
              <a:rPr lang="en-US" u="sng">
                <a:latin typeface="Arial"/>
                <a:cs typeface="Arial"/>
                <a:hlinkClick r:id="rId2"/>
              </a:rPr>
              <a:t>online form</a:t>
            </a:r>
            <a:r>
              <a:rPr lang="en-US">
                <a:latin typeface="Arial"/>
                <a:cs typeface="Arial"/>
              </a:rPr>
              <a:t>, or sent via email to </a:t>
            </a:r>
            <a:r>
              <a:rPr lang="en-US">
                <a:latin typeface="Arial"/>
                <a:cs typeface="Arial"/>
                <a:hlinkClick r:id="rId3"/>
              </a:rPr>
              <a:t>mastatesealofbiliteracy@mass.gov</a:t>
            </a:r>
            <a:r>
              <a:rPr lang="en-US">
                <a:latin typeface="Arial"/>
                <a:cs typeface="Arial"/>
              </a:rPr>
              <a:t>, or sent via mail to Regulations Public Comment, c/o Commissioner’s Office, Department of Elementary and Secondary Education, 135 Santilli Highway, Everett, MA 02149.​</a:t>
            </a:r>
          </a:p>
          <a:p>
            <a:pPr marL="0" indent="0" fontAlgn="base">
              <a:buNone/>
            </a:pPr>
            <a:endParaRPr lang="en-US"/>
          </a:p>
          <a:p>
            <a:pPr fontAlgn="base"/>
            <a:r>
              <a:rPr lang="en-US"/>
              <a:t>The deadline for the public comment period is </a:t>
            </a:r>
            <a:r>
              <a:rPr lang="en-US" b="1"/>
              <a:t>Friday, December 5, 2025, at 5:00pm. </a:t>
            </a:r>
          </a:p>
          <a:p>
            <a:pPr marL="0" indent="0" fontAlgn="base">
              <a:buNone/>
            </a:pPr>
            <a:r>
              <a:rPr lang="en-US"/>
              <a:t>​</a:t>
            </a:r>
          </a:p>
          <a:p>
            <a:pPr fontAlgn="base"/>
            <a:r>
              <a:rPr lang="en-US"/>
              <a:t>The Board is expected to vote on the proposed amendments at its regular monthly meeting scheduled for </a:t>
            </a:r>
            <a:r>
              <a:rPr lang="en-US" b="1"/>
              <a:t>January 27, 2026</a:t>
            </a:r>
            <a:r>
              <a:rPr lang="en-US"/>
              <a:t>.  </a:t>
            </a:r>
          </a:p>
        </p:txBody>
      </p:sp>
      <p:sp>
        <p:nvSpPr>
          <p:cNvPr id="4" name="Slide Number Placeholder 3">
            <a:extLst>
              <a:ext uri="{FF2B5EF4-FFF2-40B4-BE49-F238E27FC236}">
                <a16:creationId xmlns:a16="http://schemas.microsoft.com/office/drawing/2014/main" id="{ED8B12EF-EC03-6BC8-DCA0-B68A2FE0DA2D}"/>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6050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6E0565-597F-098F-5C8E-CCE1FB70E898}"/>
              </a:ext>
            </a:extLst>
          </p:cNvPr>
          <p:cNvSpPr>
            <a:spLocks noGrp="1"/>
          </p:cNvSpPr>
          <p:nvPr>
            <p:ph type="title" idx="4294967295"/>
          </p:nvPr>
        </p:nvSpPr>
        <p:spPr>
          <a:xfrm>
            <a:off x="3484563" y="1931988"/>
            <a:ext cx="10090150"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Comments &amp;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Questions</a:t>
            </a:r>
          </a:p>
        </p:txBody>
      </p:sp>
      <p:sp>
        <p:nvSpPr>
          <p:cNvPr id="2" name="Slide Number Placeholder 1">
            <a:extLst>
              <a:ext uri="{FF2B5EF4-FFF2-40B4-BE49-F238E27FC236}">
                <a16:creationId xmlns:a16="http://schemas.microsoft.com/office/drawing/2014/main" id="{A88D46BA-B870-0794-B8DF-19B0CFA3DA1D}"/>
              </a:ext>
            </a:extLst>
          </p:cNvPr>
          <p:cNvSpPr>
            <a:spLocks noGrp="1"/>
          </p:cNvSpPr>
          <p:nvPr>
            <p:ph type="sldNum" sz="quarter" idx="12"/>
          </p:nvPr>
        </p:nvSpPr>
        <p:spPr/>
        <p:txBody>
          <a:bodyPr/>
          <a:lstStyle/>
          <a:p>
            <a:fld id="{68A8D22E-6BC5-9E47-900C-2BB94685D9F5}" type="slidenum">
              <a:rPr lang="en-US" smtClean="0"/>
              <a:pPr/>
              <a:t>15</a:t>
            </a:fld>
            <a:endParaRPr lang="en-US"/>
          </a:p>
        </p:txBody>
      </p:sp>
    </p:spTree>
    <p:extLst>
      <p:ext uri="{BB962C8B-B14F-4D97-AF65-F5344CB8AC3E}">
        <p14:creationId xmlns:p14="http://schemas.microsoft.com/office/powerpoint/2010/main" val="189014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3239-41C1-842F-DFC9-E2E32FECE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D2B20-F42B-6592-8656-5FF4450DE83A}"/>
              </a:ext>
            </a:extLst>
          </p:cNvPr>
          <p:cNvSpPr>
            <a:spLocks noGrp="1"/>
          </p:cNvSpPr>
          <p:nvPr>
            <p:ph type="title"/>
          </p:nvPr>
        </p:nvSpPr>
        <p:spPr/>
        <p:txBody>
          <a:bodyPr>
            <a:normAutofit/>
          </a:bodyPr>
          <a:lstStyle/>
          <a:p>
            <a:r>
              <a:rPr lang="en-US"/>
              <a:t>Today’s Presenters</a:t>
            </a:r>
          </a:p>
        </p:txBody>
      </p:sp>
      <p:sp>
        <p:nvSpPr>
          <p:cNvPr id="3" name="Content Placeholder 2">
            <a:extLst>
              <a:ext uri="{FF2B5EF4-FFF2-40B4-BE49-F238E27FC236}">
                <a16:creationId xmlns:a16="http://schemas.microsoft.com/office/drawing/2014/main" id="{FB002B58-2F24-7D59-81E2-30FE6AAAFC94}"/>
              </a:ext>
            </a:extLst>
          </p:cNvPr>
          <p:cNvSpPr>
            <a:spLocks noGrp="1"/>
          </p:cNvSpPr>
          <p:nvPr>
            <p:ph idx="1"/>
          </p:nvPr>
        </p:nvSpPr>
        <p:spPr/>
        <p:txBody>
          <a:bodyPr/>
          <a:lstStyle/>
          <a:p>
            <a:r>
              <a:rPr lang="en-US"/>
              <a:t>Allison Balter, Director of the Office of Language Acquisition</a:t>
            </a:r>
          </a:p>
          <a:p>
            <a:r>
              <a:rPr lang="en-US"/>
              <a:t>Johanna Wakelin, Associate General Counsel</a:t>
            </a:r>
          </a:p>
        </p:txBody>
      </p:sp>
      <p:sp>
        <p:nvSpPr>
          <p:cNvPr id="4" name="Slide Number Placeholder 3">
            <a:extLst>
              <a:ext uri="{FF2B5EF4-FFF2-40B4-BE49-F238E27FC236}">
                <a16:creationId xmlns:a16="http://schemas.microsoft.com/office/drawing/2014/main" id="{1EB83806-2766-234F-2E9C-4AA56762461F}"/>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159323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1B39-0288-DF00-720A-0D9020F4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6B25E-5F66-A111-0B25-B65B6667A9EB}"/>
              </a:ext>
            </a:extLst>
          </p:cNvPr>
          <p:cNvSpPr>
            <a:spLocks noGrp="1"/>
          </p:cNvSpPr>
          <p:nvPr>
            <p:ph type="title"/>
          </p:nvPr>
        </p:nvSpPr>
        <p:spPr/>
        <p:txBody>
          <a:bodyPr>
            <a:normAutofit/>
          </a:bodyPr>
          <a:lstStyle/>
          <a:p>
            <a:r>
              <a:rPr lang="en-US"/>
              <a:t>Today’s Agenda</a:t>
            </a:r>
          </a:p>
        </p:txBody>
      </p:sp>
      <p:sp>
        <p:nvSpPr>
          <p:cNvPr id="3" name="Content Placeholder 2">
            <a:extLst>
              <a:ext uri="{FF2B5EF4-FFF2-40B4-BE49-F238E27FC236}">
                <a16:creationId xmlns:a16="http://schemas.microsoft.com/office/drawing/2014/main" id="{53A51C2B-31E9-05DF-B6A1-D52DFD2B6499}"/>
              </a:ext>
            </a:extLst>
          </p:cNvPr>
          <p:cNvSpPr>
            <a:spLocks noGrp="1"/>
          </p:cNvSpPr>
          <p:nvPr>
            <p:ph idx="1"/>
          </p:nvPr>
        </p:nvSpPr>
        <p:spPr/>
        <p:txBody>
          <a:bodyPr/>
          <a:lstStyle/>
          <a:p>
            <a:r>
              <a:rPr lang="en-US"/>
              <a:t>Background on the State Seal of Biliteracy</a:t>
            </a:r>
          </a:p>
          <a:p>
            <a:r>
              <a:rPr lang="en-US"/>
              <a:t>Purpose of Amendments</a:t>
            </a:r>
          </a:p>
          <a:p>
            <a:r>
              <a:rPr lang="en-US"/>
              <a:t>Overview of Proposed Changes</a:t>
            </a:r>
          </a:p>
          <a:p>
            <a:r>
              <a:rPr lang="en-US"/>
              <a:t>Next Steps</a:t>
            </a:r>
          </a:p>
          <a:p>
            <a:r>
              <a:rPr lang="en-US"/>
              <a:t>Comments &amp; Questions</a:t>
            </a:r>
          </a:p>
        </p:txBody>
      </p:sp>
      <p:sp>
        <p:nvSpPr>
          <p:cNvPr id="4" name="Slide Number Placeholder 3">
            <a:extLst>
              <a:ext uri="{FF2B5EF4-FFF2-40B4-BE49-F238E27FC236}">
                <a16:creationId xmlns:a16="http://schemas.microsoft.com/office/drawing/2014/main" id="{358929CC-AF94-9E38-D082-DC39B5B3F8A1}"/>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36655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E7C51-ACCA-AF6B-E884-8D88092D4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7C176-2F23-13B0-051E-44FBF72F643B}"/>
              </a:ext>
            </a:extLst>
          </p:cNvPr>
          <p:cNvSpPr>
            <a:spLocks noGrp="1"/>
          </p:cNvSpPr>
          <p:nvPr>
            <p:ph type="title"/>
          </p:nvPr>
        </p:nvSpPr>
        <p:spPr/>
        <p:txBody>
          <a:bodyPr>
            <a:normAutofit fontScale="90000"/>
          </a:bodyPr>
          <a:lstStyle/>
          <a:p>
            <a:r>
              <a:rPr lang="en-US"/>
              <a:t>Background on the State Seal of Biliteracy</a:t>
            </a:r>
          </a:p>
        </p:txBody>
      </p:sp>
      <p:sp>
        <p:nvSpPr>
          <p:cNvPr id="4" name="Slide Number Placeholder 3">
            <a:extLst>
              <a:ext uri="{FF2B5EF4-FFF2-40B4-BE49-F238E27FC236}">
                <a16:creationId xmlns:a16="http://schemas.microsoft.com/office/drawing/2014/main" id="{DA56B665-B6A0-821C-AFE7-4DB556E6A819}"/>
              </a:ext>
            </a:extLst>
          </p:cNvPr>
          <p:cNvSpPr>
            <a:spLocks noGrp="1"/>
          </p:cNvSpPr>
          <p:nvPr>
            <p:ph type="sldNum" sz="quarter" idx="12"/>
          </p:nvPr>
        </p:nvSpPr>
        <p:spPr/>
        <p:txBody>
          <a:bodyPr/>
          <a:lstStyle/>
          <a:p>
            <a:fld id="{68A8D22E-6BC5-9E47-900C-2BB94685D9F5}" type="slidenum">
              <a:rPr lang="en-US" smtClean="0"/>
              <a:t>4</a:t>
            </a:fld>
            <a:endParaRPr lang="en-US"/>
          </a:p>
        </p:txBody>
      </p:sp>
      <p:sp>
        <p:nvSpPr>
          <p:cNvPr id="5" name="Rectangle 1">
            <a:extLst>
              <a:ext uri="{FF2B5EF4-FFF2-40B4-BE49-F238E27FC236}">
                <a16:creationId xmlns:a16="http://schemas.microsoft.com/office/drawing/2014/main" id="{94FB710B-9953-9174-DE64-78090F0AF53C}"/>
              </a:ext>
            </a:extLst>
          </p:cNvPr>
          <p:cNvSpPr>
            <a:spLocks noGrp="1" noChangeArrowheads="1"/>
          </p:cNvSpPr>
          <p:nvPr>
            <p:ph idx="1"/>
          </p:nvPr>
        </p:nvSpPr>
        <p:spPr bwMode="auto">
          <a:xfrm>
            <a:off x="173179" y="1930766"/>
            <a:ext cx="1161605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ts val="1800"/>
              </a:spcAft>
            </a:pPr>
            <a:r>
              <a:rPr kumimoji="0" lang="en-US" altLang="en-US" b="1" i="0" u="none" strike="noStrike" cap="none" normalizeH="0" baseline="0">
                <a:ln>
                  <a:noFill/>
                </a:ln>
                <a:effectLst/>
                <a:latin typeface="Arial" panose="020B0604020202020204" pitchFamily="34" charset="0"/>
              </a:rPr>
              <a:t>Established under the 2017 LOOK Act</a:t>
            </a:r>
            <a:r>
              <a:rPr kumimoji="0" lang="en-US" altLang="en-US" b="0" i="0" u="none" strike="noStrike" cap="none" normalizeH="0" baseline="0">
                <a:ln>
                  <a:noFill/>
                </a:ln>
                <a:effectLst/>
                <a:latin typeface="Arial" panose="020B0604020202020204" pitchFamily="34" charset="0"/>
              </a:rPr>
              <a:t> to recognize graduates proficient in English and another language.</a:t>
            </a:r>
          </a:p>
          <a:p>
            <a:pPr eaLnBrk="0" fontAlgn="base" hangingPunct="0">
              <a:lnSpc>
                <a:spcPct val="100000"/>
              </a:lnSpc>
              <a:spcBef>
                <a:spcPct val="0"/>
              </a:spcBef>
              <a:spcAft>
                <a:spcPts val="1800"/>
              </a:spcAft>
            </a:pPr>
            <a:r>
              <a:rPr kumimoji="0" lang="en-US" altLang="en-US" b="1" i="0" u="none" strike="noStrike" cap="none" normalizeH="0" baseline="0">
                <a:ln>
                  <a:noFill/>
                </a:ln>
                <a:effectLst/>
                <a:latin typeface="Arial" panose="020B0604020202020204" pitchFamily="34" charset="0"/>
              </a:rPr>
              <a:t>Original criteria</a:t>
            </a:r>
            <a:r>
              <a:rPr kumimoji="0" lang="en-US" altLang="en-US" b="0" i="0" u="none" strike="noStrike" cap="none" normalizeH="0" baseline="0">
                <a:ln>
                  <a:noFill/>
                </a:ln>
                <a:effectLst/>
                <a:latin typeface="Arial" panose="020B0604020202020204" pitchFamily="34" charset="0"/>
              </a:rPr>
              <a:t> for demonstrating English proficiency were based on meeting the English Language Arts (ELA) standard for the competency determination (CD).</a:t>
            </a:r>
          </a:p>
          <a:p>
            <a:pPr eaLnBrk="0" fontAlgn="base" hangingPunct="0">
              <a:lnSpc>
                <a:spcPct val="100000"/>
              </a:lnSpc>
              <a:spcBef>
                <a:spcPct val="0"/>
              </a:spcBef>
              <a:spcAft>
                <a:spcPts val="1800"/>
              </a:spcAft>
            </a:pPr>
            <a:r>
              <a:rPr kumimoji="0" lang="en-US" altLang="en-US" b="1" i="0" u="none" strike="noStrike" cap="none" normalizeH="0" baseline="0">
                <a:ln>
                  <a:noFill/>
                </a:ln>
                <a:effectLst/>
                <a:latin typeface="Arial" panose="020B0604020202020204" pitchFamily="34" charset="0"/>
              </a:rPr>
              <a:t>Question 2 (Nov 2024)</a:t>
            </a:r>
            <a:r>
              <a:rPr kumimoji="0" lang="en-US" altLang="en-US" b="0" i="0" u="none" strike="noStrike" cap="none" normalizeH="0" baseline="0">
                <a:ln>
                  <a:noFill/>
                </a:ln>
                <a:effectLst/>
                <a:latin typeface="Arial" panose="020B0604020202020204" pitchFamily="34" charset="0"/>
              </a:rPr>
              <a:t> removed MCAS score as CD requirement.</a:t>
            </a:r>
          </a:p>
          <a:p>
            <a:pPr eaLnBrk="0" fontAlgn="base" hangingPunct="0">
              <a:lnSpc>
                <a:spcPct val="100000"/>
              </a:lnSpc>
              <a:spcBef>
                <a:spcPct val="0"/>
              </a:spcBef>
              <a:spcAft>
                <a:spcPct val="0"/>
              </a:spcAft>
            </a:pPr>
            <a:r>
              <a:rPr kumimoji="0" lang="en-US" altLang="en-US" b="0" i="0" u="none" strike="noStrike" cap="none" normalizeH="0" baseline="0">
                <a:ln>
                  <a:noFill/>
                </a:ln>
                <a:effectLst/>
                <a:latin typeface="Arial" panose="020B0604020202020204" pitchFamily="34" charset="0"/>
              </a:rPr>
              <a:t>Regulations must now align with </a:t>
            </a:r>
            <a:r>
              <a:rPr kumimoji="0" lang="en-US" altLang="en-US" b="1" i="0" u="none" strike="noStrike" cap="none" normalizeH="0" baseline="0">
                <a:ln>
                  <a:noFill/>
                </a:ln>
                <a:effectLst/>
                <a:latin typeface="Arial" panose="020B0604020202020204" pitchFamily="34" charset="0"/>
              </a:rPr>
              <a:t>amended state law</a:t>
            </a:r>
            <a:r>
              <a:rPr kumimoji="0" lang="en-US" altLang="en-US" b="0" i="0" u="none" strike="noStrike" cap="none" normalizeH="0" baseline="0">
                <a:ln>
                  <a:noFill/>
                </a:ln>
                <a:effectLst/>
                <a:latin typeface="Arial" panose="020B0604020202020204" pitchFamily="34" charset="0"/>
              </a:rPr>
              <a:t>.</a:t>
            </a:r>
          </a:p>
        </p:txBody>
      </p:sp>
    </p:spTree>
    <p:extLst>
      <p:ext uri="{BB962C8B-B14F-4D97-AF65-F5344CB8AC3E}">
        <p14:creationId xmlns:p14="http://schemas.microsoft.com/office/powerpoint/2010/main" val="283590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4674-AEBE-6238-AA28-CB2C010BF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A04D7-DBDF-5117-353D-6443AA43903D}"/>
              </a:ext>
            </a:extLst>
          </p:cNvPr>
          <p:cNvSpPr>
            <a:spLocks noGrp="1"/>
          </p:cNvSpPr>
          <p:nvPr>
            <p:ph type="title"/>
          </p:nvPr>
        </p:nvSpPr>
        <p:spPr>
          <a:xfrm>
            <a:off x="7666253" y="627929"/>
            <a:ext cx="4366420" cy="2801071"/>
          </a:xfrm>
        </p:spPr>
        <p:txBody>
          <a:bodyPr>
            <a:normAutofit fontScale="90000"/>
          </a:bodyPr>
          <a:lstStyle/>
          <a:p>
            <a:r>
              <a:rPr lang="en-US"/>
              <a:t>Over 18,000 MA graduates have earned the Seal of Biliteracy since 2018-19.</a:t>
            </a:r>
          </a:p>
        </p:txBody>
      </p:sp>
      <p:pic>
        <p:nvPicPr>
          <p:cNvPr id="7" name="Picture 6" descr="Number of Students Earning the Seal of Biliteracy bar chart &#10;SY18-19: 1164 &#10;SY19-20: 1790 &#10;SY20-21: 1592 &#10;SY21-22: 2158 &#10;SY22-23: 2742 &#10;SY23-24: 3810 &#10;SY24-25: 4793 ">
            <a:extLst>
              <a:ext uri="{FF2B5EF4-FFF2-40B4-BE49-F238E27FC236}">
                <a16:creationId xmlns:a16="http://schemas.microsoft.com/office/drawing/2014/main" id="{6B7712C6-8437-4EC3-1F86-EB54B5BDF39D}"/>
              </a:ext>
            </a:extLst>
          </p:cNvPr>
          <p:cNvPicPr>
            <a:picLocks noChangeAspect="1"/>
          </p:cNvPicPr>
          <p:nvPr/>
        </p:nvPicPr>
        <p:blipFill>
          <a:blip r:embed="rId3"/>
          <a:stretch>
            <a:fillRect/>
          </a:stretch>
        </p:blipFill>
        <p:spPr>
          <a:xfrm>
            <a:off x="159327" y="831733"/>
            <a:ext cx="7075796" cy="5194534"/>
          </a:xfrm>
          <a:prstGeom prst="rect">
            <a:avLst/>
          </a:prstGeom>
        </p:spPr>
      </p:pic>
      <p:sp>
        <p:nvSpPr>
          <p:cNvPr id="8" name="Text Placeholder 7">
            <a:extLst>
              <a:ext uri="{FF2B5EF4-FFF2-40B4-BE49-F238E27FC236}">
                <a16:creationId xmlns:a16="http://schemas.microsoft.com/office/drawing/2014/main" id="{A1CAF58D-DE99-523C-EA63-6E37517B7462}"/>
              </a:ext>
            </a:extLst>
          </p:cNvPr>
          <p:cNvSpPr>
            <a:spLocks noGrp="1"/>
          </p:cNvSpPr>
          <p:nvPr>
            <p:ph type="body" sz="half" idx="2"/>
          </p:nvPr>
        </p:nvSpPr>
        <p:spPr>
          <a:xfrm>
            <a:off x="7666253" y="3835687"/>
            <a:ext cx="4366420" cy="3101109"/>
          </a:xfrm>
        </p:spPr>
        <p:txBody>
          <a:bodyPr>
            <a:normAutofit/>
          </a:bodyPr>
          <a:lstStyle/>
          <a:p>
            <a:r>
              <a:rPr lang="en-US" sz="2400"/>
              <a:t>In 2024-25, </a:t>
            </a:r>
            <a:r>
              <a:rPr lang="en-US" sz="2400" b="1"/>
              <a:t>4,793 graduates </a:t>
            </a:r>
            <a:r>
              <a:rPr lang="en-US" sz="2400"/>
              <a:t>earned the Seal – nearly 1,000 more than the previous year. This represents </a:t>
            </a:r>
            <a:r>
              <a:rPr lang="en-US" sz="2400" b="1"/>
              <a:t>6.9% of all graduates</a:t>
            </a:r>
            <a:r>
              <a:rPr lang="en-US" sz="2400"/>
              <a:t>.</a:t>
            </a:r>
          </a:p>
        </p:txBody>
      </p:sp>
      <p:sp>
        <p:nvSpPr>
          <p:cNvPr id="4" name="Slide Number Placeholder 3">
            <a:extLst>
              <a:ext uri="{FF2B5EF4-FFF2-40B4-BE49-F238E27FC236}">
                <a16:creationId xmlns:a16="http://schemas.microsoft.com/office/drawing/2014/main" id="{E5FB31AE-AB1F-14FE-CE52-ECDEDFBCF200}"/>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342947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C8EF1-31F8-641C-5F80-0C6941F50AD3}"/>
            </a:ext>
          </a:extLst>
        </p:cNvPr>
        <p:cNvGrpSpPr/>
        <p:nvPr/>
      </p:nvGrpSpPr>
      <p:grpSpPr>
        <a:xfrm>
          <a:off x="0" y="0"/>
          <a:ext cx="0" cy="0"/>
          <a:chOff x="0" y="0"/>
          <a:chExt cx="0" cy="0"/>
        </a:xfrm>
      </p:grpSpPr>
      <p:pic>
        <p:nvPicPr>
          <p:cNvPr id="5122" name="Picture 2" descr="Percent of Students Recieving the SSoB by Ever-EL Status bar chart &#10;Ever-ELs continue to complete the Seal at higher rates that Never-ELs from 2019 to 2024.&#10;&#10;">
            <a:extLst>
              <a:ext uri="{FF2B5EF4-FFF2-40B4-BE49-F238E27FC236}">
                <a16:creationId xmlns:a16="http://schemas.microsoft.com/office/drawing/2014/main" id="{17A6143F-2D3C-4F37-30ED-5D54F479A354}"/>
              </a:ext>
            </a:extLst>
          </p:cNvPr>
          <p:cNvPicPr>
            <a:picLocks noGrp="1" noChangeAspect="1" noChangeArrowheads="1"/>
          </p:cNvPicPr>
          <p:nvPr>
            <p:ph type="chart" sz="quarter" idx="13"/>
          </p:nvPr>
        </p:nvPicPr>
        <p:blipFill>
          <a:blip r:embed="rId3">
            <a:extLst>
              <a:ext uri="{28A0092B-C50C-407E-A947-70E740481C1C}">
                <a14:useLocalDpi xmlns:a14="http://schemas.microsoft.com/office/drawing/2010/main" val="0"/>
              </a:ext>
            </a:extLst>
          </a:blip>
          <a:srcRect/>
          <a:stretch>
            <a:fillRect/>
          </a:stretch>
        </p:blipFill>
        <p:spPr bwMode="auto">
          <a:xfrm>
            <a:off x="0" y="773076"/>
            <a:ext cx="7847932" cy="5009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4666AC-FBA2-18B1-BDDE-A60089926351}"/>
              </a:ext>
            </a:extLst>
          </p:cNvPr>
          <p:cNvSpPr>
            <a:spLocks noGrp="1"/>
          </p:cNvSpPr>
          <p:nvPr>
            <p:ph type="title"/>
          </p:nvPr>
        </p:nvSpPr>
        <p:spPr>
          <a:xfrm>
            <a:off x="7666253" y="627929"/>
            <a:ext cx="4366420" cy="2801071"/>
          </a:xfrm>
        </p:spPr>
        <p:txBody>
          <a:bodyPr>
            <a:noAutofit/>
          </a:bodyPr>
          <a:lstStyle/>
          <a:p>
            <a:r>
              <a:rPr lang="en-US" sz="3600"/>
              <a:t>The Seal of Biliteracy is an equity success for students ever identified as English learners.</a:t>
            </a:r>
          </a:p>
        </p:txBody>
      </p:sp>
      <p:sp>
        <p:nvSpPr>
          <p:cNvPr id="8" name="Text Placeholder 7">
            <a:extLst>
              <a:ext uri="{FF2B5EF4-FFF2-40B4-BE49-F238E27FC236}">
                <a16:creationId xmlns:a16="http://schemas.microsoft.com/office/drawing/2014/main" id="{95D36BA9-D864-8880-420A-596CF7A82423}"/>
              </a:ext>
            </a:extLst>
          </p:cNvPr>
          <p:cNvSpPr>
            <a:spLocks noGrp="1"/>
          </p:cNvSpPr>
          <p:nvPr>
            <p:ph type="body" sz="half" idx="2"/>
          </p:nvPr>
        </p:nvSpPr>
        <p:spPr>
          <a:xfrm>
            <a:off x="7666253" y="3835687"/>
            <a:ext cx="4366420" cy="3101109"/>
          </a:xfrm>
        </p:spPr>
        <p:txBody>
          <a:bodyPr>
            <a:normAutofit/>
          </a:bodyPr>
          <a:lstStyle/>
          <a:p>
            <a:r>
              <a:rPr lang="en-US" sz="2400" dirty="0"/>
              <a:t>Ever-ELs continue to complete the Seal at higher rates that never-ELs. </a:t>
            </a:r>
          </a:p>
        </p:txBody>
      </p:sp>
      <p:sp>
        <p:nvSpPr>
          <p:cNvPr id="4" name="Slide Number Placeholder 3">
            <a:extLst>
              <a:ext uri="{FF2B5EF4-FFF2-40B4-BE49-F238E27FC236}">
                <a16:creationId xmlns:a16="http://schemas.microsoft.com/office/drawing/2014/main" id="{A8B614B5-7FD5-18A7-6EF2-042226E56E8E}"/>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428623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E002-5917-009C-3246-176FF351A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1EA26-21CD-BC0D-7BD4-DBF117482659}"/>
              </a:ext>
            </a:extLst>
          </p:cNvPr>
          <p:cNvSpPr>
            <a:spLocks noGrp="1"/>
          </p:cNvSpPr>
          <p:nvPr>
            <p:ph type="title"/>
          </p:nvPr>
        </p:nvSpPr>
        <p:spPr/>
        <p:txBody>
          <a:bodyPr>
            <a:normAutofit/>
          </a:bodyPr>
          <a:lstStyle/>
          <a:p>
            <a:r>
              <a:rPr lang="en-US"/>
              <a:t>Purpose of Amendments</a:t>
            </a:r>
          </a:p>
        </p:txBody>
      </p:sp>
      <p:sp>
        <p:nvSpPr>
          <p:cNvPr id="4" name="Slide Number Placeholder 3">
            <a:extLst>
              <a:ext uri="{FF2B5EF4-FFF2-40B4-BE49-F238E27FC236}">
                <a16:creationId xmlns:a16="http://schemas.microsoft.com/office/drawing/2014/main" id="{086542AA-A818-83B0-99D5-3956BEAB5A08}"/>
              </a:ext>
            </a:extLst>
          </p:cNvPr>
          <p:cNvSpPr>
            <a:spLocks noGrp="1"/>
          </p:cNvSpPr>
          <p:nvPr>
            <p:ph type="sldNum" sz="quarter" idx="12"/>
          </p:nvPr>
        </p:nvSpPr>
        <p:spPr/>
        <p:txBody>
          <a:bodyPr/>
          <a:lstStyle/>
          <a:p>
            <a:fld id="{68A8D22E-6BC5-9E47-900C-2BB94685D9F5}" type="slidenum">
              <a:rPr lang="en-US" smtClean="0"/>
              <a:t>7</a:t>
            </a:fld>
            <a:endParaRPr lang="en-US"/>
          </a:p>
        </p:txBody>
      </p:sp>
      <p:sp>
        <p:nvSpPr>
          <p:cNvPr id="5" name="Rectangle 1">
            <a:extLst>
              <a:ext uri="{FF2B5EF4-FFF2-40B4-BE49-F238E27FC236}">
                <a16:creationId xmlns:a16="http://schemas.microsoft.com/office/drawing/2014/main" id="{0AE0816B-C933-2EB1-FD16-AAD852DF9908}"/>
              </a:ext>
            </a:extLst>
          </p:cNvPr>
          <p:cNvSpPr>
            <a:spLocks noGrp="1" noChangeArrowheads="1"/>
          </p:cNvSpPr>
          <p:nvPr>
            <p:ph idx="1"/>
          </p:nvPr>
        </p:nvSpPr>
        <p:spPr bwMode="auto">
          <a:xfrm>
            <a:off x="173179" y="1528599"/>
            <a:ext cx="1161605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ts val="1800"/>
              </a:spcAft>
            </a:pPr>
            <a:r>
              <a:rPr lang="en-US" altLang="en-US"/>
              <a:t>Align Seal regulations with the updated </a:t>
            </a:r>
            <a:r>
              <a:rPr lang="en-US" altLang="en-US" b="1"/>
              <a:t>Competency Determination law.</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ts val="1800"/>
              </a:spcAft>
            </a:pPr>
            <a:r>
              <a:rPr lang="en-US" altLang="en-US"/>
              <a:t>Clarify district responsibilities and </a:t>
            </a:r>
            <a:r>
              <a:rPr lang="en-US" altLang="en-US" b="1"/>
              <a:t>streamline procedures</a:t>
            </a:r>
            <a:r>
              <a:rPr lang="en-US" altLang="en-US"/>
              <a:t>. </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ts val="1800"/>
              </a:spcAft>
            </a:pPr>
            <a:r>
              <a:rPr lang="en-US" altLang="en-US"/>
              <a:t>Provide </a:t>
            </a:r>
            <a:r>
              <a:rPr lang="en-US" altLang="en-US" b="1"/>
              <a:t>flexibility </a:t>
            </a:r>
            <a:r>
              <a:rPr lang="en-US" altLang="en-US"/>
              <a:t>for demonstrating proficiency in English and other languages to strengthen equitable access for multilingual learners and students who may enroll in Massachusetts schools after 10</a:t>
            </a:r>
            <a:r>
              <a:rPr lang="en-US" altLang="en-US" baseline="30000"/>
              <a:t>th</a:t>
            </a:r>
            <a:r>
              <a:rPr lang="en-US" altLang="en-US"/>
              <a:t> grade.</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ct val="0"/>
              </a:spcAft>
            </a:pPr>
            <a:r>
              <a:rPr kumimoji="0" lang="en-US" altLang="en-US" b="0" i="0" u="none" strike="noStrike" cap="none" normalizeH="0" baseline="0">
                <a:ln>
                  <a:noFill/>
                </a:ln>
                <a:effectLst/>
                <a:latin typeface="Arial" panose="020B0604020202020204" pitchFamily="34" charset="0"/>
              </a:rPr>
              <a:t>Maintain the Seal’s </a:t>
            </a:r>
            <a:r>
              <a:rPr kumimoji="0" lang="en-US" altLang="en-US" b="1" i="0" u="none" strike="noStrike" cap="none" normalizeH="0" baseline="0">
                <a:ln>
                  <a:noFill/>
                </a:ln>
                <a:effectLst/>
                <a:latin typeface="Arial" panose="020B0604020202020204" pitchFamily="34" charset="0"/>
              </a:rPr>
              <a:t>rigor and integrity.</a:t>
            </a:r>
            <a:endParaRPr kumimoji="0" lang="en-US" altLang="en-US"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97290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8B2D-3808-6DB4-E3DA-C92F9E72B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29CA4-D8A4-3116-0B51-866221ADDBCD}"/>
              </a:ext>
            </a:extLst>
          </p:cNvPr>
          <p:cNvSpPr>
            <a:spLocks noGrp="1"/>
          </p:cNvSpPr>
          <p:nvPr>
            <p:ph type="title"/>
          </p:nvPr>
        </p:nvSpPr>
        <p:spPr/>
        <p:txBody>
          <a:bodyPr>
            <a:normAutofit/>
          </a:bodyPr>
          <a:lstStyle/>
          <a:p>
            <a:r>
              <a:rPr lang="en-US"/>
              <a:t>Overview of Proposed Changes</a:t>
            </a:r>
          </a:p>
        </p:txBody>
      </p:sp>
      <p:sp>
        <p:nvSpPr>
          <p:cNvPr id="4" name="Slide Number Placeholder 3">
            <a:extLst>
              <a:ext uri="{FF2B5EF4-FFF2-40B4-BE49-F238E27FC236}">
                <a16:creationId xmlns:a16="http://schemas.microsoft.com/office/drawing/2014/main" id="{C3B73393-E12A-3698-F84A-E2DBB3FCD73F}"/>
              </a:ext>
            </a:extLst>
          </p:cNvPr>
          <p:cNvSpPr>
            <a:spLocks noGrp="1"/>
          </p:cNvSpPr>
          <p:nvPr>
            <p:ph type="sldNum" sz="quarter" idx="12"/>
          </p:nvPr>
        </p:nvSpPr>
        <p:spPr/>
        <p:txBody>
          <a:bodyPr/>
          <a:lstStyle/>
          <a:p>
            <a:fld id="{68A8D22E-6BC5-9E47-900C-2BB94685D9F5}" type="slidenum">
              <a:rPr lang="en-US" smtClean="0"/>
              <a:t>8</a:t>
            </a:fld>
            <a:endParaRPr lang="en-US"/>
          </a:p>
        </p:txBody>
      </p:sp>
      <p:sp>
        <p:nvSpPr>
          <p:cNvPr id="5" name="Rectangle 1">
            <a:extLst>
              <a:ext uri="{FF2B5EF4-FFF2-40B4-BE49-F238E27FC236}">
                <a16:creationId xmlns:a16="http://schemas.microsoft.com/office/drawing/2014/main" id="{F9A49533-8231-2B6E-C98B-2C0E97BE975D}"/>
              </a:ext>
            </a:extLst>
          </p:cNvPr>
          <p:cNvSpPr>
            <a:spLocks noGrp="1" noChangeArrowheads="1"/>
          </p:cNvSpPr>
          <p:nvPr>
            <p:ph idx="1"/>
          </p:nvPr>
        </p:nvSpPr>
        <p:spPr bwMode="auto">
          <a:xfrm>
            <a:off x="173179" y="1874820"/>
            <a:ext cx="11616050"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ts val="1800"/>
              </a:spcAft>
            </a:pPr>
            <a:r>
              <a:rPr lang="en-US" altLang="en-US"/>
              <a:t>Remove outdated </a:t>
            </a:r>
            <a:r>
              <a:rPr lang="en-US" altLang="en-US" b="1"/>
              <a:t>Competency Determination references.</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ts val="1800"/>
              </a:spcAft>
            </a:pPr>
            <a:r>
              <a:rPr lang="en-US" altLang="en-US"/>
              <a:t>Clarify and streamline procedures for </a:t>
            </a:r>
            <a:r>
              <a:rPr lang="en-US" altLang="en-US" b="1"/>
              <a:t>notification,</a:t>
            </a:r>
            <a:r>
              <a:rPr lang="en-US" altLang="en-US"/>
              <a:t> </a:t>
            </a:r>
            <a:r>
              <a:rPr lang="en-US" altLang="en-US" b="1"/>
              <a:t>transcripts, and terminology.</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ts val="1800"/>
              </a:spcAft>
            </a:pPr>
            <a:r>
              <a:rPr lang="en-US" altLang="en-US"/>
              <a:t>Expand </a:t>
            </a:r>
            <a:r>
              <a:rPr lang="en-US" altLang="en-US" b="1"/>
              <a:t>pathways to demonstrate English proficiency.</a:t>
            </a:r>
            <a:endParaRPr kumimoji="0" lang="en-US" altLang="en-US" i="0" u="none" strike="noStrike" cap="none" normalizeH="0" baseline="0">
              <a:ln>
                <a:noFill/>
              </a:ln>
              <a:effectLst/>
              <a:latin typeface="Arial" panose="020B0604020202020204" pitchFamily="34" charset="0"/>
            </a:endParaRPr>
          </a:p>
          <a:p>
            <a:pPr eaLnBrk="0" fontAlgn="base" hangingPunct="0">
              <a:lnSpc>
                <a:spcPct val="100000"/>
              </a:lnSpc>
              <a:spcBef>
                <a:spcPct val="0"/>
              </a:spcBef>
              <a:spcAft>
                <a:spcPct val="0"/>
              </a:spcAft>
            </a:pPr>
            <a:r>
              <a:rPr kumimoji="0" lang="en-US" altLang="en-US" b="0" i="0" u="none" strike="noStrike" cap="none" normalizeH="0" baseline="0">
                <a:ln>
                  <a:noFill/>
                </a:ln>
                <a:effectLst/>
                <a:latin typeface="Arial" panose="020B0604020202020204" pitchFamily="34" charset="0"/>
              </a:rPr>
              <a:t>Support </a:t>
            </a:r>
            <a:r>
              <a:rPr lang="en-US" altLang="en-US" b="1"/>
              <a:t>equitable access</a:t>
            </a:r>
            <a:r>
              <a:rPr lang="en-US" altLang="en-US"/>
              <a:t> to the Seal statewide.</a:t>
            </a:r>
            <a:endParaRPr kumimoji="0" lang="en-US" altLang="en-US"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76709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1590-61B5-A121-C836-9537B454D210}"/>
              </a:ext>
            </a:extLst>
          </p:cNvPr>
          <p:cNvSpPr>
            <a:spLocks noGrp="1"/>
          </p:cNvSpPr>
          <p:nvPr>
            <p:ph type="title"/>
          </p:nvPr>
        </p:nvSpPr>
        <p:spPr/>
        <p:txBody>
          <a:bodyPr/>
          <a:lstStyle/>
          <a:p>
            <a:r>
              <a:rPr lang="en-US"/>
              <a:t>Key Amendment 1: Annual Notification</a:t>
            </a:r>
          </a:p>
        </p:txBody>
      </p:sp>
      <p:sp>
        <p:nvSpPr>
          <p:cNvPr id="3" name="Content Placeholder 2">
            <a:extLst>
              <a:ext uri="{FF2B5EF4-FFF2-40B4-BE49-F238E27FC236}">
                <a16:creationId xmlns:a16="http://schemas.microsoft.com/office/drawing/2014/main" id="{7AF44E79-BDC6-3D54-2218-95A8F64BFBC7}"/>
              </a:ext>
            </a:extLst>
          </p:cNvPr>
          <p:cNvSpPr>
            <a:spLocks noGrp="1"/>
          </p:cNvSpPr>
          <p:nvPr>
            <p:ph idx="1"/>
          </p:nvPr>
        </p:nvSpPr>
        <p:spPr>
          <a:xfrm>
            <a:off x="173179" y="1718254"/>
            <a:ext cx="11890665" cy="4287692"/>
          </a:xfrm>
        </p:spPr>
        <p:txBody>
          <a:bodyPr vert="horz" lIns="91440" tIns="45720" rIns="91440" bIns="45720" rtlCol="0" anchor="t">
            <a:normAutofit/>
          </a:bodyPr>
          <a:lstStyle/>
          <a:p>
            <a:pPr marL="0" indent="0">
              <a:buNone/>
            </a:pPr>
            <a:r>
              <a:rPr lang="en-US"/>
              <a:t>31.04 (1)(b)</a:t>
            </a:r>
          </a:p>
          <a:p>
            <a:pPr marL="0" indent="0">
              <a:buNone/>
            </a:pPr>
            <a:endParaRPr lang="en-US">
              <a:latin typeface="Arial"/>
              <a:cs typeface="Arial"/>
            </a:endParaRPr>
          </a:p>
          <a:p>
            <a:pPr>
              <a:spcAft>
                <a:spcPts val="1800"/>
              </a:spcAft>
            </a:pPr>
            <a:r>
              <a:rPr lang="en-US">
                <a:latin typeface="Arial"/>
                <a:cs typeface="Arial"/>
              </a:rPr>
              <a:t>Add the word </a:t>
            </a:r>
            <a:r>
              <a:rPr lang="en-US" b="1">
                <a:latin typeface="Arial"/>
                <a:cs typeface="Arial"/>
              </a:rPr>
              <a:t>“annual”</a:t>
            </a:r>
            <a:r>
              <a:rPr lang="en-US">
                <a:latin typeface="Arial"/>
                <a:cs typeface="Arial"/>
              </a:rPr>
              <a:t> to require yearly written notice to families.</a:t>
            </a:r>
          </a:p>
          <a:p>
            <a:pPr lvl="1"/>
            <a:r>
              <a:rPr lang="en-US" sz="2800">
                <a:latin typeface="Arial"/>
                <a:cs typeface="Arial"/>
              </a:rPr>
              <a:t>Makes all students are aware of the Seal of Biliteracy program each year.</a:t>
            </a:r>
          </a:p>
        </p:txBody>
      </p:sp>
      <p:sp>
        <p:nvSpPr>
          <p:cNvPr id="4" name="Slide Number Placeholder 3">
            <a:extLst>
              <a:ext uri="{FF2B5EF4-FFF2-40B4-BE49-F238E27FC236}">
                <a16:creationId xmlns:a16="http://schemas.microsoft.com/office/drawing/2014/main" id="{87AE5714-BFC8-FBB2-CF7A-243D5DDA1587}"/>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2962482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7957d63c6af7bd7136b468a5b07d2e96">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922f8974c0d453350315bd947701f7da"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089EE-55C7-4C8A-A1FC-118EEC109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94D0F-5B2D-44F5-A6E4-06E511D698B6}">
  <ds:schemaRefs>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7a12eb2f-f040-4639-9fb2-5a6588dc8035"/>
    <ds:schemaRef ds:uri="http://purl.org/dc/dcmitype/"/>
    <ds:schemaRef ds:uri="http://schemas.microsoft.com/office/infopath/2007/PartnerControls"/>
    <ds:schemaRef ds:uri="http://schemas.openxmlformats.org/package/2006/metadata/core-properties"/>
    <ds:schemaRef ds:uri="0128f6a2-0fe6-40ac-973e-bb0bf351512f"/>
  </ds:schemaRefs>
</ds:datastoreItem>
</file>

<file path=customXml/itemProps3.xml><?xml version="1.0" encoding="utf-8"?>
<ds:datastoreItem xmlns:ds="http://schemas.openxmlformats.org/officeDocument/2006/customXml" ds:itemID="{2C98D21F-1B6C-4306-9254-F6E9DAD8DCB1}">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TotalTime>
  <Words>893</Words>
  <Application>Microsoft Office PowerPoint</Application>
  <PresentationFormat>Widescreen</PresentationFormat>
  <Paragraphs>87</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Proposed Amendments to Regulations on State Seal of Biliteracy, 603 CMR 31.04</vt:lpstr>
      <vt:lpstr>Today’s Presenters</vt:lpstr>
      <vt:lpstr>Today’s Agenda</vt:lpstr>
      <vt:lpstr>Background on the State Seal of Biliteracy</vt:lpstr>
      <vt:lpstr>Over 18,000 MA graduates have earned the Seal of Biliteracy since 2018-19.</vt:lpstr>
      <vt:lpstr>The Seal of Biliteracy is an equity success for students ever identified as English learners.</vt:lpstr>
      <vt:lpstr>Purpose of Amendments</vt:lpstr>
      <vt:lpstr>Overview of Proposed Changes</vt:lpstr>
      <vt:lpstr>Key Amendment 1: Annual Notification</vt:lpstr>
      <vt:lpstr>Key Amendment 2: Transcript Clarification</vt:lpstr>
      <vt:lpstr>Key Amendment 3: Inclusive Terminology</vt:lpstr>
      <vt:lpstr>Key Amendment 4: Assessment Timing</vt:lpstr>
      <vt:lpstr>Key Amendment 5: English Proficiency Criteria</vt:lpstr>
      <vt:lpstr>Anticipated Next Steps</vt:lpstr>
      <vt:lpstr>Comments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October 28, 2025 Regular Meeting Item 2 Slides: Proposed Amendments to Regulations on State Seal of Biliteracy, 603 CMR 31.04</dc:title>
  <dc:creator>DESE</dc:creator>
  <cp:lastModifiedBy>Zou, Dong (EOE)</cp:lastModifiedBy>
  <cp:revision>5</cp:revision>
  <cp:lastPrinted>2025-10-27T12:38:23Z</cp:lastPrinted>
  <dcterms:created xsi:type="dcterms:W3CDTF">2025-04-29T19:14:04Z</dcterms:created>
  <dcterms:modified xsi:type="dcterms:W3CDTF">2025-10-28T15:17:33Z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28 2025 12:00AM</vt:lpwstr>
  </property>
</Properties>
</file>