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1E_2DBC9076.xml" ContentType="application/vnd.ms-powerpoint.comments+xml"/>
  <Override PartName="/ppt/notesSlides/notesSlide5.xml" ContentType="application/vnd.openxmlformats-officedocument.presentationml.notesSlide+xml"/>
  <Override PartName="/ppt/comments/modernComment_10E_A90880D3.xml" ContentType="application/vnd.ms-powerpoint.comments+xml"/>
  <Override PartName="/ppt/notesSlides/notesSlide6.xml" ContentType="application/vnd.openxmlformats-officedocument.presentationml.notesSlide+xml"/>
  <Override PartName="/ppt/comments/modernComment_11D_83587A97.xml" ContentType="application/vnd.ms-powerpoint.comments+xml"/>
  <Override PartName="/ppt/notesSlides/notesSlide7.xml" ContentType="application/vnd.openxmlformats-officedocument.presentationml.notesSlide+xml"/>
  <Override PartName="/ppt/comments/modernComment_120_1E348BE1.xml" ContentType="application/vnd.ms-powerpoint.comments+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comments/modernComment_114_B093E554.xml" ContentType="application/vnd.ms-powerpoint.comments+xml"/>
  <Override PartName="/ppt/notesSlides/notesSlide10.xml" ContentType="application/vnd.openxmlformats-officedocument.presentationml.notesSlide+xml"/>
  <Override PartName="/ppt/comments/modernComment_115_BC13F7BC.xml" ContentType="application/vnd.ms-powerpoint.comments+xml"/>
  <Override PartName="/ppt/notesSlides/notesSlide11.xml" ContentType="application/vnd.openxmlformats-officedocument.presentationml.notesSlide+xml"/>
  <Override PartName="/ppt/comments/modernComment_116_DA7980A3.xml" ContentType="application/vnd.ms-powerpoint.comments+xml"/>
  <Override PartName="/ppt/notesSlides/notesSlide12.xml" ContentType="application/vnd.openxmlformats-officedocument.presentationml.notesSlide+xml"/>
  <Override PartName="/ppt/comments/modernComment_11F_BCAEEB44.xml" ContentType="application/vnd.ms-powerpoint.comments+xml"/>
  <Override PartName="/ppt/notesSlides/notesSlide13.xml" ContentType="application/vnd.openxmlformats-officedocument.presentationml.notesSlide+xml"/>
  <Override PartName="/ppt/comments/modernComment_119_39B3D17.xml" ContentType="application/vnd.ms-powerpoint.comments+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sldIdLst>
    <p:sldId id="256" r:id="rId5"/>
    <p:sldId id="273" r:id="rId6"/>
    <p:sldId id="283" r:id="rId7"/>
    <p:sldId id="286" r:id="rId8"/>
    <p:sldId id="270" r:id="rId9"/>
    <p:sldId id="285" r:id="rId10"/>
    <p:sldId id="288" r:id="rId11"/>
    <p:sldId id="275" r:id="rId12"/>
    <p:sldId id="276" r:id="rId13"/>
    <p:sldId id="277" r:id="rId14"/>
    <p:sldId id="278" r:id="rId15"/>
    <p:sldId id="287" r:id="rId16"/>
    <p:sldId id="281" r:id="rId17"/>
    <p:sldId id="282"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6CD306-81AD-BC7D-16A2-05D9847175B0}" name="Woo, Lauren (DESE)" initials="WL" userId="S::lauren.woo@mass.gov::891b1bf9-83ca-4481-960c-a0625b521a43" providerId="AD"/>
  <p188:author id="{8C592D30-2790-C53A-65AD-E37E11204179}" name="Foley, Kinnon (DESE)" initials="FK" userId="S::kinnon.foley@mass.gov::4bff922e-d211-4dcd-970c-f57d358f4faf" providerId="AD"/>
  <p188:author id="{8FE27935-5787-F890-FA07-3EA7F10119B9}" name="Harrington, Carrie J (DESE)" initials="CH" userId="S::CarrieJ.Harrington@mass.gov::b543a0b6-021e-430e-a7cb-c84ac318616d" providerId="AD"/>
  <p188:author id="{3F602C5C-ED15-FC16-4B03-46E9ADDE3930}" name="Christo, Dimitri D. (DESE)" initials="CDD(" userId="S::dimitri.d.christo@mass.gov::f6874029-da51-4205-b36d-b8ddc7839279" providerId="AD"/>
  <p188:author id="{7961FF5F-6533-BF5A-5B4D-A8A6AEABBD13}" name="Cruz, Jenny (DESE)" initials="CJ" userId="S::jenny.cruz@mass.gov::9acc5e5d-1e16-45d5-8416-f07c61d324d0" providerId="AD"/>
  <p188:author id="{026B5B98-007D-1F66-F551-3CF3A05072EE}" name="Abbott, Claire (DESE)" initials="CA" userId="S::Claire.J.Abbott@mass.gov::b80222f3-7abf-41f6-a69e-af06caaffd48" providerId="AD"/>
  <p188:author id="{AE4DA19D-5474-0B52-A4C2-1103076DF846}" name="Losee, Elizabeth (DESE)" initials="LE" userId="S::elizabeth.c.losee@mass.gov::ca2766c9-0676-4442-b2fb-89151b00f906" providerId="AD"/>
  <p188:author id="{EBD430C6-6BAE-475B-86D3-51BFCA71C459}" name="Webb, Aubree M. (DESE)" initials="AW" userId="S::Aubree.M.Webb@mass.gov::e844039d-1a97-440d-a44a-31053f42022a" providerId="AD"/>
  <p188:author id="{0AD3CBD4-131F-43E8-73D8-F3C17E016837}" name="Losee, Elizabeth (DESE)" initials="EL" userId="S::Elizabeth.C.Losee@mass.gov::ca2766c9-0676-4442-b2fb-89151b00f906" providerId="AD"/>
  <p188:author id="{9CA43CE2-546B-A27E-FF66-ADBBE95484C9}" name="Sahni, Amrita D. (DESE)" initials="AS" userId="S::Amrita.D.Sahni@mass.gov::6313d7e8-2463-49dd-9257-e9ab299d51d0" providerId="AD"/>
  <p188:author id="{3C932DF4-F5B6-6F6A-5CAA-CC6E6A7FB1AC}" name="Schneider, Rhoda E (DESE)" initials="RS" userId="S::Rhoda.E.Schneider@mass.gov::d0126d03-90dd-41f7-a22f-30a70334c8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EFBC49"/>
    <a:srgbClr val="B5DFF3"/>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254" autoAdjust="0"/>
  </p:normalViewPr>
  <p:slideViewPr>
    <p:cSldViewPr snapToGrid="0">
      <p:cViewPr varScale="1">
        <p:scale>
          <a:sx n="77" d="100"/>
          <a:sy n="77" d="100"/>
        </p:scale>
        <p:origin x="1878" y="90"/>
      </p:cViewPr>
      <p:guideLst>
        <p:guide orient="horz" pos="2160"/>
        <p:guide pos="3840"/>
      </p:guideLst>
    </p:cSldViewPr>
  </p:slideViewPr>
  <p:notesTextViewPr>
    <p:cViewPr>
      <p:scale>
        <a:sx n="1" d="1"/>
        <a:sy n="1" d="1"/>
      </p:scale>
      <p:origin x="0" y="0"/>
    </p:cViewPr>
  </p:notesTextViewPr>
  <p:notesViewPr>
    <p:cSldViewPr snapToGrid="0">
      <p:cViewPr varScale="1">
        <p:scale>
          <a:sx n="44" d="100"/>
          <a:sy n="44" d="100"/>
        </p:scale>
        <p:origin x="2280" y="4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modernComment_10E_A90880D3.xml><?xml version="1.0" encoding="utf-8"?>
<p188:cmLst xmlns:a="http://schemas.openxmlformats.org/drawingml/2006/main" xmlns:r="http://schemas.openxmlformats.org/officeDocument/2006/relationships" xmlns:p188="http://schemas.microsoft.com/office/powerpoint/2018/8/main">
  <p188:cm id="{D55215FA-C29D-4CC0-B2BB-66ABCDA0E5C5}" authorId="{3C932DF4-F5B6-6F6A-5CAA-CC6E6A7FB1AC}" status="resolved" created="2025-11-11T20:40:10.081" complete="100000">
    <pc:sldMkLst xmlns:pc="http://schemas.microsoft.com/office/powerpoint/2013/main/command">
      <pc:docMk/>
      <pc:sldMk cId="2835906771" sldId="270"/>
    </pc:sldMkLst>
    <p188:txBody>
      <a:bodyPr/>
      <a:lstStyle/>
      <a:p>
        <a:r>
          <a:rPr lang="en-US"/>
          <a:t>Context would be helpful. 
The Mass Leads Act is a comprehensive economic development package. It covers many policy initiatives including life sciences, climate tech, small businesses, opening pathways for job growth and professional licensure, and promoting equity, opportunity, and innovation. Section 300(d) of the Act opens a new pathway - subject to Board approval - for qualified candidates to become licensed educators in MA. </a:t>
        </a:r>
      </a:p>
    </p188:txBody>
  </p188:cm>
</p188:cmLst>
</file>

<file path=ppt/comments/modernComment_114_B093E554.xml><?xml version="1.0" encoding="utf-8"?>
<p188:cmLst xmlns:a="http://schemas.openxmlformats.org/drawingml/2006/main" xmlns:r="http://schemas.openxmlformats.org/officeDocument/2006/relationships" xmlns:p188="http://schemas.microsoft.com/office/powerpoint/2018/8/main">
  <p188:cm id="{92E8751D-C68F-4C23-A9A6-FCBC4F41BFD0}" authorId="{3C932DF4-F5B6-6F6A-5CAA-CC6E6A7FB1AC}" status="resolved" created="2025-11-11T20:48:22.982" complete="100000">
    <ac:txMkLst xmlns:ac="http://schemas.microsoft.com/office/drawing/2013/main/command">
      <pc:docMk xmlns:pc="http://schemas.microsoft.com/office/powerpoint/2013/main/command"/>
      <pc:sldMk xmlns:pc="http://schemas.microsoft.com/office/powerpoint/2013/main/command" cId="2962482516" sldId="276"/>
      <ac:spMk id="3" creationId="{7AF44E79-BDC6-3D54-2218-95A8F64BFBC7}"/>
      <ac:txMk cp="203">
        <ac:context len="252" hash="3702593443"/>
      </ac:txMk>
    </ac:txMkLst>
    <p188:pos x="5600300" y="2141365"/>
    <p188:txBody>
      <a:bodyPr/>
      <a:lstStyle/>
      <a:p>
        <a:r>
          <a:rPr lang="en-US"/>
          <a:t>Delete (FBE)</a:t>
        </a:r>
      </a:p>
    </p188:txBody>
  </p188:cm>
  <p188:cm id="{DD303B40-F4C9-49D7-8859-2BD08608BE42}" authorId="{3C932DF4-F5B6-6F6A-5CAA-CC6E6A7FB1AC}" status="resolved" created="2025-11-11T20:48:40.873" complete="100000">
    <ac:txMkLst xmlns:ac="http://schemas.microsoft.com/office/drawing/2013/main/command">
      <pc:docMk xmlns:pc="http://schemas.microsoft.com/office/powerpoint/2013/main/command"/>
      <pc:sldMk xmlns:pc="http://schemas.microsoft.com/office/powerpoint/2013/main/command" cId="2962482516" sldId="276"/>
      <ac:spMk id="2" creationId="{CBDA1590-61B5-A121-C836-9537B454D210}"/>
      <ac:txMk cp="0" len="8">
        <ac:context len="93" hash="28225648"/>
      </ac:txMk>
    </ac:txMkLst>
    <p188:pos x="2229779" y="228853"/>
    <p188:txBody>
      <a:bodyPr/>
      <a:lstStyle/>
      <a:p>
        <a:r>
          <a:rPr lang="en-US"/>
          <a:t>Added Proposed</a:t>
        </a:r>
      </a:p>
    </p188:txBody>
  </p188:cm>
</p188:cmLst>
</file>

<file path=ppt/comments/modernComment_115_BC13F7BC.xml><?xml version="1.0" encoding="utf-8"?>
<p188:cmLst xmlns:a="http://schemas.openxmlformats.org/drawingml/2006/main" xmlns:r="http://schemas.openxmlformats.org/officeDocument/2006/relationships" xmlns:p188="http://schemas.microsoft.com/office/powerpoint/2018/8/main">
  <p188:cm id="{919B7863-93ED-4194-B356-FCEA9601C075}" authorId="{3C932DF4-F5B6-6F6A-5CAA-CC6E6A7FB1AC}" status="resolved" created="2025-11-11T20:51:00.533" complete="100000">
    <ac:txMkLst xmlns:ac="http://schemas.microsoft.com/office/drawing/2013/main/command">
      <pc:docMk xmlns:pc="http://schemas.microsoft.com/office/powerpoint/2013/main/command"/>
      <pc:sldMk xmlns:pc="http://schemas.microsoft.com/office/powerpoint/2013/main/command" cId="3155425212" sldId="277"/>
      <ac:spMk id="2" creationId="{EC1D223A-C311-563D-209C-45DE3BA3F8E5}"/>
      <ac:txMk cp="0" len="8">
        <ac:context len="77" hash="609931278"/>
      </ac:txMk>
    </ac:txMkLst>
    <p188:pos x="2229779" y="191031"/>
    <p188:txBody>
      <a:bodyPr/>
      <a:lstStyle/>
      <a:p>
        <a:r>
          <a:rPr lang="en-US"/>
          <a:t>Added Proposed</a:t>
        </a:r>
      </a:p>
    </p188:txBody>
  </p188:cm>
  <p188:cm id="{641724F2-A00C-457B-9EA1-4C9ABC00B1E0}" authorId="{3C932DF4-F5B6-6F6A-5CAA-CC6E6A7FB1AC}" status="resolved" created="2025-11-11T21:18:36.643" complete="100000">
    <ac:txMkLst xmlns:ac="http://schemas.microsoft.com/office/drawing/2013/main/command">
      <pc:docMk xmlns:pc="http://schemas.microsoft.com/office/powerpoint/2013/main/command"/>
      <pc:sldMk xmlns:pc="http://schemas.microsoft.com/office/powerpoint/2013/main/command" cId="3155425212" sldId="277"/>
      <ac:spMk id="5" creationId="{90276E03-A158-9205-6233-71BFBC0418FA}"/>
      <ac:txMk cp="113" len="484">
        <ac:context len="598" hash="2847607667"/>
      </ac:txMk>
    </ac:txMkLst>
    <p188:pos x="11788590" y="294167"/>
    <p188:txBody>
      <a:bodyPr/>
      <a:lstStyle/>
      <a:p>
        <a:r>
          <a:rPr lang="en-US"/>
          <a:t>Suggest reframing for easier understanding - e.g., Brian’s comment that one of these gives you a ticket into portfolio review - and then a couple of points about  what portfolio review would look like. 
Most effective talking points would be to use an example - e.g., how could I get licensed to teach 8th grade math without taking math MTEL?  
Also - here and in other slides, need to weave in commissioner’s key point about maintaining standards while opening more pathways.</a:t>
        </a:r>
      </a:p>
    </p188:txBody>
    <p188:extLst>
      <p:ext xmlns:p="http://schemas.openxmlformats.org/presentationml/2006/main" uri="{57CB4572-C831-44C2-8A1C-0ADB6CCDFE69}">
        <p223:reactions xmlns:p223="http://schemas.microsoft.com/office/powerpoint/2022/03/main">
          <p223:rxn type="👍">
            <p223:instance time="2025-11-13T00:57:05.521" authorId="{AE4DA19D-5474-0B52-A4C2-1103076DF846}"/>
          </p223:rxn>
        </p223:reactions>
      </p:ext>
    </p188:extLst>
  </p188:cm>
  <p188:cm id="{080B3CB3-11C7-408C-9DA7-C6BB2F8E6F7B}" authorId="{026B5B98-007D-1F66-F551-3CF3A05072EE}" status="resolved" created="2025-11-14T17:26:31.281" complete="100000">
    <ac:deMkLst xmlns:ac="http://schemas.microsoft.com/office/drawing/2013/main/command">
      <pc:docMk xmlns:pc="http://schemas.microsoft.com/office/powerpoint/2013/main/command"/>
      <pc:sldMk xmlns:pc="http://schemas.microsoft.com/office/powerpoint/2013/main/command" cId="3155425212" sldId="277"/>
      <ac:spMk id="5" creationId="{90276E03-A158-9205-6233-71BFBC0418FA}"/>
    </ac:deMkLst>
    <p188:txBody>
      <a:bodyPr/>
      <a:lstStyle/>
      <a:p>
        <a:r>
          <a:rPr lang="en-US"/>
          <a:t>[@Losee, Elizabeth (DESE)] per Rhoda’s suggestion to share an example, use the 8th grade math teacher example that I cite earlier in the presentation, except this time, if that individual has two years of experience teaching math in middle school on an emergency license, he would be eligible to submit a portfolio of work in lieu of taking the MTEL. </a:t>
        </a:r>
      </a:p>
    </p188:txBody>
    <p188:extLst>
      <p:ext xmlns:p="http://schemas.openxmlformats.org/presentationml/2006/main" uri="{57CB4572-C831-44C2-8A1C-0ADB6CCDFE69}">
        <p223:reactions xmlns:p223="http://schemas.microsoft.com/office/powerpoint/2022/03/main">
          <p223:rxn type="👍">
            <p223:instance time="2025-11-14T17:28:50.875" authorId="{AE4DA19D-5474-0B52-A4C2-1103076DF846}"/>
          </p223:rxn>
        </p223:reactions>
      </p:ext>
    </p188:extLst>
  </p188:cm>
</p188:cmLst>
</file>

<file path=ppt/comments/modernComment_116_DA7980A3.xml><?xml version="1.0" encoding="utf-8"?>
<p188:cmLst xmlns:a="http://schemas.openxmlformats.org/drawingml/2006/main" xmlns:r="http://schemas.openxmlformats.org/officeDocument/2006/relationships" xmlns:p188="http://schemas.microsoft.com/office/powerpoint/2018/8/main">
  <p188:cm id="{484AD7ED-9085-4D4C-AA85-9403AE297C3A}" authorId="{3C932DF4-F5B6-6F6A-5CAA-CC6E6A7FB1AC}" status="resolved" created="2025-11-11T21:21:34.437" complete="100000">
    <ac:txMkLst xmlns:ac="http://schemas.microsoft.com/office/drawing/2013/main/command">
      <pc:docMk xmlns:pc="http://schemas.microsoft.com/office/powerpoint/2013/main/command"/>
      <pc:sldMk xmlns:pc="http://schemas.microsoft.com/office/powerpoint/2013/main/command" cId="3665395875" sldId="278"/>
      <ac:spMk id="2" creationId="{DA0E5F77-6F28-86A4-9038-753A04C8B68F}"/>
      <ac:txMk cp="9" len="67">
        <ac:context len="77" hash="2332936480"/>
      </ac:txMk>
    </ac:txMkLst>
    <p188:pos x="11480106" y="191031"/>
    <p188:txBody>
      <a:bodyPr/>
      <a:lstStyle/>
      <a:p>
        <a:r>
          <a:rPr lang="en-US"/>
          <a:t>Suggested revision:
Proposed New Alternative Licensure Pathway - Other Provisions and Evaluation</a:t>
        </a:r>
      </a:p>
    </p188:txBody>
  </p188:cm>
  <p188:cm id="{5B5A3DB6-2581-4B52-9401-F1A048140377}" authorId="{3C932DF4-F5B6-6F6A-5CAA-CC6E6A7FB1AC}" status="resolved" created="2025-11-11T21:23:11.815" complete="100000">
    <ac:txMkLst xmlns:ac="http://schemas.microsoft.com/office/drawing/2013/main/command">
      <pc:docMk xmlns:pc="http://schemas.microsoft.com/office/powerpoint/2013/main/command"/>
      <pc:sldMk xmlns:pc="http://schemas.microsoft.com/office/powerpoint/2013/main/command" cId="3665395875" sldId="278"/>
      <ac:spMk id="3" creationId="{F1F7C912-FF1B-01E9-7770-D942B7DCD88D}"/>
      <ac:txMk cp="0">
        <ac:context len="524" hash="1203874817"/>
      </ac:txMk>
    </ac:txMkLst>
    <p188:pos x="11320051" y="301367"/>
    <p188:txBody>
      <a:bodyPr/>
      <a:lstStyle/>
      <a:p>
        <a:r>
          <a:rPr lang="en-US"/>
          <a:t>Move this to the bottom - it’s important and follows the others logically</a:t>
        </a:r>
      </a:p>
    </p188:txBody>
    <p188:extLst>
      <p:ext xmlns:p="http://schemas.openxmlformats.org/presentationml/2006/main" uri="{57CB4572-C831-44C2-8A1C-0ADB6CCDFE69}">
        <p223:reactions xmlns:p223="http://schemas.microsoft.com/office/powerpoint/2022/03/main">
          <p223:rxn type="👍">
            <p223:instance time="2025-11-12T17:09:18.198" authorId="{AE4DA19D-5474-0B52-A4C2-1103076DF846}"/>
          </p223:rxn>
        </p223:reactions>
      </p:ext>
    </p188:extLst>
  </p188:cm>
</p188:cmLst>
</file>

<file path=ppt/comments/modernComment_119_39B3D17.xml><?xml version="1.0" encoding="utf-8"?>
<p188:cmLst xmlns:a="http://schemas.openxmlformats.org/drawingml/2006/main" xmlns:r="http://schemas.openxmlformats.org/officeDocument/2006/relationships" xmlns:p188="http://schemas.microsoft.com/office/powerpoint/2018/8/main">
  <p188:cm id="{97A5C770-5BEC-45EF-B439-888FD4F4BF1F}" authorId="{3C932DF4-F5B6-6F6A-5CAA-CC6E6A7FB1AC}" status="resolved" created="2025-11-11T19:37:31.774" complete="100000">
    <pc:sldMkLst xmlns:pc="http://schemas.microsoft.com/office/powerpoint/2013/main/command">
      <pc:docMk/>
      <pc:sldMk cId="60505367" sldId="281"/>
    </pc:sldMkLst>
    <p188:txBody>
      <a:bodyPr/>
      <a:lstStyle/>
      <a:p>
        <a:r>
          <a:rPr lang="en-US"/>
          <a:t>Add a first bullet and trim wording on the others (don’t need full sentences). 
- Board discussion and vote to solicit public comment on the proposed amendments, November 18, 2025
- Public comment may be submitted ….
- Period of public comment: through January 20, 2026 [NOTE: the “top” on the regs says public comment runs through Jan. 20, 2026; this says Jan. 19. Make them consistent.]
- Anticipated Board vote on final regulations, March 24, 2026 
</a:t>
        </a:r>
      </a:p>
    </p188:txBody>
  </p188:cm>
</p188:cmLst>
</file>

<file path=ppt/comments/modernComment_11D_83587A97.xml><?xml version="1.0" encoding="utf-8"?>
<p188:cmLst xmlns:a="http://schemas.openxmlformats.org/drawingml/2006/main" xmlns:r="http://schemas.openxmlformats.org/officeDocument/2006/relationships" xmlns:p188="http://schemas.microsoft.com/office/powerpoint/2018/8/main">
  <p188:cm id="{9422DBC8-3B03-44CB-B2FA-B4137C1F6E22}" authorId="{3C932DF4-F5B6-6F6A-5CAA-CC6E6A7FB1AC}" status="resolved" created="2025-11-11T20:46:29.676" complete="100000">
    <pc:sldMkLst xmlns:pc="http://schemas.microsoft.com/office/powerpoint/2013/main/command">
      <pc:docMk/>
      <pc:sldMk cId="2203613847" sldId="285"/>
    </pc:sldMkLst>
    <p188:txBody>
      <a:bodyPr/>
      <a:lstStyle/>
      <a:p>
        <a:r>
          <a:rPr lang="en-US"/>
          <a:t>Help the Board understand - put in a slide about MTEL (what is it?) and the usual path (2 MTELs). Give examples.  
Also - add a reminder about the alternative assessments the Board approved in the spring 2025 amendments to the licensure regs.
Then the slide about alternative pathways (i.e., waiving one MTEL) makes more sense. </a:t>
        </a:r>
      </a:p>
    </p188:txBody>
  </p188:cm>
</p188:cmLst>
</file>

<file path=ppt/comments/modernComment_11E_2DBC9076.xml><?xml version="1.0" encoding="utf-8"?>
<p188:cmLst xmlns:a="http://schemas.openxmlformats.org/drawingml/2006/main" xmlns:r="http://schemas.openxmlformats.org/officeDocument/2006/relationships" xmlns:p188="http://schemas.microsoft.com/office/powerpoint/2018/8/main">
  <p188:cm id="{E553FF88-42F2-46A1-8CEF-5051E4B80C3E}" authorId="{3C932DF4-F5B6-6F6A-5CAA-CC6E6A7FB1AC}" status="resolved" created="2025-11-11T20:13:14.105" complete="100000">
    <pc:sldMkLst xmlns:pc="http://schemas.microsoft.com/office/powerpoint/2013/main/command">
      <pc:docMk/>
      <pc:sldMk cId="767332470" sldId="286"/>
    </pc:sldMkLst>
    <p188:txBody>
      <a:bodyPr/>
      <a:lstStyle/>
      <a:p>
        <a:r>
          <a:rPr lang="en-US"/>
          <a:t>There’s a lot of detail here (for example, “add license”). Suggest you distill the slide to 3 or 4 key points about the proposed changes. If Board members want more details, they will ask.</a:t>
        </a:r>
      </a:p>
    </p188:txBody>
    <p188:extLst>
      <p:ext xmlns:p="http://schemas.openxmlformats.org/presentationml/2006/main" uri="{57CB4572-C831-44C2-8A1C-0ADB6CCDFE69}">
        <p223:reactions xmlns:p223="http://schemas.microsoft.com/office/powerpoint/2022/03/main">
          <p223:rxn type="👍">
            <p223:instance time="2025-11-12T16:18:21.094" authorId="{AE4DA19D-5474-0B52-A4C2-1103076DF846}"/>
          </p223:rxn>
        </p223:reactions>
      </p:ext>
    </p188:extLst>
  </p188:cm>
</p188:cmLst>
</file>

<file path=ppt/comments/modernComment_11F_BCAEEB44.xml><?xml version="1.0" encoding="utf-8"?>
<p188:cmLst xmlns:a="http://schemas.openxmlformats.org/drawingml/2006/main" xmlns:r="http://schemas.openxmlformats.org/officeDocument/2006/relationships" xmlns:p188="http://schemas.microsoft.com/office/powerpoint/2018/8/main">
  <p188:cm id="{6CB9291C-B9A8-4EC8-9BC2-5582051A5611}" authorId="{3C932DF4-F5B6-6F6A-5CAA-CC6E6A7FB1AC}" status="resolved" created="2025-11-11T21:25:18.471" complete="100000">
    <pc:sldMkLst xmlns:pc="http://schemas.microsoft.com/office/powerpoint/2013/main/command">
      <pc:docMk/>
      <pc:sldMk cId="3165580100" sldId="287"/>
    </pc:sldMkLst>
    <p188:txBody>
      <a:bodyPr/>
      <a:lstStyle/>
      <a:p>
        <a:r>
          <a:rPr lang="en-US"/>
          <a:t>Suggested revision -
Additional Proposed Changes
Consider deleting the first bullet/section entirely (seems repetitive) 
List the other amendments very briefly -
- Timelines and other implementation details, 603 CMR 7.15 
- Non-substantive copy edits in various sections of the regulations  
</a:t>
        </a:r>
      </a:p>
    </p188:txBody>
  </p188:cm>
  <p188:cm id="{823A6A0E-7867-492C-A4AD-42EB9299BF8B}" authorId="{3C932DF4-F5B6-6F6A-5CAA-CC6E6A7FB1AC}" status="resolved" created="2025-11-11T21:26:21.801" complete="100000">
    <ac:txMkLst xmlns:ac="http://schemas.microsoft.com/office/drawing/2013/main/command">
      <pc:docMk xmlns:pc="http://schemas.microsoft.com/office/powerpoint/2013/main/command"/>
      <pc:sldMk xmlns:pc="http://schemas.microsoft.com/office/powerpoint/2013/main/command" cId="3165580100" sldId="287"/>
      <ac:spMk id="5" creationId="{DC34CD4F-D4D1-5758-A28F-A71C20C4E634}"/>
      <ac:txMk cp="0" len="383">
        <ac:context len="632" hash="3167772225"/>
      </ac:txMk>
    </ac:txMkLst>
    <p188:pos x="11512002" y="323936"/>
    <p188:txBody>
      <a:bodyPr/>
      <a:lstStyle/>
      <a:p>
        <a:r>
          <a:rPr lang="en-US"/>
          <a:t>Seems repetitive from previous slides - delete?</a:t>
        </a:r>
      </a:p>
    </p188:txBody>
  </p188:cm>
</p188:cmLst>
</file>

<file path=ppt/comments/modernComment_120_1E348BE1.xml><?xml version="1.0" encoding="utf-8"?>
<p188:cmLst xmlns:a="http://schemas.openxmlformats.org/drawingml/2006/main" xmlns:r="http://schemas.openxmlformats.org/officeDocument/2006/relationships" xmlns:p188="http://schemas.microsoft.com/office/powerpoint/2018/8/main">
  <p188:cm id="{DFA5B55D-2FD3-4CAC-8B99-79D1EBC8B2AE}" authorId="{3C932DF4-F5B6-6F6A-5CAA-CC6E6A7FB1AC}" status="resolved" created="2025-11-11T20:46:29.676" complete="100000">
    <pc:sldMkLst xmlns:pc="http://schemas.microsoft.com/office/powerpoint/2013/main/command">
      <pc:docMk/>
      <pc:sldMk cId="2203613847" sldId="285"/>
    </pc:sldMkLst>
    <p188:txBody>
      <a:bodyPr/>
      <a:lstStyle/>
      <a:p>
        <a:r>
          <a:rPr lang="en-US"/>
          <a:t>Help the Board understand - put in a slide about MTEL (what is it?) and the usual path (2 MTELs). Give examples.  
Also - add a reminder about the alternative assessments the Board approved in the spring 2025 amendments to the licensure regs.
Then the slide about alternative pathways (i.e., waiving one MTEL) makes more sense.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3F6057-07D7-47BF-B2D4-1BCA486417D6}"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AADA1C2B-FDE7-4E36-A6ED-8F3B0C3CE593}">
      <dgm:prSet/>
      <dgm:spPr/>
      <dgm:t>
        <a:bodyPr/>
        <a:lstStyle/>
        <a:p>
          <a:r>
            <a:rPr lang="en-US"/>
            <a:t>Survey</a:t>
          </a:r>
          <a:br>
            <a:rPr lang="en-US"/>
          </a:br>
          <a:r>
            <a:rPr lang="en-US"/>
            <a:t>(180 respondents)</a:t>
          </a:r>
        </a:p>
      </dgm:t>
    </dgm:pt>
    <dgm:pt modelId="{6A2AFBEF-6EAF-4B3C-B65C-6D6B6AD6CDB4}" type="parTrans" cxnId="{6343D0AE-6F0C-445C-BFDA-6865A08340E3}">
      <dgm:prSet/>
      <dgm:spPr/>
      <dgm:t>
        <a:bodyPr/>
        <a:lstStyle/>
        <a:p>
          <a:endParaRPr lang="en-US"/>
        </a:p>
      </dgm:t>
    </dgm:pt>
    <dgm:pt modelId="{9FBE651E-C9CE-4927-BDFD-A2E6C21119E2}" type="sibTrans" cxnId="{6343D0AE-6F0C-445C-BFDA-6865A08340E3}">
      <dgm:prSet/>
      <dgm:spPr/>
      <dgm:t>
        <a:bodyPr/>
        <a:lstStyle/>
        <a:p>
          <a:endParaRPr lang="en-US"/>
        </a:p>
      </dgm:t>
    </dgm:pt>
    <dgm:pt modelId="{429959F1-EB61-4179-8404-AB935156E195}">
      <dgm:prSet/>
      <dgm:spPr/>
      <dgm:t>
        <a:bodyPr/>
        <a:lstStyle/>
        <a:p>
          <a:r>
            <a:rPr lang="en-US"/>
            <a:t>DESE Offices or Centers</a:t>
          </a:r>
          <a:br>
            <a:rPr lang="en-US"/>
          </a:br>
          <a:r>
            <a:rPr lang="en-US"/>
            <a:t>(5)</a:t>
          </a:r>
        </a:p>
      </dgm:t>
    </dgm:pt>
    <dgm:pt modelId="{68C9E2E8-4770-45A0-82D4-06B510C2ACBA}" type="parTrans" cxnId="{AB266C55-7195-481E-86F7-8E047468F0F9}">
      <dgm:prSet/>
      <dgm:spPr/>
      <dgm:t>
        <a:bodyPr/>
        <a:lstStyle/>
        <a:p>
          <a:endParaRPr lang="en-US"/>
        </a:p>
      </dgm:t>
    </dgm:pt>
    <dgm:pt modelId="{740563FA-D7E1-4A44-B2A7-27474A5550B6}" type="sibTrans" cxnId="{AB266C55-7195-481E-86F7-8E047468F0F9}">
      <dgm:prSet/>
      <dgm:spPr/>
      <dgm:t>
        <a:bodyPr/>
        <a:lstStyle/>
        <a:p>
          <a:endParaRPr lang="en-US"/>
        </a:p>
      </dgm:t>
    </dgm:pt>
    <dgm:pt modelId="{064F00CE-F6B8-4DA4-B915-F2292FFFF877}">
      <dgm:prSet/>
      <dgm:spPr/>
      <dgm:t>
        <a:bodyPr/>
        <a:lstStyle/>
        <a:p>
          <a:r>
            <a:rPr lang="en-US"/>
            <a:t>Internal &amp; External Working Groups</a:t>
          </a:r>
        </a:p>
      </dgm:t>
    </dgm:pt>
    <dgm:pt modelId="{49D7E5D1-637B-4972-8CB3-51F17A1A1A04}" type="parTrans" cxnId="{A946EA0C-3379-4B17-A940-29A74758D9E6}">
      <dgm:prSet/>
      <dgm:spPr/>
      <dgm:t>
        <a:bodyPr/>
        <a:lstStyle/>
        <a:p>
          <a:endParaRPr lang="en-US"/>
        </a:p>
      </dgm:t>
    </dgm:pt>
    <dgm:pt modelId="{5E1B81DE-C8E8-4735-986F-0DC82D750EF8}" type="sibTrans" cxnId="{A946EA0C-3379-4B17-A940-29A74758D9E6}">
      <dgm:prSet/>
      <dgm:spPr/>
      <dgm:t>
        <a:bodyPr/>
        <a:lstStyle/>
        <a:p>
          <a:endParaRPr lang="en-US"/>
        </a:p>
      </dgm:t>
    </dgm:pt>
    <dgm:pt modelId="{14B124C4-20EE-44CD-9A0C-2A7F8F0C3615}">
      <dgm:prSet/>
      <dgm:spPr/>
      <dgm:t>
        <a:bodyPr/>
        <a:lstStyle/>
        <a:p>
          <a:r>
            <a:rPr lang="en-US"/>
            <a:t>Stakeholder Groups</a:t>
          </a:r>
          <a:br>
            <a:rPr lang="en-US"/>
          </a:br>
          <a:r>
            <a:rPr lang="en-US"/>
            <a:t>(18)</a:t>
          </a:r>
        </a:p>
      </dgm:t>
    </dgm:pt>
    <dgm:pt modelId="{62E03CC4-9701-4B12-8F90-1A08D34D88C7}" type="parTrans" cxnId="{730F9CCB-6DF6-4092-A864-02716A80C48C}">
      <dgm:prSet/>
      <dgm:spPr/>
      <dgm:t>
        <a:bodyPr/>
        <a:lstStyle/>
        <a:p>
          <a:endParaRPr lang="en-US"/>
        </a:p>
      </dgm:t>
    </dgm:pt>
    <dgm:pt modelId="{6F6C3F82-486C-4C0D-8D51-7F91FC3BF5AC}" type="sibTrans" cxnId="{730F9CCB-6DF6-4092-A864-02716A80C48C}">
      <dgm:prSet/>
      <dgm:spPr/>
      <dgm:t>
        <a:bodyPr/>
        <a:lstStyle/>
        <a:p>
          <a:endParaRPr lang="en-US"/>
        </a:p>
      </dgm:t>
    </dgm:pt>
    <dgm:pt modelId="{F8A8EE25-1C68-49CF-9338-AE2047D87172}" type="pres">
      <dgm:prSet presAssocID="{7D3F6057-07D7-47BF-B2D4-1BCA486417D6}" presName="matrix" presStyleCnt="0">
        <dgm:presLayoutVars>
          <dgm:chMax val="1"/>
          <dgm:dir/>
          <dgm:resizeHandles val="exact"/>
        </dgm:presLayoutVars>
      </dgm:prSet>
      <dgm:spPr/>
    </dgm:pt>
    <dgm:pt modelId="{5D560CFC-1C18-4181-B0AD-61B371637D8E}" type="pres">
      <dgm:prSet presAssocID="{7D3F6057-07D7-47BF-B2D4-1BCA486417D6}" presName="diamond" presStyleLbl="bgShp" presStyleIdx="0" presStyleCnt="1"/>
      <dgm:spPr/>
    </dgm:pt>
    <dgm:pt modelId="{CD25C119-F1AD-4591-AA96-0CC1C90E396D}" type="pres">
      <dgm:prSet presAssocID="{7D3F6057-07D7-47BF-B2D4-1BCA486417D6}" presName="quad1" presStyleLbl="node1" presStyleIdx="0" presStyleCnt="4">
        <dgm:presLayoutVars>
          <dgm:chMax val="0"/>
          <dgm:chPref val="0"/>
          <dgm:bulletEnabled val="1"/>
        </dgm:presLayoutVars>
      </dgm:prSet>
      <dgm:spPr/>
    </dgm:pt>
    <dgm:pt modelId="{75AD70E8-ED42-4C52-861D-11EF30E9636C}" type="pres">
      <dgm:prSet presAssocID="{7D3F6057-07D7-47BF-B2D4-1BCA486417D6}" presName="quad2" presStyleLbl="node1" presStyleIdx="1" presStyleCnt="4">
        <dgm:presLayoutVars>
          <dgm:chMax val="0"/>
          <dgm:chPref val="0"/>
          <dgm:bulletEnabled val="1"/>
        </dgm:presLayoutVars>
      </dgm:prSet>
      <dgm:spPr/>
    </dgm:pt>
    <dgm:pt modelId="{8DA53BF7-724D-46C3-873D-60748E84A489}" type="pres">
      <dgm:prSet presAssocID="{7D3F6057-07D7-47BF-B2D4-1BCA486417D6}" presName="quad3" presStyleLbl="node1" presStyleIdx="2" presStyleCnt="4">
        <dgm:presLayoutVars>
          <dgm:chMax val="0"/>
          <dgm:chPref val="0"/>
          <dgm:bulletEnabled val="1"/>
        </dgm:presLayoutVars>
      </dgm:prSet>
      <dgm:spPr/>
    </dgm:pt>
    <dgm:pt modelId="{3C87E042-9151-4BB9-ADC0-ECA0037F8371}" type="pres">
      <dgm:prSet presAssocID="{7D3F6057-07D7-47BF-B2D4-1BCA486417D6}" presName="quad4" presStyleLbl="node1" presStyleIdx="3" presStyleCnt="4">
        <dgm:presLayoutVars>
          <dgm:chMax val="0"/>
          <dgm:chPref val="0"/>
          <dgm:bulletEnabled val="1"/>
        </dgm:presLayoutVars>
      </dgm:prSet>
      <dgm:spPr/>
    </dgm:pt>
  </dgm:ptLst>
  <dgm:cxnLst>
    <dgm:cxn modelId="{A946EA0C-3379-4B17-A940-29A74758D9E6}" srcId="{7D3F6057-07D7-47BF-B2D4-1BCA486417D6}" destId="{064F00CE-F6B8-4DA4-B915-F2292FFFF877}" srcOrd="2" destOrd="0" parTransId="{49D7E5D1-637B-4972-8CB3-51F17A1A1A04}" sibTransId="{5E1B81DE-C8E8-4735-986F-0DC82D750EF8}"/>
    <dgm:cxn modelId="{0398AC23-6BAF-4F04-9E96-0C310963A0A6}" type="presOf" srcId="{7D3F6057-07D7-47BF-B2D4-1BCA486417D6}" destId="{F8A8EE25-1C68-49CF-9338-AE2047D87172}" srcOrd="0" destOrd="0" presId="urn:microsoft.com/office/officeart/2005/8/layout/matrix3"/>
    <dgm:cxn modelId="{AB266C55-7195-481E-86F7-8E047468F0F9}" srcId="{7D3F6057-07D7-47BF-B2D4-1BCA486417D6}" destId="{429959F1-EB61-4179-8404-AB935156E195}" srcOrd="1" destOrd="0" parTransId="{68C9E2E8-4770-45A0-82D4-06B510C2ACBA}" sibTransId="{740563FA-D7E1-4A44-B2A7-27474A5550B6}"/>
    <dgm:cxn modelId="{80E40E90-6C3B-40C0-B0CA-4A962D041983}" type="presOf" srcId="{064F00CE-F6B8-4DA4-B915-F2292FFFF877}" destId="{8DA53BF7-724D-46C3-873D-60748E84A489}" srcOrd="0" destOrd="0" presId="urn:microsoft.com/office/officeart/2005/8/layout/matrix3"/>
    <dgm:cxn modelId="{6343D0AE-6F0C-445C-BFDA-6865A08340E3}" srcId="{7D3F6057-07D7-47BF-B2D4-1BCA486417D6}" destId="{AADA1C2B-FDE7-4E36-A6ED-8F3B0C3CE593}" srcOrd="0" destOrd="0" parTransId="{6A2AFBEF-6EAF-4B3C-B65C-6D6B6AD6CDB4}" sibTransId="{9FBE651E-C9CE-4927-BDFD-A2E6C21119E2}"/>
    <dgm:cxn modelId="{0105CEB4-3695-4EF7-A12B-F4277D2584A6}" type="presOf" srcId="{14B124C4-20EE-44CD-9A0C-2A7F8F0C3615}" destId="{3C87E042-9151-4BB9-ADC0-ECA0037F8371}" srcOrd="0" destOrd="0" presId="urn:microsoft.com/office/officeart/2005/8/layout/matrix3"/>
    <dgm:cxn modelId="{730F9CCB-6DF6-4092-A864-02716A80C48C}" srcId="{7D3F6057-07D7-47BF-B2D4-1BCA486417D6}" destId="{14B124C4-20EE-44CD-9A0C-2A7F8F0C3615}" srcOrd="3" destOrd="0" parTransId="{62E03CC4-9701-4B12-8F90-1A08D34D88C7}" sibTransId="{6F6C3F82-486C-4C0D-8D51-7F91FC3BF5AC}"/>
    <dgm:cxn modelId="{92E9C5D1-CAC0-4B7C-9564-0B0E9334E887}" type="presOf" srcId="{AADA1C2B-FDE7-4E36-A6ED-8F3B0C3CE593}" destId="{CD25C119-F1AD-4591-AA96-0CC1C90E396D}" srcOrd="0" destOrd="0" presId="urn:microsoft.com/office/officeart/2005/8/layout/matrix3"/>
    <dgm:cxn modelId="{528974DA-0CA7-47A6-B0C0-2015BC7E8488}" type="presOf" srcId="{429959F1-EB61-4179-8404-AB935156E195}" destId="{75AD70E8-ED42-4C52-861D-11EF30E9636C}" srcOrd="0" destOrd="0" presId="urn:microsoft.com/office/officeart/2005/8/layout/matrix3"/>
    <dgm:cxn modelId="{53A96416-9048-4E06-ADE3-F689FFA79CA5}" type="presParOf" srcId="{F8A8EE25-1C68-49CF-9338-AE2047D87172}" destId="{5D560CFC-1C18-4181-B0AD-61B371637D8E}" srcOrd="0" destOrd="0" presId="urn:microsoft.com/office/officeart/2005/8/layout/matrix3"/>
    <dgm:cxn modelId="{737BED48-C8E9-4D8C-BBC2-7F1B63BE6CC5}" type="presParOf" srcId="{F8A8EE25-1C68-49CF-9338-AE2047D87172}" destId="{CD25C119-F1AD-4591-AA96-0CC1C90E396D}" srcOrd="1" destOrd="0" presId="urn:microsoft.com/office/officeart/2005/8/layout/matrix3"/>
    <dgm:cxn modelId="{2C5F0DA0-2442-4453-8C42-ABF8100AF2D8}" type="presParOf" srcId="{F8A8EE25-1C68-49CF-9338-AE2047D87172}" destId="{75AD70E8-ED42-4C52-861D-11EF30E9636C}" srcOrd="2" destOrd="0" presId="urn:microsoft.com/office/officeart/2005/8/layout/matrix3"/>
    <dgm:cxn modelId="{10370B5F-F34E-45BD-8DF7-C264D8963FD2}" type="presParOf" srcId="{F8A8EE25-1C68-49CF-9338-AE2047D87172}" destId="{8DA53BF7-724D-46C3-873D-60748E84A489}" srcOrd="3" destOrd="0" presId="urn:microsoft.com/office/officeart/2005/8/layout/matrix3"/>
    <dgm:cxn modelId="{2344FAB4-2607-4C8D-936F-EB1C879B3652}" type="presParOf" srcId="{F8A8EE25-1C68-49CF-9338-AE2047D87172}" destId="{3C87E042-9151-4BB9-ADC0-ECA0037F8371}"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60CFC-1C18-4181-B0AD-61B371637D8E}">
      <dsp:nvSpPr>
        <dsp:cNvPr id="0" name=""/>
        <dsp:cNvSpPr/>
      </dsp:nvSpPr>
      <dsp:spPr>
        <a:xfrm>
          <a:off x="977111" y="0"/>
          <a:ext cx="5536141" cy="5536141"/>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25C119-F1AD-4591-AA96-0CC1C90E396D}">
      <dsp:nvSpPr>
        <dsp:cNvPr id="0" name=""/>
        <dsp:cNvSpPr/>
      </dsp:nvSpPr>
      <dsp:spPr>
        <a:xfrm>
          <a:off x="1503044" y="525933"/>
          <a:ext cx="2159094" cy="215909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Survey</a:t>
          </a:r>
          <a:br>
            <a:rPr lang="en-US" sz="2400" kern="1200"/>
          </a:br>
          <a:r>
            <a:rPr lang="en-US" sz="2400" kern="1200"/>
            <a:t>(180 respondents)</a:t>
          </a:r>
        </a:p>
      </dsp:txBody>
      <dsp:txXfrm>
        <a:off x="1608442" y="631331"/>
        <a:ext cx="1948298" cy="1948298"/>
      </dsp:txXfrm>
    </dsp:sp>
    <dsp:sp modelId="{75AD70E8-ED42-4C52-861D-11EF30E9636C}">
      <dsp:nvSpPr>
        <dsp:cNvPr id="0" name=""/>
        <dsp:cNvSpPr/>
      </dsp:nvSpPr>
      <dsp:spPr>
        <a:xfrm>
          <a:off x="3828224" y="525933"/>
          <a:ext cx="2159094" cy="215909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DESE Offices or Centers</a:t>
          </a:r>
          <a:br>
            <a:rPr lang="en-US" sz="2400" kern="1200"/>
          </a:br>
          <a:r>
            <a:rPr lang="en-US" sz="2400" kern="1200"/>
            <a:t>(5)</a:t>
          </a:r>
        </a:p>
      </dsp:txBody>
      <dsp:txXfrm>
        <a:off x="3933622" y="631331"/>
        <a:ext cx="1948298" cy="1948298"/>
      </dsp:txXfrm>
    </dsp:sp>
    <dsp:sp modelId="{8DA53BF7-724D-46C3-873D-60748E84A489}">
      <dsp:nvSpPr>
        <dsp:cNvPr id="0" name=""/>
        <dsp:cNvSpPr/>
      </dsp:nvSpPr>
      <dsp:spPr>
        <a:xfrm>
          <a:off x="1503044" y="2851112"/>
          <a:ext cx="2159094" cy="215909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Internal &amp; External Working Groups</a:t>
          </a:r>
        </a:p>
      </dsp:txBody>
      <dsp:txXfrm>
        <a:off x="1608442" y="2956510"/>
        <a:ext cx="1948298" cy="1948298"/>
      </dsp:txXfrm>
    </dsp:sp>
    <dsp:sp modelId="{3C87E042-9151-4BB9-ADC0-ECA0037F8371}">
      <dsp:nvSpPr>
        <dsp:cNvPr id="0" name=""/>
        <dsp:cNvSpPr/>
      </dsp:nvSpPr>
      <dsp:spPr>
        <a:xfrm>
          <a:off x="3828224" y="2851112"/>
          <a:ext cx="2159094" cy="215909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Stakeholder Groups</a:t>
          </a:r>
          <a:br>
            <a:rPr lang="en-US" sz="2400" kern="1200"/>
          </a:br>
          <a:r>
            <a:rPr lang="en-US" sz="2400" kern="1200"/>
            <a:t>(18)</a:t>
          </a:r>
        </a:p>
      </dsp:txBody>
      <dsp:txXfrm>
        <a:off x="3933622" y="2956510"/>
        <a:ext cx="1948298" cy="1948298"/>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D407B44-A9F9-6344-868B-44BA300F2CC7}" type="datetimeFigureOut">
              <a:rPr lang="en-US" smtClean="0"/>
              <a:t>11/19/2025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85751" y="4473892"/>
            <a:ext cx="6443662" cy="3660458"/>
          </a:xfrm>
        </p:spPr>
        <p:txBody>
          <a:bodyPr/>
          <a:lstStyle/>
          <a:p>
            <a:endParaRPr lang="en-US" sz="1100" dirty="0"/>
          </a:p>
        </p:txBody>
      </p:sp>
      <p:sp>
        <p:nvSpPr>
          <p:cNvPr id="4" name="Slide Number Placeholder 3"/>
          <p:cNvSpPr>
            <a:spLocks noGrp="1"/>
          </p:cNvSpPr>
          <p:nvPr>
            <p:ph type="sldNum" sz="quarter" idx="5"/>
          </p:nvPr>
        </p:nvSpPr>
        <p:spPr/>
        <p:txBody>
          <a:bodyPr/>
          <a:lstStyle/>
          <a:p>
            <a:fld id="{9B6DB38A-5D4A-D140-AE31-7200571C691E}" type="slidenum">
              <a:rPr lang="en-US" smtClean="0"/>
              <a:t>10</a:t>
            </a:fld>
            <a:endParaRPr lang="en-US"/>
          </a:p>
        </p:txBody>
      </p:sp>
    </p:spTree>
    <p:extLst>
      <p:ext uri="{BB962C8B-B14F-4D97-AF65-F5344CB8AC3E}">
        <p14:creationId xmlns:p14="http://schemas.microsoft.com/office/powerpoint/2010/main" val="1136273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11</a:t>
            </a:fld>
            <a:endParaRPr lang="en-US"/>
          </a:p>
        </p:txBody>
      </p:sp>
    </p:spTree>
    <p:extLst>
      <p:ext uri="{BB962C8B-B14F-4D97-AF65-F5344CB8AC3E}">
        <p14:creationId xmlns:p14="http://schemas.microsoft.com/office/powerpoint/2010/main" val="2199935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F89DA-8559-C6A3-C36E-330A6F1C69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5D4BE9-E3CB-346C-C7D6-F1481BC3C8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56D77-5534-6F0D-473A-5E7FCBF3387D}"/>
              </a:ext>
            </a:extLst>
          </p:cNvPr>
          <p:cNvSpPr>
            <a:spLocks noGrp="1"/>
          </p:cNvSpPr>
          <p:nvPr>
            <p:ph type="body" idx="1"/>
          </p:nvPr>
        </p:nvSpPr>
        <p:spPr/>
        <p:txBody>
          <a:bodyPr/>
          <a:lstStyle/>
          <a:p>
            <a:endParaRPr lang="en-US" sz="1000" dirty="0"/>
          </a:p>
        </p:txBody>
      </p:sp>
      <p:sp>
        <p:nvSpPr>
          <p:cNvPr id="4" name="Slide Number Placeholder 3">
            <a:extLst>
              <a:ext uri="{FF2B5EF4-FFF2-40B4-BE49-F238E27FC236}">
                <a16:creationId xmlns:a16="http://schemas.microsoft.com/office/drawing/2014/main" id="{0C73303F-2D24-3360-337F-E9B1C04B8691}"/>
              </a:ext>
            </a:extLst>
          </p:cNvPr>
          <p:cNvSpPr>
            <a:spLocks noGrp="1"/>
          </p:cNvSpPr>
          <p:nvPr>
            <p:ph type="sldNum" sz="quarter" idx="5"/>
          </p:nvPr>
        </p:nvSpPr>
        <p:spPr/>
        <p:txBody>
          <a:bodyPr/>
          <a:lstStyle/>
          <a:p>
            <a:fld id="{9B6DB38A-5D4A-D140-AE31-7200571C691E}" type="slidenum">
              <a:rPr lang="en-US" smtClean="0"/>
              <a:t>12</a:t>
            </a:fld>
            <a:endParaRPr lang="en-US"/>
          </a:p>
        </p:txBody>
      </p:sp>
    </p:spTree>
    <p:extLst>
      <p:ext uri="{BB962C8B-B14F-4D97-AF65-F5344CB8AC3E}">
        <p14:creationId xmlns:p14="http://schemas.microsoft.com/office/powerpoint/2010/main" val="3407207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13</a:t>
            </a:fld>
            <a:endParaRPr lang="en-US"/>
          </a:p>
        </p:txBody>
      </p:sp>
    </p:spTree>
    <p:extLst>
      <p:ext uri="{BB962C8B-B14F-4D97-AF65-F5344CB8AC3E}">
        <p14:creationId xmlns:p14="http://schemas.microsoft.com/office/powerpoint/2010/main" val="279862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14</a:t>
            </a:fld>
            <a:endParaRPr lang="en-US"/>
          </a:p>
        </p:txBody>
      </p:sp>
    </p:spTree>
    <p:extLst>
      <p:ext uri="{BB962C8B-B14F-4D97-AF65-F5344CB8AC3E}">
        <p14:creationId xmlns:p14="http://schemas.microsoft.com/office/powerpoint/2010/main" val="101967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2</a:t>
            </a:fld>
            <a:endParaRPr lang="en-US"/>
          </a:p>
        </p:txBody>
      </p:sp>
    </p:spTree>
    <p:extLst>
      <p:ext uri="{BB962C8B-B14F-4D97-AF65-F5344CB8AC3E}">
        <p14:creationId xmlns:p14="http://schemas.microsoft.com/office/powerpoint/2010/main" val="1748018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3</a:t>
            </a:fld>
            <a:endParaRPr lang="en-US"/>
          </a:p>
        </p:txBody>
      </p:sp>
    </p:spTree>
    <p:extLst>
      <p:ext uri="{BB962C8B-B14F-4D97-AF65-F5344CB8AC3E}">
        <p14:creationId xmlns:p14="http://schemas.microsoft.com/office/powerpoint/2010/main" val="1096559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89449-DA45-79DD-EF6B-24B9344D4D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6196C1-C1B3-5523-1B5E-A7229C8EC3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D0FA6-512D-BC72-894E-B8C74CC87E73}"/>
              </a:ext>
            </a:extLst>
          </p:cNvPr>
          <p:cNvSpPr>
            <a:spLocks noGrp="1"/>
          </p:cNvSpPr>
          <p:nvPr>
            <p:ph type="body" idx="1"/>
          </p:nvPr>
        </p:nvSpPr>
        <p:spPr/>
        <p:txBody>
          <a:bodyPr/>
          <a:lstStyle/>
          <a:p>
            <a:endParaRPr lang="en-US" sz="1000" dirty="0"/>
          </a:p>
        </p:txBody>
      </p:sp>
      <p:sp>
        <p:nvSpPr>
          <p:cNvPr id="4" name="Slide Number Placeholder 3">
            <a:extLst>
              <a:ext uri="{FF2B5EF4-FFF2-40B4-BE49-F238E27FC236}">
                <a16:creationId xmlns:a16="http://schemas.microsoft.com/office/drawing/2014/main" id="{5743E1E6-8BAB-867D-0295-2E85CCA9EE1A}"/>
              </a:ext>
            </a:extLst>
          </p:cNvPr>
          <p:cNvSpPr>
            <a:spLocks noGrp="1"/>
          </p:cNvSpPr>
          <p:nvPr>
            <p:ph type="sldNum" sz="quarter" idx="5"/>
          </p:nvPr>
        </p:nvSpPr>
        <p:spPr/>
        <p:txBody>
          <a:bodyPr/>
          <a:lstStyle/>
          <a:p>
            <a:fld id="{9B6DB38A-5D4A-D140-AE31-7200571C691E}" type="slidenum">
              <a:rPr lang="en-US" smtClean="0"/>
              <a:t>4</a:t>
            </a:fld>
            <a:endParaRPr lang="en-US"/>
          </a:p>
        </p:txBody>
      </p:sp>
    </p:spTree>
    <p:extLst>
      <p:ext uri="{BB962C8B-B14F-4D97-AF65-F5344CB8AC3E}">
        <p14:creationId xmlns:p14="http://schemas.microsoft.com/office/powerpoint/2010/main" val="1806916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5</a:t>
            </a:fld>
            <a:endParaRPr lang="en-US"/>
          </a:p>
        </p:txBody>
      </p:sp>
    </p:spTree>
    <p:extLst>
      <p:ext uri="{BB962C8B-B14F-4D97-AF65-F5344CB8AC3E}">
        <p14:creationId xmlns:p14="http://schemas.microsoft.com/office/powerpoint/2010/main" val="1803708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AB5A-C695-17D8-27EE-F54F12C55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CEFDEC-B5FD-46CB-BA3A-411DFD046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630795-8F69-5B3D-68A5-F837F42C61D1}"/>
              </a:ext>
            </a:extLst>
          </p:cNvPr>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3E6FECA7-55EE-220A-9EEC-76FDC2D78105}"/>
              </a:ext>
            </a:extLst>
          </p:cNvPr>
          <p:cNvSpPr>
            <a:spLocks noGrp="1"/>
          </p:cNvSpPr>
          <p:nvPr>
            <p:ph type="sldNum" sz="quarter" idx="5"/>
          </p:nvPr>
        </p:nvSpPr>
        <p:spPr/>
        <p:txBody>
          <a:bodyPr/>
          <a:lstStyle/>
          <a:p>
            <a:fld id="{9B6DB38A-5D4A-D140-AE31-7200571C691E}" type="slidenum">
              <a:rPr lang="en-US" smtClean="0"/>
              <a:t>6</a:t>
            </a:fld>
            <a:endParaRPr lang="en-US"/>
          </a:p>
        </p:txBody>
      </p:sp>
    </p:spTree>
    <p:extLst>
      <p:ext uri="{BB962C8B-B14F-4D97-AF65-F5344CB8AC3E}">
        <p14:creationId xmlns:p14="http://schemas.microsoft.com/office/powerpoint/2010/main" val="1786194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18FD2-BE1D-B1AF-75E1-B71A65453A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51053C-3F01-0C18-5F2D-334A52A783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BCC60B-1CFC-E1C0-41F9-1160F003A2BA}"/>
              </a:ext>
            </a:extLst>
          </p:cNvPr>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726B8D0B-7537-AD5E-1A8E-CE9E469F67A4}"/>
              </a:ext>
            </a:extLst>
          </p:cNvPr>
          <p:cNvSpPr>
            <a:spLocks noGrp="1"/>
          </p:cNvSpPr>
          <p:nvPr>
            <p:ph type="sldNum" sz="quarter" idx="5"/>
          </p:nvPr>
        </p:nvSpPr>
        <p:spPr/>
        <p:txBody>
          <a:bodyPr/>
          <a:lstStyle/>
          <a:p>
            <a:fld id="{9B6DB38A-5D4A-D140-AE31-7200571C691E}" type="slidenum">
              <a:rPr lang="en-US" smtClean="0"/>
              <a:t>7</a:t>
            </a:fld>
            <a:endParaRPr lang="en-US"/>
          </a:p>
        </p:txBody>
      </p:sp>
    </p:spTree>
    <p:extLst>
      <p:ext uri="{BB962C8B-B14F-4D97-AF65-F5344CB8AC3E}">
        <p14:creationId xmlns:p14="http://schemas.microsoft.com/office/powerpoint/2010/main" val="2113097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8</a:t>
            </a:fld>
            <a:endParaRPr lang="en-US"/>
          </a:p>
        </p:txBody>
      </p:sp>
    </p:spTree>
    <p:extLst>
      <p:ext uri="{BB962C8B-B14F-4D97-AF65-F5344CB8AC3E}">
        <p14:creationId xmlns:p14="http://schemas.microsoft.com/office/powerpoint/2010/main" val="497129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9</a:t>
            </a:fld>
            <a:endParaRPr lang="en-US"/>
          </a:p>
        </p:txBody>
      </p:sp>
    </p:spTree>
    <p:extLst>
      <p:ext uri="{BB962C8B-B14F-4D97-AF65-F5344CB8AC3E}">
        <p14:creationId xmlns:p14="http://schemas.microsoft.com/office/powerpoint/2010/main" val="24867986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15_BC13F7BC.xm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17.sv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microsoft.com/office/2018/10/relationships/comments" Target="../comments/modernComment_116_DA7980A3.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11F_BCAEEB44.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19_39B3D17.xm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mailto:educatorpreparation@mass.gov" TargetMode="External"/><Relationship Id="rId4" Type="http://schemas.openxmlformats.org/officeDocument/2006/relationships/hyperlink" Target="https://survey.alchemer.com/s3/8559847/Proposed-Amendments-to-Regulations-on-Educator-Licensure-Alternative-Pathways-2025-Public-Comment"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1E_2DBC9076.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0E_A90880D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1D_83587A97.xml"/><Relationship Id="rId7" Type="http://schemas.openxmlformats.org/officeDocument/2006/relationships/image" Target="../media/image17.sv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microsoft.com/office/2018/10/relationships/comments" Target="../comments/modernComment_120_1E348BE1.xml"/><Relationship Id="rId7" Type="http://schemas.openxmlformats.org/officeDocument/2006/relationships/image" Target="../media/image17.sv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14_B093E554.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15.sv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a:xfrm>
            <a:off x="255813" y="1823833"/>
            <a:ext cx="11740243" cy="2560638"/>
          </a:xfrm>
        </p:spPr>
        <p:txBody>
          <a:bodyPr>
            <a:noAutofit/>
          </a:bodyPr>
          <a:lstStyle/>
          <a:p>
            <a:r>
              <a:rPr lang="en-US" sz="6000" dirty="0"/>
              <a:t>Proposed Amendments to Regulations on Educator Licensure and Preparation Program Approval, 603 CMR 7.00</a:t>
            </a:r>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a:xfrm>
            <a:off x="287181" y="4645728"/>
            <a:ext cx="10156673" cy="1247059"/>
          </a:xfrm>
        </p:spPr>
        <p:txBody>
          <a:bodyPr vert="horz" lIns="91440" tIns="45720" rIns="91440" bIns="45720" rtlCol="0" anchor="t">
            <a:normAutofit/>
          </a:bodyPr>
          <a:lstStyle/>
          <a:p>
            <a:r>
              <a:rPr lang="en-US"/>
              <a:t>Presented to the Board of Elementary and Secondary Education</a:t>
            </a:r>
          </a:p>
          <a:p>
            <a:r>
              <a:rPr lang="en-US"/>
              <a:t>November 18, 2025</a:t>
            </a:r>
          </a:p>
        </p:txBody>
      </p:sp>
    </p:spTree>
    <p:extLst>
      <p:ext uri="{BB962C8B-B14F-4D97-AF65-F5344CB8AC3E}">
        <p14:creationId xmlns:p14="http://schemas.microsoft.com/office/powerpoint/2010/main" val="263610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F4918-42AF-B50F-7BE2-D3BE52FD2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1D223A-C311-563D-209C-45DE3BA3F8E5}"/>
              </a:ext>
            </a:extLst>
          </p:cNvPr>
          <p:cNvSpPr>
            <a:spLocks noGrp="1"/>
          </p:cNvSpPr>
          <p:nvPr>
            <p:ph type="title"/>
          </p:nvPr>
        </p:nvSpPr>
        <p:spPr/>
        <p:txBody>
          <a:bodyPr>
            <a:noAutofit/>
          </a:bodyPr>
          <a:lstStyle/>
          <a:p>
            <a:r>
              <a:rPr lang="en-US" sz="3600"/>
              <a:t>Proposed New Alternative Licensure Pathway for Subject Matter Knowledge Test</a:t>
            </a:r>
          </a:p>
        </p:txBody>
      </p:sp>
      <p:sp>
        <p:nvSpPr>
          <p:cNvPr id="5" name="Content Placeholder 2">
            <a:extLst>
              <a:ext uri="{FF2B5EF4-FFF2-40B4-BE49-F238E27FC236}">
                <a16:creationId xmlns:a16="http://schemas.microsoft.com/office/drawing/2014/main" id="{90276E03-A158-9205-6233-71BFBC0418FA}"/>
              </a:ext>
            </a:extLst>
          </p:cNvPr>
          <p:cNvSpPr>
            <a:spLocks noGrp="1"/>
          </p:cNvSpPr>
          <p:nvPr>
            <p:ph idx="1"/>
          </p:nvPr>
        </p:nvSpPr>
        <p:spPr>
          <a:xfrm>
            <a:off x="401465" y="1715278"/>
            <a:ext cx="7634250" cy="4155402"/>
          </a:xfrm>
        </p:spPr>
        <p:txBody>
          <a:bodyPr vert="horz" lIns="91440" tIns="45720" rIns="91440" bIns="45720" rtlCol="0" anchor="t">
            <a:noAutofit/>
          </a:bodyPr>
          <a:lstStyle/>
          <a:p>
            <a:pPr marL="0" indent="0">
              <a:buNone/>
            </a:pPr>
            <a:r>
              <a:rPr lang="en-US" sz="2400" b="1" dirty="0">
                <a:solidFill>
                  <a:srgbClr val="002060"/>
                </a:solidFill>
                <a:latin typeface="Arial"/>
                <a:cs typeface="Arial"/>
              </a:rPr>
              <a:t>Portfolio: Candidates will submit a portfolio aligned to the test objectives</a:t>
            </a:r>
            <a:endParaRPr lang="en-US" sz="2400" b="1" dirty="0"/>
          </a:p>
          <a:p>
            <a:pPr marL="0" indent="0">
              <a:buNone/>
            </a:pPr>
            <a:endParaRPr lang="en-US" sz="2000" b="1" dirty="0">
              <a:solidFill>
                <a:srgbClr val="002060"/>
              </a:solidFill>
              <a:latin typeface="Arial"/>
              <a:cs typeface="Arial"/>
            </a:endParaRPr>
          </a:p>
          <a:p>
            <a:pPr marL="0" indent="0">
              <a:buNone/>
            </a:pPr>
            <a:r>
              <a:rPr lang="en-US" sz="2000" b="1" dirty="0">
                <a:solidFill>
                  <a:srgbClr val="002060"/>
                </a:solidFill>
                <a:latin typeface="Arial"/>
                <a:cs typeface="Arial"/>
              </a:rPr>
              <a:t>Prerequisite options</a:t>
            </a:r>
            <a:r>
              <a:rPr lang="en-US" sz="2000" dirty="0">
                <a:solidFill>
                  <a:srgbClr val="002060"/>
                </a:solidFill>
                <a:latin typeface="Arial"/>
                <a:cs typeface="Arial"/>
              </a:rPr>
              <a:t> to access the</a:t>
            </a:r>
            <a:r>
              <a:rPr lang="en-US" sz="2000" b="1" dirty="0">
                <a:solidFill>
                  <a:srgbClr val="002060"/>
                </a:solidFill>
                <a:latin typeface="Arial"/>
                <a:cs typeface="Arial"/>
              </a:rPr>
              <a:t> Portfolio:</a:t>
            </a:r>
            <a:endParaRPr lang="en-US" dirty="0"/>
          </a:p>
          <a:p>
            <a:pPr lvl="1">
              <a:lnSpc>
                <a:spcPct val="100000"/>
              </a:lnSpc>
              <a:buFont typeface="Wingdings" panose="020B0604020202020204" pitchFamily="34" charset="0"/>
              <a:buChar char="ü"/>
            </a:pPr>
            <a:r>
              <a:rPr lang="en-US" sz="1800" dirty="0">
                <a:solidFill>
                  <a:srgbClr val="002060"/>
                </a:solidFill>
                <a:latin typeface="Arial"/>
                <a:cs typeface="Arial"/>
              </a:rPr>
              <a:t>Completion of an approved Educator Preparation Program in the field of the license sought</a:t>
            </a:r>
            <a:endParaRPr lang="en-US" sz="1800" dirty="0"/>
          </a:p>
          <a:p>
            <a:pPr lvl="1">
              <a:lnSpc>
                <a:spcPct val="100000"/>
              </a:lnSpc>
              <a:buFont typeface="Wingdings" panose="020B0604020202020204" pitchFamily="34" charset="0"/>
              <a:buChar char="ü"/>
            </a:pPr>
            <a:r>
              <a:rPr lang="en-US" sz="1800" dirty="0">
                <a:solidFill>
                  <a:srgbClr val="002060"/>
                </a:solidFill>
                <a:latin typeface="Arial"/>
                <a:cs typeface="Arial"/>
              </a:rPr>
              <a:t>License from another state in the field of the license sought</a:t>
            </a:r>
            <a:endParaRPr lang="en-US" sz="1800" dirty="0"/>
          </a:p>
          <a:p>
            <a:pPr marR="0" lvl="1">
              <a:lnSpc>
                <a:spcPct val="100000"/>
              </a:lnSpc>
              <a:buFont typeface="Wingdings" panose="05000000000000000000" pitchFamily="2" charset="2"/>
              <a:buChar char="ü"/>
            </a:pPr>
            <a:r>
              <a:rPr lang="en-US" sz="1800" dirty="0">
                <a:solidFill>
                  <a:srgbClr val="002060"/>
                </a:solidFill>
                <a:latin typeface="Arial"/>
                <a:cs typeface="Arial"/>
              </a:rPr>
              <a:t>Master’s/Doctorate from accredited degree program in the field of the license sought</a:t>
            </a:r>
            <a:endParaRPr lang="en-US" sz="1800" dirty="0">
              <a:solidFill>
                <a:srgbClr val="002060"/>
              </a:solidFill>
            </a:endParaRPr>
          </a:p>
          <a:p>
            <a:pPr lvl="1">
              <a:lnSpc>
                <a:spcPct val="100000"/>
              </a:lnSpc>
              <a:spcAft>
                <a:spcPts val="800"/>
              </a:spcAft>
              <a:buFont typeface="Wingdings" panose="05000000000000000000" pitchFamily="2" charset="2"/>
              <a:buChar char="ü"/>
            </a:pPr>
            <a:r>
              <a:rPr lang="en-US" sz="1800" dirty="0">
                <a:solidFill>
                  <a:srgbClr val="002060"/>
                </a:solidFill>
                <a:latin typeface="Arial"/>
                <a:cs typeface="Arial"/>
              </a:rPr>
              <a:t>2 years of field-based experience in the role/level of the license sought + letter of recommendation from school/district leader</a:t>
            </a:r>
          </a:p>
          <a:p>
            <a:pPr lvl="1">
              <a:lnSpc>
                <a:spcPct val="100000"/>
              </a:lnSpc>
              <a:spcAft>
                <a:spcPts val="800"/>
              </a:spcAft>
              <a:buFont typeface="Wingdings" panose="05000000000000000000" pitchFamily="2" charset="2"/>
              <a:buChar char="ü"/>
            </a:pPr>
            <a:r>
              <a:rPr lang="en-US" sz="1800" dirty="0">
                <a:solidFill>
                  <a:srgbClr val="002060"/>
                </a:solidFill>
                <a:latin typeface="Arial"/>
                <a:cs typeface="Arial"/>
              </a:rPr>
              <a:t>Passing subject matter knowledge licensure assessment from another state in the field of the license sought</a:t>
            </a:r>
          </a:p>
        </p:txBody>
      </p:sp>
      <p:sp>
        <p:nvSpPr>
          <p:cNvPr id="3" name="Rectangle 2" descr="Books with solid fill">
            <a:extLst>
              <a:ext uri="{FF2B5EF4-FFF2-40B4-BE49-F238E27FC236}">
                <a16:creationId xmlns:a16="http://schemas.microsoft.com/office/drawing/2014/main" id="{D9C5499A-A790-5FDE-558B-570F55FFFCE2}"/>
              </a:ext>
            </a:extLst>
          </p:cNvPr>
          <p:cNvSpPr/>
          <p:nvPr/>
        </p:nvSpPr>
        <p:spPr>
          <a:xfrm>
            <a:off x="9251821" y="2885969"/>
            <a:ext cx="1609004" cy="1040184"/>
          </a:xfrm>
          <a:prstGeom prst="rect">
            <a:avLst/>
          </a:prstGeom>
          <a:blipFill>
            <a:blip r:embed="rId4">
              <a:extLs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6" name="TextBox 17" descr="Subject Matter Knowledge&#10;18 Approved Alternatives">
            <a:extLst>
              <a:ext uri="{FF2B5EF4-FFF2-40B4-BE49-F238E27FC236}">
                <a16:creationId xmlns:a16="http://schemas.microsoft.com/office/drawing/2014/main" id="{E0274DED-05ED-770E-C8C0-76D9DB23A4B4}"/>
              </a:ext>
            </a:extLst>
          </p:cNvPr>
          <p:cNvSpPr txBox="1"/>
          <p:nvPr/>
        </p:nvSpPr>
        <p:spPr>
          <a:xfrm>
            <a:off x="8034454" y="3360989"/>
            <a:ext cx="4043738" cy="15342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rPr>
              <a:t>Subject Matter Knowledge</a:t>
            </a:r>
            <a:endParaRPr kumimoji="0" lang="en-US"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07A89C9-90D3-FE7D-63EC-414D99ABE8E1}"/>
              </a:ext>
            </a:extLst>
          </p:cNvPr>
          <p:cNvSpPr txBox="1"/>
          <p:nvPr/>
        </p:nvSpPr>
        <p:spPr>
          <a:xfrm>
            <a:off x="6495802" y="6093039"/>
            <a:ext cx="6103916" cy="646331"/>
          </a:xfrm>
          <a:prstGeom prst="rect">
            <a:avLst/>
          </a:prstGeom>
          <a:noFill/>
        </p:spPr>
        <p:txBody>
          <a:bodyPr wrap="square">
            <a:spAutoFit/>
          </a:bodyPr>
          <a:lstStyle/>
          <a:p>
            <a:pPr marL="0" lvl="1" indent="0">
              <a:spcAft>
                <a:spcPts val="800"/>
              </a:spcAft>
              <a:buNone/>
            </a:pPr>
            <a:r>
              <a:rPr lang="en-US" sz="1800" dirty="0">
                <a:solidFill>
                  <a:srgbClr val="002060"/>
                </a:solidFill>
                <a:latin typeface="Arial"/>
                <a:cs typeface="Arial"/>
              </a:rPr>
              <a:t>*The Foundations of Reading &amp; Reading Specialist subject matter tests cannot be waived</a:t>
            </a:r>
          </a:p>
        </p:txBody>
      </p:sp>
      <p:sp>
        <p:nvSpPr>
          <p:cNvPr id="4" name="Slide Number Placeholder 3">
            <a:extLst>
              <a:ext uri="{FF2B5EF4-FFF2-40B4-BE49-F238E27FC236}">
                <a16:creationId xmlns:a16="http://schemas.microsoft.com/office/drawing/2014/main" id="{40CF490D-6989-7821-34DC-47B766CD1443}"/>
              </a:ext>
            </a:extLst>
          </p:cNvPr>
          <p:cNvSpPr>
            <a:spLocks noGrp="1"/>
          </p:cNvSpPr>
          <p:nvPr>
            <p:ph type="sldNum" sz="quarter" idx="12"/>
          </p:nvPr>
        </p:nvSpPr>
        <p:spPr/>
        <p:txBody>
          <a:bodyPr/>
          <a:lstStyle/>
          <a:p>
            <a:fld id="{68A8D22E-6BC5-9E47-900C-2BB94685D9F5}" type="slidenum">
              <a:rPr lang="en-US" smtClean="0"/>
              <a:t>10</a:t>
            </a:fld>
            <a:endParaRPr lang="en-US"/>
          </a:p>
        </p:txBody>
      </p:sp>
    </p:spTree>
    <p:extLst>
      <p:ext uri="{BB962C8B-B14F-4D97-AF65-F5344CB8AC3E}">
        <p14:creationId xmlns:p14="http://schemas.microsoft.com/office/powerpoint/2010/main" val="3155425212"/>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C0F1F-90D5-7CA3-0FDA-9CE94E03B2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E5F77-6F28-86A4-9038-753A04C8B68F}"/>
              </a:ext>
            </a:extLst>
          </p:cNvPr>
          <p:cNvSpPr>
            <a:spLocks noGrp="1"/>
          </p:cNvSpPr>
          <p:nvPr>
            <p:ph type="title"/>
          </p:nvPr>
        </p:nvSpPr>
        <p:spPr>
          <a:xfrm>
            <a:off x="224839" y="308699"/>
            <a:ext cx="11587021" cy="861002"/>
          </a:xfrm>
        </p:spPr>
        <p:txBody>
          <a:bodyPr>
            <a:noAutofit/>
          </a:bodyPr>
          <a:lstStyle/>
          <a:p>
            <a:r>
              <a:rPr lang="en-US" sz="3600" dirty="0">
                <a:latin typeface="Arial"/>
                <a:cs typeface="Arial"/>
              </a:rPr>
              <a:t>Proposed New Alternative Licensure Pathway - Other Provisions and Evaluation</a:t>
            </a:r>
          </a:p>
        </p:txBody>
      </p:sp>
      <p:sp>
        <p:nvSpPr>
          <p:cNvPr id="3" name="Content Placeholder 2">
            <a:extLst>
              <a:ext uri="{FF2B5EF4-FFF2-40B4-BE49-F238E27FC236}">
                <a16:creationId xmlns:a16="http://schemas.microsoft.com/office/drawing/2014/main" id="{F1F7C912-FF1B-01E9-7770-D942B7DCD88D}"/>
              </a:ext>
            </a:extLst>
          </p:cNvPr>
          <p:cNvSpPr>
            <a:spLocks noGrp="1"/>
          </p:cNvSpPr>
          <p:nvPr>
            <p:ph idx="1"/>
          </p:nvPr>
        </p:nvSpPr>
        <p:spPr>
          <a:xfrm>
            <a:off x="301335" y="1814512"/>
            <a:ext cx="11890665" cy="4405746"/>
          </a:xfrm>
        </p:spPr>
        <p:txBody>
          <a:bodyPr vert="horz" lIns="91440" tIns="45720" rIns="91440" bIns="45720" rtlCol="0" anchor="t">
            <a:normAutofit/>
          </a:bodyPr>
          <a:lstStyle/>
          <a:p>
            <a:pPr marL="0" indent="0">
              <a:buNone/>
            </a:pPr>
            <a:r>
              <a:rPr lang="en-US" sz="2000" b="1" dirty="0">
                <a:latin typeface="Arial"/>
                <a:cs typeface="Arial"/>
              </a:rPr>
              <a:t>Other Provisions:</a:t>
            </a:r>
          </a:p>
          <a:p>
            <a:pPr lvl="1"/>
            <a:r>
              <a:rPr lang="en-US" sz="2000" b="1" dirty="0">
                <a:latin typeface="Arial"/>
                <a:cs typeface="Arial"/>
              </a:rPr>
              <a:t>Definitions, 7.02: </a:t>
            </a:r>
            <a:r>
              <a:rPr lang="en-US" sz="2000" dirty="0">
                <a:latin typeface="Arial"/>
                <a:cs typeface="Arial"/>
              </a:rPr>
              <a:t>New and updated definitions in support of the new Alternative Licensure Pathway</a:t>
            </a:r>
            <a:endParaRPr lang="en-US" sz="2000" dirty="0"/>
          </a:p>
          <a:p>
            <a:pPr lvl="1"/>
            <a:endParaRPr lang="en-US" sz="2000" dirty="0"/>
          </a:p>
          <a:p>
            <a:pPr lvl="1"/>
            <a:r>
              <a:rPr lang="en-US" sz="2000" b="1" dirty="0">
                <a:latin typeface="Arial"/>
                <a:cs typeface="Arial"/>
              </a:rPr>
              <a:t>Administrators and Professional Support Personnel, 7.09 and 7.11: </a:t>
            </a:r>
            <a:r>
              <a:rPr lang="en-US" sz="2000" dirty="0">
                <a:latin typeface="Arial"/>
                <a:cs typeface="Arial"/>
              </a:rPr>
              <a:t>Allow for the option of waiving the CLST for administrators and professional support personnel</a:t>
            </a:r>
            <a:endParaRPr lang="en-US" sz="2000" b="1" dirty="0">
              <a:latin typeface="Arial"/>
              <a:cs typeface="Arial"/>
            </a:endParaRPr>
          </a:p>
          <a:p>
            <a:pPr lvl="1"/>
            <a:endParaRPr lang="en-US" sz="2000" b="1" dirty="0"/>
          </a:p>
          <a:p>
            <a:pPr lvl="1"/>
            <a:r>
              <a:rPr lang="en-US" sz="2000" b="1" dirty="0">
                <a:latin typeface="Arial"/>
                <a:cs typeface="Arial"/>
              </a:rPr>
              <a:t>Add License, 7.15:  </a:t>
            </a:r>
            <a:r>
              <a:rPr lang="en-US" sz="2000" dirty="0">
                <a:latin typeface="Arial"/>
                <a:cs typeface="Arial"/>
              </a:rPr>
              <a:t>Allow for educator access to the Alternative Licensure Pathway when adding a license</a:t>
            </a:r>
          </a:p>
          <a:p>
            <a:pPr marL="0" indent="0">
              <a:buNone/>
            </a:pPr>
            <a:endParaRPr lang="en-US" sz="2000" dirty="0"/>
          </a:p>
          <a:p>
            <a:pPr marL="0" indent="0">
              <a:buNone/>
            </a:pPr>
            <a:r>
              <a:rPr lang="en-US" sz="2000" b="1" dirty="0">
                <a:latin typeface="Arial"/>
                <a:cs typeface="Arial"/>
              </a:rPr>
              <a:t>Five-Year Evaluation:</a:t>
            </a:r>
            <a:endParaRPr lang="en-US" sz="2000" dirty="0">
              <a:latin typeface="Arial"/>
              <a:cs typeface="Arial"/>
            </a:endParaRPr>
          </a:p>
          <a:p>
            <a:pPr lvl="1"/>
            <a:r>
              <a:rPr lang="en-US" sz="2000" b="1" dirty="0">
                <a:latin typeface="Arial"/>
                <a:cs typeface="Arial"/>
              </a:rPr>
              <a:t>Evaluation, 7.04: </a:t>
            </a:r>
            <a:r>
              <a:rPr lang="en-US" sz="2000" dirty="0">
                <a:latin typeface="Arial"/>
                <a:cs typeface="Arial"/>
              </a:rPr>
              <a:t>Conduct a five-year evaluation of the Alternative Licensure Pathway and report back to the Board</a:t>
            </a:r>
            <a:endParaRPr lang="en-US" sz="2000" dirty="0"/>
          </a:p>
          <a:p>
            <a:endParaRPr lang="en-US" sz="2000" dirty="0"/>
          </a:p>
        </p:txBody>
      </p:sp>
      <p:sp>
        <p:nvSpPr>
          <p:cNvPr id="4" name="Slide Number Placeholder 3">
            <a:extLst>
              <a:ext uri="{FF2B5EF4-FFF2-40B4-BE49-F238E27FC236}">
                <a16:creationId xmlns:a16="http://schemas.microsoft.com/office/drawing/2014/main" id="{94B3C10E-5108-E1F6-EE55-D4E7F68B0B6C}"/>
              </a:ext>
            </a:extLst>
          </p:cNvPr>
          <p:cNvSpPr>
            <a:spLocks noGrp="1"/>
          </p:cNvSpPr>
          <p:nvPr>
            <p:ph type="sldNum" sz="quarter" idx="12"/>
          </p:nvPr>
        </p:nvSpPr>
        <p:spPr/>
        <p:txBody>
          <a:bodyPr/>
          <a:lstStyle/>
          <a:p>
            <a:fld id="{68A8D22E-6BC5-9E47-900C-2BB94685D9F5}" type="slidenum">
              <a:rPr lang="en-US" smtClean="0"/>
              <a:t>11</a:t>
            </a:fld>
            <a:endParaRPr lang="en-US"/>
          </a:p>
        </p:txBody>
      </p:sp>
    </p:spTree>
    <p:extLst>
      <p:ext uri="{BB962C8B-B14F-4D97-AF65-F5344CB8AC3E}">
        <p14:creationId xmlns:p14="http://schemas.microsoft.com/office/powerpoint/2010/main" val="3665395875"/>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946A8-0722-B5CD-C744-50D3C029D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8B025-30C5-AD13-6921-D591557C342B}"/>
              </a:ext>
            </a:extLst>
          </p:cNvPr>
          <p:cNvSpPr>
            <a:spLocks noGrp="1"/>
          </p:cNvSpPr>
          <p:nvPr>
            <p:ph type="title"/>
          </p:nvPr>
        </p:nvSpPr>
        <p:spPr/>
        <p:txBody>
          <a:bodyPr>
            <a:normAutofit/>
          </a:bodyPr>
          <a:lstStyle/>
          <a:p>
            <a:r>
              <a:rPr lang="en-US" dirty="0"/>
              <a:t>Other Amendments</a:t>
            </a:r>
          </a:p>
        </p:txBody>
      </p:sp>
      <p:sp>
        <p:nvSpPr>
          <p:cNvPr id="4" name="Slide Number Placeholder 3">
            <a:extLst>
              <a:ext uri="{FF2B5EF4-FFF2-40B4-BE49-F238E27FC236}">
                <a16:creationId xmlns:a16="http://schemas.microsoft.com/office/drawing/2014/main" id="{32C19869-33E5-D3B5-49FE-6B53FC630565}"/>
              </a:ext>
            </a:extLst>
          </p:cNvPr>
          <p:cNvSpPr>
            <a:spLocks noGrp="1"/>
          </p:cNvSpPr>
          <p:nvPr>
            <p:ph type="sldNum" sz="quarter" idx="12"/>
          </p:nvPr>
        </p:nvSpPr>
        <p:spPr/>
        <p:txBody>
          <a:bodyPr/>
          <a:lstStyle/>
          <a:p>
            <a:fld id="{68A8D22E-6BC5-9E47-900C-2BB94685D9F5}" type="slidenum">
              <a:rPr lang="en-US" smtClean="0"/>
              <a:t>12</a:t>
            </a:fld>
            <a:endParaRPr lang="en-US"/>
          </a:p>
        </p:txBody>
      </p:sp>
      <p:sp>
        <p:nvSpPr>
          <p:cNvPr id="5" name="Rectangle 1">
            <a:extLst>
              <a:ext uri="{FF2B5EF4-FFF2-40B4-BE49-F238E27FC236}">
                <a16:creationId xmlns:a16="http://schemas.microsoft.com/office/drawing/2014/main" id="{DC34CD4F-D4D1-5758-A28F-A71C20C4E634}"/>
              </a:ext>
            </a:extLst>
          </p:cNvPr>
          <p:cNvSpPr>
            <a:spLocks noGrp="1" noChangeArrowheads="1"/>
          </p:cNvSpPr>
          <p:nvPr>
            <p:ph idx="1"/>
          </p:nvPr>
        </p:nvSpPr>
        <p:spPr bwMode="auto">
          <a:xfrm>
            <a:off x="173179" y="1728148"/>
            <a:ext cx="11616050" cy="4206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US" sz="2000"/>
              <a:t>New language in 603 CMR 7.04 outlining the </a:t>
            </a:r>
            <a:r>
              <a:rPr lang="en-US" sz="2000" b="1"/>
              <a:t>new alternative licensure pathway </a:t>
            </a:r>
            <a:r>
              <a:rPr lang="en-US" sz="2000"/>
              <a:t>that would allow an educator candidate to waive the communication and literacy skills test or a subject matter knowledge test </a:t>
            </a:r>
          </a:p>
          <a:p>
            <a:pPr lvl="1" fontAlgn="base"/>
            <a:r>
              <a:rPr lang="en-US" sz="2000"/>
              <a:t>New and amended </a:t>
            </a:r>
            <a:r>
              <a:rPr lang="en-US" sz="2000" b="1" i="1"/>
              <a:t>Definitions</a:t>
            </a:r>
            <a:r>
              <a:rPr lang="en-US" sz="2000"/>
              <a:t> in 7.02</a:t>
            </a:r>
          </a:p>
          <a:p>
            <a:pPr lvl="1" fontAlgn="base"/>
            <a:r>
              <a:rPr lang="en-US" sz="2000"/>
              <a:t>Added option for </a:t>
            </a:r>
            <a:r>
              <a:rPr lang="en-US" sz="2000" b="1"/>
              <a:t>Administrators and Professional Support Personnel </a:t>
            </a:r>
            <a:r>
              <a:rPr lang="en-US" sz="2000"/>
              <a:t>requirements in 7.09 and 7.11 </a:t>
            </a:r>
          </a:p>
          <a:p>
            <a:pPr lvl="1" fontAlgn="base"/>
            <a:r>
              <a:rPr lang="en-US" sz="2000"/>
              <a:t>Revisions to the </a:t>
            </a:r>
            <a:r>
              <a:rPr lang="en-US" sz="2000" b="1" i="1"/>
              <a:t>add license</a:t>
            </a:r>
            <a:r>
              <a:rPr lang="en-US" sz="2000" b="1"/>
              <a:t> </a:t>
            </a:r>
            <a:r>
              <a:rPr lang="en-US" sz="2000"/>
              <a:t>options in 7.15 </a:t>
            </a:r>
          </a:p>
          <a:p>
            <a:pPr marL="457200" lvl="1" indent="0" fontAlgn="base">
              <a:buNone/>
            </a:pPr>
            <a:endParaRPr lang="en-US" sz="2000"/>
          </a:p>
          <a:p>
            <a:pPr fontAlgn="base"/>
            <a:r>
              <a:rPr lang="en-US" sz="2000" b="1"/>
              <a:t>Other Amendments</a:t>
            </a:r>
            <a:r>
              <a:rPr lang="en-US" sz="2000"/>
              <a:t>:</a:t>
            </a:r>
          </a:p>
          <a:p>
            <a:pPr lvl="1" fontAlgn="base"/>
            <a:r>
              <a:rPr lang="en-US" sz="2000"/>
              <a:t>New </a:t>
            </a:r>
            <a:r>
              <a:rPr lang="en-US" sz="2000" b="1"/>
              <a:t>implementation language </a:t>
            </a:r>
            <a:r>
              <a:rPr lang="en-US" sz="2000"/>
              <a:t>in 603 CMR 7.15 to include timelines for implementing revised subject matter knowledge requirements </a:t>
            </a:r>
          </a:p>
          <a:p>
            <a:pPr lvl="1" fontAlgn="base"/>
            <a:r>
              <a:rPr lang="en-US" sz="2000"/>
              <a:t>Revisions to non-substantive language to </a:t>
            </a:r>
            <a:r>
              <a:rPr lang="en-US" sz="2000" b="1"/>
              <a:t>update references </a:t>
            </a:r>
            <a:r>
              <a:rPr lang="en-US" sz="2000"/>
              <a:t>in various sections of the regulations. </a:t>
            </a:r>
          </a:p>
        </p:txBody>
      </p:sp>
      <p:sp>
        <p:nvSpPr>
          <p:cNvPr id="3" name="Rectangle 2">
            <a:extLst>
              <a:ext uri="{FF2B5EF4-FFF2-40B4-BE49-F238E27FC236}">
                <a16:creationId xmlns:a16="http://schemas.microsoft.com/office/drawing/2014/main" id="{00634E15-5BE5-DC9B-E4AD-5F5CDDD4EC38}"/>
              </a:ext>
              <a:ext uri="{C183D7F6-B498-43B3-948B-1728B52AA6E4}">
                <adec:decorative xmlns:adec="http://schemas.microsoft.com/office/drawing/2017/decorative" val="1"/>
              </a:ext>
            </a:extLst>
          </p:cNvPr>
          <p:cNvSpPr/>
          <p:nvPr/>
        </p:nvSpPr>
        <p:spPr>
          <a:xfrm>
            <a:off x="4363" y="4074289"/>
            <a:ext cx="12192000" cy="2329502"/>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5580100"/>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0E0F4-79CB-9EBA-40E8-833E12C28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EB2FE-8F47-97B9-3B4E-33F69367B13F}"/>
              </a:ext>
            </a:extLst>
          </p:cNvPr>
          <p:cNvSpPr>
            <a:spLocks noGrp="1"/>
          </p:cNvSpPr>
          <p:nvPr>
            <p:ph type="title"/>
          </p:nvPr>
        </p:nvSpPr>
        <p:spPr/>
        <p:txBody>
          <a:bodyPr>
            <a:normAutofit/>
          </a:bodyPr>
          <a:lstStyle/>
          <a:p>
            <a:r>
              <a:rPr lang="en-US"/>
              <a:t>Anticipated Next Steps</a:t>
            </a:r>
          </a:p>
        </p:txBody>
      </p:sp>
      <p:sp>
        <p:nvSpPr>
          <p:cNvPr id="3" name="Content Placeholder 2">
            <a:extLst>
              <a:ext uri="{FF2B5EF4-FFF2-40B4-BE49-F238E27FC236}">
                <a16:creationId xmlns:a16="http://schemas.microsoft.com/office/drawing/2014/main" id="{818DEED7-B4BB-A60B-13E7-06AF0ED679CF}"/>
              </a:ext>
            </a:extLst>
          </p:cNvPr>
          <p:cNvSpPr>
            <a:spLocks noGrp="1"/>
          </p:cNvSpPr>
          <p:nvPr>
            <p:ph idx="1"/>
          </p:nvPr>
        </p:nvSpPr>
        <p:spPr>
          <a:xfrm>
            <a:off x="301336" y="1919867"/>
            <a:ext cx="10980953" cy="4414692"/>
          </a:xfrm>
        </p:spPr>
        <p:txBody>
          <a:bodyPr vert="horz" lIns="91440" tIns="45720" rIns="91440" bIns="45720" rtlCol="0" anchor="t">
            <a:normAutofit/>
          </a:bodyPr>
          <a:lstStyle/>
          <a:p>
            <a:pPr fontAlgn="base"/>
            <a:r>
              <a:rPr lang="en-US" sz="2000" dirty="0">
                <a:latin typeface="Arial"/>
                <a:cs typeface="Arial"/>
              </a:rPr>
              <a:t>Board discussion and vote to solicit public comment on the proposed amendments, </a:t>
            </a:r>
            <a:r>
              <a:rPr lang="en-US" sz="2000" b="1" dirty="0">
                <a:latin typeface="Arial"/>
                <a:cs typeface="Arial"/>
              </a:rPr>
              <a:t>November 18, 2025.</a:t>
            </a:r>
          </a:p>
          <a:p>
            <a:endParaRPr lang="en-US" sz="2000" dirty="0">
              <a:latin typeface="Arial"/>
              <a:cs typeface="Arial"/>
            </a:endParaRPr>
          </a:p>
          <a:p>
            <a:r>
              <a:rPr lang="en-US" sz="2000" dirty="0">
                <a:latin typeface="Arial"/>
                <a:cs typeface="Arial"/>
              </a:rPr>
              <a:t>Public comment may be submitted: via an </a:t>
            </a:r>
            <a:r>
              <a:rPr lang="en-US" sz="2000" u="sng" dirty="0">
                <a:latin typeface="Arial"/>
                <a:cs typeface="Arial"/>
                <a:hlinkClick r:id="rId4"/>
              </a:rPr>
              <a:t>online form</a:t>
            </a:r>
            <a:r>
              <a:rPr lang="en-US" sz="2000" dirty="0">
                <a:latin typeface="Arial"/>
                <a:cs typeface="Arial"/>
              </a:rPr>
              <a:t>, or sent via email to </a:t>
            </a:r>
            <a:r>
              <a:rPr lang="en-US" sz="2000" dirty="0">
                <a:latin typeface="Arial"/>
                <a:cs typeface="Arial"/>
                <a:hlinkClick r:id="rId5"/>
              </a:rPr>
              <a:t>educatorpreparation@mass.gov</a:t>
            </a:r>
            <a:r>
              <a:rPr lang="en-US" sz="2000" dirty="0">
                <a:latin typeface="Arial"/>
                <a:cs typeface="Arial"/>
              </a:rPr>
              <a:t>, or sent via mail to Regulations Public Comment, c/o Office of Educator Effectiveness, Department of Elementary and Secondary Education, 135 Santilli Highway, Everett, MA 02149. </a:t>
            </a:r>
          </a:p>
          <a:p>
            <a:endParaRPr lang="en-US" sz="2000" dirty="0">
              <a:latin typeface="Arial"/>
              <a:cs typeface="Arial"/>
            </a:endParaRPr>
          </a:p>
          <a:p>
            <a:r>
              <a:rPr lang="en-US" sz="2000" dirty="0">
                <a:latin typeface="Arial"/>
                <a:cs typeface="Arial"/>
              </a:rPr>
              <a:t>Period of Public Comment: Through </a:t>
            </a:r>
            <a:r>
              <a:rPr lang="en-US" sz="2000" b="1" dirty="0">
                <a:latin typeface="Arial"/>
                <a:cs typeface="Arial"/>
              </a:rPr>
              <a:t>January 20, 2026</a:t>
            </a:r>
            <a:r>
              <a:rPr lang="en-US" sz="2000" dirty="0">
                <a:latin typeface="Arial"/>
                <a:cs typeface="Arial"/>
              </a:rPr>
              <a:t>, at 5:00pm. </a:t>
            </a:r>
          </a:p>
          <a:p>
            <a:pPr marL="0" indent="0" fontAlgn="base">
              <a:buNone/>
            </a:pPr>
            <a:r>
              <a:rPr lang="en-US" sz="2000" dirty="0">
                <a:latin typeface="Arial"/>
                <a:cs typeface="Arial"/>
              </a:rPr>
              <a:t>​</a:t>
            </a:r>
          </a:p>
          <a:p>
            <a:pPr fontAlgn="base"/>
            <a:r>
              <a:rPr lang="en-US" sz="2000" dirty="0">
                <a:latin typeface="Arial"/>
                <a:cs typeface="Arial"/>
              </a:rPr>
              <a:t>Anticipated Board vote on final regulations, </a:t>
            </a:r>
            <a:r>
              <a:rPr lang="en-US" sz="2000" b="1" dirty="0">
                <a:latin typeface="Arial"/>
                <a:cs typeface="Arial"/>
              </a:rPr>
              <a:t>March 24, 2026</a:t>
            </a:r>
            <a:r>
              <a:rPr lang="en-US" sz="2000" dirty="0">
                <a:latin typeface="Arial"/>
                <a:cs typeface="Arial"/>
              </a:rPr>
              <a:t>.  </a:t>
            </a:r>
          </a:p>
        </p:txBody>
      </p:sp>
      <p:sp>
        <p:nvSpPr>
          <p:cNvPr id="4" name="Slide Number Placeholder 3">
            <a:extLst>
              <a:ext uri="{FF2B5EF4-FFF2-40B4-BE49-F238E27FC236}">
                <a16:creationId xmlns:a16="http://schemas.microsoft.com/office/drawing/2014/main" id="{ED8B12EF-EC03-6BC8-DCA0-B68A2FE0DA2D}"/>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60505367"/>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98C9DF-0BA4-49A1-294A-98DF9FE9161A}"/>
              </a:ext>
            </a:extLst>
          </p:cNvPr>
          <p:cNvSpPr>
            <a:spLocks noGrp="1"/>
          </p:cNvSpPr>
          <p:nvPr>
            <p:ph type="title" idx="4294967295"/>
          </p:nvPr>
        </p:nvSpPr>
        <p:spPr/>
        <p:txBody>
          <a:bodyPr/>
          <a:lstStyle/>
          <a:p>
            <a:r>
              <a:rPr lang="en-US" dirty="0">
                <a:solidFill>
                  <a:schemeClr val="bg1"/>
                </a:solidFill>
              </a:rPr>
              <a:t>Discussion</a:t>
            </a:r>
          </a:p>
        </p:txBody>
      </p:sp>
      <p:sp>
        <p:nvSpPr>
          <p:cNvPr id="4" name="Text Placeholder 3">
            <a:extLst>
              <a:ext uri="{FF2B5EF4-FFF2-40B4-BE49-F238E27FC236}">
                <a16:creationId xmlns:a16="http://schemas.microsoft.com/office/drawing/2014/main" id="{AE6E0565-597F-098F-5C8E-CCE1FB70E898}"/>
              </a:ext>
            </a:extLst>
          </p:cNvPr>
          <p:cNvSpPr>
            <a:spLocks noGrp="1"/>
          </p:cNvSpPr>
          <p:nvPr>
            <p:ph type="body" sz="quarter" idx="14"/>
          </p:nvPr>
        </p:nvSpPr>
        <p:spPr>
          <a:xfrm>
            <a:off x="1623105" y="2977583"/>
            <a:ext cx="10089923" cy="2557462"/>
          </a:xfrm>
        </p:spPr>
        <p:txBody>
          <a:bodyPr>
            <a:normAutofit/>
          </a:bodyPr>
          <a:lstStyle/>
          <a:p>
            <a:r>
              <a:rPr lang="en-US" sz="6600" b="1" dirty="0"/>
              <a:t>Comments &amp; Questions</a:t>
            </a:r>
          </a:p>
        </p:txBody>
      </p:sp>
      <p:sp>
        <p:nvSpPr>
          <p:cNvPr id="2" name="Slide Number Placeholder 1">
            <a:extLst>
              <a:ext uri="{FF2B5EF4-FFF2-40B4-BE49-F238E27FC236}">
                <a16:creationId xmlns:a16="http://schemas.microsoft.com/office/drawing/2014/main" id="{A88D46BA-B870-0794-B8DF-19B0CFA3DA1D}"/>
              </a:ext>
            </a:extLst>
          </p:cNvPr>
          <p:cNvSpPr>
            <a:spLocks noGrp="1"/>
          </p:cNvSpPr>
          <p:nvPr>
            <p:ph type="sldNum" sz="quarter" idx="12"/>
          </p:nvPr>
        </p:nvSpPr>
        <p:spPr/>
        <p:txBody>
          <a:bodyPr/>
          <a:lstStyle/>
          <a:p>
            <a:fld id="{68A8D22E-6BC5-9E47-900C-2BB94685D9F5}" type="slidenum">
              <a:rPr lang="en-US" smtClean="0"/>
              <a:pPr/>
              <a:t>14</a:t>
            </a:fld>
            <a:endParaRPr lang="en-US"/>
          </a:p>
        </p:txBody>
      </p:sp>
    </p:spTree>
    <p:extLst>
      <p:ext uri="{BB962C8B-B14F-4D97-AF65-F5344CB8AC3E}">
        <p14:creationId xmlns:p14="http://schemas.microsoft.com/office/powerpoint/2010/main" val="1890146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33239-41C1-842F-DFC9-E2E32FECE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4D2B20-F42B-6592-8656-5FF4450DE83A}"/>
              </a:ext>
            </a:extLst>
          </p:cNvPr>
          <p:cNvSpPr>
            <a:spLocks noGrp="1"/>
          </p:cNvSpPr>
          <p:nvPr>
            <p:ph type="title"/>
          </p:nvPr>
        </p:nvSpPr>
        <p:spPr/>
        <p:txBody>
          <a:bodyPr>
            <a:normAutofit/>
          </a:bodyPr>
          <a:lstStyle/>
          <a:p>
            <a:r>
              <a:rPr lang="en-US"/>
              <a:t>Today’s Presenters</a:t>
            </a:r>
          </a:p>
        </p:txBody>
      </p:sp>
      <p:sp>
        <p:nvSpPr>
          <p:cNvPr id="3" name="Content Placeholder 2">
            <a:extLst>
              <a:ext uri="{FF2B5EF4-FFF2-40B4-BE49-F238E27FC236}">
                <a16:creationId xmlns:a16="http://schemas.microsoft.com/office/drawing/2014/main" id="{FB002B58-2F24-7D59-81E2-30FE6AAAFC94}"/>
              </a:ext>
            </a:extLst>
          </p:cNvPr>
          <p:cNvSpPr>
            <a:spLocks noGrp="1"/>
          </p:cNvSpPr>
          <p:nvPr>
            <p:ph idx="1"/>
          </p:nvPr>
        </p:nvSpPr>
        <p:spPr>
          <a:xfrm>
            <a:off x="687529" y="2078183"/>
            <a:ext cx="11890665" cy="4414692"/>
          </a:xfrm>
        </p:spPr>
        <p:txBody>
          <a:bodyPr vert="horz" lIns="91440" tIns="45720" rIns="91440" bIns="45720" rtlCol="0" anchor="t">
            <a:normAutofit/>
          </a:bodyPr>
          <a:lstStyle/>
          <a:p>
            <a:r>
              <a:rPr lang="en-US"/>
              <a:t>Claire Abbott, Director of Educator Effectiveness</a:t>
            </a:r>
          </a:p>
          <a:p>
            <a:r>
              <a:rPr lang="en-US"/>
              <a:t>Brian Devine, Director of Educator Licensure</a:t>
            </a:r>
          </a:p>
          <a:p>
            <a:r>
              <a:rPr lang="en-US"/>
              <a:t>Liz Losee, Director of Educator Effectiveness Policy</a:t>
            </a:r>
          </a:p>
          <a:p>
            <a:r>
              <a:rPr lang="en-US">
                <a:latin typeface="Arial"/>
                <a:cs typeface="Arial"/>
              </a:rPr>
              <a:t>Lucy Wall, Senior Associate General Counsel</a:t>
            </a:r>
          </a:p>
        </p:txBody>
      </p:sp>
      <p:sp>
        <p:nvSpPr>
          <p:cNvPr id="4" name="Slide Number Placeholder 3">
            <a:extLst>
              <a:ext uri="{FF2B5EF4-FFF2-40B4-BE49-F238E27FC236}">
                <a16:creationId xmlns:a16="http://schemas.microsoft.com/office/drawing/2014/main" id="{1EB83806-2766-234F-2E9C-4AA56762461F}"/>
              </a:ext>
            </a:extLst>
          </p:cNvPr>
          <p:cNvSpPr>
            <a:spLocks noGrp="1"/>
          </p:cNvSpPr>
          <p:nvPr>
            <p:ph type="sldNum" sz="quarter" idx="12"/>
          </p:nvPr>
        </p:nvSpPr>
        <p:spPr/>
        <p:txBody>
          <a:bodyPr/>
          <a:lstStyle/>
          <a:p>
            <a:fld id="{68A8D22E-6BC5-9E47-900C-2BB94685D9F5}" type="slidenum">
              <a:rPr lang="en-US" smtClean="0"/>
              <a:t>2</a:t>
            </a:fld>
            <a:endParaRPr lang="en-US"/>
          </a:p>
        </p:txBody>
      </p:sp>
    </p:spTree>
    <p:extLst>
      <p:ext uri="{BB962C8B-B14F-4D97-AF65-F5344CB8AC3E}">
        <p14:creationId xmlns:p14="http://schemas.microsoft.com/office/powerpoint/2010/main" val="159323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11B39-0288-DF00-720A-0D9020F43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46B25E-5F66-A111-0B25-B65B6667A9EB}"/>
              </a:ext>
            </a:extLst>
          </p:cNvPr>
          <p:cNvSpPr>
            <a:spLocks noGrp="1"/>
          </p:cNvSpPr>
          <p:nvPr>
            <p:ph type="title"/>
          </p:nvPr>
        </p:nvSpPr>
        <p:spPr/>
        <p:txBody>
          <a:bodyPr>
            <a:normAutofit/>
          </a:bodyPr>
          <a:lstStyle/>
          <a:p>
            <a:r>
              <a:rPr lang="en-US"/>
              <a:t>Today’s Agenda</a:t>
            </a:r>
          </a:p>
        </p:txBody>
      </p:sp>
      <p:sp>
        <p:nvSpPr>
          <p:cNvPr id="3" name="Content Placeholder 2">
            <a:extLst>
              <a:ext uri="{FF2B5EF4-FFF2-40B4-BE49-F238E27FC236}">
                <a16:creationId xmlns:a16="http://schemas.microsoft.com/office/drawing/2014/main" id="{53A51C2B-31E9-05DF-B6A1-D52DFD2B6499}"/>
              </a:ext>
            </a:extLst>
          </p:cNvPr>
          <p:cNvSpPr>
            <a:spLocks noGrp="1"/>
          </p:cNvSpPr>
          <p:nvPr>
            <p:ph idx="1"/>
          </p:nvPr>
        </p:nvSpPr>
        <p:spPr>
          <a:xfrm>
            <a:off x="858979" y="1862717"/>
            <a:ext cx="11890665" cy="4414692"/>
          </a:xfrm>
        </p:spPr>
        <p:txBody>
          <a:bodyPr/>
          <a:lstStyle/>
          <a:p>
            <a:r>
              <a:rPr lang="en-US" dirty="0"/>
              <a:t>Overview of Proposed Amendments</a:t>
            </a:r>
          </a:p>
          <a:p>
            <a:r>
              <a:rPr lang="en-US" dirty="0"/>
              <a:t>New Alternative Pathway to Educator Licensure</a:t>
            </a:r>
          </a:p>
          <a:p>
            <a:pPr lvl="1"/>
            <a:r>
              <a:rPr lang="en-US" dirty="0"/>
              <a:t>Background</a:t>
            </a:r>
          </a:p>
          <a:p>
            <a:pPr lvl="1"/>
            <a:r>
              <a:rPr lang="en-US" dirty="0"/>
              <a:t>Stakeholder Engagement</a:t>
            </a:r>
          </a:p>
          <a:p>
            <a:pPr lvl="1"/>
            <a:r>
              <a:rPr lang="en-US" dirty="0"/>
              <a:t>Proposed Alternative Licensure Pathway</a:t>
            </a:r>
          </a:p>
          <a:p>
            <a:r>
              <a:rPr lang="en-US" dirty="0"/>
              <a:t>Other Amendments</a:t>
            </a:r>
          </a:p>
          <a:p>
            <a:r>
              <a:rPr lang="en-US" dirty="0"/>
              <a:t>Next Steps</a:t>
            </a:r>
          </a:p>
          <a:p>
            <a:r>
              <a:rPr lang="en-US" dirty="0"/>
              <a:t>Comments &amp; Questions</a:t>
            </a:r>
          </a:p>
        </p:txBody>
      </p:sp>
      <p:sp>
        <p:nvSpPr>
          <p:cNvPr id="4" name="Slide Number Placeholder 3">
            <a:extLst>
              <a:ext uri="{FF2B5EF4-FFF2-40B4-BE49-F238E27FC236}">
                <a16:creationId xmlns:a16="http://schemas.microsoft.com/office/drawing/2014/main" id="{358929CC-AF94-9E38-D082-DC39B5B3F8A1}"/>
              </a:ext>
            </a:extLst>
          </p:cNvPr>
          <p:cNvSpPr>
            <a:spLocks noGrp="1"/>
          </p:cNvSpPr>
          <p:nvPr>
            <p:ph type="sldNum" sz="quarter" idx="12"/>
          </p:nvPr>
        </p:nvSpPr>
        <p:spPr/>
        <p:txBody>
          <a:bodyPr/>
          <a:lstStyle/>
          <a:p>
            <a:fld id="{68A8D22E-6BC5-9E47-900C-2BB94685D9F5}" type="slidenum">
              <a:rPr lang="en-US" smtClean="0"/>
              <a:t>3</a:t>
            </a:fld>
            <a:endParaRPr lang="en-US"/>
          </a:p>
        </p:txBody>
      </p:sp>
    </p:spTree>
    <p:extLst>
      <p:ext uri="{BB962C8B-B14F-4D97-AF65-F5344CB8AC3E}">
        <p14:creationId xmlns:p14="http://schemas.microsoft.com/office/powerpoint/2010/main" val="3366557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2FD2E-96FA-51F0-D904-05798A275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36AE8A-1C17-0F4A-AE15-64163EEDC947}"/>
              </a:ext>
            </a:extLst>
          </p:cNvPr>
          <p:cNvSpPr>
            <a:spLocks noGrp="1"/>
          </p:cNvSpPr>
          <p:nvPr>
            <p:ph type="title"/>
          </p:nvPr>
        </p:nvSpPr>
        <p:spPr/>
        <p:txBody>
          <a:bodyPr>
            <a:normAutofit/>
          </a:bodyPr>
          <a:lstStyle/>
          <a:p>
            <a:r>
              <a:rPr lang="en-US"/>
              <a:t>Overview of Proposed Changes</a:t>
            </a:r>
          </a:p>
        </p:txBody>
      </p:sp>
      <p:sp>
        <p:nvSpPr>
          <p:cNvPr id="4" name="Slide Number Placeholder 3">
            <a:extLst>
              <a:ext uri="{FF2B5EF4-FFF2-40B4-BE49-F238E27FC236}">
                <a16:creationId xmlns:a16="http://schemas.microsoft.com/office/drawing/2014/main" id="{4F973F95-3E0D-058C-6701-32C571DBA888}"/>
              </a:ext>
            </a:extLst>
          </p:cNvPr>
          <p:cNvSpPr>
            <a:spLocks noGrp="1"/>
          </p:cNvSpPr>
          <p:nvPr>
            <p:ph type="sldNum" sz="quarter" idx="12"/>
          </p:nvPr>
        </p:nvSpPr>
        <p:spPr/>
        <p:txBody>
          <a:bodyPr/>
          <a:lstStyle/>
          <a:p>
            <a:fld id="{68A8D22E-6BC5-9E47-900C-2BB94685D9F5}" type="slidenum">
              <a:rPr lang="en-US" smtClean="0"/>
              <a:t>4</a:t>
            </a:fld>
            <a:endParaRPr lang="en-US"/>
          </a:p>
        </p:txBody>
      </p:sp>
      <p:sp>
        <p:nvSpPr>
          <p:cNvPr id="5" name="Rectangle 1">
            <a:extLst>
              <a:ext uri="{FF2B5EF4-FFF2-40B4-BE49-F238E27FC236}">
                <a16:creationId xmlns:a16="http://schemas.microsoft.com/office/drawing/2014/main" id="{696AB9F7-E5E1-9988-3041-232CD3FEFDFD}"/>
              </a:ext>
            </a:extLst>
          </p:cNvPr>
          <p:cNvSpPr>
            <a:spLocks noGrp="1" noChangeArrowheads="1"/>
          </p:cNvSpPr>
          <p:nvPr>
            <p:ph idx="1"/>
          </p:nvPr>
        </p:nvSpPr>
        <p:spPr bwMode="auto">
          <a:xfrm>
            <a:off x="173179" y="2346265"/>
            <a:ext cx="11616050" cy="2970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US" sz="2000">
                <a:latin typeface="Arial"/>
                <a:cs typeface="Arial"/>
              </a:rPr>
              <a:t>New language in 603 CMR 7.04 outlining the </a:t>
            </a:r>
            <a:r>
              <a:rPr lang="en-US" sz="2000" b="1">
                <a:latin typeface="Arial"/>
                <a:cs typeface="Arial"/>
              </a:rPr>
              <a:t>new alternative licensure pathway </a:t>
            </a:r>
            <a:r>
              <a:rPr lang="en-US" sz="2000">
                <a:latin typeface="Arial"/>
                <a:cs typeface="Arial"/>
              </a:rPr>
              <a:t>that would allow an educator candidate to waive the communication and literacy skills test or a subject matter knowledge test </a:t>
            </a:r>
          </a:p>
          <a:p>
            <a:pPr lvl="1" fontAlgn="base"/>
            <a:r>
              <a:rPr lang="en-US" sz="2000">
                <a:latin typeface="Arial"/>
                <a:cs typeface="Arial"/>
              </a:rPr>
              <a:t>New and amended </a:t>
            </a:r>
            <a:r>
              <a:rPr lang="en-US" sz="2000" b="1" i="1">
                <a:latin typeface="Arial"/>
                <a:cs typeface="Arial"/>
              </a:rPr>
              <a:t>Definitions</a:t>
            </a:r>
            <a:r>
              <a:rPr lang="en-US" sz="2000">
                <a:latin typeface="Arial"/>
                <a:cs typeface="Arial"/>
              </a:rPr>
              <a:t> in 7.02</a:t>
            </a:r>
          </a:p>
          <a:p>
            <a:pPr lvl="1" fontAlgn="base"/>
            <a:r>
              <a:rPr lang="en-US" sz="2000">
                <a:latin typeface="Arial"/>
                <a:cs typeface="Arial"/>
              </a:rPr>
              <a:t>Added option for </a:t>
            </a:r>
            <a:r>
              <a:rPr lang="en-US" sz="2000" b="1">
                <a:latin typeface="Arial"/>
                <a:cs typeface="Arial"/>
              </a:rPr>
              <a:t>Administrators and Professional Support Personnel </a:t>
            </a:r>
            <a:r>
              <a:rPr lang="en-US" sz="2000">
                <a:latin typeface="Arial"/>
                <a:cs typeface="Arial"/>
              </a:rPr>
              <a:t>requirements in 7.09 and 7.11 </a:t>
            </a:r>
          </a:p>
          <a:p>
            <a:pPr lvl="1" fontAlgn="base"/>
            <a:r>
              <a:rPr lang="en-US" sz="2000">
                <a:latin typeface="Arial"/>
                <a:cs typeface="Arial"/>
              </a:rPr>
              <a:t>Revisions to the </a:t>
            </a:r>
            <a:r>
              <a:rPr lang="en-US" sz="2000" b="1" i="1">
                <a:latin typeface="Arial"/>
                <a:cs typeface="Arial"/>
              </a:rPr>
              <a:t>add license</a:t>
            </a:r>
            <a:r>
              <a:rPr lang="en-US" sz="2000" b="1">
                <a:latin typeface="Arial"/>
                <a:cs typeface="Arial"/>
              </a:rPr>
              <a:t> </a:t>
            </a:r>
            <a:r>
              <a:rPr lang="en-US" sz="2000">
                <a:latin typeface="Arial"/>
                <a:cs typeface="Arial"/>
              </a:rPr>
              <a:t>options in 7.15 </a:t>
            </a:r>
          </a:p>
          <a:p>
            <a:pPr marL="457200" lvl="1" indent="0" fontAlgn="base">
              <a:buNone/>
            </a:pPr>
            <a:endParaRPr lang="en-US" sz="2000"/>
          </a:p>
          <a:p>
            <a:pPr fontAlgn="base"/>
            <a:r>
              <a:rPr lang="en-US" sz="2000" b="1">
                <a:latin typeface="Arial"/>
                <a:cs typeface="Arial"/>
              </a:rPr>
              <a:t>Other Amendments</a:t>
            </a:r>
            <a:r>
              <a:rPr lang="en-US" sz="2000">
                <a:latin typeface="Arial"/>
                <a:cs typeface="Arial"/>
              </a:rPr>
              <a:t>: New </a:t>
            </a:r>
            <a:r>
              <a:rPr lang="en-US" sz="2000" b="1">
                <a:latin typeface="Arial"/>
                <a:cs typeface="Arial"/>
              </a:rPr>
              <a:t>implementation language </a:t>
            </a:r>
            <a:r>
              <a:rPr lang="en-US" sz="2000">
                <a:latin typeface="Arial"/>
                <a:cs typeface="Arial"/>
              </a:rPr>
              <a:t>and </a:t>
            </a:r>
            <a:r>
              <a:rPr lang="en-US" sz="2000" b="1">
                <a:latin typeface="Arial"/>
                <a:cs typeface="Arial"/>
              </a:rPr>
              <a:t>updated references</a:t>
            </a:r>
            <a:endParaRPr lang="en-US" sz="2000">
              <a:latin typeface="Arial"/>
              <a:cs typeface="Arial"/>
            </a:endParaRPr>
          </a:p>
        </p:txBody>
      </p:sp>
      <p:sp>
        <p:nvSpPr>
          <p:cNvPr id="3" name="Rectangle 2">
            <a:extLst>
              <a:ext uri="{FF2B5EF4-FFF2-40B4-BE49-F238E27FC236}">
                <a16:creationId xmlns:a16="http://schemas.microsoft.com/office/drawing/2014/main" id="{460159EB-C0C4-DF40-13EC-339F95451E74}"/>
              </a:ext>
              <a:ext uri="{C183D7F6-B498-43B3-948B-1728B52AA6E4}">
                <adec:decorative xmlns:adec="http://schemas.microsoft.com/office/drawing/2017/decorative" val="1"/>
              </a:ext>
            </a:extLst>
          </p:cNvPr>
          <p:cNvSpPr/>
          <p:nvPr/>
        </p:nvSpPr>
        <p:spPr>
          <a:xfrm>
            <a:off x="0" y="1960741"/>
            <a:ext cx="12192000" cy="2936518"/>
          </a:xfrm>
          <a:prstGeom prst="rect">
            <a:avLst/>
          </a:prstGeom>
          <a:solidFill>
            <a:schemeClr val="bg1">
              <a:alpha val="2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6733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7C51-ACCA-AF6B-E884-8D88092D4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7C176-2F23-13B0-051E-44FBF72F643B}"/>
              </a:ext>
            </a:extLst>
          </p:cNvPr>
          <p:cNvSpPr>
            <a:spLocks noGrp="1"/>
          </p:cNvSpPr>
          <p:nvPr>
            <p:ph type="title"/>
          </p:nvPr>
        </p:nvSpPr>
        <p:spPr/>
        <p:txBody>
          <a:bodyPr>
            <a:normAutofit/>
          </a:bodyPr>
          <a:lstStyle/>
          <a:p>
            <a:r>
              <a:rPr lang="en-US">
                <a:latin typeface="Arial"/>
                <a:cs typeface="Arial"/>
              </a:rPr>
              <a:t>Background: Mass Leads Act</a:t>
            </a:r>
          </a:p>
        </p:txBody>
      </p:sp>
      <p:sp>
        <p:nvSpPr>
          <p:cNvPr id="4" name="Slide Number Placeholder 3">
            <a:extLst>
              <a:ext uri="{FF2B5EF4-FFF2-40B4-BE49-F238E27FC236}">
                <a16:creationId xmlns:a16="http://schemas.microsoft.com/office/drawing/2014/main" id="{DA56B665-B6A0-821C-AFE7-4DB556E6A819}"/>
              </a:ext>
            </a:extLst>
          </p:cNvPr>
          <p:cNvSpPr>
            <a:spLocks noGrp="1"/>
          </p:cNvSpPr>
          <p:nvPr>
            <p:ph type="sldNum" sz="quarter" idx="12"/>
          </p:nvPr>
        </p:nvSpPr>
        <p:spPr/>
        <p:txBody>
          <a:bodyPr/>
          <a:lstStyle/>
          <a:p>
            <a:fld id="{68A8D22E-6BC5-9E47-900C-2BB94685D9F5}" type="slidenum">
              <a:rPr lang="en-US" smtClean="0"/>
              <a:t>5</a:t>
            </a:fld>
            <a:endParaRPr lang="en-US"/>
          </a:p>
        </p:txBody>
      </p:sp>
      <p:sp>
        <p:nvSpPr>
          <p:cNvPr id="5" name="Rectangle 1">
            <a:extLst>
              <a:ext uri="{FF2B5EF4-FFF2-40B4-BE49-F238E27FC236}">
                <a16:creationId xmlns:a16="http://schemas.microsoft.com/office/drawing/2014/main" id="{94FB710B-9953-9174-DE64-78090F0AF53C}"/>
              </a:ext>
            </a:extLst>
          </p:cNvPr>
          <p:cNvSpPr>
            <a:spLocks noGrp="1" noChangeArrowheads="1"/>
          </p:cNvSpPr>
          <p:nvPr>
            <p:ph idx="1"/>
          </p:nvPr>
        </p:nvSpPr>
        <p:spPr bwMode="auto">
          <a:xfrm>
            <a:off x="173179" y="1792267"/>
            <a:ext cx="11616050" cy="4078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800"/>
              </a:spcAft>
            </a:pPr>
            <a:r>
              <a:rPr kumimoji="0" lang="en-US" altLang="en-US" b="1" i="0" u="none" strike="noStrike" cap="none" normalizeH="0" baseline="0">
                <a:ln>
                  <a:noFill/>
                </a:ln>
                <a:effectLst/>
                <a:latin typeface="Arial" panose="020B0604020202020204" pitchFamily="34" charset="0"/>
              </a:rPr>
              <a:t>Signed by Governor Healey in November 2024</a:t>
            </a:r>
          </a:p>
          <a:p>
            <a:pPr marL="457200" lvl="1" indent="0" eaLnBrk="0" fontAlgn="base" hangingPunct="0">
              <a:lnSpc>
                <a:spcPct val="100000"/>
              </a:lnSpc>
              <a:spcBef>
                <a:spcPct val="0"/>
              </a:spcBef>
              <a:spcAft>
                <a:spcPts val="1800"/>
              </a:spcAft>
              <a:buNone/>
            </a:pPr>
            <a:r>
              <a:rPr lang="en-US" sz="1800" u="sng"/>
              <a:t>Section 300(d)</a:t>
            </a:r>
            <a:r>
              <a:rPr lang="en-US" sz="1800"/>
              <a:t>: …The department may implement, subject to approval of the board of elementary and secondary education, an </a:t>
            </a:r>
            <a:r>
              <a:rPr lang="en-US" sz="1800" b="1"/>
              <a:t>alternative certification process </a:t>
            </a:r>
            <a:r>
              <a:rPr lang="en-US" sz="1800"/>
              <a:t>that may allow for a waiver of not more than 1 of the 2 tests required by section 38G of said chapter 71, per candidate, and </a:t>
            </a:r>
            <a:r>
              <a:rPr lang="en-US" sz="1800" b="1" u="sng"/>
              <a:t>may</a:t>
            </a:r>
            <a:r>
              <a:rPr lang="en-US" sz="1800"/>
              <a:t> include consideration of factors, including, but not limited to, whether a candidate has: (i) </a:t>
            </a:r>
            <a:r>
              <a:rPr lang="en-US" sz="1800" b="1"/>
              <a:t>obtained certification in another state or territory </a:t>
            </a:r>
            <a:r>
              <a:rPr lang="en-US" sz="1800"/>
              <a:t>in the United States, the District of Columbia, or the Commonwealth of Puerto Rico, as approved by the department; (ii) </a:t>
            </a:r>
            <a:r>
              <a:rPr lang="en-US" sz="1800" b="1"/>
              <a:t>completed a satisfactory portfolio of items </a:t>
            </a:r>
            <a:r>
              <a:rPr lang="en-US" sz="1800"/>
              <a:t>that may include student feedback or competency-based projects; (iii) obtained a </a:t>
            </a:r>
            <a:r>
              <a:rPr lang="en-US" sz="1800" b="1"/>
              <a:t>master’s degree or doctorate </a:t>
            </a:r>
            <a:r>
              <a:rPr lang="en-US" sz="1800"/>
              <a:t>from an accredited institution; provided that the advanced degree relates to the content area for which the individual is seeking certification, as determined by the department; (iv) successfully </a:t>
            </a:r>
            <a:r>
              <a:rPr lang="en-US" sz="1800" b="1"/>
              <a:t>completed a department-approved educator preparation program</a:t>
            </a:r>
            <a:r>
              <a:rPr lang="en-US" sz="1800"/>
              <a:t> for the role and at the level of the license sought; or (v) successfully </a:t>
            </a:r>
            <a:r>
              <a:rPr lang="en-US" sz="1800" b="1"/>
              <a:t>completed field-based experience of not less than 2 years </a:t>
            </a:r>
            <a:r>
              <a:rPr lang="en-US" sz="1800"/>
              <a:t>in the role and at the level of the license sought.  </a:t>
            </a:r>
            <a:endParaRPr kumimoji="0" lang="en-US" altLang="en-US" sz="1800" b="0" i="0" u="none" strike="noStrike" cap="none" normalizeH="0" baseline="0">
              <a:ln>
                <a:noFill/>
              </a:ln>
              <a:effectLst/>
              <a:latin typeface="Arial" panose="020B0604020202020204" pitchFamily="34" charset="0"/>
            </a:endParaRPr>
          </a:p>
        </p:txBody>
      </p:sp>
    </p:spTree>
    <p:extLst>
      <p:ext uri="{BB962C8B-B14F-4D97-AF65-F5344CB8AC3E}">
        <p14:creationId xmlns:p14="http://schemas.microsoft.com/office/powerpoint/2010/main" val="2835906771"/>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DF829-0389-0490-49C8-DDD3FDA1FA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527F4-A18A-D131-8245-A31AC5A70CA0}"/>
              </a:ext>
            </a:extLst>
          </p:cNvPr>
          <p:cNvSpPr>
            <a:spLocks noGrp="1"/>
          </p:cNvSpPr>
          <p:nvPr>
            <p:ph type="title"/>
          </p:nvPr>
        </p:nvSpPr>
        <p:spPr/>
        <p:txBody>
          <a:bodyPr>
            <a:normAutofit/>
          </a:bodyPr>
          <a:lstStyle/>
          <a:p>
            <a:r>
              <a:rPr lang="en-US" dirty="0">
                <a:latin typeface="Arial"/>
                <a:cs typeface="Arial"/>
              </a:rPr>
              <a:t>Background: Licensure Assessments </a:t>
            </a:r>
          </a:p>
        </p:txBody>
      </p:sp>
      <p:sp>
        <p:nvSpPr>
          <p:cNvPr id="4" name="Slide Number Placeholder 3">
            <a:extLst>
              <a:ext uri="{FF2B5EF4-FFF2-40B4-BE49-F238E27FC236}">
                <a16:creationId xmlns:a16="http://schemas.microsoft.com/office/drawing/2014/main" id="{676F294A-D086-8429-21E8-CF7823832BDA}"/>
              </a:ext>
            </a:extLst>
          </p:cNvPr>
          <p:cNvSpPr>
            <a:spLocks noGrp="1"/>
          </p:cNvSpPr>
          <p:nvPr>
            <p:ph type="sldNum" sz="quarter" idx="12"/>
          </p:nvPr>
        </p:nvSpPr>
        <p:spPr/>
        <p:txBody>
          <a:bodyPr/>
          <a:lstStyle/>
          <a:p>
            <a:fld id="{68A8D22E-6BC5-9E47-900C-2BB94685D9F5}" type="slidenum">
              <a:rPr lang="en-US" smtClean="0"/>
              <a:t>6</a:t>
            </a:fld>
            <a:endParaRPr lang="en-US"/>
          </a:p>
        </p:txBody>
      </p:sp>
      <p:sp>
        <p:nvSpPr>
          <p:cNvPr id="3" name="Content Placeholder 2">
            <a:extLst>
              <a:ext uri="{FF2B5EF4-FFF2-40B4-BE49-F238E27FC236}">
                <a16:creationId xmlns:a16="http://schemas.microsoft.com/office/drawing/2014/main" id="{E051DF07-4BB2-86CD-9126-F2049E549035}"/>
              </a:ext>
            </a:extLst>
          </p:cNvPr>
          <p:cNvSpPr>
            <a:spLocks noGrp="1"/>
          </p:cNvSpPr>
          <p:nvPr>
            <p:ph idx="1"/>
          </p:nvPr>
        </p:nvSpPr>
        <p:spPr>
          <a:xfrm>
            <a:off x="1170360" y="4125945"/>
            <a:ext cx="10218421" cy="2490177"/>
          </a:xfrm>
        </p:spPr>
        <p:txBody>
          <a:bodyPr vert="horz" lIns="91440" tIns="45720" rIns="91440" bIns="45720" rtlCol="0" anchor="t">
            <a:normAutofit/>
          </a:bodyPr>
          <a:lstStyle/>
          <a:p>
            <a:r>
              <a:rPr lang="en-US" sz="2400" dirty="0"/>
              <a:t>Most candidates take 2 (or more) licensure assessments</a:t>
            </a:r>
          </a:p>
          <a:p>
            <a:r>
              <a:rPr lang="en-US" sz="2400" dirty="0">
                <a:latin typeface="Arial"/>
                <a:cs typeface="Arial"/>
              </a:rPr>
              <a:t>Licensure assessments include MTELs and approved MTEL alternatives</a:t>
            </a:r>
            <a:endParaRPr lang="en-US" sz="2400" dirty="0"/>
          </a:p>
          <a:p>
            <a:r>
              <a:rPr lang="en-US" sz="2400" dirty="0"/>
              <a:t>Performance on licensure assessments is predictive of effectiveness in the classroom</a:t>
            </a:r>
          </a:p>
        </p:txBody>
      </p:sp>
      <p:grpSp>
        <p:nvGrpSpPr>
          <p:cNvPr id="5" name="Group 4">
            <a:extLst>
              <a:ext uri="{FF2B5EF4-FFF2-40B4-BE49-F238E27FC236}">
                <a16:creationId xmlns:a16="http://schemas.microsoft.com/office/drawing/2014/main" id="{0205977A-4CE7-37B4-F31E-CD175D557518}"/>
              </a:ext>
              <a:ext uri="{C183D7F6-B498-43B3-948B-1728B52AA6E4}">
                <adec:decorative xmlns:adec="http://schemas.microsoft.com/office/drawing/2017/decorative" val="1"/>
              </a:ext>
            </a:extLst>
          </p:cNvPr>
          <p:cNvGrpSpPr/>
          <p:nvPr/>
        </p:nvGrpSpPr>
        <p:grpSpPr>
          <a:xfrm>
            <a:off x="1170360" y="1714229"/>
            <a:ext cx="9667009" cy="2089442"/>
            <a:chOff x="1021770" y="4532024"/>
            <a:chExt cx="9667009" cy="2089442"/>
          </a:xfrm>
        </p:grpSpPr>
        <p:sp>
          <p:nvSpPr>
            <p:cNvPr id="6" name="Rectangle 5" descr="Users with solid fill">
              <a:extLst>
                <a:ext uri="{FF2B5EF4-FFF2-40B4-BE49-F238E27FC236}">
                  <a16:creationId xmlns:a16="http://schemas.microsoft.com/office/drawing/2014/main" id="{05DE3CF8-9847-E381-CED3-3095C06172D6}"/>
                </a:ext>
              </a:extLst>
            </p:cNvPr>
            <p:cNvSpPr/>
            <p:nvPr/>
          </p:nvSpPr>
          <p:spPr>
            <a:xfrm>
              <a:off x="2617469" y="4532024"/>
              <a:ext cx="1450273" cy="91440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t="-25000" b="-25000"/>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7" name="TextBox 42" descr="Communications &amp; Literacy&#10;5 Approved Alternatives &#10;">
              <a:extLst>
                <a:ext uri="{FF2B5EF4-FFF2-40B4-BE49-F238E27FC236}">
                  <a16:creationId xmlns:a16="http://schemas.microsoft.com/office/drawing/2014/main" id="{120C3EEC-78D0-2E34-85E8-6D4DAA7F11C8}"/>
                </a:ext>
              </a:extLst>
            </p:cNvPr>
            <p:cNvSpPr txBox="1"/>
            <p:nvPr/>
          </p:nvSpPr>
          <p:spPr>
            <a:xfrm>
              <a:off x="1021770" y="5249866"/>
              <a:ext cx="4641672" cy="13716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dirty="0">
                  <a:ln>
                    <a:noFill/>
                  </a:ln>
                  <a:solidFill>
                    <a:srgbClr val="1E4782"/>
                  </a:solidFill>
                  <a:effectLst/>
                  <a:uLnTx/>
                  <a:uFillTx/>
                  <a:latin typeface="Arial" panose="020B0604020202020204" pitchFamily="34" charset="0"/>
                  <a:cs typeface="Arial" panose="020B0604020202020204" pitchFamily="34" charset="0"/>
                </a:rPr>
                <a:t>Communications &amp; Literacy Skills (CLST)</a:t>
              </a:r>
            </a:p>
          </p:txBody>
        </p:sp>
        <p:sp>
          <p:nvSpPr>
            <p:cNvPr id="8" name="Rectangle 7" descr="Books with solid fill">
              <a:extLst>
                <a:ext uri="{FF2B5EF4-FFF2-40B4-BE49-F238E27FC236}">
                  <a16:creationId xmlns:a16="http://schemas.microsoft.com/office/drawing/2014/main" id="{2F2E5E4F-93C0-0F8A-6F59-D054C45D7A39}"/>
                </a:ext>
              </a:extLst>
            </p:cNvPr>
            <p:cNvSpPr/>
            <p:nvPr/>
          </p:nvSpPr>
          <p:spPr>
            <a:xfrm>
              <a:off x="7862408" y="4549110"/>
              <a:ext cx="1609004" cy="1040184"/>
            </a:xfrm>
            <a:prstGeom prst="rect">
              <a:avLst/>
            </a:prstGeom>
            <a:blipFill>
              <a:blip r:embed="rId6">
                <a:extLs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9" name="TextBox 17" descr="Subject Matter Knowledge&#10;18 Approved Alternatives">
              <a:extLst>
                <a:ext uri="{FF2B5EF4-FFF2-40B4-BE49-F238E27FC236}">
                  <a16:creationId xmlns:a16="http://schemas.microsoft.com/office/drawing/2014/main" id="{49E295E5-78DF-F0E4-8F2D-C19FF68A6C79}"/>
                </a:ext>
              </a:extLst>
            </p:cNvPr>
            <p:cNvSpPr txBox="1"/>
            <p:nvPr/>
          </p:nvSpPr>
          <p:spPr>
            <a:xfrm>
              <a:off x="6645041" y="5024130"/>
              <a:ext cx="4043738" cy="15342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rPr>
                <a:t>Subject Matter Knowledge</a:t>
              </a:r>
              <a:endParaRPr kumimoji="0" lang="en-US"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203613847"/>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50FF1-5175-0988-914D-1A8C32380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0ABAB3-3BEF-F079-EEAE-0EC1FF511192}"/>
              </a:ext>
            </a:extLst>
          </p:cNvPr>
          <p:cNvSpPr>
            <a:spLocks noGrp="1"/>
          </p:cNvSpPr>
          <p:nvPr>
            <p:ph type="title"/>
          </p:nvPr>
        </p:nvSpPr>
        <p:spPr/>
        <p:txBody>
          <a:bodyPr>
            <a:normAutofit fontScale="90000"/>
          </a:bodyPr>
          <a:lstStyle/>
          <a:p>
            <a:r>
              <a:rPr lang="en-US" dirty="0">
                <a:latin typeface="Arial"/>
                <a:cs typeface="Arial"/>
              </a:rPr>
              <a:t>Background on Licensure Assessments </a:t>
            </a:r>
          </a:p>
        </p:txBody>
      </p:sp>
      <p:sp>
        <p:nvSpPr>
          <p:cNvPr id="4" name="Slide Number Placeholder 3">
            <a:extLst>
              <a:ext uri="{FF2B5EF4-FFF2-40B4-BE49-F238E27FC236}">
                <a16:creationId xmlns:a16="http://schemas.microsoft.com/office/drawing/2014/main" id="{20FFD9AB-0105-8A9A-FEA7-FCC24A36D81E}"/>
              </a:ext>
            </a:extLst>
          </p:cNvPr>
          <p:cNvSpPr>
            <a:spLocks noGrp="1"/>
          </p:cNvSpPr>
          <p:nvPr>
            <p:ph type="sldNum" sz="quarter" idx="12"/>
          </p:nvPr>
        </p:nvSpPr>
        <p:spPr/>
        <p:txBody>
          <a:bodyPr/>
          <a:lstStyle/>
          <a:p>
            <a:fld id="{68A8D22E-6BC5-9E47-900C-2BB94685D9F5}" type="slidenum">
              <a:rPr lang="en-US" smtClean="0"/>
              <a:t>7</a:t>
            </a:fld>
            <a:endParaRPr lang="en-US"/>
          </a:p>
        </p:txBody>
      </p:sp>
      <p:sp>
        <p:nvSpPr>
          <p:cNvPr id="3" name="Content Placeholder 2">
            <a:extLst>
              <a:ext uri="{FF2B5EF4-FFF2-40B4-BE49-F238E27FC236}">
                <a16:creationId xmlns:a16="http://schemas.microsoft.com/office/drawing/2014/main" id="{9A03D26D-7466-3C20-0AFA-364891E9B6E1}"/>
              </a:ext>
            </a:extLst>
          </p:cNvPr>
          <p:cNvSpPr>
            <a:spLocks noGrp="1"/>
          </p:cNvSpPr>
          <p:nvPr>
            <p:ph idx="1"/>
          </p:nvPr>
        </p:nvSpPr>
        <p:spPr>
          <a:xfrm>
            <a:off x="150667" y="4285529"/>
            <a:ext cx="11890665" cy="4414692"/>
          </a:xfrm>
        </p:spPr>
        <p:txBody>
          <a:bodyPr/>
          <a:lstStyle/>
          <a:p>
            <a:pPr marL="0" indent="0" algn="ctr">
              <a:buNone/>
            </a:pPr>
            <a:r>
              <a:rPr lang="en-US" b="1" dirty="0">
                <a:ea typeface="Calibri"/>
              </a:rPr>
              <a:t>Question</a:t>
            </a:r>
            <a:r>
              <a:rPr lang="en-US" dirty="0">
                <a:ea typeface="Calibri"/>
              </a:rPr>
              <a:t>: </a:t>
            </a:r>
          </a:p>
          <a:p>
            <a:pPr marL="0" indent="0" algn="ctr">
              <a:buNone/>
            </a:pPr>
            <a:r>
              <a:rPr lang="en-US" dirty="0">
                <a:ea typeface="Calibri"/>
              </a:rPr>
              <a:t>What specific criteria or experiences are comparable to an MTEL </a:t>
            </a:r>
          </a:p>
          <a:p>
            <a:pPr marL="0" indent="0" algn="ctr">
              <a:buNone/>
            </a:pPr>
            <a:r>
              <a:rPr lang="en-US" dirty="0">
                <a:ea typeface="Calibri"/>
              </a:rPr>
              <a:t>(or approved alternative assessment) </a:t>
            </a:r>
          </a:p>
          <a:p>
            <a:pPr marL="0" indent="0" algn="ctr">
              <a:buNone/>
            </a:pPr>
            <a:r>
              <a:rPr lang="en-US" dirty="0">
                <a:ea typeface="Calibri"/>
              </a:rPr>
              <a:t>and signal the presence of similar competencies?</a:t>
            </a:r>
          </a:p>
        </p:txBody>
      </p:sp>
      <p:grpSp>
        <p:nvGrpSpPr>
          <p:cNvPr id="5" name="Group 4">
            <a:extLst>
              <a:ext uri="{FF2B5EF4-FFF2-40B4-BE49-F238E27FC236}">
                <a16:creationId xmlns:a16="http://schemas.microsoft.com/office/drawing/2014/main" id="{DD541C1E-F546-DB79-8F88-FC36B43F6F70}"/>
              </a:ext>
              <a:ext uri="{C183D7F6-B498-43B3-948B-1728B52AA6E4}">
                <adec:decorative xmlns:adec="http://schemas.microsoft.com/office/drawing/2017/decorative" val="1"/>
              </a:ext>
            </a:extLst>
          </p:cNvPr>
          <p:cNvGrpSpPr/>
          <p:nvPr/>
        </p:nvGrpSpPr>
        <p:grpSpPr>
          <a:xfrm>
            <a:off x="1021770" y="2108864"/>
            <a:ext cx="9667009" cy="2089442"/>
            <a:chOff x="1021770" y="4532024"/>
            <a:chExt cx="9667009" cy="2089442"/>
          </a:xfrm>
        </p:grpSpPr>
        <p:sp>
          <p:nvSpPr>
            <p:cNvPr id="6" name="Rectangle 5" descr="Users with solid fill">
              <a:extLst>
                <a:ext uri="{FF2B5EF4-FFF2-40B4-BE49-F238E27FC236}">
                  <a16:creationId xmlns:a16="http://schemas.microsoft.com/office/drawing/2014/main" id="{8B53A6BD-8C43-89BD-8EA1-AF1FF77FECFE}"/>
                </a:ext>
              </a:extLst>
            </p:cNvPr>
            <p:cNvSpPr/>
            <p:nvPr/>
          </p:nvSpPr>
          <p:spPr>
            <a:xfrm>
              <a:off x="2617469" y="4532024"/>
              <a:ext cx="1450273" cy="91440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t="-25000" b="-25000"/>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7" name="TextBox 42" descr="Communications &amp; Literacy&#10;5 Approved Alternatives &#10;">
              <a:extLst>
                <a:ext uri="{FF2B5EF4-FFF2-40B4-BE49-F238E27FC236}">
                  <a16:creationId xmlns:a16="http://schemas.microsoft.com/office/drawing/2014/main" id="{2919C960-42D8-5E5A-7698-4E5BAC3E9B35}"/>
                </a:ext>
              </a:extLst>
            </p:cNvPr>
            <p:cNvSpPr txBox="1"/>
            <p:nvPr/>
          </p:nvSpPr>
          <p:spPr>
            <a:xfrm>
              <a:off x="1021770" y="5249866"/>
              <a:ext cx="4641672" cy="13716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dirty="0">
                  <a:ln>
                    <a:noFill/>
                  </a:ln>
                  <a:solidFill>
                    <a:srgbClr val="1E4782"/>
                  </a:solidFill>
                  <a:effectLst/>
                  <a:uLnTx/>
                  <a:uFillTx/>
                  <a:latin typeface="Arial" panose="020B0604020202020204" pitchFamily="34" charset="0"/>
                  <a:cs typeface="Arial" panose="020B0604020202020204" pitchFamily="34" charset="0"/>
                </a:rPr>
                <a:t>Communications &amp; Literacy Skills (CLST)</a:t>
              </a:r>
            </a:p>
          </p:txBody>
        </p:sp>
        <p:sp>
          <p:nvSpPr>
            <p:cNvPr id="8" name="Rectangle 7" descr="Books with solid fill">
              <a:extLst>
                <a:ext uri="{FF2B5EF4-FFF2-40B4-BE49-F238E27FC236}">
                  <a16:creationId xmlns:a16="http://schemas.microsoft.com/office/drawing/2014/main" id="{783B37D4-0D90-A47C-46CF-08AA298E1C46}"/>
                </a:ext>
              </a:extLst>
            </p:cNvPr>
            <p:cNvSpPr/>
            <p:nvPr/>
          </p:nvSpPr>
          <p:spPr>
            <a:xfrm>
              <a:off x="7862408" y="4549110"/>
              <a:ext cx="1609004" cy="1040184"/>
            </a:xfrm>
            <a:prstGeom prst="rect">
              <a:avLst/>
            </a:prstGeom>
            <a:blipFill>
              <a:blip r:embed="rId6">
                <a:extLs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9" name="TextBox 17" descr="Subject Matter Knowledge&#10;18 Approved Alternatives">
              <a:extLst>
                <a:ext uri="{FF2B5EF4-FFF2-40B4-BE49-F238E27FC236}">
                  <a16:creationId xmlns:a16="http://schemas.microsoft.com/office/drawing/2014/main" id="{8C56D516-AF2A-7B34-489D-9BE498AEE660}"/>
                </a:ext>
              </a:extLst>
            </p:cNvPr>
            <p:cNvSpPr txBox="1"/>
            <p:nvPr/>
          </p:nvSpPr>
          <p:spPr>
            <a:xfrm>
              <a:off x="6645041" y="5024130"/>
              <a:ext cx="4043738" cy="15342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rPr>
                <a:t>Subject Matter Knowledge</a:t>
              </a:r>
              <a:endParaRPr kumimoji="0" lang="en-US" b="1" i="0" u="none" strike="noStrike" kern="1200" cap="none" spc="0" normalizeH="0" baseline="0" noProof="0">
                <a:ln>
                  <a:noFill/>
                </a:ln>
                <a:solidFill>
                  <a:srgbClr val="1E4782"/>
                </a:solidFill>
                <a:effectLst/>
                <a:uLnTx/>
                <a:uFillTx/>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506760161"/>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78B2D-3808-6DB4-E3DA-C92F9E72B5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29CA4-D8A4-3116-0B51-866221ADDBCD}"/>
              </a:ext>
            </a:extLst>
          </p:cNvPr>
          <p:cNvSpPr>
            <a:spLocks noGrp="1"/>
          </p:cNvSpPr>
          <p:nvPr>
            <p:ph type="title"/>
          </p:nvPr>
        </p:nvSpPr>
        <p:spPr/>
        <p:txBody>
          <a:bodyPr>
            <a:normAutofit/>
          </a:bodyPr>
          <a:lstStyle/>
          <a:p>
            <a:r>
              <a:rPr lang="en-US"/>
              <a:t>Stakeholder Engagement</a:t>
            </a:r>
          </a:p>
        </p:txBody>
      </p:sp>
      <p:graphicFrame>
        <p:nvGraphicFramePr>
          <p:cNvPr id="6" name="Content Placeholder 464" descr="Arrow">
            <a:extLst>
              <a:ext uri="{FF2B5EF4-FFF2-40B4-BE49-F238E27FC236}">
                <a16:creationId xmlns:a16="http://schemas.microsoft.com/office/drawing/2014/main" id="{26E5ECE3-B0F7-AA46-48F5-6BA402B2DFF6}"/>
              </a:ext>
            </a:extLst>
          </p:cNvPr>
          <p:cNvGraphicFramePr>
            <a:graphicFrameLocks/>
          </p:cNvGraphicFramePr>
          <p:nvPr>
            <p:extLst>
              <p:ext uri="{D42A27DB-BD31-4B8C-83A1-F6EECF244321}">
                <p14:modId xmlns:p14="http://schemas.microsoft.com/office/powerpoint/2010/main" val="1805164262"/>
              </p:ext>
            </p:extLst>
          </p:nvPr>
        </p:nvGraphicFramePr>
        <p:xfrm>
          <a:off x="173179" y="1203229"/>
          <a:ext cx="749036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Arrow: Right 7" descr="Arrow">
            <a:extLst>
              <a:ext uri="{FF2B5EF4-FFF2-40B4-BE49-F238E27FC236}">
                <a16:creationId xmlns:a16="http://schemas.microsoft.com/office/drawing/2014/main" id="{534F1E89-E1AB-B1A5-5D67-F5DF34D3E6B9}"/>
              </a:ext>
            </a:extLst>
          </p:cNvPr>
          <p:cNvSpPr/>
          <p:nvPr/>
        </p:nvSpPr>
        <p:spPr>
          <a:xfrm>
            <a:off x="5607600" y="4058097"/>
            <a:ext cx="1557866" cy="657013"/>
          </a:xfrm>
          <a:prstGeom prst="rightArrow">
            <a:avLst/>
          </a:prstGeom>
          <a:solidFill>
            <a:srgbClr val="25559B"/>
          </a:solidFill>
          <a:ln>
            <a:noFill/>
          </a:ln>
          <a:effectLst>
            <a:outerShdw blurRad="50800" dist="38100" dir="5400000" algn="t" rotWithShape="0">
              <a:prstClr val="black">
                <a:alpha val="40000"/>
              </a:prstClr>
            </a:outerShdw>
            <a:softEdge rad="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a:extLst>
              <a:ext uri="{FF2B5EF4-FFF2-40B4-BE49-F238E27FC236}">
                <a16:creationId xmlns:a16="http://schemas.microsoft.com/office/drawing/2014/main" id="{F5F0122C-C3F7-644F-383E-8E1F3369DDAE}"/>
              </a:ext>
            </a:extLst>
          </p:cNvPr>
          <p:cNvSpPr txBox="1">
            <a:spLocks/>
          </p:cNvSpPr>
          <p:nvPr/>
        </p:nvSpPr>
        <p:spPr>
          <a:xfrm>
            <a:off x="7360528" y="4278499"/>
            <a:ext cx="4171071" cy="23571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en-US" sz="1600">
                <a:latin typeface="Arial"/>
                <a:cs typeface="Arial"/>
              </a:rPr>
              <a:t>Examples:</a:t>
            </a:r>
          </a:p>
          <a:p>
            <a:pPr marL="230188" indent="-230188" fontAlgn="base"/>
            <a:r>
              <a:rPr lang="en-US" sz="1600">
                <a:latin typeface="Arial"/>
                <a:cs typeface="Arial"/>
              </a:rPr>
              <a:t>Latinos for Education</a:t>
            </a:r>
          </a:p>
          <a:p>
            <a:pPr marL="230188" indent="-230188" fontAlgn="base"/>
            <a:r>
              <a:rPr lang="en-US" sz="1600">
                <a:latin typeface="Arial"/>
                <a:cs typeface="Arial"/>
              </a:rPr>
              <a:t>MTA</a:t>
            </a:r>
          </a:p>
          <a:p>
            <a:pPr marL="230188" indent="-230188" fontAlgn="base"/>
            <a:r>
              <a:rPr lang="en-US" sz="1600">
                <a:latin typeface="Arial"/>
                <a:cs typeface="Arial"/>
              </a:rPr>
              <a:t>AFT-MA</a:t>
            </a:r>
          </a:p>
          <a:p>
            <a:pPr marL="230188" indent="-230188" fontAlgn="base"/>
            <a:r>
              <a:rPr lang="en-US" sz="1600">
                <a:latin typeface="Arial"/>
                <a:cs typeface="Arial"/>
              </a:rPr>
              <a:t>State Advisory Groups (e.g. EPAC)</a:t>
            </a:r>
          </a:p>
          <a:p>
            <a:pPr marL="230188" indent="-230188" fontAlgn="base"/>
            <a:r>
              <a:rPr lang="en-US" sz="1600">
                <a:latin typeface="Arial"/>
                <a:cs typeface="Arial"/>
              </a:rPr>
              <a:t>MASS</a:t>
            </a:r>
          </a:p>
          <a:p>
            <a:pPr marL="230188" indent="-230188" fontAlgn="base"/>
            <a:r>
              <a:rPr lang="en-US" sz="1600">
                <a:latin typeface="Arial"/>
                <a:cs typeface="Arial"/>
              </a:rPr>
              <a:t>MACTE</a:t>
            </a:r>
            <a:endParaRPr lang="en-US" sz="1600"/>
          </a:p>
        </p:txBody>
      </p:sp>
      <p:sp>
        <p:nvSpPr>
          <p:cNvPr id="4" name="Slide Number Placeholder 3">
            <a:extLst>
              <a:ext uri="{FF2B5EF4-FFF2-40B4-BE49-F238E27FC236}">
                <a16:creationId xmlns:a16="http://schemas.microsoft.com/office/drawing/2014/main" id="{C3B73393-E12A-3698-F84A-E2DBB3FCD73F}"/>
              </a:ext>
            </a:extLst>
          </p:cNvPr>
          <p:cNvSpPr>
            <a:spLocks noGrp="1"/>
          </p:cNvSpPr>
          <p:nvPr>
            <p:ph type="sldNum" sz="quarter" idx="12"/>
          </p:nvPr>
        </p:nvSpPr>
        <p:spPr/>
        <p:txBody>
          <a:bodyPr/>
          <a:lstStyle/>
          <a:p>
            <a:fld id="{68A8D22E-6BC5-9E47-900C-2BB94685D9F5}" type="slidenum">
              <a:rPr lang="en-US" smtClean="0"/>
              <a:t>8</a:t>
            </a:fld>
            <a:endParaRPr lang="en-US"/>
          </a:p>
        </p:txBody>
      </p:sp>
    </p:spTree>
    <p:extLst>
      <p:ext uri="{BB962C8B-B14F-4D97-AF65-F5344CB8AC3E}">
        <p14:creationId xmlns:p14="http://schemas.microsoft.com/office/powerpoint/2010/main" val="1767094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A1590-61B5-A121-C836-9537B454D210}"/>
              </a:ext>
            </a:extLst>
          </p:cNvPr>
          <p:cNvSpPr>
            <a:spLocks noGrp="1"/>
          </p:cNvSpPr>
          <p:nvPr>
            <p:ph type="title"/>
          </p:nvPr>
        </p:nvSpPr>
        <p:spPr>
          <a:xfrm>
            <a:off x="173179" y="217714"/>
            <a:ext cx="11783292" cy="951987"/>
          </a:xfrm>
        </p:spPr>
        <p:txBody>
          <a:bodyPr>
            <a:noAutofit/>
          </a:bodyPr>
          <a:lstStyle/>
          <a:p>
            <a:r>
              <a:rPr lang="en-US" sz="3600"/>
              <a:t>Proposed New Alternative Licensure Pathway for Communication and Literacy Skills Test (CLST)</a:t>
            </a:r>
          </a:p>
        </p:txBody>
      </p:sp>
      <p:sp>
        <p:nvSpPr>
          <p:cNvPr id="3" name="Content Placeholder 2">
            <a:extLst>
              <a:ext uri="{FF2B5EF4-FFF2-40B4-BE49-F238E27FC236}">
                <a16:creationId xmlns:a16="http://schemas.microsoft.com/office/drawing/2014/main" id="{7AF44E79-BDC6-3D54-2218-95A8F64BFBC7}"/>
              </a:ext>
            </a:extLst>
          </p:cNvPr>
          <p:cNvSpPr>
            <a:spLocks noGrp="1"/>
          </p:cNvSpPr>
          <p:nvPr>
            <p:ph idx="1"/>
          </p:nvPr>
        </p:nvSpPr>
        <p:spPr>
          <a:xfrm>
            <a:off x="173179" y="1718254"/>
            <a:ext cx="7522031" cy="4287692"/>
          </a:xfrm>
        </p:spPr>
        <p:txBody>
          <a:bodyPr vert="horz" lIns="91440" tIns="45720" rIns="91440" bIns="45720" rtlCol="0" anchor="t">
            <a:normAutofit/>
          </a:bodyPr>
          <a:lstStyle/>
          <a:p>
            <a:pPr marL="0" indent="0" fontAlgn="t">
              <a:buNone/>
            </a:pPr>
            <a:endParaRPr lang="en-US" sz="2000" b="1" dirty="0">
              <a:latin typeface="Arial"/>
              <a:cs typeface="Arial"/>
            </a:endParaRPr>
          </a:p>
          <a:p>
            <a:pPr marL="0" indent="0">
              <a:buNone/>
            </a:pPr>
            <a:r>
              <a:rPr lang="en-US" sz="2000" b="1" dirty="0">
                <a:latin typeface="Arial"/>
                <a:cs typeface="Arial"/>
              </a:rPr>
              <a:t>Options to meet CLST requirement</a:t>
            </a:r>
            <a:r>
              <a:rPr lang="en-US" sz="2000" dirty="0">
                <a:latin typeface="Arial"/>
                <a:cs typeface="Arial"/>
              </a:rPr>
              <a:t>:</a:t>
            </a:r>
            <a:endParaRPr lang="en-US" dirty="0"/>
          </a:p>
          <a:p>
            <a:pPr lvl="1" fontAlgn="t">
              <a:lnSpc>
                <a:spcPct val="150000"/>
              </a:lnSpc>
              <a:buFont typeface="Wingdings" panose="05000000000000000000" pitchFamily="2" charset="2"/>
              <a:buChar char="ü"/>
            </a:pPr>
            <a:r>
              <a:rPr lang="en-US" sz="2000" dirty="0">
                <a:latin typeface="Arial"/>
                <a:cs typeface="Arial"/>
              </a:rPr>
              <a:t>Completion of an approved Educator Preparation Program</a:t>
            </a:r>
          </a:p>
          <a:p>
            <a:pPr lvl="1" fontAlgn="t">
              <a:lnSpc>
                <a:spcPct val="150000"/>
              </a:lnSpc>
              <a:buFont typeface="Wingdings" panose="05000000000000000000" pitchFamily="2" charset="2"/>
              <a:buChar char="ü"/>
            </a:pPr>
            <a:r>
              <a:rPr lang="en-US" sz="2000" dirty="0">
                <a:latin typeface="Arial"/>
                <a:cs typeface="Arial"/>
              </a:rPr>
              <a:t>License from another state</a:t>
            </a:r>
          </a:p>
          <a:p>
            <a:pPr lvl="1" fontAlgn="t">
              <a:lnSpc>
                <a:spcPct val="150000"/>
              </a:lnSpc>
              <a:buFont typeface="Wingdings" panose="05000000000000000000" pitchFamily="2" charset="2"/>
              <a:buChar char="ü"/>
            </a:pPr>
            <a:r>
              <a:rPr lang="en-US" sz="2000" dirty="0">
                <a:latin typeface="Arial"/>
                <a:cs typeface="Arial"/>
              </a:rPr>
              <a:t>Master’s/Doctorate from an accredited degree program</a:t>
            </a:r>
          </a:p>
          <a:p>
            <a:pPr lvl="1" fontAlgn="t">
              <a:lnSpc>
                <a:spcPct val="150000"/>
              </a:lnSpc>
              <a:buFont typeface="Wingdings" panose="05000000000000000000" pitchFamily="2" charset="2"/>
              <a:buChar char="ü"/>
            </a:pPr>
            <a:r>
              <a:rPr lang="en-US" sz="2000" dirty="0">
                <a:latin typeface="Arial"/>
                <a:cs typeface="Arial"/>
              </a:rPr>
              <a:t>2-years of field-based experience and recommendation from school/district leader</a:t>
            </a:r>
          </a:p>
          <a:p>
            <a:pPr marL="0" indent="0">
              <a:buNone/>
            </a:pPr>
            <a:endParaRPr lang="en-US" sz="2000" dirty="0">
              <a:latin typeface="Arial"/>
              <a:cs typeface="Arial"/>
            </a:endParaRPr>
          </a:p>
        </p:txBody>
      </p:sp>
      <p:sp>
        <p:nvSpPr>
          <p:cNvPr id="5" name="Rectangle 4" descr="Users with solid fill">
            <a:extLst>
              <a:ext uri="{FF2B5EF4-FFF2-40B4-BE49-F238E27FC236}">
                <a16:creationId xmlns:a16="http://schemas.microsoft.com/office/drawing/2014/main" id="{15C2251E-E86F-5930-9290-0C604ABDEB60}"/>
              </a:ext>
            </a:extLst>
          </p:cNvPr>
          <p:cNvSpPr/>
          <p:nvPr/>
        </p:nvSpPr>
        <p:spPr>
          <a:xfrm>
            <a:off x="9065769" y="2702629"/>
            <a:ext cx="1450273" cy="91440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t="-25000" b="-25000"/>
            </a:stretch>
          </a:blip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defPPr>
              <a:defRPr lang="en-US"/>
            </a:defPPr>
            <a:lvl1pPr marL="0" algn="l" defTabSz="914400" rtl="0" eaLnBrk="1" latinLnBrk="0" hangingPunct="1">
              <a:defRPr sz="1800" kern="1200">
                <a:solidFill>
                  <a:schemeClr val="lt1">
                    <a:hueOff val="0"/>
                    <a:satOff val="0"/>
                    <a:lumOff val="0"/>
                    <a:alphaOff val="0"/>
                  </a:schemeClr>
                </a:solidFill>
                <a:latin typeface="+mn-lt"/>
                <a:ea typeface="+mn-ea"/>
                <a:cs typeface="+mn-cs"/>
              </a:defRPr>
            </a:lvl1pPr>
            <a:lvl2pPr marL="457200" algn="l" defTabSz="914400" rtl="0" eaLnBrk="1" latinLnBrk="0" hangingPunct="1">
              <a:defRPr sz="1800" kern="1200">
                <a:solidFill>
                  <a:schemeClr val="lt1">
                    <a:hueOff val="0"/>
                    <a:satOff val="0"/>
                    <a:lumOff val="0"/>
                    <a:alphaOff val="0"/>
                  </a:schemeClr>
                </a:solidFill>
                <a:latin typeface="+mn-lt"/>
                <a:ea typeface="+mn-ea"/>
                <a:cs typeface="+mn-cs"/>
              </a:defRPr>
            </a:lvl2pPr>
            <a:lvl3pPr marL="914400" algn="l" defTabSz="914400" rtl="0" eaLnBrk="1" latinLnBrk="0" hangingPunct="1">
              <a:defRPr sz="1800" kern="1200">
                <a:solidFill>
                  <a:schemeClr val="lt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lt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lt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lt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lt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lt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lt1">
                    <a:hueOff val="0"/>
                    <a:satOff val="0"/>
                    <a:lumOff val="0"/>
                    <a:alphaOff val="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hueOff val="0"/>
                  <a:satOff val="0"/>
                  <a:lumOff val="0"/>
                  <a:alphaOff val="0"/>
                </a:prstClr>
              </a:solidFill>
              <a:effectLst/>
              <a:uLnTx/>
              <a:uFillTx/>
              <a:latin typeface="Calibri" panose="020F0502020204030204"/>
              <a:ea typeface="+mn-ea"/>
              <a:cs typeface="+mn-cs"/>
            </a:endParaRPr>
          </a:p>
        </p:txBody>
      </p:sp>
      <p:sp>
        <p:nvSpPr>
          <p:cNvPr id="6" name="TextBox 42" descr="Communications &amp; Literacy&#10;5 Approved Alternatives &#10;">
            <a:extLst>
              <a:ext uri="{FF2B5EF4-FFF2-40B4-BE49-F238E27FC236}">
                <a16:creationId xmlns:a16="http://schemas.microsoft.com/office/drawing/2014/main" id="{259338E9-F1A9-4E8C-AAFB-1A31118A564B}"/>
              </a:ext>
            </a:extLst>
          </p:cNvPr>
          <p:cNvSpPr txBox="1"/>
          <p:nvPr/>
        </p:nvSpPr>
        <p:spPr>
          <a:xfrm>
            <a:off x="7470070" y="3420471"/>
            <a:ext cx="4641672" cy="13716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53340" tIns="53340" rIns="53340" bIns="53340" numCol="1" spcCol="1270" anchor="ctr" anchorCtr="0">
            <a:noAutofit/>
          </a:bodyPr>
          <a:lstStyle>
            <a:defPPr>
              <a:defRPr lang="en-US"/>
            </a:defPPr>
            <a:lvl1pPr marL="0" algn="l" defTabSz="914400" rtl="0" eaLnBrk="1" latinLnBrk="0" hangingPunct="1">
              <a:defRPr sz="1800" kern="1200">
                <a:solidFill>
                  <a:schemeClr val="tx1">
                    <a:hueOff val="0"/>
                    <a:satOff val="0"/>
                    <a:lumOff val="0"/>
                    <a:alphaOff val="0"/>
                  </a:schemeClr>
                </a:solidFill>
                <a:latin typeface="+mn-lt"/>
                <a:ea typeface="+mn-ea"/>
                <a:cs typeface="+mn-cs"/>
              </a:defRPr>
            </a:lvl1pPr>
            <a:lvl2pPr marL="457200" algn="l" defTabSz="914400" rtl="0" eaLnBrk="1" latinLnBrk="0" hangingPunct="1">
              <a:defRPr sz="1800" kern="1200">
                <a:solidFill>
                  <a:schemeClr val="tx1">
                    <a:hueOff val="0"/>
                    <a:satOff val="0"/>
                    <a:lumOff val="0"/>
                    <a:alphaOff val="0"/>
                  </a:schemeClr>
                </a:solidFill>
                <a:latin typeface="+mn-lt"/>
                <a:ea typeface="+mn-ea"/>
                <a:cs typeface="+mn-cs"/>
              </a:defRPr>
            </a:lvl2pPr>
            <a:lvl3pPr marL="914400" algn="l" defTabSz="914400" rtl="0" eaLnBrk="1" latinLnBrk="0" hangingPunct="1">
              <a:defRPr sz="1800" kern="1200">
                <a:solidFill>
                  <a:schemeClr val="tx1">
                    <a:hueOff val="0"/>
                    <a:satOff val="0"/>
                    <a:lumOff val="0"/>
                    <a:alphaOff val="0"/>
                  </a:schemeClr>
                </a:solidFill>
                <a:latin typeface="+mn-lt"/>
                <a:ea typeface="+mn-ea"/>
                <a:cs typeface="+mn-cs"/>
              </a:defRPr>
            </a:lvl3pPr>
            <a:lvl4pPr marL="1371600" algn="l" defTabSz="914400" rtl="0" eaLnBrk="1" latinLnBrk="0" hangingPunct="1">
              <a:defRPr sz="1800" kern="1200">
                <a:solidFill>
                  <a:schemeClr val="tx1">
                    <a:hueOff val="0"/>
                    <a:satOff val="0"/>
                    <a:lumOff val="0"/>
                    <a:alphaOff val="0"/>
                  </a:schemeClr>
                </a:solidFill>
                <a:latin typeface="+mn-lt"/>
                <a:ea typeface="+mn-ea"/>
                <a:cs typeface="+mn-cs"/>
              </a:defRPr>
            </a:lvl4pPr>
            <a:lvl5pPr marL="1828800" algn="l" defTabSz="914400" rtl="0" eaLnBrk="1" latinLnBrk="0" hangingPunct="1">
              <a:defRPr sz="1800" kern="1200">
                <a:solidFill>
                  <a:schemeClr val="tx1">
                    <a:hueOff val="0"/>
                    <a:satOff val="0"/>
                    <a:lumOff val="0"/>
                    <a:alphaOff val="0"/>
                  </a:schemeClr>
                </a:solidFill>
                <a:latin typeface="+mn-lt"/>
                <a:ea typeface="+mn-ea"/>
                <a:cs typeface="+mn-cs"/>
              </a:defRPr>
            </a:lvl5pPr>
            <a:lvl6pPr marL="2286000" algn="l" defTabSz="914400" rtl="0" eaLnBrk="1" latinLnBrk="0" hangingPunct="1">
              <a:defRPr sz="1800" kern="1200">
                <a:solidFill>
                  <a:schemeClr val="tx1">
                    <a:hueOff val="0"/>
                    <a:satOff val="0"/>
                    <a:lumOff val="0"/>
                    <a:alphaOff val="0"/>
                  </a:schemeClr>
                </a:solidFill>
                <a:latin typeface="+mn-lt"/>
                <a:ea typeface="+mn-ea"/>
                <a:cs typeface="+mn-cs"/>
              </a:defRPr>
            </a:lvl6pPr>
            <a:lvl7pPr marL="2743200" algn="l" defTabSz="914400" rtl="0" eaLnBrk="1" latinLnBrk="0" hangingPunct="1">
              <a:defRPr sz="1800" kern="1200">
                <a:solidFill>
                  <a:schemeClr val="tx1">
                    <a:hueOff val="0"/>
                    <a:satOff val="0"/>
                    <a:lumOff val="0"/>
                    <a:alphaOff val="0"/>
                  </a:schemeClr>
                </a:solidFill>
                <a:latin typeface="+mn-lt"/>
                <a:ea typeface="+mn-ea"/>
                <a:cs typeface="+mn-cs"/>
              </a:defRPr>
            </a:lvl7pPr>
            <a:lvl8pPr marL="3200400" algn="l" defTabSz="914400" rtl="0" eaLnBrk="1" latinLnBrk="0" hangingPunct="1">
              <a:defRPr sz="1800" kern="1200">
                <a:solidFill>
                  <a:schemeClr val="tx1">
                    <a:hueOff val="0"/>
                    <a:satOff val="0"/>
                    <a:lumOff val="0"/>
                    <a:alphaOff val="0"/>
                  </a:schemeClr>
                </a:solidFill>
                <a:latin typeface="+mn-lt"/>
                <a:ea typeface="+mn-ea"/>
                <a:cs typeface="+mn-cs"/>
              </a:defRPr>
            </a:lvl8pPr>
            <a:lvl9pPr marL="3657600" algn="l" defTabSz="914400" rtl="0" eaLnBrk="1" latinLnBrk="0" hangingPunct="1">
              <a:defRPr sz="1800" kern="1200">
                <a:solidFill>
                  <a:schemeClr val="tx1">
                    <a:hueOff val="0"/>
                    <a:satOff val="0"/>
                    <a:lumOff val="0"/>
                    <a:alphaOff val="0"/>
                  </a:schemeClr>
                </a:solidFill>
                <a:latin typeface="+mn-lt"/>
                <a:ea typeface="+mn-ea"/>
                <a:cs typeface="+mn-cs"/>
              </a:defRPr>
            </a:lvl9pPr>
          </a:lstStyle>
          <a:p>
            <a:pPr marL="0" marR="0" lvl="0" indent="0" algn="ctr" defTabSz="622300" rtl="0" eaLnBrk="1" fontAlgn="auto" latinLnBrk="0" hangingPunct="1">
              <a:lnSpc>
                <a:spcPct val="90000"/>
              </a:lnSpc>
              <a:spcBef>
                <a:spcPct val="0"/>
              </a:spcBef>
              <a:spcAft>
                <a:spcPct val="35000"/>
              </a:spcAft>
              <a:buClrTx/>
              <a:buSzTx/>
              <a:buFontTx/>
              <a:buNone/>
              <a:tabLst/>
              <a:defRPr/>
            </a:pPr>
            <a:r>
              <a:rPr kumimoji="0" lang="en-US" sz="2400" b="1" i="0" u="none" strike="noStrike" kern="1200" cap="none" spc="0" normalizeH="0" baseline="0" noProof="0" dirty="0">
                <a:ln>
                  <a:noFill/>
                </a:ln>
                <a:solidFill>
                  <a:srgbClr val="1E4782"/>
                </a:solidFill>
                <a:effectLst/>
                <a:uLnTx/>
                <a:uFillTx/>
                <a:latin typeface="Arial" panose="020B0604020202020204" pitchFamily="34" charset="0"/>
                <a:cs typeface="Arial" panose="020B0604020202020204" pitchFamily="34" charset="0"/>
              </a:rPr>
              <a:t>Communications &amp; Literacy Skills (CLST)</a:t>
            </a:r>
          </a:p>
        </p:txBody>
      </p:sp>
      <p:sp>
        <p:nvSpPr>
          <p:cNvPr id="4" name="Slide Number Placeholder 3">
            <a:extLst>
              <a:ext uri="{FF2B5EF4-FFF2-40B4-BE49-F238E27FC236}">
                <a16:creationId xmlns:a16="http://schemas.microsoft.com/office/drawing/2014/main" id="{87AE5714-BFC8-FBB2-CF7A-243D5DDA1587}"/>
              </a:ext>
            </a:extLst>
          </p:cNvPr>
          <p:cNvSpPr>
            <a:spLocks noGrp="1"/>
          </p:cNvSpPr>
          <p:nvPr>
            <p:ph type="sldNum" sz="quarter" idx="12"/>
          </p:nvPr>
        </p:nvSpPr>
        <p:spPr/>
        <p:txBody>
          <a:bodyPr/>
          <a:lstStyle/>
          <a:p>
            <a:fld id="{68A8D22E-6BC5-9E47-900C-2BB94685D9F5}" type="slidenum">
              <a:rPr lang="en-US" smtClean="0"/>
              <a:t>9</a:t>
            </a:fld>
            <a:endParaRPr lang="en-US"/>
          </a:p>
        </p:txBody>
      </p:sp>
    </p:spTree>
    <p:extLst>
      <p:ext uri="{BB962C8B-B14F-4D97-AF65-F5344CB8AC3E}">
        <p14:creationId xmlns:p14="http://schemas.microsoft.com/office/powerpoint/2010/main" val="2962482516"/>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a12eb2f-f040-4639-9fb2-5a6588dc8035" xsi:nil="true"/>
    <lcf76f155ced4ddcb4097134ff3c332f xmlns="0128f6a2-0fe6-40ac-973e-bb0bf35151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0EA0BB4E6A684694772750B001C800" ma:contentTypeVersion="15" ma:contentTypeDescription="Create a new document." ma:contentTypeScope="" ma:versionID="2ecebec43c619424d5afa22f737e783a">
  <xsd:schema xmlns:xsd="http://www.w3.org/2001/XMLSchema" xmlns:xs="http://www.w3.org/2001/XMLSchema" xmlns:p="http://schemas.microsoft.com/office/2006/metadata/properties" xmlns:ns2="0128f6a2-0fe6-40ac-973e-bb0bf351512f" xmlns:ns3="7a12eb2f-f040-4639-9fb2-5a6588dc8035" targetNamespace="http://schemas.microsoft.com/office/2006/metadata/properties" ma:root="true" ma:fieldsID="d07a9afb9c8efddc579883151270dfb6" ns2:_="" ns3:_="">
    <xsd:import namespace="0128f6a2-0fe6-40ac-973e-bb0bf351512f"/>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8f6a2-0fe6-40ac-973e-bb0bf35151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98D21F-1B6C-4306-9254-F6E9DAD8DCB1}">
  <ds:schemaRefs>
    <ds:schemaRef ds:uri="http://schemas.microsoft.com/sharepoint/v3/contenttype/forms"/>
  </ds:schemaRefs>
</ds:datastoreItem>
</file>

<file path=customXml/itemProps2.xml><?xml version="1.0" encoding="utf-8"?>
<ds:datastoreItem xmlns:ds="http://schemas.openxmlformats.org/officeDocument/2006/customXml" ds:itemID="{9D494D0F-5B2D-44F5-A6E4-06E511D698B6}">
  <ds:schemaRefs>
    <ds:schemaRef ds:uri="http://purl.org/dc/dcmitype/"/>
    <ds:schemaRef ds:uri="http://schemas.microsoft.com/office/infopath/2007/PartnerControls"/>
    <ds:schemaRef ds:uri="http://schemas.openxmlformats.org/package/2006/metadata/core-properties"/>
    <ds:schemaRef ds:uri="7a12eb2f-f040-4639-9fb2-5a6588dc8035"/>
    <ds:schemaRef ds:uri="http://www.w3.org/XML/1998/namespace"/>
    <ds:schemaRef ds:uri="http://purl.org/dc/terms/"/>
    <ds:schemaRef ds:uri="http://purl.org/dc/elements/1.1/"/>
    <ds:schemaRef ds:uri="http://schemas.microsoft.com/office/2006/documentManagement/types"/>
    <ds:schemaRef ds:uri="0128f6a2-0fe6-40ac-973e-bb0bf351512f"/>
    <ds:schemaRef ds:uri="http://schemas.microsoft.com/office/2006/metadata/properties"/>
  </ds:schemaRefs>
</ds:datastoreItem>
</file>

<file path=customXml/itemProps3.xml><?xml version="1.0" encoding="utf-8"?>
<ds:datastoreItem xmlns:ds="http://schemas.openxmlformats.org/officeDocument/2006/customXml" ds:itemID="{355A5A35-C234-4609-9F10-2CA76AC7BB31}">
  <ds:schemaRefs>
    <ds:schemaRef ds:uri="0128f6a2-0fe6-40ac-973e-bb0bf351512f"/>
    <ds:schemaRef ds:uri="7a12eb2f-f040-4639-9fb2-5a6588dc80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9</TotalTime>
  <Words>1011</Words>
  <Application>Microsoft Office PowerPoint</Application>
  <PresentationFormat>Widescreen</PresentationFormat>
  <Paragraphs>127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Wingdings</vt:lpstr>
      <vt:lpstr>Office Theme</vt:lpstr>
      <vt:lpstr>Proposed Amendments to Regulations on Educator Licensure and Preparation Program Approval, 603 CMR 7.00</vt:lpstr>
      <vt:lpstr>Today’s Presenters</vt:lpstr>
      <vt:lpstr>Today’s Agenda</vt:lpstr>
      <vt:lpstr>Overview of Proposed Changes</vt:lpstr>
      <vt:lpstr>Background: Mass Leads Act</vt:lpstr>
      <vt:lpstr>Background: Licensure Assessments </vt:lpstr>
      <vt:lpstr>Background on Licensure Assessments </vt:lpstr>
      <vt:lpstr>Stakeholder Engagement</vt:lpstr>
      <vt:lpstr>Proposed New Alternative Licensure Pathway for Communication and Literacy Skills Test (CLST)</vt:lpstr>
      <vt:lpstr>Proposed New Alternative Licensure Pathway for Subject Matter Knowledge Test</vt:lpstr>
      <vt:lpstr>Proposed New Alternative Licensure Pathway - Other Provisions and Evaluation</vt:lpstr>
      <vt:lpstr>Other Amendments</vt:lpstr>
      <vt:lpstr>Anticipated Next Steps</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BESE November 18, 2025 Regular Meeting Item 2 PowerPoint: Proposed Amendments to Regulations on Educator Licensure and Preparation Program Approval, 603 CMR 7.00</dc:title>
  <dc:creator>DESE</dc:creator>
  <cp:lastModifiedBy>Zou, Dong (EOE)</cp:lastModifiedBy>
  <cp:revision>39</cp:revision>
  <cp:lastPrinted>2025-11-10T21:17:10Z</cp:lastPrinted>
  <dcterms:created xsi:type="dcterms:W3CDTF">2025-04-29T19:14:04Z</dcterms:created>
  <dcterms:modified xsi:type="dcterms:W3CDTF">2025-11-19T16:40:59Z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Nov 19 2025 12:00AM</vt:lpwstr>
  </property>
</Properties>
</file>