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5" r:id="rId5"/>
  </p:sldMasterIdLst>
  <p:notesMasterIdLst>
    <p:notesMasterId r:id="rId19"/>
  </p:notesMasterIdLst>
  <p:sldIdLst>
    <p:sldId id="257" r:id="rId6"/>
    <p:sldId id="258" r:id="rId7"/>
    <p:sldId id="353" r:id="rId8"/>
    <p:sldId id="551" r:id="rId9"/>
    <p:sldId id="564" r:id="rId10"/>
    <p:sldId id="333" r:id="rId11"/>
    <p:sldId id="572" r:id="rId12"/>
    <p:sldId id="483" r:id="rId13"/>
    <p:sldId id="573" r:id="rId14"/>
    <p:sldId id="565" r:id="rId15"/>
    <p:sldId id="569" r:id="rId16"/>
    <p:sldId id="568" r:id="rId17"/>
    <p:sldId id="5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pdate on the K-12 Statewide Graduation Council" id="{D5C2DE13-ECD6-43A2-B767-BB14C2D77F8A}">
          <p14:sldIdLst>
            <p14:sldId id="257"/>
            <p14:sldId id="258"/>
            <p14:sldId id="353"/>
            <p14:sldId id="551"/>
            <p14:sldId id="564"/>
            <p14:sldId id="333"/>
            <p14:sldId id="572"/>
            <p14:sldId id="483"/>
            <p14:sldId id="573"/>
            <p14:sldId id="565"/>
            <p14:sldId id="569"/>
            <p14:sldId id="568"/>
            <p14:sldId id="571"/>
          </p14:sldIdLst>
        </p14:section>
        <p14:section name="Appendix" id="{DD9E3426-54D6-4D03-BFA5-D77E651DEA5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32DF4-F5B6-6F6A-5CAA-CC6E6A7FB1AC}" name="Schneider, Rhoda E (DESE)" initials="RS" userId="S::Rhoda.E.Schneider@mass.gov::d0126d03-90dd-41f7-a22f-30a70334c8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37829D-F2CA-4A58-A1D8-C45FF6B8DCD2}" v="2" dt="2025-12-16T15:20:53.007"/>
    <p1510:client id="{FD3FEBF0-6CF0-DB41-3551-1BD7A208099E}" v="2" dt="2025-12-15T17:12:52.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84"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ngton, Carrie J (DESE)" userId="b543a0b6-021e-430e-a7cb-c84ac318616d" providerId="ADAL" clId="{CAA42F65-7553-42D4-AC7E-0C42AEAE89C9}"/>
    <pc:docChg chg="modSld">
      <pc:chgData name="Harrington, Carrie J (DESE)" userId="b543a0b6-021e-430e-a7cb-c84ac318616d" providerId="ADAL" clId="{CAA42F65-7553-42D4-AC7E-0C42AEAE89C9}" dt="2025-12-16T15:25:27.619" v="13" actId="962"/>
      <pc:docMkLst>
        <pc:docMk/>
      </pc:docMkLst>
      <pc:sldChg chg="modSp mod">
        <pc:chgData name="Harrington, Carrie J (DESE)" userId="b543a0b6-021e-430e-a7cb-c84ac318616d" providerId="ADAL" clId="{CAA42F65-7553-42D4-AC7E-0C42AEAE89C9}" dt="2025-12-16T15:22:14.207" v="3" actId="962"/>
        <pc:sldMkLst>
          <pc:docMk/>
          <pc:sldMk cId="1316420385" sldId="333"/>
        </pc:sldMkLst>
        <pc:picChg chg="mod">
          <ac:chgData name="Harrington, Carrie J (DESE)" userId="b543a0b6-021e-430e-a7cb-c84ac318616d" providerId="ADAL" clId="{CAA42F65-7553-42D4-AC7E-0C42AEAE89C9}" dt="2025-12-16T15:22:14.207" v="3" actId="962"/>
          <ac:picMkLst>
            <pc:docMk/>
            <pc:sldMk cId="1316420385" sldId="333"/>
            <ac:picMk id="7" creationId="{656B6F99-6F72-4701-8F6A-05331B6D4CD7}"/>
          </ac:picMkLst>
        </pc:picChg>
      </pc:sldChg>
      <pc:sldChg chg="modSp mod">
        <pc:chgData name="Harrington, Carrie J (DESE)" userId="b543a0b6-021e-430e-a7cb-c84ac318616d" providerId="ADAL" clId="{CAA42F65-7553-42D4-AC7E-0C42AEAE89C9}" dt="2025-12-16T15:25:27.619" v="13" actId="962"/>
        <pc:sldMkLst>
          <pc:docMk/>
          <pc:sldMk cId="2948638004" sldId="483"/>
        </pc:sldMkLst>
        <pc:picChg chg="mod">
          <ac:chgData name="Harrington, Carrie J (DESE)" userId="b543a0b6-021e-430e-a7cb-c84ac318616d" providerId="ADAL" clId="{CAA42F65-7553-42D4-AC7E-0C42AEAE89C9}" dt="2025-12-16T15:25:27.619" v="13" actId="962"/>
          <ac:picMkLst>
            <pc:docMk/>
            <pc:sldMk cId="2948638004" sldId="483"/>
            <ac:picMk id="12" creationId="{5D118744-333E-2912-35EA-411D9293B096}"/>
          </ac:picMkLst>
        </pc:picChg>
      </pc:sldChg>
      <pc:sldChg chg="modSp">
        <pc:chgData name="Harrington, Carrie J (DESE)" userId="b543a0b6-021e-430e-a7cb-c84ac318616d" providerId="ADAL" clId="{CAA42F65-7553-42D4-AC7E-0C42AEAE89C9}" dt="2025-12-16T15:20:53.007" v="1" actId="962"/>
        <pc:sldMkLst>
          <pc:docMk/>
          <pc:sldMk cId="3509955687" sldId="551"/>
        </pc:sldMkLst>
        <pc:graphicFrameChg chg="mod">
          <ac:chgData name="Harrington, Carrie J (DESE)" userId="b543a0b6-021e-430e-a7cb-c84ac318616d" providerId="ADAL" clId="{CAA42F65-7553-42D4-AC7E-0C42AEAE89C9}" dt="2025-12-16T15:20:53.007" v="1" actId="962"/>
          <ac:graphicFrameMkLst>
            <pc:docMk/>
            <pc:sldMk cId="3509955687" sldId="551"/>
            <ac:graphicFrameMk id="13" creationId="{62A1BA47-88CA-1092-5BBB-4BCDEE9CCFBE}"/>
          </ac:graphicFrameMkLst>
        </pc:graphicFrameChg>
      </pc:sldChg>
      <pc:sldChg chg="modSp mod">
        <pc:chgData name="Harrington, Carrie J (DESE)" userId="b543a0b6-021e-430e-a7cb-c84ac318616d" providerId="ADAL" clId="{CAA42F65-7553-42D4-AC7E-0C42AEAE89C9}" dt="2025-12-16T15:24:50.632" v="11" actId="962"/>
        <pc:sldMkLst>
          <pc:docMk/>
          <pc:sldMk cId="2215284312" sldId="572"/>
        </pc:sldMkLst>
        <pc:picChg chg="mod">
          <ac:chgData name="Harrington, Carrie J (DESE)" userId="b543a0b6-021e-430e-a7cb-c84ac318616d" providerId="ADAL" clId="{CAA42F65-7553-42D4-AC7E-0C42AEAE89C9}" dt="2025-12-16T15:23:39.998" v="5" actId="962"/>
          <ac:picMkLst>
            <pc:docMk/>
            <pc:sldMk cId="2215284312" sldId="572"/>
            <ac:picMk id="5" creationId="{AE5F9970-DF4D-7487-BE46-9B438C25D4D0}"/>
          </ac:picMkLst>
        </pc:picChg>
        <pc:picChg chg="mod">
          <ac:chgData name="Harrington, Carrie J (DESE)" userId="b543a0b6-021e-430e-a7cb-c84ac318616d" providerId="ADAL" clId="{CAA42F65-7553-42D4-AC7E-0C42AEAE89C9}" dt="2025-12-16T15:24:50.632" v="11" actId="962"/>
          <ac:picMkLst>
            <pc:docMk/>
            <pc:sldMk cId="2215284312" sldId="572"/>
            <ac:picMk id="6" creationId="{8CB0DA58-4A52-1EC5-5227-C9944068A66E}"/>
          </ac:picMkLst>
        </pc:picChg>
        <pc:picChg chg="mod">
          <ac:chgData name="Harrington, Carrie J (DESE)" userId="b543a0b6-021e-430e-a7cb-c84ac318616d" providerId="ADAL" clId="{CAA42F65-7553-42D4-AC7E-0C42AEAE89C9}" dt="2025-12-16T15:24:02.144" v="7" actId="962"/>
          <ac:picMkLst>
            <pc:docMk/>
            <pc:sldMk cId="2215284312" sldId="572"/>
            <ac:picMk id="10" creationId="{06A85997-E559-391C-FD1A-470C1FF87DF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0AA21B-0A9A-44E0-A39E-08258467E05D}" type="doc">
      <dgm:prSet loTypeId="urn:microsoft.com/office/officeart/2005/8/layout/hProcess9" loCatId="process" qsTypeId="urn:microsoft.com/office/officeart/2005/8/quickstyle/simple1" qsCatId="simple" csTypeId="urn:microsoft.com/office/officeart/2005/8/colors/accent1_1" csCatId="accent1" phldr="1"/>
      <dgm:spPr/>
      <dgm:t>
        <a:bodyPr/>
        <a:lstStyle/>
        <a:p>
          <a:endParaRPr lang="en-US"/>
        </a:p>
      </dgm:t>
    </dgm:pt>
    <dgm:pt modelId="{66DC5F04-D259-4D39-ABFB-CB569ADFE807}">
      <dgm:prSet phldrT="[Text]" phldr="0"/>
      <dgm:spPr/>
      <dgm:t>
        <a:bodyPr/>
        <a:lstStyle/>
        <a:p>
          <a:pPr rtl="0"/>
          <a:r>
            <a:rPr lang="en-US" b="0" dirty="0">
              <a:latin typeface="Arial"/>
              <a:cs typeface="Arial"/>
            </a:rPr>
            <a:t>Stakeholder Engagement</a:t>
          </a:r>
        </a:p>
      </dgm:t>
    </dgm:pt>
    <dgm:pt modelId="{48829961-BD87-4DF8-844D-3099547A350E}" type="parTrans" cxnId="{83DCCD46-9A4E-4749-A20B-77702B863C80}">
      <dgm:prSet/>
      <dgm:spPr/>
      <dgm:t>
        <a:bodyPr/>
        <a:lstStyle/>
        <a:p>
          <a:endParaRPr lang="en-US"/>
        </a:p>
      </dgm:t>
    </dgm:pt>
    <dgm:pt modelId="{60306DA2-9D99-464B-8DA8-9CB287388FC0}" type="sibTrans" cxnId="{83DCCD46-9A4E-4749-A20B-77702B863C80}">
      <dgm:prSet/>
      <dgm:spPr/>
      <dgm:t>
        <a:bodyPr/>
        <a:lstStyle/>
        <a:p>
          <a:endParaRPr lang="en-US"/>
        </a:p>
      </dgm:t>
    </dgm:pt>
    <dgm:pt modelId="{7F4655DA-4F2D-468E-8AF5-ACF3F9821519}">
      <dgm:prSet phldrT="[Text]" phldr="0"/>
      <dgm:spPr/>
      <dgm:t>
        <a:bodyPr/>
        <a:lstStyle/>
        <a:p>
          <a:pPr rtl="0"/>
          <a:r>
            <a:rPr lang="en-US" b="0">
              <a:latin typeface="Arial"/>
              <a:cs typeface="Arial"/>
            </a:rPr>
            <a:t>Governor and Legislature Receive Final Recommendations</a:t>
          </a:r>
        </a:p>
      </dgm:t>
    </dgm:pt>
    <dgm:pt modelId="{F785CE9B-662B-49CD-97C9-090765BBD410}" type="parTrans" cxnId="{6B2598ED-873C-4A68-98E7-DD2E32C6E431}">
      <dgm:prSet/>
      <dgm:spPr/>
      <dgm:t>
        <a:bodyPr/>
        <a:lstStyle/>
        <a:p>
          <a:endParaRPr lang="en-US"/>
        </a:p>
      </dgm:t>
    </dgm:pt>
    <dgm:pt modelId="{D5350ED9-6179-4CF5-83FE-B224021B2C4B}" type="sibTrans" cxnId="{6B2598ED-873C-4A68-98E7-DD2E32C6E431}">
      <dgm:prSet/>
      <dgm:spPr/>
      <dgm:t>
        <a:bodyPr/>
        <a:lstStyle/>
        <a:p>
          <a:endParaRPr lang="en-US"/>
        </a:p>
      </dgm:t>
    </dgm:pt>
    <dgm:pt modelId="{FEF74767-558C-413D-B0AF-D865B5727591}">
      <dgm:prSet phldr="0"/>
      <dgm:spPr/>
      <dgm:t>
        <a:bodyPr/>
        <a:lstStyle/>
        <a:p>
          <a:pPr rtl="0"/>
          <a:r>
            <a:rPr lang="en-US" b="0">
              <a:latin typeface="Arial"/>
              <a:cs typeface="Arial"/>
            </a:rPr>
            <a:t>Interim Report Delivered to Governor and Legislature</a:t>
          </a:r>
        </a:p>
      </dgm:t>
    </dgm:pt>
    <dgm:pt modelId="{28D49D9C-896D-4455-A658-D96AFCCBFB3D}" type="parTrans" cxnId="{39566E36-8663-46DA-85F8-2CDCE61A13C2}">
      <dgm:prSet/>
      <dgm:spPr/>
      <dgm:t>
        <a:bodyPr/>
        <a:lstStyle/>
        <a:p>
          <a:endParaRPr lang="en-US"/>
        </a:p>
      </dgm:t>
    </dgm:pt>
    <dgm:pt modelId="{A7416A48-5427-4A03-9052-1338F06DF9CF}" type="sibTrans" cxnId="{39566E36-8663-46DA-85F8-2CDCE61A13C2}">
      <dgm:prSet/>
      <dgm:spPr/>
      <dgm:t>
        <a:bodyPr/>
        <a:lstStyle/>
        <a:p>
          <a:endParaRPr lang="en-US"/>
        </a:p>
      </dgm:t>
    </dgm:pt>
    <dgm:pt modelId="{CA5799A9-A813-477E-9585-70F4AA281FD1}">
      <dgm:prSet/>
      <dgm:spPr/>
      <dgm:t>
        <a:bodyPr/>
        <a:lstStyle/>
        <a:p>
          <a:r>
            <a:rPr lang="en-US">
              <a:latin typeface="Arial"/>
              <a:cs typeface="Arial"/>
            </a:rPr>
            <a:t>Release Vision of a Massachusetts Graduate</a:t>
          </a:r>
        </a:p>
      </dgm:t>
    </dgm:pt>
    <dgm:pt modelId="{E41CD4AC-6F2F-4382-B933-75EC371C8890}" type="parTrans" cxnId="{0FB91F8E-9415-40DD-A79A-4C234B6B4D18}">
      <dgm:prSet/>
      <dgm:spPr/>
      <dgm:t>
        <a:bodyPr/>
        <a:lstStyle/>
        <a:p>
          <a:endParaRPr lang="en-US"/>
        </a:p>
      </dgm:t>
    </dgm:pt>
    <dgm:pt modelId="{6001AA6C-B51B-49A0-A12A-E8B6062352E9}" type="sibTrans" cxnId="{0FB91F8E-9415-40DD-A79A-4C234B6B4D18}">
      <dgm:prSet/>
      <dgm:spPr/>
      <dgm:t>
        <a:bodyPr/>
        <a:lstStyle/>
        <a:p>
          <a:endParaRPr lang="en-US"/>
        </a:p>
      </dgm:t>
    </dgm:pt>
    <dgm:pt modelId="{935D1C7D-74AD-4012-BBFB-37A49813C96F}" type="pres">
      <dgm:prSet presAssocID="{D40AA21B-0A9A-44E0-A39E-08258467E05D}" presName="CompostProcess" presStyleCnt="0">
        <dgm:presLayoutVars>
          <dgm:dir/>
          <dgm:resizeHandles val="exact"/>
        </dgm:presLayoutVars>
      </dgm:prSet>
      <dgm:spPr/>
    </dgm:pt>
    <dgm:pt modelId="{327C2500-7634-4734-B49B-90CD328FD535}" type="pres">
      <dgm:prSet presAssocID="{D40AA21B-0A9A-44E0-A39E-08258467E05D}" presName="arrow" presStyleLbl="bgShp" presStyleIdx="0" presStyleCnt="1"/>
      <dgm:spPr/>
    </dgm:pt>
    <dgm:pt modelId="{78FCEE9B-E3C2-47C3-88F1-A02FB187F51C}" type="pres">
      <dgm:prSet presAssocID="{D40AA21B-0A9A-44E0-A39E-08258467E05D}" presName="linearProcess" presStyleCnt="0"/>
      <dgm:spPr/>
    </dgm:pt>
    <dgm:pt modelId="{F2C97F0D-36BB-49FD-80A0-F5972BD91F44}" type="pres">
      <dgm:prSet presAssocID="{66DC5F04-D259-4D39-ABFB-CB569ADFE807}" presName="textNode" presStyleLbl="node1" presStyleIdx="0" presStyleCnt="4">
        <dgm:presLayoutVars>
          <dgm:bulletEnabled val="1"/>
        </dgm:presLayoutVars>
      </dgm:prSet>
      <dgm:spPr/>
    </dgm:pt>
    <dgm:pt modelId="{A1E98C41-3F01-4FE7-BCD5-5DBD9C77C52F}" type="pres">
      <dgm:prSet presAssocID="{60306DA2-9D99-464B-8DA8-9CB287388FC0}" presName="sibTrans" presStyleCnt="0"/>
      <dgm:spPr/>
    </dgm:pt>
    <dgm:pt modelId="{EBF79FEC-AC22-483F-8DCE-E79670C8CEF4}" type="pres">
      <dgm:prSet presAssocID="{CA5799A9-A813-477E-9585-70F4AA281FD1}" presName="textNode" presStyleLbl="node1" presStyleIdx="1" presStyleCnt="4">
        <dgm:presLayoutVars>
          <dgm:bulletEnabled val="1"/>
        </dgm:presLayoutVars>
      </dgm:prSet>
      <dgm:spPr/>
    </dgm:pt>
    <dgm:pt modelId="{B48026BB-CA05-4514-B81E-ABA75C90452C}" type="pres">
      <dgm:prSet presAssocID="{6001AA6C-B51B-49A0-A12A-E8B6062352E9}" presName="sibTrans" presStyleCnt="0"/>
      <dgm:spPr/>
    </dgm:pt>
    <dgm:pt modelId="{57911BE6-F620-4CBA-840A-23F40BAF72B8}" type="pres">
      <dgm:prSet presAssocID="{FEF74767-558C-413D-B0AF-D865B5727591}" presName="textNode" presStyleLbl="node1" presStyleIdx="2" presStyleCnt="4">
        <dgm:presLayoutVars>
          <dgm:bulletEnabled val="1"/>
        </dgm:presLayoutVars>
      </dgm:prSet>
      <dgm:spPr/>
    </dgm:pt>
    <dgm:pt modelId="{75DECF00-8828-4052-A2D7-C143DA6A7F09}" type="pres">
      <dgm:prSet presAssocID="{A7416A48-5427-4A03-9052-1338F06DF9CF}" presName="sibTrans" presStyleCnt="0"/>
      <dgm:spPr/>
    </dgm:pt>
    <dgm:pt modelId="{AB551AAD-88EA-4B29-92A1-7EB5C088D1C3}" type="pres">
      <dgm:prSet presAssocID="{7F4655DA-4F2D-468E-8AF5-ACF3F9821519}" presName="textNode" presStyleLbl="node1" presStyleIdx="3" presStyleCnt="4">
        <dgm:presLayoutVars>
          <dgm:bulletEnabled val="1"/>
        </dgm:presLayoutVars>
      </dgm:prSet>
      <dgm:spPr/>
    </dgm:pt>
  </dgm:ptLst>
  <dgm:cxnLst>
    <dgm:cxn modelId="{0EE18F05-06BB-4B7E-AA4E-23148033464B}" type="presOf" srcId="{7F4655DA-4F2D-468E-8AF5-ACF3F9821519}" destId="{AB551AAD-88EA-4B29-92A1-7EB5C088D1C3}" srcOrd="0" destOrd="0" presId="urn:microsoft.com/office/officeart/2005/8/layout/hProcess9"/>
    <dgm:cxn modelId="{15EEC51D-C0A1-4E96-894F-0C2A79B0DFB5}" type="presOf" srcId="{66DC5F04-D259-4D39-ABFB-CB569ADFE807}" destId="{F2C97F0D-36BB-49FD-80A0-F5972BD91F44}" srcOrd="0" destOrd="0" presId="urn:microsoft.com/office/officeart/2005/8/layout/hProcess9"/>
    <dgm:cxn modelId="{39566E36-8663-46DA-85F8-2CDCE61A13C2}" srcId="{D40AA21B-0A9A-44E0-A39E-08258467E05D}" destId="{FEF74767-558C-413D-B0AF-D865B5727591}" srcOrd="2" destOrd="0" parTransId="{28D49D9C-896D-4455-A658-D96AFCCBFB3D}" sibTransId="{A7416A48-5427-4A03-9052-1338F06DF9CF}"/>
    <dgm:cxn modelId="{83DCCD46-9A4E-4749-A20B-77702B863C80}" srcId="{D40AA21B-0A9A-44E0-A39E-08258467E05D}" destId="{66DC5F04-D259-4D39-ABFB-CB569ADFE807}" srcOrd="0" destOrd="0" parTransId="{48829961-BD87-4DF8-844D-3099547A350E}" sibTransId="{60306DA2-9D99-464B-8DA8-9CB287388FC0}"/>
    <dgm:cxn modelId="{4E0ABB68-985A-4C2F-906A-D4975FEF5DB2}" type="presOf" srcId="{FEF74767-558C-413D-B0AF-D865B5727591}" destId="{57911BE6-F620-4CBA-840A-23F40BAF72B8}" srcOrd="0" destOrd="0" presId="urn:microsoft.com/office/officeart/2005/8/layout/hProcess9"/>
    <dgm:cxn modelId="{0FB91F8E-9415-40DD-A79A-4C234B6B4D18}" srcId="{D40AA21B-0A9A-44E0-A39E-08258467E05D}" destId="{CA5799A9-A813-477E-9585-70F4AA281FD1}" srcOrd="1" destOrd="0" parTransId="{E41CD4AC-6F2F-4382-B933-75EC371C8890}" sibTransId="{6001AA6C-B51B-49A0-A12A-E8B6062352E9}"/>
    <dgm:cxn modelId="{9A0C7AA4-4FA1-4E64-A03A-9919C7268C5C}" type="presOf" srcId="{CA5799A9-A813-477E-9585-70F4AA281FD1}" destId="{EBF79FEC-AC22-483F-8DCE-E79670C8CEF4}" srcOrd="0" destOrd="0" presId="urn:microsoft.com/office/officeart/2005/8/layout/hProcess9"/>
    <dgm:cxn modelId="{6B2598ED-873C-4A68-98E7-DD2E32C6E431}" srcId="{D40AA21B-0A9A-44E0-A39E-08258467E05D}" destId="{7F4655DA-4F2D-468E-8AF5-ACF3F9821519}" srcOrd="3" destOrd="0" parTransId="{F785CE9B-662B-49CD-97C9-090765BBD410}" sibTransId="{D5350ED9-6179-4CF5-83FE-B224021B2C4B}"/>
    <dgm:cxn modelId="{1707F4F3-2CF6-431A-8E3A-C84C261E2AA0}" type="presOf" srcId="{D40AA21B-0A9A-44E0-A39E-08258467E05D}" destId="{935D1C7D-74AD-4012-BBFB-37A49813C96F}" srcOrd="0" destOrd="0" presId="urn:microsoft.com/office/officeart/2005/8/layout/hProcess9"/>
    <dgm:cxn modelId="{5005C902-16EE-4D09-AC59-1407730BB20E}" type="presParOf" srcId="{935D1C7D-74AD-4012-BBFB-37A49813C96F}" destId="{327C2500-7634-4734-B49B-90CD328FD535}" srcOrd="0" destOrd="0" presId="urn:microsoft.com/office/officeart/2005/8/layout/hProcess9"/>
    <dgm:cxn modelId="{2D38CEF7-0EFD-4D8D-8355-E288DE975F32}" type="presParOf" srcId="{935D1C7D-74AD-4012-BBFB-37A49813C96F}" destId="{78FCEE9B-E3C2-47C3-88F1-A02FB187F51C}" srcOrd="1" destOrd="0" presId="urn:microsoft.com/office/officeart/2005/8/layout/hProcess9"/>
    <dgm:cxn modelId="{50CE9131-9BA4-46E0-9ECB-55C356C4F74D}" type="presParOf" srcId="{78FCEE9B-E3C2-47C3-88F1-A02FB187F51C}" destId="{F2C97F0D-36BB-49FD-80A0-F5972BD91F44}" srcOrd="0" destOrd="0" presId="urn:microsoft.com/office/officeart/2005/8/layout/hProcess9"/>
    <dgm:cxn modelId="{1B573CEF-8D11-4F5C-BA2A-351053AF1F26}" type="presParOf" srcId="{78FCEE9B-E3C2-47C3-88F1-A02FB187F51C}" destId="{A1E98C41-3F01-4FE7-BCD5-5DBD9C77C52F}" srcOrd="1" destOrd="0" presId="urn:microsoft.com/office/officeart/2005/8/layout/hProcess9"/>
    <dgm:cxn modelId="{E16B352C-0D40-4625-95FE-7A42FD829488}" type="presParOf" srcId="{78FCEE9B-E3C2-47C3-88F1-A02FB187F51C}" destId="{EBF79FEC-AC22-483F-8DCE-E79670C8CEF4}" srcOrd="2" destOrd="0" presId="urn:microsoft.com/office/officeart/2005/8/layout/hProcess9"/>
    <dgm:cxn modelId="{5C414E55-5365-4580-9526-EB72F899ECAE}" type="presParOf" srcId="{78FCEE9B-E3C2-47C3-88F1-A02FB187F51C}" destId="{B48026BB-CA05-4514-B81E-ABA75C90452C}" srcOrd="3" destOrd="0" presId="urn:microsoft.com/office/officeart/2005/8/layout/hProcess9"/>
    <dgm:cxn modelId="{AE225B6A-0CEF-4D4C-AFEB-8EE8B1EBC0F9}" type="presParOf" srcId="{78FCEE9B-E3C2-47C3-88F1-A02FB187F51C}" destId="{57911BE6-F620-4CBA-840A-23F40BAF72B8}" srcOrd="4" destOrd="0" presId="urn:microsoft.com/office/officeart/2005/8/layout/hProcess9"/>
    <dgm:cxn modelId="{ED72948D-69E4-42EC-BBC6-2EC7E382870B}" type="presParOf" srcId="{78FCEE9B-E3C2-47C3-88F1-A02FB187F51C}" destId="{75DECF00-8828-4052-A2D7-C143DA6A7F09}" srcOrd="5" destOrd="0" presId="urn:microsoft.com/office/officeart/2005/8/layout/hProcess9"/>
    <dgm:cxn modelId="{C5C4314E-EA97-4C83-8343-7E6CC759C9EB}" type="presParOf" srcId="{78FCEE9B-E3C2-47C3-88F1-A02FB187F51C}" destId="{AB551AAD-88EA-4B29-92A1-7EB5C088D1C3}"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C2500-7634-4734-B49B-90CD328FD535}">
      <dsp:nvSpPr>
        <dsp:cNvPr id="0" name=""/>
        <dsp:cNvSpPr/>
      </dsp:nvSpPr>
      <dsp:spPr>
        <a:xfrm>
          <a:off x="891778" y="0"/>
          <a:ext cx="10106818" cy="44148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C97F0D-36BB-49FD-80A0-F5972BD91F44}">
      <dsp:nvSpPr>
        <dsp:cNvPr id="0" name=""/>
        <dsp:cNvSpPr/>
      </dsp:nvSpPr>
      <dsp:spPr>
        <a:xfrm>
          <a:off x="5950" y="1324451"/>
          <a:ext cx="2862282" cy="176593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kern="1200" dirty="0">
              <a:latin typeface="Arial"/>
              <a:cs typeface="Arial"/>
            </a:rPr>
            <a:t>Stakeholder Engagement</a:t>
          </a:r>
        </a:p>
      </dsp:txBody>
      <dsp:txXfrm>
        <a:off x="92156" y="1410657"/>
        <a:ext cx="2689870" cy="1593523"/>
      </dsp:txXfrm>
    </dsp:sp>
    <dsp:sp modelId="{EBF79FEC-AC22-483F-8DCE-E79670C8CEF4}">
      <dsp:nvSpPr>
        <dsp:cNvPr id="0" name=""/>
        <dsp:cNvSpPr/>
      </dsp:nvSpPr>
      <dsp:spPr>
        <a:xfrm>
          <a:off x="3011347" y="1324451"/>
          <a:ext cx="2862282" cy="176593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a:cs typeface="Arial"/>
            </a:rPr>
            <a:t>Release Vision of a Massachusetts Graduate</a:t>
          </a:r>
        </a:p>
      </dsp:txBody>
      <dsp:txXfrm>
        <a:off x="3097553" y="1410657"/>
        <a:ext cx="2689870" cy="1593523"/>
      </dsp:txXfrm>
    </dsp:sp>
    <dsp:sp modelId="{57911BE6-F620-4CBA-840A-23F40BAF72B8}">
      <dsp:nvSpPr>
        <dsp:cNvPr id="0" name=""/>
        <dsp:cNvSpPr/>
      </dsp:nvSpPr>
      <dsp:spPr>
        <a:xfrm>
          <a:off x="6016744" y="1324451"/>
          <a:ext cx="2862282" cy="176593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Arial"/>
              <a:cs typeface="Arial"/>
            </a:rPr>
            <a:t>Interim Report Delivered to Governor and Legislature</a:t>
          </a:r>
        </a:p>
      </dsp:txBody>
      <dsp:txXfrm>
        <a:off x="6102950" y="1410657"/>
        <a:ext cx="2689870" cy="1593523"/>
      </dsp:txXfrm>
    </dsp:sp>
    <dsp:sp modelId="{AB551AAD-88EA-4B29-92A1-7EB5C088D1C3}">
      <dsp:nvSpPr>
        <dsp:cNvPr id="0" name=""/>
        <dsp:cNvSpPr/>
      </dsp:nvSpPr>
      <dsp:spPr>
        <a:xfrm>
          <a:off x="9022141" y="1324451"/>
          <a:ext cx="2862282" cy="176593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Arial"/>
              <a:cs typeface="Arial"/>
            </a:rPr>
            <a:t>Governor and Legislature Receive Final Recommendations</a:t>
          </a:r>
        </a:p>
      </dsp:txBody>
      <dsp:txXfrm>
        <a:off x="9108347" y="1410657"/>
        <a:ext cx="2689870" cy="159352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EFA5D-3C9F-4979-A134-5B9C21056B1C}" type="datetimeFigureOut">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0ECA0-674E-4C12-8B0B-D8CC565FA378}" type="slidenum">
              <a:t>‹#›</a:t>
            </a:fld>
            <a:endParaRPr lang="en-US"/>
          </a:p>
        </p:txBody>
      </p:sp>
    </p:spTree>
    <p:extLst>
      <p:ext uri="{BB962C8B-B14F-4D97-AF65-F5344CB8AC3E}">
        <p14:creationId xmlns:p14="http://schemas.microsoft.com/office/powerpoint/2010/main" val="178496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Good morning Chair Craven, Secretary Tutwiler, and members of the board. Thank you for inviting us here today, and thank you for the introduction, Commissioner Martinez. We are here today to talk through proposed amendments to our preparation and licensure regulations related to a new pathway to licensure, as well as some more technical amendments to clarify subject matter knowledge requirements and definitions. Pending an affirmative vote form members of the board, these proposed amendments would then go out public comment for a period of 60 days.</a:t>
            </a:r>
          </a:p>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F4D8E-8390-4334-ADE4-2843D552D76D}" type="slidenum">
              <a:rPr lang="en-US" smtClean="0"/>
              <a:t>6</a:t>
            </a:fld>
            <a:endParaRPr lang="en-US"/>
          </a:p>
        </p:txBody>
      </p:sp>
    </p:spTree>
    <p:extLst>
      <p:ext uri="{BB962C8B-B14F-4D97-AF65-F5344CB8AC3E}">
        <p14:creationId xmlns:p14="http://schemas.microsoft.com/office/powerpoint/2010/main" val="4147839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57199"/>
            <a:ext cx="11449409" cy="1409701"/>
          </a:xfrm>
        </p:spPr>
        <p:txBody>
          <a:bodyPr anchor="ctr"/>
          <a:lstStyle>
            <a:lvl1pPr>
              <a:defRPr sz="3200" b="1">
                <a:solidFill>
                  <a:schemeClr val="accent1"/>
                </a:solidFill>
                <a:latin typeface="+mn-lt"/>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4" name="Text Placeholder 3"/>
          <p:cNvSpPr>
            <a:spLocks noGrp="1"/>
          </p:cNvSpPr>
          <p:nvPr>
            <p:ph type="body" sz="half" idx="2"/>
          </p:nvPr>
        </p:nvSpPr>
        <p:spPr>
          <a:xfrm>
            <a:off x="457200" y="1866900"/>
            <a:ext cx="4306199" cy="4002087"/>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5175250" y="1866900"/>
            <a:ext cx="6584950" cy="4002087"/>
          </a:xfr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
        <p:nvSpPr>
          <p:cNvPr id="5" name="Footer Placeholder 3">
            <a:extLst>
              <a:ext uri="{FF2B5EF4-FFF2-40B4-BE49-F238E27FC236}">
                <a16:creationId xmlns:a16="http://schemas.microsoft.com/office/drawing/2014/main" id="{32A0A2ED-5DA6-60EB-101D-9CC4568F7FF4}"/>
              </a:ext>
            </a:extLst>
          </p:cNvPr>
          <p:cNvSpPr txBox="1">
            <a:spLocks/>
          </p:cNvSpPr>
          <p:nvPr userDrawn="1"/>
        </p:nvSpPr>
        <p:spPr>
          <a:xfrm>
            <a:off x="6152792" y="99247"/>
            <a:ext cx="5696308" cy="365125"/>
          </a:xfrm>
          <a:prstGeom prst="rect">
            <a:avLst/>
          </a:prstGeom>
        </p:spPr>
        <p:txBody>
          <a:bodyPr vert="horz" lIns="91440" tIns="45720" rIns="91440" bIns="45720" rtlCol="0" anchor="ctr"/>
          <a:lstStyle>
            <a:defPPr>
              <a:defRPr lang="en-US"/>
            </a:defPPr>
            <a:lvl1pPr marL="0" algn="r" defTabSz="457200" rtl="0" eaLnBrk="1" latinLnBrk="0" hangingPunct="1">
              <a:defRPr lang="en-US" sz="1100" kern="1200" spc="50" dirty="0">
                <a:solidFill>
                  <a:schemeClr val="bg2">
                    <a:lumMod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Massachusetts K12 Statewide Graduation Council</a:t>
            </a:r>
          </a:p>
        </p:txBody>
      </p:sp>
    </p:spTree>
    <p:extLst>
      <p:ext uri="{BB962C8B-B14F-4D97-AF65-F5344CB8AC3E}">
        <p14:creationId xmlns:p14="http://schemas.microsoft.com/office/powerpoint/2010/main" val="2569126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1E478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normAutofit/>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1E478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normAutofit/>
          </a:bodyPr>
          <a:lstStyle>
            <a:lvl1pPr marL="0" indent="0">
              <a:buNone/>
              <a:defRPr sz="1800">
                <a:solidFill>
                  <a:srgbClr val="1E478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rgbClr val="1E478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rgbClr val="1E478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3510268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573754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 uri="{C183D7F6-B498-43B3-948B-1728B52AA6E4}">
                <adec:decorative xmlns:adec="http://schemas.microsoft.com/office/drawing/2017/decorative" val="1"/>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796512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pic>
        <p:nvPicPr>
          <p:cNvPr id="5" name="Picture 4" descr="A picture containing fog, screenshot, blur&#10;&#10;Description automatically generated">
            <a:extLst>
              <a:ext uri="{FF2B5EF4-FFF2-40B4-BE49-F238E27FC236}">
                <a16:creationId xmlns:a16="http://schemas.microsoft.com/office/drawing/2014/main" id="{7439D200-687F-1A35-0FE3-6C8A8869349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black and white logo&#10;&#10;Description automatically generated">
            <a:extLst>
              <a:ext uri="{FF2B5EF4-FFF2-40B4-BE49-F238E27FC236}">
                <a16:creationId xmlns:a16="http://schemas.microsoft.com/office/drawing/2014/main" id="{C54FC1CB-AE67-CB1C-35FD-36F5211323AD}"/>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224033" y="6133786"/>
            <a:ext cx="2642822" cy="556849"/>
          </a:xfrm>
          <a:prstGeom prst="rect">
            <a:avLst/>
          </a:prstGeom>
        </p:spPr>
      </p:pic>
    </p:spTree>
    <p:extLst>
      <p:ext uri="{BB962C8B-B14F-4D97-AF65-F5344CB8AC3E}">
        <p14:creationId xmlns:p14="http://schemas.microsoft.com/office/powerpoint/2010/main" val="35713457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picture containing text, screenshot, envelope, stationary&#10;&#10;Description automatically generated">
            <a:extLst>
              <a:ext uri="{FF2B5EF4-FFF2-40B4-BE49-F238E27FC236}">
                <a16:creationId xmlns:a16="http://schemas.microsoft.com/office/drawing/2014/main" id="{C1C0FFF0-5075-CF61-E3DA-7EA0ED407CC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chemeClr val="accent1">
                    <a:lumMod val="50000"/>
                  </a:schemeClr>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589014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jpe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2"/>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8" r:id="rId4"/>
    <p:sldLayoutId id="2147483652" r:id="rId5"/>
    <p:sldLayoutId id="2147483653" r:id="rId6"/>
    <p:sldLayoutId id="2147483655" r:id="rId7"/>
    <p:sldLayoutId id="2147483665" r:id="rId8"/>
    <p:sldLayoutId id="2147483664" r:id="rId9"/>
    <p:sldLayoutId id="2147483666" r:id="rId10"/>
    <p:sldLayoutId id="2147483656" r:id="rId11"/>
    <p:sldLayoutId id="2147483660" r:id="rId12"/>
    <p:sldLayoutId id="2147483661" r:id="rId13"/>
    <p:sldLayoutId id="2147483657" r:id="rId14"/>
    <p:sldLayoutId id="2147483669" r:id="rId15"/>
    <p:sldLayoutId id="2147483662" r:id="rId16"/>
    <p:sldLayoutId id="2147483670" r:id="rId17"/>
    <p:sldLayoutId id="2147483663" r:id="rId18"/>
    <p:sldLayoutId id="2147483671" r:id="rId19"/>
    <p:sldLayoutId id="2147483684" r:id="rId20"/>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D4DCB4-D71E-80F2-CD14-980FA57C2A14}"/>
              </a:ext>
              <a:ext uri="{C183D7F6-B498-43B3-948B-1728B52AA6E4}">
                <adec:decorative xmlns:adec="http://schemas.microsoft.com/office/drawing/2017/decorative" val="1"/>
              </a:ext>
            </a:extLst>
          </p:cNvPr>
          <p:cNvPicPr>
            <a:picLocks noChangeAspect="1"/>
          </p:cNvPicPr>
          <p:nvPr userDrawn="1"/>
        </p:nvPicPr>
        <p:blipFill>
          <a:blip r:embed="rId2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 uri="{C183D7F6-B498-43B3-948B-1728B52AA6E4}">
                <adec:decorative xmlns:adec="http://schemas.microsoft.com/office/drawing/2017/decorative" val="1"/>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672" r:id="rId20"/>
    <p:sldLayoutId id="2147483673" r:id="rId21"/>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3.jpeg"/><Relationship Id="rId4" Type="http://schemas.openxmlformats.org/officeDocument/2006/relationships/hyperlink" Target="https://www.mass.gov/info-details/statewide-high-school-graduation-framework"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255813" y="1823833"/>
            <a:ext cx="11740243" cy="2560638"/>
          </a:xfrm>
        </p:spPr>
        <p:txBody>
          <a:bodyPr vert="horz" lIns="91440" tIns="45720" rIns="91440" bIns="45720" rtlCol="0" anchor="t">
            <a:noAutofit/>
          </a:bodyPr>
          <a:lstStyle/>
          <a:p>
            <a:r>
              <a:rPr lang="en-US" sz="6000" dirty="0">
                <a:latin typeface="Arial"/>
                <a:cs typeface="Arial"/>
              </a:rPr>
              <a:t>Update on the K-12 Statewide Graduation Council</a:t>
            </a:r>
            <a:endParaRPr lang="en-US" dirty="0"/>
          </a:p>
        </p:txBody>
      </p:sp>
      <p:sp>
        <p:nvSpPr>
          <p:cNvPr id="3" name="Subtitle 2">
            <a:extLst>
              <a:ext uri="{FF2B5EF4-FFF2-40B4-BE49-F238E27FC236}">
                <a16:creationId xmlns:a16="http://schemas.microsoft.com/office/drawing/2014/main" id="{8141BCB3-4284-A57E-4AB3-04CB2D22AC2E}"/>
              </a:ext>
            </a:extLst>
          </p:cNvPr>
          <p:cNvSpPr>
            <a:spLocks noGrp="1"/>
          </p:cNvSpPr>
          <p:nvPr>
            <p:ph type="subTitle" idx="1"/>
          </p:nvPr>
        </p:nvSpPr>
        <p:spPr>
          <a:xfrm>
            <a:off x="354646" y="4224623"/>
            <a:ext cx="10079182" cy="446314"/>
          </a:xfrm>
        </p:spPr>
        <p:txBody>
          <a:bodyPr vert="horz" lIns="91440" tIns="45720" rIns="91440" bIns="45720" rtlCol="0" anchor="t">
            <a:noAutofit/>
          </a:bodyPr>
          <a:lstStyle/>
          <a:p>
            <a:r>
              <a:rPr lang="en-US">
                <a:latin typeface="Arial"/>
                <a:cs typeface="Arial"/>
              </a:rPr>
              <a:t>Presented to the Board of Elementary and Secondary Education</a:t>
            </a:r>
            <a:endParaRPr lang="en-US"/>
          </a:p>
          <a:p>
            <a:r>
              <a:rPr lang="en-US">
                <a:latin typeface="Arial"/>
                <a:cs typeface="Arial"/>
              </a:rPr>
              <a:t>December 16, 2025</a:t>
            </a:r>
            <a:endParaRPr lang="en-US"/>
          </a:p>
        </p:txBody>
      </p:sp>
    </p:spTree>
    <p:extLst>
      <p:ext uri="{BB962C8B-B14F-4D97-AF65-F5344CB8AC3E}">
        <p14:creationId xmlns:p14="http://schemas.microsoft.com/office/powerpoint/2010/main" val="263610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2729-9A7D-353E-A9A5-D7603F81B6A0}"/>
              </a:ext>
            </a:extLst>
          </p:cNvPr>
          <p:cNvSpPr>
            <a:spLocks noGrp="1"/>
          </p:cNvSpPr>
          <p:nvPr>
            <p:ph type="title"/>
          </p:nvPr>
        </p:nvSpPr>
        <p:spPr/>
        <p:txBody>
          <a:bodyPr/>
          <a:lstStyle/>
          <a:p>
            <a:r>
              <a:rPr lang="en-US">
                <a:latin typeface="Arial"/>
                <a:cs typeface="Arial"/>
              </a:rPr>
              <a:t>Additional Information - General</a:t>
            </a:r>
            <a:endParaRPr lang="en-US"/>
          </a:p>
        </p:txBody>
      </p:sp>
      <p:sp>
        <p:nvSpPr>
          <p:cNvPr id="3" name="Content Placeholder 2">
            <a:extLst>
              <a:ext uri="{FF2B5EF4-FFF2-40B4-BE49-F238E27FC236}">
                <a16:creationId xmlns:a16="http://schemas.microsoft.com/office/drawing/2014/main" id="{6B768BEB-CD32-E1CD-0D50-AFA2408CF1E5}"/>
              </a:ext>
            </a:extLst>
          </p:cNvPr>
          <p:cNvSpPr>
            <a:spLocks noGrp="1"/>
          </p:cNvSpPr>
          <p:nvPr>
            <p:ph idx="1"/>
          </p:nvPr>
        </p:nvSpPr>
        <p:spPr/>
        <p:txBody>
          <a:bodyPr vert="horz" lIns="91440" tIns="45720" rIns="91440" bIns="45720" rtlCol="0" anchor="t">
            <a:normAutofit fontScale="92500"/>
          </a:bodyPr>
          <a:lstStyle/>
          <a:p>
            <a:r>
              <a:rPr lang="en-US">
                <a:solidFill>
                  <a:schemeClr val="tx2">
                    <a:lumMod val="76000"/>
                    <a:lumOff val="24000"/>
                  </a:schemeClr>
                </a:solidFill>
                <a:latin typeface="Arial"/>
                <a:cs typeface="Arial"/>
              </a:rPr>
              <a:t>While this work is ongoing, districts are still required to develop and submit their CD policies by December 31, 2025, per the updated regulations (603 CMR 30.00).</a:t>
            </a:r>
          </a:p>
          <a:p>
            <a:r>
              <a:rPr lang="en-US">
                <a:solidFill>
                  <a:schemeClr val="tx2">
                    <a:lumMod val="76000"/>
                    <a:lumOff val="24000"/>
                  </a:schemeClr>
                </a:solidFill>
                <a:latin typeface="Arial"/>
                <a:cs typeface="Arial"/>
              </a:rPr>
              <a:t>An implementation timeline will be determined through thoughtful and broad-based stakeholder engagement. Different components will likely be phased in over a set period of time.</a:t>
            </a:r>
            <a:endParaRPr lang="en-US">
              <a:solidFill>
                <a:schemeClr val="tx2">
                  <a:lumMod val="76000"/>
                  <a:lumOff val="24000"/>
                </a:schemeClr>
              </a:solidFill>
            </a:endParaRPr>
          </a:p>
          <a:p>
            <a:r>
              <a:rPr lang="en-US">
                <a:solidFill>
                  <a:schemeClr val="tx2">
                    <a:lumMod val="76000"/>
                    <a:lumOff val="24000"/>
                  </a:schemeClr>
                </a:solidFill>
                <a:latin typeface="Arial"/>
                <a:cs typeface="Arial"/>
              </a:rPr>
              <a:t>The Graduation Council will continue to meet and assess costs and state resources that may be needed to implement these recommendations.</a:t>
            </a:r>
          </a:p>
          <a:p>
            <a:r>
              <a:rPr lang="en-US">
                <a:solidFill>
                  <a:schemeClr val="tx2">
                    <a:lumMod val="76000"/>
                    <a:lumOff val="24000"/>
                  </a:schemeClr>
                </a:solidFill>
                <a:latin typeface="Arial"/>
                <a:cs typeface="Arial"/>
              </a:rPr>
              <a:t>Some of these recommendations do require that state legislation be filed. The administration is assessing the best way to approach implementation.</a:t>
            </a:r>
          </a:p>
          <a:p>
            <a:endParaRPr lang="en-US"/>
          </a:p>
        </p:txBody>
      </p:sp>
      <p:sp>
        <p:nvSpPr>
          <p:cNvPr id="4" name="Slide Number Placeholder 3">
            <a:extLst>
              <a:ext uri="{FF2B5EF4-FFF2-40B4-BE49-F238E27FC236}">
                <a16:creationId xmlns:a16="http://schemas.microsoft.com/office/drawing/2014/main" id="{7AE31594-D549-8BD9-512D-FB1E3013B1CB}"/>
              </a:ext>
            </a:extLst>
          </p:cNvPr>
          <p:cNvSpPr>
            <a:spLocks noGrp="1"/>
          </p:cNvSpPr>
          <p:nvPr>
            <p:ph type="sldNum" sz="quarter" idx="12"/>
          </p:nvPr>
        </p:nvSpPr>
        <p:spPr/>
        <p:txBody>
          <a:bodyPr/>
          <a:lstStyle/>
          <a:p>
            <a:fld id="{68A8D22E-6BC5-9E47-900C-2BB94685D9F5}" type="slidenum">
              <a:rPr lang="en-US" smtClean="0"/>
              <a:t>10</a:t>
            </a:fld>
            <a:endParaRPr lang="en-US"/>
          </a:p>
        </p:txBody>
      </p:sp>
    </p:spTree>
    <p:extLst>
      <p:ext uri="{BB962C8B-B14F-4D97-AF65-F5344CB8AC3E}">
        <p14:creationId xmlns:p14="http://schemas.microsoft.com/office/powerpoint/2010/main" val="338792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120E4-B595-49E1-D092-D0EABA3E5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E432E-68E0-DF4A-20AC-F88B6C81E4C0}"/>
              </a:ext>
            </a:extLst>
          </p:cNvPr>
          <p:cNvSpPr>
            <a:spLocks noGrp="1"/>
          </p:cNvSpPr>
          <p:nvPr>
            <p:ph type="title"/>
          </p:nvPr>
        </p:nvSpPr>
        <p:spPr/>
        <p:txBody>
          <a:bodyPr/>
          <a:lstStyle/>
          <a:p>
            <a:r>
              <a:rPr lang="en-US">
                <a:latin typeface="Arial"/>
                <a:cs typeface="Arial"/>
              </a:rPr>
              <a:t>Additional Information - EOCs</a:t>
            </a:r>
            <a:endParaRPr lang="en-US"/>
          </a:p>
        </p:txBody>
      </p:sp>
      <p:sp>
        <p:nvSpPr>
          <p:cNvPr id="3" name="Content Placeholder 2">
            <a:extLst>
              <a:ext uri="{FF2B5EF4-FFF2-40B4-BE49-F238E27FC236}">
                <a16:creationId xmlns:a16="http://schemas.microsoft.com/office/drawing/2014/main" id="{8D821795-1755-6986-70FA-E390B6AED528}"/>
              </a:ext>
            </a:extLst>
          </p:cNvPr>
          <p:cNvSpPr>
            <a:spLocks noGrp="1"/>
          </p:cNvSpPr>
          <p:nvPr>
            <p:ph idx="1"/>
          </p:nvPr>
        </p:nvSpPr>
        <p:spPr/>
        <p:txBody>
          <a:bodyPr vert="horz" lIns="91440" tIns="45720" rIns="91440" bIns="45720" rtlCol="0" anchor="t">
            <a:normAutofit/>
          </a:bodyPr>
          <a:lstStyle/>
          <a:p>
            <a:r>
              <a:rPr lang="en-US">
                <a:solidFill>
                  <a:schemeClr val="tx2">
                    <a:lumMod val="76000"/>
                    <a:lumOff val="24000"/>
                  </a:schemeClr>
                </a:solidFill>
                <a:latin typeface="Arial"/>
                <a:cs typeface="Arial"/>
              </a:rPr>
              <a:t>Failure to pass an end of course assessment alone will not prevent a student from getting a diploma. </a:t>
            </a:r>
            <a:endParaRPr lang="en-US">
              <a:solidFill>
                <a:schemeClr val="tx2">
                  <a:lumMod val="76000"/>
                  <a:lumOff val="24000"/>
                </a:schemeClr>
              </a:solidFill>
            </a:endParaRPr>
          </a:p>
          <a:p>
            <a:r>
              <a:rPr lang="en-US">
                <a:solidFill>
                  <a:schemeClr val="tx2">
                    <a:lumMod val="76000"/>
                    <a:lumOff val="24000"/>
                  </a:schemeClr>
                </a:solidFill>
                <a:latin typeface="Arial"/>
                <a:cs typeface="Arial"/>
              </a:rPr>
              <a:t>Students will not be required to pass EOCs to earn a diploma. The weight and role of EOCs, as one component of a comprehensive system that validates a student’s readiness to graduate, will need to be further reviewed and discussed with stakeholders before anything is finalized.</a:t>
            </a:r>
            <a:endParaRPr lang="en-US">
              <a:solidFill>
                <a:schemeClr val="tx2">
                  <a:lumMod val="76000"/>
                  <a:lumOff val="24000"/>
                </a:schemeClr>
              </a:solidFill>
            </a:endParaRPr>
          </a:p>
          <a:p>
            <a:endParaRPr lang="en-US"/>
          </a:p>
        </p:txBody>
      </p:sp>
      <p:sp>
        <p:nvSpPr>
          <p:cNvPr id="4" name="Slide Number Placeholder 3">
            <a:extLst>
              <a:ext uri="{FF2B5EF4-FFF2-40B4-BE49-F238E27FC236}">
                <a16:creationId xmlns:a16="http://schemas.microsoft.com/office/drawing/2014/main" id="{EED9FD60-912F-3528-81C4-EBECD9BF82EA}"/>
              </a:ext>
            </a:extLst>
          </p:cNvPr>
          <p:cNvSpPr>
            <a:spLocks noGrp="1"/>
          </p:cNvSpPr>
          <p:nvPr>
            <p:ph type="sldNum" sz="quarter" idx="12"/>
          </p:nvPr>
        </p:nvSpPr>
        <p:spPr/>
        <p:txBody>
          <a:bodyPr/>
          <a:lstStyle/>
          <a:p>
            <a:fld id="{68A8D22E-6BC5-9E47-900C-2BB94685D9F5}" type="slidenum">
              <a:rPr lang="en-US" smtClean="0"/>
              <a:t>11</a:t>
            </a:fld>
            <a:endParaRPr lang="en-US"/>
          </a:p>
        </p:txBody>
      </p:sp>
    </p:spTree>
    <p:extLst>
      <p:ext uri="{BB962C8B-B14F-4D97-AF65-F5344CB8AC3E}">
        <p14:creationId xmlns:p14="http://schemas.microsoft.com/office/powerpoint/2010/main" val="3867447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BEBEE-2834-FAB5-AA17-C1D9242E5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90BC5-D34E-36B2-0006-B375D8EF15BA}"/>
              </a:ext>
            </a:extLst>
          </p:cNvPr>
          <p:cNvSpPr>
            <a:spLocks noGrp="1"/>
          </p:cNvSpPr>
          <p:nvPr>
            <p:ph type="title"/>
          </p:nvPr>
        </p:nvSpPr>
        <p:spPr/>
        <p:txBody>
          <a:bodyPr/>
          <a:lstStyle/>
          <a:p>
            <a:r>
              <a:rPr lang="en-US">
                <a:latin typeface="Arial"/>
                <a:cs typeface="Arial"/>
              </a:rPr>
              <a:t>Next Steps</a:t>
            </a:r>
            <a:endParaRPr lang="en-US"/>
          </a:p>
        </p:txBody>
      </p:sp>
      <p:sp>
        <p:nvSpPr>
          <p:cNvPr id="3" name="Content Placeholder 2">
            <a:extLst>
              <a:ext uri="{FF2B5EF4-FFF2-40B4-BE49-F238E27FC236}">
                <a16:creationId xmlns:a16="http://schemas.microsoft.com/office/drawing/2014/main" id="{71D7A2D1-2855-5B8C-3633-EAA664710848}"/>
              </a:ext>
            </a:extLst>
          </p:cNvPr>
          <p:cNvSpPr>
            <a:spLocks noGrp="1"/>
          </p:cNvSpPr>
          <p:nvPr>
            <p:ph idx="1"/>
          </p:nvPr>
        </p:nvSpPr>
        <p:spPr/>
        <p:txBody>
          <a:bodyPr vert="horz" lIns="91440" tIns="45720" rIns="91440" bIns="45720" rtlCol="0" anchor="t">
            <a:normAutofit/>
          </a:bodyPr>
          <a:lstStyle/>
          <a:p>
            <a:r>
              <a:rPr lang="en-US">
                <a:solidFill>
                  <a:schemeClr val="tx2">
                    <a:lumMod val="76000"/>
                    <a:lumOff val="24000"/>
                  </a:schemeClr>
                </a:solidFill>
                <a:latin typeface="Arial"/>
                <a:cs typeface="Arial"/>
              </a:rPr>
              <a:t>Continue to work with stakeholders to address key considerations and implementation of recommendations</a:t>
            </a:r>
            <a:endParaRPr lang="en-US">
              <a:solidFill>
                <a:schemeClr val="tx2">
                  <a:lumMod val="76000"/>
                  <a:lumOff val="24000"/>
                </a:schemeClr>
              </a:solidFill>
            </a:endParaRPr>
          </a:p>
          <a:p>
            <a:r>
              <a:rPr lang="en-US">
                <a:solidFill>
                  <a:schemeClr val="tx2">
                    <a:lumMod val="76000"/>
                    <a:lumOff val="24000"/>
                  </a:schemeClr>
                </a:solidFill>
                <a:latin typeface="Arial"/>
                <a:cs typeface="Arial"/>
              </a:rPr>
              <a:t>Present final report to Governor and Legislature in June 2026</a:t>
            </a:r>
            <a:endParaRPr lang="en-US">
              <a:solidFill>
                <a:schemeClr val="tx2">
                  <a:lumMod val="76000"/>
                  <a:lumOff val="24000"/>
                </a:schemeClr>
              </a:solidFill>
            </a:endParaRPr>
          </a:p>
          <a:p>
            <a:endParaRPr lang="en-US"/>
          </a:p>
        </p:txBody>
      </p:sp>
      <p:sp>
        <p:nvSpPr>
          <p:cNvPr id="4" name="Slide Number Placeholder 3">
            <a:extLst>
              <a:ext uri="{FF2B5EF4-FFF2-40B4-BE49-F238E27FC236}">
                <a16:creationId xmlns:a16="http://schemas.microsoft.com/office/drawing/2014/main" id="{0FED4E78-5F98-A423-17EB-2367F3F7984B}"/>
              </a:ext>
            </a:extLst>
          </p:cNvPr>
          <p:cNvSpPr>
            <a:spLocks noGrp="1"/>
          </p:cNvSpPr>
          <p:nvPr>
            <p:ph type="sldNum" sz="quarter" idx="12"/>
          </p:nvPr>
        </p:nvSpPr>
        <p:spPr/>
        <p:txBody>
          <a:bodyPr/>
          <a:lstStyle/>
          <a:p>
            <a:fld id="{68A8D22E-6BC5-9E47-900C-2BB94685D9F5}" type="slidenum">
              <a:rPr lang="en-US" smtClean="0"/>
              <a:t>12</a:t>
            </a:fld>
            <a:endParaRPr lang="en-US"/>
          </a:p>
        </p:txBody>
      </p:sp>
    </p:spTree>
    <p:extLst>
      <p:ext uri="{BB962C8B-B14F-4D97-AF65-F5344CB8AC3E}">
        <p14:creationId xmlns:p14="http://schemas.microsoft.com/office/powerpoint/2010/main" val="2389440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A9B8D8-288D-42CC-D988-AC081E713218}"/>
              </a:ext>
            </a:extLst>
          </p:cNvPr>
          <p:cNvSpPr>
            <a:spLocks noGrp="1"/>
          </p:cNvSpPr>
          <p:nvPr>
            <p:ph type="title" idx="4294967295"/>
          </p:nvPr>
        </p:nvSpPr>
        <p:spPr>
          <a:xfrm>
            <a:off x="2935288" y="3252788"/>
            <a:ext cx="8110537" cy="1465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1E4782"/>
                </a:solidFill>
                <a:effectLst/>
                <a:uLnTx/>
                <a:uFillTx/>
                <a:latin typeface="Arial"/>
                <a:ea typeface="+mn-ea"/>
                <a:cs typeface="Arial"/>
              </a:rPr>
              <a:t>Questions?</a:t>
            </a:r>
            <a:endParaRPr kumimoji="0" lang="en-US" sz="4000" b="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E579597C-0DC9-EB49-9117-383401301ACA}"/>
              </a:ext>
            </a:extLst>
          </p:cNvPr>
          <p:cNvSpPr>
            <a:spLocks noGrp="1"/>
          </p:cNvSpPr>
          <p:nvPr>
            <p:ph type="sldNum" sz="quarter" idx="12"/>
          </p:nvPr>
        </p:nvSpPr>
        <p:spPr/>
        <p:txBody>
          <a:bodyPr/>
          <a:lstStyle/>
          <a:p>
            <a:fld id="{68A8D22E-6BC5-9E47-900C-2BB94685D9F5}" type="slidenum">
              <a:rPr lang="en-US" smtClean="0"/>
              <a:pPr/>
              <a:t>13</a:t>
            </a:fld>
            <a:endParaRPr lang="en-US"/>
          </a:p>
        </p:txBody>
      </p:sp>
    </p:spTree>
    <p:extLst>
      <p:ext uri="{BB962C8B-B14F-4D97-AF65-F5344CB8AC3E}">
        <p14:creationId xmlns:p14="http://schemas.microsoft.com/office/powerpoint/2010/main" val="2400284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A360-90B9-6A08-4F41-5C06BAF25E9B}"/>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ED7A0D3-7513-9AF1-DE37-889A9CCFCEEA}"/>
              </a:ext>
            </a:extLst>
          </p:cNvPr>
          <p:cNvSpPr>
            <a:spLocks noGrp="1"/>
          </p:cNvSpPr>
          <p:nvPr>
            <p:ph idx="1"/>
          </p:nvPr>
        </p:nvSpPr>
        <p:spPr/>
        <p:txBody>
          <a:bodyPr vert="horz" lIns="0" tIns="0" rIns="0" bIns="0" rtlCol="0" anchor="t">
            <a:normAutofit/>
          </a:bodyPr>
          <a:lstStyle/>
          <a:p>
            <a:pPr>
              <a:buFont typeface="Arial"/>
            </a:pPr>
            <a:r>
              <a:rPr lang="en-US" dirty="0">
                <a:solidFill>
                  <a:schemeClr val="tx1"/>
                </a:solidFill>
                <a:latin typeface="Arial"/>
                <a:cs typeface="Arial"/>
              </a:rPr>
              <a:t>Graduation Council Charge</a:t>
            </a:r>
            <a:endParaRPr lang="en-US" dirty="0">
              <a:solidFill>
                <a:schemeClr val="tx1"/>
              </a:solidFill>
            </a:endParaRPr>
          </a:p>
          <a:p>
            <a:r>
              <a:rPr lang="en-US" dirty="0">
                <a:solidFill>
                  <a:schemeClr val="tx1"/>
                </a:solidFill>
                <a:latin typeface="Arial"/>
                <a:cs typeface="Arial"/>
              </a:rPr>
              <a:t>Graduation Council Process and Timeline</a:t>
            </a:r>
            <a:endParaRPr lang="en-US" dirty="0">
              <a:solidFill>
                <a:schemeClr val="tx1"/>
              </a:solidFill>
            </a:endParaRPr>
          </a:p>
          <a:p>
            <a:r>
              <a:rPr lang="en-US" dirty="0">
                <a:solidFill>
                  <a:schemeClr val="tx1"/>
                </a:solidFill>
                <a:latin typeface="Arial"/>
                <a:cs typeface="Arial"/>
              </a:rPr>
              <a:t>Stakeholder Engagement Activities</a:t>
            </a:r>
            <a:endParaRPr lang="en-US" dirty="0">
              <a:solidFill>
                <a:schemeClr val="tx1"/>
              </a:solidFill>
            </a:endParaRPr>
          </a:p>
          <a:p>
            <a:r>
              <a:rPr lang="en-US" dirty="0">
                <a:solidFill>
                  <a:schemeClr val="tx1"/>
                </a:solidFill>
                <a:latin typeface="Arial"/>
                <a:cs typeface="Arial"/>
              </a:rPr>
              <a:t>Vision of a Massachusetts Graduate</a:t>
            </a:r>
            <a:endParaRPr lang="en-US" dirty="0">
              <a:solidFill>
                <a:schemeClr val="tx1"/>
              </a:solidFill>
            </a:endParaRPr>
          </a:p>
          <a:p>
            <a:r>
              <a:rPr lang="en-US" dirty="0">
                <a:solidFill>
                  <a:schemeClr val="tx1"/>
                </a:solidFill>
                <a:latin typeface="Arial"/>
                <a:cs typeface="Arial"/>
              </a:rPr>
              <a:t>Recommendations, Considerations, and Additional Information</a:t>
            </a:r>
            <a:endParaRPr lang="en-US" dirty="0">
              <a:solidFill>
                <a:schemeClr val="tx1"/>
              </a:solidFill>
            </a:endParaRPr>
          </a:p>
          <a:p>
            <a:r>
              <a:rPr lang="en-US" dirty="0">
                <a:solidFill>
                  <a:schemeClr val="tx1"/>
                </a:solidFill>
                <a:latin typeface="Arial"/>
                <a:cs typeface="Arial"/>
              </a:rPr>
              <a:t>Next Steps</a:t>
            </a:r>
            <a:endParaRPr lang="en-US" dirty="0">
              <a:solidFill>
                <a:schemeClr val="tx1"/>
              </a:solidFill>
            </a:endParaRPr>
          </a:p>
        </p:txBody>
      </p:sp>
      <p:sp>
        <p:nvSpPr>
          <p:cNvPr id="4" name="Slide Number Placeholder 3">
            <a:extLst>
              <a:ext uri="{FF2B5EF4-FFF2-40B4-BE49-F238E27FC236}">
                <a16:creationId xmlns:a16="http://schemas.microsoft.com/office/drawing/2014/main" id="{FB7BB1E2-CEB9-937F-9A76-B32853AA17D8}"/>
              </a:ext>
            </a:extLst>
          </p:cNvPr>
          <p:cNvSpPr>
            <a:spLocks noGrp="1"/>
          </p:cNvSpPr>
          <p:nvPr>
            <p:ph type="sldNum" sz="quarter" idx="12"/>
          </p:nvPr>
        </p:nvSpPr>
        <p:spPr/>
        <p:txBody>
          <a:bodyPr/>
          <a:lstStyle/>
          <a:p>
            <a:fld id="{68A8D22E-6BC5-9E47-900C-2BB94685D9F5}" type="slidenum">
              <a:rPr lang="en-US" smtClean="0"/>
              <a:t>2</a:t>
            </a:fld>
            <a:endParaRPr lang="en-US"/>
          </a:p>
        </p:txBody>
      </p:sp>
    </p:spTree>
    <p:extLst>
      <p:ext uri="{BB962C8B-B14F-4D97-AF65-F5344CB8AC3E}">
        <p14:creationId xmlns:p14="http://schemas.microsoft.com/office/powerpoint/2010/main" val="877755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0A56-86E8-BAE0-529A-29F6A4AE6655}"/>
              </a:ext>
            </a:extLst>
          </p:cNvPr>
          <p:cNvSpPr>
            <a:spLocks noGrp="1"/>
          </p:cNvSpPr>
          <p:nvPr>
            <p:ph type="title"/>
          </p:nvPr>
        </p:nvSpPr>
        <p:spPr/>
        <p:txBody>
          <a:bodyPr/>
          <a:lstStyle/>
          <a:p>
            <a:r>
              <a:rPr lang="en-US">
                <a:latin typeface="Arial"/>
                <a:cs typeface="Arial"/>
              </a:rPr>
              <a:t>Graduation Council Charge</a:t>
            </a:r>
            <a:endParaRPr lang="en-US"/>
          </a:p>
        </p:txBody>
      </p:sp>
      <p:sp>
        <p:nvSpPr>
          <p:cNvPr id="15" name="Content Placeholder 14">
            <a:extLst>
              <a:ext uri="{FF2B5EF4-FFF2-40B4-BE49-F238E27FC236}">
                <a16:creationId xmlns:a16="http://schemas.microsoft.com/office/drawing/2014/main" id="{EAEC8092-213F-AC6F-BA87-9F423DCEB72B}"/>
              </a:ext>
            </a:extLst>
          </p:cNvPr>
          <p:cNvSpPr>
            <a:spLocks noGrp="1"/>
          </p:cNvSpPr>
          <p:nvPr>
            <p:ph idx="1"/>
          </p:nvPr>
        </p:nvSpPr>
        <p:spPr>
          <a:xfrm>
            <a:off x="173179" y="3429208"/>
            <a:ext cx="11973792" cy="2835274"/>
          </a:xfrm>
        </p:spPr>
        <p:txBody>
          <a:bodyPr vert="horz" lIns="91440" tIns="45720" rIns="91440" bIns="45720" rtlCol="0" anchor="t">
            <a:normAutofit/>
          </a:bodyPr>
          <a:lstStyle/>
          <a:p>
            <a:pPr marL="0" indent="0">
              <a:buNone/>
            </a:pPr>
            <a:r>
              <a:rPr lang="en-US" b="1" dirty="0">
                <a:solidFill>
                  <a:schemeClr val="tx1"/>
                </a:solidFill>
                <a:latin typeface="Arial"/>
                <a:cs typeface="Arial"/>
              </a:rPr>
              <a:t>Guiding Questions</a:t>
            </a:r>
          </a:p>
          <a:p>
            <a:r>
              <a:rPr lang="en-US" sz="2200" dirty="0">
                <a:solidFill>
                  <a:schemeClr val="tx1"/>
                </a:solidFill>
                <a:latin typeface="Arial"/>
                <a:cs typeface="Arial"/>
              </a:rPr>
              <a:t>W</a:t>
            </a:r>
            <a:r>
              <a:rPr lang="en-US" sz="2200" b="0" i="0" u="none" strike="noStrike" dirty="0">
                <a:solidFill>
                  <a:schemeClr val="tx1"/>
                </a:solidFill>
                <a:effectLst/>
                <a:latin typeface="Arial"/>
                <a:cs typeface="Arial"/>
              </a:rPr>
              <a:t>hat should students </a:t>
            </a:r>
            <a:r>
              <a:rPr lang="en-US" sz="2200" b="1" i="0" u="none" strike="noStrike" dirty="0">
                <a:solidFill>
                  <a:schemeClr val="tx1"/>
                </a:solidFill>
                <a:effectLst/>
                <a:latin typeface="Arial"/>
                <a:cs typeface="Arial"/>
              </a:rPr>
              <a:t>know</a:t>
            </a:r>
            <a:r>
              <a:rPr lang="en-US" sz="2200" b="0" i="0" u="none" strike="noStrike" dirty="0">
                <a:solidFill>
                  <a:schemeClr val="tx1"/>
                </a:solidFill>
                <a:effectLst/>
                <a:latin typeface="Arial"/>
                <a:cs typeface="Arial"/>
              </a:rPr>
              <a:t> and </a:t>
            </a:r>
            <a:r>
              <a:rPr lang="en-US" sz="2200" b="1" i="0" u="none" strike="noStrike" dirty="0">
                <a:solidFill>
                  <a:schemeClr val="tx1"/>
                </a:solidFill>
                <a:effectLst/>
                <a:latin typeface="Arial"/>
                <a:cs typeface="Arial"/>
              </a:rPr>
              <a:t>be able to do</a:t>
            </a:r>
            <a:r>
              <a:rPr lang="en-US" sz="2200" b="0" i="0" u="none" strike="noStrike" dirty="0">
                <a:solidFill>
                  <a:schemeClr val="tx1"/>
                </a:solidFill>
                <a:effectLst/>
                <a:latin typeface="Arial"/>
                <a:cs typeface="Arial"/>
              </a:rPr>
              <a:t> before they graduate?</a:t>
            </a:r>
          </a:p>
          <a:p>
            <a:r>
              <a:rPr lang="en-US" sz="2200" dirty="0">
                <a:solidFill>
                  <a:schemeClr val="tx1"/>
                </a:solidFill>
                <a:latin typeface="Arial"/>
                <a:cs typeface="Arial"/>
              </a:rPr>
              <a:t>H</a:t>
            </a:r>
            <a:r>
              <a:rPr lang="en-US" sz="2200" b="0" i="0" u="none" strike="noStrike" dirty="0">
                <a:solidFill>
                  <a:schemeClr val="tx1"/>
                </a:solidFill>
                <a:effectLst/>
                <a:latin typeface="Arial"/>
                <a:cs typeface="Arial"/>
              </a:rPr>
              <a:t>ow should students </a:t>
            </a:r>
            <a:r>
              <a:rPr lang="en-US" sz="2200" b="1" i="0" u="none" strike="noStrike" dirty="0">
                <a:solidFill>
                  <a:schemeClr val="tx1"/>
                </a:solidFill>
                <a:effectLst/>
                <a:latin typeface="Arial"/>
                <a:cs typeface="Arial"/>
              </a:rPr>
              <a:t>demonstrate their achievements</a:t>
            </a:r>
            <a:r>
              <a:rPr lang="en-US" sz="2200" b="0" i="0" u="none" strike="noStrike" dirty="0">
                <a:solidFill>
                  <a:schemeClr val="tx1"/>
                </a:solidFill>
                <a:effectLst/>
                <a:latin typeface="Arial"/>
                <a:cs typeface="Arial"/>
              </a:rPr>
              <a:t> in ways that accurately reflect their skills and knowledge</a:t>
            </a:r>
            <a:r>
              <a:rPr lang="en-US" sz="2200" b="0" i="0" dirty="0">
                <a:solidFill>
                  <a:schemeClr val="tx1"/>
                </a:solidFill>
                <a:effectLst/>
                <a:latin typeface="Arial"/>
                <a:cs typeface="Arial"/>
              </a:rPr>
              <a:t>​?</a:t>
            </a:r>
          </a:p>
          <a:p>
            <a:r>
              <a:rPr lang="en-US" sz="2200" dirty="0">
                <a:solidFill>
                  <a:schemeClr val="tx1"/>
                </a:solidFill>
                <a:latin typeface="Arial"/>
                <a:cs typeface="Arial"/>
              </a:rPr>
              <a:t>What conditions should be in place to </a:t>
            </a:r>
            <a:r>
              <a:rPr lang="en-US" sz="2200" b="1" dirty="0">
                <a:solidFill>
                  <a:schemeClr val="tx1"/>
                </a:solidFill>
                <a:latin typeface="Arial"/>
                <a:cs typeface="Arial"/>
              </a:rPr>
              <a:t>promote meaningful and equitable </a:t>
            </a:r>
            <a:r>
              <a:rPr lang="en-US" sz="2200" dirty="0">
                <a:solidFill>
                  <a:schemeClr val="tx1"/>
                </a:solidFill>
                <a:latin typeface="Arial"/>
                <a:cs typeface="Arial"/>
              </a:rPr>
              <a:t>student experiences?</a:t>
            </a:r>
            <a:endParaRPr lang="en-US" sz="2200" b="1" dirty="0">
              <a:solidFill>
                <a:schemeClr val="tx1"/>
              </a:solidFill>
              <a:latin typeface="Arial"/>
              <a:cs typeface="Arial"/>
            </a:endParaRPr>
          </a:p>
        </p:txBody>
      </p:sp>
      <p:sp>
        <p:nvSpPr>
          <p:cNvPr id="6" name="TextBox 5">
            <a:extLst>
              <a:ext uri="{FF2B5EF4-FFF2-40B4-BE49-F238E27FC236}">
                <a16:creationId xmlns:a16="http://schemas.microsoft.com/office/drawing/2014/main" id="{CEB27FAA-5D39-E873-C01A-6C5E30600ED6}"/>
              </a:ext>
            </a:extLst>
          </p:cNvPr>
          <p:cNvSpPr txBox="1"/>
          <p:nvPr/>
        </p:nvSpPr>
        <p:spPr>
          <a:xfrm>
            <a:off x="168906" y="1716145"/>
            <a:ext cx="11335706" cy="1846659"/>
          </a:xfrm>
          <a:prstGeom prst="rect">
            <a:avLst/>
          </a:prstGeom>
          <a:noFill/>
        </p:spPr>
        <p:txBody>
          <a:bodyPr wrap="square" lIns="91440" tIns="45720" rIns="91440" bIns="45720" rtlCol="0" anchor="t">
            <a:spAutoFit/>
          </a:bodyPr>
          <a:lstStyle/>
          <a:p>
            <a:r>
              <a:rPr lang="en-US" sz="2400" dirty="0">
                <a:latin typeface="Arial"/>
                <a:cs typeface="Arial"/>
              </a:rPr>
              <a:t>To study and make recommendations on a new statewide graduation requirement, including but not limited to the role of assessment, the potential for differentiated pathways to earning the competency determination, and the completion of additional experiences that demonstrate civic, college, and career readiness.</a:t>
            </a:r>
          </a:p>
          <a:p>
            <a:endParaRPr lang="en-US" dirty="0"/>
          </a:p>
        </p:txBody>
      </p:sp>
    </p:spTree>
    <p:extLst>
      <p:ext uri="{BB962C8B-B14F-4D97-AF65-F5344CB8AC3E}">
        <p14:creationId xmlns:p14="http://schemas.microsoft.com/office/powerpoint/2010/main" val="4124489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4FCF-3C43-0130-FE96-E229664A99F4}"/>
              </a:ext>
            </a:extLst>
          </p:cNvPr>
          <p:cNvSpPr>
            <a:spLocks noGrp="1"/>
          </p:cNvSpPr>
          <p:nvPr>
            <p:ph type="title"/>
          </p:nvPr>
        </p:nvSpPr>
        <p:spPr/>
        <p:txBody>
          <a:bodyPr anchor="b">
            <a:normAutofit/>
          </a:bodyPr>
          <a:lstStyle/>
          <a:p>
            <a:r>
              <a:rPr lang="en-US" sz="4000">
                <a:latin typeface="Arial"/>
                <a:cs typeface="Arial"/>
              </a:rPr>
              <a:t>Graduation Council Process &amp; Timeline</a:t>
            </a:r>
            <a:endParaRPr lang="en-US" sz="4000"/>
          </a:p>
        </p:txBody>
      </p:sp>
      <p:graphicFrame>
        <p:nvGraphicFramePr>
          <p:cNvPr id="13" name="Content Placeholder 12" descr="Grapg bubbles of the graduation council process and timeline">
            <a:extLst>
              <a:ext uri="{FF2B5EF4-FFF2-40B4-BE49-F238E27FC236}">
                <a16:creationId xmlns:a16="http://schemas.microsoft.com/office/drawing/2014/main" id="{62A1BA47-88CA-1092-5BBB-4BCDEE9CCFBE}"/>
              </a:ext>
            </a:extLst>
          </p:cNvPr>
          <p:cNvGraphicFramePr>
            <a:graphicFrameLocks noGrp="1"/>
          </p:cNvGraphicFramePr>
          <p:nvPr>
            <p:ph idx="1"/>
            <p:extLst>
              <p:ext uri="{D42A27DB-BD31-4B8C-83A1-F6EECF244321}">
                <p14:modId xmlns:p14="http://schemas.microsoft.com/office/powerpoint/2010/main" val="4196223462"/>
              </p:ext>
            </p:extLst>
          </p:nvPr>
        </p:nvGraphicFramePr>
        <p:xfrm>
          <a:off x="173038" y="1590675"/>
          <a:ext cx="11890375" cy="4414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2" name="Rectangle 401">
            <a:extLst>
              <a:ext uri="{FF2B5EF4-FFF2-40B4-BE49-F238E27FC236}">
                <a16:creationId xmlns:a16="http://schemas.microsoft.com/office/drawing/2014/main" id="{F080F980-3109-6073-E8D8-F08085D41BB1}"/>
              </a:ext>
            </a:extLst>
          </p:cNvPr>
          <p:cNvSpPr/>
          <p:nvPr/>
        </p:nvSpPr>
        <p:spPr>
          <a:xfrm>
            <a:off x="917517" y="2429630"/>
            <a:ext cx="1460499" cy="529166"/>
          </a:xfrm>
          <a:prstGeom prst="rect">
            <a:avLst/>
          </a:prstGeom>
          <a:solidFill>
            <a:srgbClr val="06328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latin typeface="Arial"/>
                <a:ea typeface="Calibri"/>
                <a:cs typeface="Calibri"/>
              </a:rPr>
              <a:t>Spring 2025</a:t>
            </a:r>
            <a:endParaRPr lang="en-US" b="1" dirty="0">
              <a:solidFill>
                <a:schemeClr val="bg1"/>
              </a:solidFill>
              <a:latin typeface="Arial"/>
              <a:cs typeface="Arial"/>
            </a:endParaRPr>
          </a:p>
        </p:txBody>
      </p:sp>
      <p:sp>
        <p:nvSpPr>
          <p:cNvPr id="3" name="Rectangle 2">
            <a:extLst>
              <a:ext uri="{FF2B5EF4-FFF2-40B4-BE49-F238E27FC236}">
                <a16:creationId xmlns:a16="http://schemas.microsoft.com/office/drawing/2014/main" id="{A6DEF43C-B857-C27B-5886-FB8FC37042D2}"/>
              </a:ext>
            </a:extLst>
          </p:cNvPr>
          <p:cNvSpPr/>
          <p:nvPr/>
        </p:nvSpPr>
        <p:spPr>
          <a:xfrm>
            <a:off x="3806221" y="2429630"/>
            <a:ext cx="1640415" cy="529166"/>
          </a:xfrm>
          <a:prstGeom prst="rect">
            <a:avLst/>
          </a:prstGeom>
          <a:solidFill>
            <a:srgbClr val="06328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latin typeface="Arial"/>
                <a:ea typeface="Calibri"/>
                <a:cs typeface="Calibri"/>
              </a:rPr>
              <a:t>September 2025</a:t>
            </a:r>
          </a:p>
        </p:txBody>
      </p:sp>
      <p:sp>
        <p:nvSpPr>
          <p:cNvPr id="410" name="Rectangle 409">
            <a:extLst>
              <a:ext uri="{FF2B5EF4-FFF2-40B4-BE49-F238E27FC236}">
                <a16:creationId xmlns:a16="http://schemas.microsoft.com/office/drawing/2014/main" id="{B519B484-EB37-F00E-06FE-BA96476A5CF4}"/>
              </a:ext>
            </a:extLst>
          </p:cNvPr>
          <p:cNvSpPr/>
          <p:nvPr/>
        </p:nvSpPr>
        <p:spPr>
          <a:xfrm>
            <a:off x="6916218" y="2429630"/>
            <a:ext cx="1460499" cy="529166"/>
          </a:xfrm>
          <a:prstGeom prst="rect">
            <a:avLst/>
          </a:prstGeom>
          <a:solidFill>
            <a:srgbClr val="06328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latin typeface="Arial"/>
                <a:ea typeface="Calibri"/>
                <a:cs typeface="Calibri"/>
              </a:rPr>
              <a:t>December</a:t>
            </a:r>
          </a:p>
          <a:p>
            <a:pPr algn="ctr"/>
            <a:r>
              <a:rPr lang="en-US" b="1" dirty="0">
                <a:solidFill>
                  <a:schemeClr val="bg1"/>
                </a:solidFill>
                <a:latin typeface="Arial"/>
                <a:ea typeface="Calibri"/>
                <a:cs typeface="Calibri"/>
              </a:rPr>
              <a:t>2025</a:t>
            </a:r>
          </a:p>
        </p:txBody>
      </p:sp>
      <p:sp>
        <p:nvSpPr>
          <p:cNvPr id="411" name="Rectangle 410">
            <a:extLst>
              <a:ext uri="{FF2B5EF4-FFF2-40B4-BE49-F238E27FC236}">
                <a16:creationId xmlns:a16="http://schemas.microsoft.com/office/drawing/2014/main" id="{34258C00-DB76-3109-174B-157F6D10C65A}"/>
              </a:ext>
            </a:extLst>
          </p:cNvPr>
          <p:cNvSpPr/>
          <p:nvPr/>
        </p:nvSpPr>
        <p:spPr>
          <a:xfrm>
            <a:off x="9950056" y="2429630"/>
            <a:ext cx="1460499" cy="529166"/>
          </a:xfrm>
          <a:prstGeom prst="rect">
            <a:avLst/>
          </a:prstGeom>
          <a:solidFill>
            <a:srgbClr val="06328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latin typeface="Arial"/>
                <a:ea typeface="Calibri"/>
                <a:cs typeface="Calibri"/>
              </a:rPr>
              <a:t>June 2026</a:t>
            </a:r>
            <a:endParaRPr lang="en-US" b="1" dirty="0">
              <a:solidFill>
                <a:schemeClr val="bg1"/>
              </a:solidFill>
              <a:latin typeface="Arial"/>
              <a:cs typeface="Arial"/>
            </a:endParaRPr>
          </a:p>
        </p:txBody>
      </p:sp>
    </p:spTree>
    <p:extLst>
      <p:ext uri="{BB962C8B-B14F-4D97-AF65-F5344CB8AC3E}">
        <p14:creationId xmlns:p14="http://schemas.microsoft.com/office/powerpoint/2010/main" val="3509955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7721-9EB0-3399-AA96-0D598BC1B811}"/>
              </a:ext>
            </a:extLst>
          </p:cNvPr>
          <p:cNvSpPr>
            <a:spLocks noGrp="1"/>
          </p:cNvSpPr>
          <p:nvPr>
            <p:ph type="title"/>
          </p:nvPr>
        </p:nvSpPr>
        <p:spPr/>
        <p:txBody>
          <a:bodyPr/>
          <a:lstStyle/>
          <a:p>
            <a:r>
              <a:rPr lang="en-US">
                <a:latin typeface="Arial"/>
                <a:cs typeface="Arial"/>
              </a:rPr>
              <a:t>Stakeholder Engagement Activities</a:t>
            </a:r>
            <a:endParaRPr lang="en-US"/>
          </a:p>
        </p:txBody>
      </p:sp>
      <p:sp>
        <p:nvSpPr>
          <p:cNvPr id="3" name="Content Placeholder 2">
            <a:extLst>
              <a:ext uri="{FF2B5EF4-FFF2-40B4-BE49-F238E27FC236}">
                <a16:creationId xmlns:a16="http://schemas.microsoft.com/office/drawing/2014/main" id="{C754AA45-5D5F-3CAB-F233-342639A55338}"/>
              </a:ext>
            </a:extLst>
          </p:cNvPr>
          <p:cNvSpPr>
            <a:spLocks noGrp="1"/>
          </p:cNvSpPr>
          <p:nvPr>
            <p:ph idx="1"/>
          </p:nvPr>
        </p:nvSpPr>
        <p:spPr/>
        <p:txBody>
          <a:bodyPr vert="horz" lIns="91440" tIns="45720" rIns="91440" bIns="45720" rtlCol="0" anchor="t">
            <a:normAutofit fontScale="92500" lnSpcReduction="10000"/>
          </a:bodyPr>
          <a:lstStyle/>
          <a:p>
            <a:r>
              <a:rPr lang="en-US" dirty="0">
                <a:solidFill>
                  <a:schemeClr val="tx1"/>
                </a:solidFill>
                <a:latin typeface="Arial"/>
                <a:cs typeface="Arial"/>
              </a:rPr>
              <a:t>Ongoing feedback from Council members and their respective constituent groups throughout the process</a:t>
            </a:r>
            <a:endParaRPr lang="en-US" dirty="0">
              <a:solidFill>
                <a:schemeClr val="tx1"/>
              </a:solidFill>
            </a:endParaRPr>
          </a:p>
          <a:p>
            <a:r>
              <a:rPr lang="en-US" b="1" dirty="0">
                <a:solidFill>
                  <a:schemeClr val="tx1"/>
                </a:solidFill>
                <a:latin typeface="Arial"/>
                <a:cs typeface="Arial"/>
              </a:rPr>
              <a:t>8 in-person and virtual listening sessions </a:t>
            </a:r>
            <a:r>
              <a:rPr lang="en-US" dirty="0">
                <a:solidFill>
                  <a:schemeClr val="tx1"/>
                </a:solidFill>
                <a:latin typeface="Arial"/>
                <a:cs typeface="Arial"/>
              </a:rPr>
              <a:t>with approximately 400 attendees </a:t>
            </a:r>
            <a:endParaRPr lang="en-US" dirty="0">
              <a:solidFill>
                <a:schemeClr val="tx1"/>
              </a:solidFill>
            </a:endParaRPr>
          </a:p>
          <a:p>
            <a:r>
              <a:rPr lang="en-US" b="1" dirty="0">
                <a:solidFill>
                  <a:schemeClr val="tx1"/>
                </a:solidFill>
                <a:latin typeface="Arial"/>
                <a:cs typeface="Arial"/>
              </a:rPr>
              <a:t>2 student-specific listening sessions</a:t>
            </a:r>
            <a:r>
              <a:rPr lang="en-US" dirty="0">
                <a:solidFill>
                  <a:schemeClr val="tx1"/>
                </a:solidFill>
                <a:latin typeface="Arial"/>
                <a:cs typeface="Arial"/>
              </a:rPr>
              <a:t> with approximately 125 attendees</a:t>
            </a:r>
            <a:endParaRPr lang="en-US" dirty="0">
              <a:solidFill>
                <a:schemeClr val="tx1"/>
              </a:solidFill>
            </a:endParaRPr>
          </a:p>
          <a:p>
            <a:r>
              <a:rPr lang="en-US" b="1" dirty="0">
                <a:solidFill>
                  <a:schemeClr val="tx1"/>
                </a:solidFill>
                <a:latin typeface="Arial"/>
                <a:cs typeface="Arial"/>
              </a:rPr>
              <a:t>A statewide online survey</a:t>
            </a:r>
            <a:r>
              <a:rPr lang="en-US" dirty="0">
                <a:solidFill>
                  <a:schemeClr val="tx1"/>
                </a:solidFill>
                <a:latin typeface="Arial"/>
                <a:cs typeface="Arial"/>
              </a:rPr>
              <a:t> offered in multiple languages received 6,615 responses</a:t>
            </a:r>
            <a:endParaRPr lang="en-US" dirty="0">
              <a:solidFill>
                <a:schemeClr val="tx1"/>
              </a:solidFill>
            </a:endParaRPr>
          </a:p>
          <a:p>
            <a:r>
              <a:rPr lang="en-US" b="1" dirty="0">
                <a:solidFill>
                  <a:schemeClr val="tx1"/>
                </a:solidFill>
                <a:latin typeface="Arial"/>
                <a:cs typeface="Arial"/>
              </a:rPr>
              <a:t>A school district leader survey </a:t>
            </a:r>
            <a:r>
              <a:rPr lang="en-US" dirty="0">
                <a:solidFill>
                  <a:schemeClr val="tx1"/>
                </a:solidFill>
                <a:latin typeface="Arial"/>
                <a:cs typeface="Arial"/>
              </a:rPr>
              <a:t>received 103 responses across the state</a:t>
            </a:r>
            <a:endParaRPr lang="en-US" dirty="0">
              <a:solidFill>
                <a:schemeClr val="tx1"/>
              </a:solidFill>
            </a:endParaRPr>
          </a:p>
          <a:p>
            <a:r>
              <a:rPr lang="en-US" b="1" dirty="0">
                <a:solidFill>
                  <a:schemeClr val="tx1"/>
                </a:solidFill>
                <a:latin typeface="Arial"/>
                <a:cs typeface="Arial"/>
              </a:rPr>
              <a:t>2 advisory groups</a:t>
            </a:r>
            <a:r>
              <a:rPr lang="en-US" dirty="0">
                <a:solidFill>
                  <a:schemeClr val="tx1"/>
                </a:solidFill>
                <a:latin typeface="Arial"/>
                <a:cs typeface="Arial"/>
              </a:rPr>
              <a:t> convened to provide additional perspective from the Special Education and Multilingual Learner communities. Each advisory group has had two sessions to share direct input with the Council co-chairs</a:t>
            </a:r>
            <a:endParaRPr lang="en-US" dirty="0">
              <a:solidFill>
                <a:schemeClr val="tx1"/>
              </a:solidFill>
            </a:endParaRPr>
          </a:p>
        </p:txBody>
      </p:sp>
      <p:sp>
        <p:nvSpPr>
          <p:cNvPr id="4" name="Slide Number Placeholder 3">
            <a:extLst>
              <a:ext uri="{FF2B5EF4-FFF2-40B4-BE49-F238E27FC236}">
                <a16:creationId xmlns:a16="http://schemas.microsoft.com/office/drawing/2014/main" id="{1FFFE571-66BA-3F1D-8D8E-DF4BE5E4F6E3}"/>
              </a:ext>
            </a:extLst>
          </p:cNvPr>
          <p:cNvSpPr>
            <a:spLocks noGrp="1"/>
          </p:cNvSpPr>
          <p:nvPr>
            <p:ph type="sldNum" sz="quarter" idx="12"/>
          </p:nvPr>
        </p:nvSpPr>
        <p:spPr/>
        <p:txBody>
          <a:bodyPr/>
          <a:lstStyle/>
          <a:p>
            <a:fld id="{68A8D22E-6BC5-9E47-900C-2BB94685D9F5}" type="slidenum">
              <a:rPr lang="en-US" smtClean="0"/>
              <a:t>5</a:t>
            </a:fld>
            <a:endParaRPr lang="en-US"/>
          </a:p>
        </p:txBody>
      </p:sp>
    </p:spTree>
    <p:extLst>
      <p:ext uri="{BB962C8B-B14F-4D97-AF65-F5344CB8AC3E}">
        <p14:creationId xmlns:p14="http://schemas.microsoft.com/office/powerpoint/2010/main" val="1570109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949570C-400A-85A0-DB64-D26F4F52C02D}"/>
              </a:ext>
            </a:extLst>
          </p:cNvPr>
          <p:cNvSpPr>
            <a:spLocks noGrp="1"/>
          </p:cNvSpPr>
          <p:nvPr>
            <p:ph type="title"/>
          </p:nvPr>
        </p:nvSpPr>
        <p:spPr/>
        <p:txBody>
          <a:bodyPr/>
          <a:lstStyle/>
          <a:p>
            <a:r>
              <a:rPr lang="en-US"/>
              <a:t>Vision of a Massachusetts Graduate</a:t>
            </a:r>
          </a:p>
        </p:txBody>
      </p:sp>
      <p:sp>
        <p:nvSpPr>
          <p:cNvPr id="15" name="Text Placeholder 14">
            <a:extLst>
              <a:ext uri="{FF2B5EF4-FFF2-40B4-BE49-F238E27FC236}">
                <a16:creationId xmlns:a16="http://schemas.microsoft.com/office/drawing/2014/main" id="{EA28D514-6F58-3479-7E6E-DDA665A3E4CE}"/>
              </a:ext>
            </a:extLst>
          </p:cNvPr>
          <p:cNvSpPr>
            <a:spLocks noGrp="1"/>
          </p:cNvSpPr>
          <p:nvPr>
            <p:ph type="body" sz="half" idx="2"/>
          </p:nvPr>
        </p:nvSpPr>
        <p:spPr/>
        <p:txBody>
          <a:bodyPr vert="horz" lIns="91440" tIns="45720" rIns="91440" bIns="45720" rtlCol="0" anchor="t">
            <a:normAutofit lnSpcReduction="10000"/>
          </a:bodyPr>
          <a:lstStyle/>
          <a:p>
            <a:endParaRPr lang="en-US" b="1">
              <a:solidFill>
                <a:schemeClr val="bg1"/>
              </a:solidFill>
            </a:endParaRPr>
          </a:p>
          <a:p>
            <a:r>
              <a:rPr lang="en-US" b="1">
                <a:solidFill>
                  <a:schemeClr val="bg1"/>
                </a:solidFill>
                <a:latin typeface="Arial"/>
                <a:cs typeface="Arial"/>
              </a:rPr>
              <a:t>Thinkers:</a:t>
            </a:r>
          </a:p>
          <a:p>
            <a:pPr marL="285750" indent="-285750">
              <a:buFont typeface="Arial" panose="020B0604020202020204" pitchFamily="34" charset="0"/>
              <a:buChar char="•"/>
            </a:pPr>
            <a:r>
              <a:rPr lang="en-US">
                <a:solidFill>
                  <a:schemeClr val="bg1"/>
                </a:solidFill>
                <a:latin typeface="Arial"/>
                <a:cs typeface="Arial"/>
              </a:rPr>
              <a:t>Academically Prepared</a:t>
            </a:r>
          </a:p>
          <a:p>
            <a:pPr marL="285750" indent="-285750">
              <a:buFont typeface="Arial" panose="020B0604020202020204" pitchFamily="34" charset="0"/>
              <a:buChar char="•"/>
            </a:pPr>
            <a:r>
              <a:rPr lang="en-US">
                <a:solidFill>
                  <a:schemeClr val="bg1"/>
                </a:solidFill>
                <a:latin typeface="Arial"/>
                <a:cs typeface="Arial"/>
              </a:rPr>
              <a:t>Creative Problem-Solvers</a:t>
            </a:r>
          </a:p>
          <a:p>
            <a:r>
              <a:rPr lang="en-US" b="1">
                <a:solidFill>
                  <a:schemeClr val="bg1"/>
                </a:solidFill>
                <a:latin typeface="Arial"/>
                <a:cs typeface="Arial"/>
              </a:rPr>
              <a:t>Contributors:</a:t>
            </a:r>
          </a:p>
          <a:p>
            <a:pPr marL="285750" indent="-285750">
              <a:buFont typeface="Arial" panose="020B0604020202020204" pitchFamily="34" charset="0"/>
              <a:buChar char="•"/>
            </a:pPr>
            <a:r>
              <a:rPr lang="en-US">
                <a:solidFill>
                  <a:schemeClr val="bg1"/>
                </a:solidFill>
                <a:latin typeface="Arial"/>
                <a:cs typeface="Arial"/>
              </a:rPr>
              <a:t>Self-Aware Navigators</a:t>
            </a:r>
          </a:p>
          <a:p>
            <a:pPr marL="285750" indent="-285750">
              <a:buFont typeface="Arial" panose="020B0604020202020204" pitchFamily="34" charset="0"/>
              <a:buChar char="•"/>
            </a:pPr>
            <a:r>
              <a:rPr lang="en-US">
                <a:solidFill>
                  <a:schemeClr val="bg1"/>
                </a:solidFill>
                <a:latin typeface="Arial"/>
                <a:cs typeface="Arial"/>
              </a:rPr>
              <a:t>Intentional Collaborators</a:t>
            </a:r>
          </a:p>
          <a:p>
            <a:r>
              <a:rPr lang="en-US" b="1">
                <a:solidFill>
                  <a:schemeClr val="bg1"/>
                </a:solidFill>
                <a:latin typeface="Arial"/>
                <a:cs typeface="Arial"/>
              </a:rPr>
              <a:t>Leaders:</a:t>
            </a:r>
          </a:p>
          <a:p>
            <a:pPr marL="285750" indent="-285750">
              <a:buFont typeface="Arial" panose="020B0604020202020204" pitchFamily="34" charset="0"/>
              <a:buChar char="•"/>
            </a:pPr>
            <a:r>
              <a:rPr lang="en-US">
                <a:solidFill>
                  <a:schemeClr val="bg1"/>
                </a:solidFill>
                <a:latin typeface="Arial"/>
                <a:cs typeface="Arial"/>
              </a:rPr>
              <a:t>Responsible Decision-Makers</a:t>
            </a:r>
            <a:endParaRPr lang="en-US">
              <a:solidFill>
                <a:schemeClr val="bg1"/>
              </a:solidFill>
            </a:endParaRPr>
          </a:p>
          <a:p>
            <a:pPr marL="285750" indent="-285750">
              <a:buFont typeface="Arial" panose="020B0604020202020204" pitchFamily="34" charset="0"/>
              <a:buChar char="•"/>
            </a:pPr>
            <a:r>
              <a:rPr lang="en-US">
                <a:solidFill>
                  <a:schemeClr val="bg1"/>
                </a:solidFill>
                <a:latin typeface="Arial"/>
                <a:cs typeface="Arial"/>
              </a:rPr>
              <a:t>Effective Communicators</a:t>
            </a:r>
          </a:p>
        </p:txBody>
      </p:sp>
      <p:pic>
        <p:nvPicPr>
          <p:cNvPr id="7" name="Picture Placeholder 6" descr="Diagram of visions of a massachusetts graduate&#10;&#10;">
            <a:extLst>
              <a:ext uri="{FF2B5EF4-FFF2-40B4-BE49-F238E27FC236}">
                <a16:creationId xmlns:a16="http://schemas.microsoft.com/office/drawing/2014/main" id="{656B6F99-6F72-4701-8F6A-05331B6D4C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4981126" y="457200"/>
            <a:ext cx="6806510" cy="5916613"/>
          </a:xfrm>
        </p:spPr>
      </p:pic>
      <p:sp>
        <p:nvSpPr>
          <p:cNvPr id="5" name="Slide Number Placeholder 4">
            <a:extLst>
              <a:ext uri="{FF2B5EF4-FFF2-40B4-BE49-F238E27FC236}">
                <a16:creationId xmlns:a16="http://schemas.microsoft.com/office/drawing/2014/main" id="{AF19F811-44A2-AC8F-C891-EA2F61086A69}"/>
              </a:ext>
            </a:extLst>
          </p:cNvPr>
          <p:cNvSpPr>
            <a:spLocks noGrp="1"/>
          </p:cNvSpPr>
          <p:nvPr>
            <p:ph type="sldNum" sz="quarter" idx="12"/>
          </p:nvPr>
        </p:nvSpPr>
        <p:spPr/>
        <p:txBody>
          <a:bodyPr/>
          <a:lstStyle/>
          <a:p>
            <a:fld id="{68A8D22E-6BC5-9E47-900C-2BB94685D9F5}" type="slidenum">
              <a:rPr lang="en-US" smtClean="0"/>
              <a:pPr/>
              <a:t>6</a:t>
            </a:fld>
            <a:endParaRPr lang="en-US"/>
          </a:p>
        </p:txBody>
      </p:sp>
    </p:spTree>
    <p:extLst>
      <p:ext uri="{BB962C8B-B14F-4D97-AF65-F5344CB8AC3E}">
        <p14:creationId xmlns:p14="http://schemas.microsoft.com/office/powerpoint/2010/main" val="1316420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9301-1E77-9087-9727-B33AB27A03C2}"/>
              </a:ext>
            </a:extLst>
          </p:cNvPr>
          <p:cNvSpPr>
            <a:spLocks noGrp="1"/>
          </p:cNvSpPr>
          <p:nvPr>
            <p:ph type="title"/>
          </p:nvPr>
        </p:nvSpPr>
        <p:spPr/>
        <p:txBody>
          <a:bodyPr/>
          <a:lstStyle/>
          <a:p>
            <a:r>
              <a:rPr lang="en-US">
                <a:latin typeface="Arial"/>
                <a:cs typeface="Arial"/>
              </a:rPr>
              <a:t>Interim Report</a:t>
            </a:r>
            <a:endParaRPr lang="en-US"/>
          </a:p>
        </p:txBody>
      </p:sp>
      <p:pic>
        <p:nvPicPr>
          <p:cNvPr id="5" name="Picture 4" descr="Image of a notebook and image of paper with topicsof reimagining high school. Strong Foundations/Proven Schools/Bright futures">
            <a:extLst>
              <a:ext uri="{FF2B5EF4-FFF2-40B4-BE49-F238E27FC236}">
                <a16:creationId xmlns:a16="http://schemas.microsoft.com/office/drawing/2014/main" id="{AE5F9970-DF4D-7487-BE46-9B438C25D4D0}"/>
              </a:ext>
            </a:extLst>
          </p:cNvPr>
          <p:cNvPicPr>
            <a:picLocks noChangeAspect="1"/>
          </p:cNvPicPr>
          <p:nvPr/>
        </p:nvPicPr>
        <p:blipFill>
          <a:blip r:embed="rId2"/>
          <a:stretch>
            <a:fillRect/>
          </a:stretch>
        </p:blipFill>
        <p:spPr>
          <a:xfrm>
            <a:off x="70937" y="1665622"/>
            <a:ext cx="4029075" cy="5191125"/>
          </a:xfrm>
          <a:prstGeom prst="rect">
            <a:avLst/>
          </a:prstGeom>
        </p:spPr>
      </p:pic>
      <p:pic>
        <p:nvPicPr>
          <p:cNvPr id="10" name="Picture 9" descr="Picture of the council members">
            <a:extLst>
              <a:ext uri="{FF2B5EF4-FFF2-40B4-BE49-F238E27FC236}">
                <a16:creationId xmlns:a16="http://schemas.microsoft.com/office/drawing/2014/main" id="{06A85997-E559-391C-FD1A-470C1FF87DFE}"/>
              </a:ext>
            </a:extLst>
          </p:cNvPr>
          <p:cNvPicPr>
            <a:picLocks noChangeAspect="1"/>
          </p:cNvPicPr>
          <p:nvPr/>
        </p:nvPicPr>
        <p:blipFill>
          <a:blip r:embed="rId3"/>
          <a:stretch>
            <a:fillRect/>
          </a:stretch>
        </p:blipFill>
        <p:spPr>
          <a:xfrm>
            <a:off x="4301596" y="1028170"/>
            <a:ext cx="5324475" cy="3552825"/>
          </a:xfrm>
          <a:prstGeom prst="rect">
            <a:avLst/>
          </a:prstGeom>
        </p:spPr>
      </p:pic>
      <p:sp>
        <p:nvSpPr>
          <p:cNvPr id="8" name="TextBox 5">
            <a:extLst>
              <a:ext uri="{FF2B5EF4-FFF2-40B4-BE49-F238E27FC236}">
                <a16:creationId xmlns:a16="http://schemas.microsoft.com/office/drawing/2014/main" id="{8545186E-1892-33CC-79BB-9F7E61D72A61}"/>
              </a:ext>
            </a:extLst>
          </p:cNvPr>
          <p:cNvSpPr txBox="1"/>
          <p:nvPr/>
        </p:nvSpPr>
        <p:spPr>
          <a:xfrm>
            <a:off x="4690088" y="5694390"/>
            <a:ext cx="3051899"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4"/>
              </a:rPr>
              <a:t>Statewide High School Graduation Framework | Mass.gov</a:t>
            </a:r>
            <a:endParaRPr lang="en-US"/>
          </a:p>
        </p:txBody>
      </p:sp>
      <p:pic>
        <p:nvPicPr>
          <p:cNvPr id="6" name="Picture 5" descr="Strong foundation/Proven Skills/Bright Futures">
            <a:extLst>
              <a:ext uri="{FF2B5EF4-FFF2-40B4-BE49-F238E27FC236}">
                <a16:creationId xmlns:a16="http://schemas.microsoft.com/office/drawing/2014/main" id="{8CB0DA58-4A52-1EC5-5227-C9944068A66E}"/>
              </a:ext>
            </a:extLst>
          </p:cNvPr>
          <p:cNvPicPr>
            <a:picLocks noChangeAspect="1"/>
          </p:cNvPicPr>
          <p:nvPr/>
        </p:nvPicPr>
        <p:blipFill>
          <a:blip r:embed="rId5"/>
          <a:stretch>
            <a:fillRect/>
          </a:stretch>
        </p:blipFill>
        <p:spPr>
          <a:xfrm>
            <a:off x="7996238" y="1548314"/>
            <a:ext cx="4200525" cy="5305425"/>
          </a:xfrm>
          <a:prstGeom prst="rect">
            <a:avLst/>
          </a:prstGeom>
        </p:spPr>
      </p:pic>
      <p:sp>
        <p:nvSpPr>
          <p:cNvPr id="4" name="Slide Number Placeholder 3">
            <a:extLst>
              <a:ext uri="{FF2B5EF4-FFF2-40B4-BE49-F238E27FC236}">
                <a16:creationId xmlns:a16="http://schemas.microsoft.com/office/drawing/2014/main" id="{A75B6EFD-77F1-B40D-4CB7-93426BB6E63E}"/>
              </a:ext>
            </a:extLst>
          </p:cNvPr>
          <p:cNvSpPr>
            <a:spLocks noGrp="1"/>
          </p:cNvSpPr>
          <p:nvPr>
            <p:ph type="sldNum" sz="quarter" idx="12"/>
          </p:nvPr>
        </p:nvSpPr>
        <p:spPr/>
        <p:txBody>
          <a:bodyPr/>
          <a:lstStyle/>
          <a:p>
            <a:fld id="{68A8D22E-6BC5-9E47-900C-2BB94685D9F5}" type="slidenum">
              <a:rPr lang="en-US" smtClean="0"/>
              <a:t>7</a:t>
            </a:fld>
            <a:endParaRPr lang="en-US"/>
          </a:p>
        </p:txBody>
      </p:sp>
    </p:spTree>
    <p:extLst>
      <p:ext uri="{BB962C8B-B14F-4D97-AF65-F5344CB8AC3E}">
        <p14:creationId xmlns:p14="http://schemas.microsoft.com/office/powerpoint/2010/main" val="2215284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E7596-AEA8-A9B3-4535-B713BF74CA7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C1DAC78-B5F8-D791-B1C9-6F459D8112B9}"/>
              </a:ext>
            </a:extLst>
          </p:cNvPr>
          <p:cNvSpPr>
            <a:spLocks noGrp="1"/>
          </p:cNvSpPr>
          <p:nvPr>
            <p:ph type="title"/>
          </p:nvPr>
        </p:nvSpPr>
        <p:spPr/>
        <p:txBody>
          <a:bodyPr/>
          <a:lstStyle/>
          <a:p>
            <a:r>
              <a:rPr lang="en-US">
                <a:latin typeface="Arial"/>
                <a:cs typeface="Arial"/>
              </a:rPr>
              <a:t>Recommendations</a:t>
            </a:r>
            <a:endParaRPr lang="en-US"/>
          </a:p>
        </p:txBody>
      </p:sp>
      <p:pic>
        <p:nvPicPr>
          <p:cNvPr id="12" name="Picture 11" descr="Foundation of learning/Demonstration of mastery/Prepared for what is next">
            <a:extLst>
              <a:ext uri="{FF2B5EF4-FFF2-40B4-BE49-F238E27FC236}">
                <a16:creationId xmlns:a16="http://schemas.microsoft.com/office/drawing/2014/main" id="{5D118744-333E-2912-35EA-411D9293B096}"/>
              </a:ext>
            </a:extLst>
          </p:cNvPr>
          <p:cNvPicPr>
            <a:picLocks noChangeAspect="1"/>
          </p:cNvPicPr>
          <p:nvPr/>
        </p:nvPicPr>
        <p:blipFill>
          <a:blip r:embed="rId2"/>
          <a:stretch>
            <a:fillRect/>
          </a:stretch>
        </p:blipFill>
        <p:spPr>
          <a:xfrm>
            <a:off x="2255682" y="1483895"/>
            <a:ext cx="7680636" cy="5374106"/>
          </a:xfrm>
          <a:prstGeom prst="rect">
            <a:avLst/>
          </a:prstGeom>
        </p:spPr>
      </p:pic>
    </p:spTree>
    <p:extLst>
      <p:ext uri="{BB962C8B-B14F-4D97-AF65-F5344CB8AC3E}">
        <p14:creationId xmlns:p14="http://schemas.microsoft.com/office/powerpoint/2010/main" val="2948638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8939-2373-B9FF-FFE4-9E9B6279A9CA}"/>
              </a:ext>
            </a:extLst>
          </p:cNvPr>
          <p:cNvSpPr>
            <a:spLocks noGrp="1"/>
          </p:cNvSpPr>
          <p:nvPr>
            <p:ph type="title"/>
          </p:nvPr>
        </p:nvSpPr>
        <p:spPr/>
        <p:txBody>
          <a:bodyPr/>
          <a:lstStyle/>
          <a:p>
            <a:r>
              <a:rPr lang="en-US">
                <a:latin typeface="Arial"/>
                <a:cs typeface="Arial"/>
              </a:rPr>
              <a:t>Considerations</a:t>
            </a:r>
            <a:endParaRPr lang="en-US"/>
          </a:p>
        </p:txBody>
      </p:sp>
      <p:sp>
        <p:nvSpPr>
          <p:cNvPr id="5" name="Rectangle: Rounded Corners 4">
            <a:extLst>
              <a:ext uri="{FF2B5EF4-FFF2-40B4-BE49-F238E27FC236}">
                <a16:creationId xmlns:a16="http://schemas.microsoft.com/office/drawing/2014/main" id="{271CA4DA-606E-E00D-0C92-8E44DE3C5FF4}"/>
              </a:ext>
            </a:extLst>
          </p:cNvPr>
          <p:cNvSpPr/>
          <p:nvPr/>
        </p:nvSpPr>
        <p:spPr>
          <a:xfrm>
            <a:off x="254000" y="2021416"/>
            <a:ext cx="3164416" cy="656167"/>
          </a:xfrm>
          <a:prstGeom prst="roundRect">
            <a:avLst/>
          </a:prstGeom>
          <a:ln>
            <a:solidFill>
              <a:srgbClr val="06328A"/>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002060"/>
                </a:solidFill>
                <a:latin typeface="Arial"/>
                <a:cs typeface="Arial"/>
              </a:rPr>
              <a:t>Foundation of Learning</a:t>
            </a:r>
          </a:p>
        </p:txBody>
      </p:sp>
      <p:sp>
        <p:nvSpPr>
          <p:cNvPr id="9" name="TextBox 8">
            <a:extLst>
              <a:ext uri="{FF2B5EF4-FFF2-40B4-BE49-F238E27FC236}">
                <a16:creationId xmlns:a16="http://schemas.microsoft.com/office/drawing/2014/main" id="{7705332D-2020-44D8-CF21-FE547EC72D77}"/>
              </a:ext>
            </a:extLst>
          </p:cNvPr>
          <p:cNvSpPr txBox="1"/>
          <p:nvPr/>
        </p:nvSpPr>
        <p:spPr>
          <a:xfrm>
            <a:off x="254000" y="2878667"/>
            <a:ext cx="316441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Arial"/>
                <a:cs typeface="Arial"/>
              </a:rPr>
              <a:t>Expanded flexibility in </a:t>
            </a:r>
            <a:r>
              <a:rPr lang="en-US" sz="1600" err="1">
                <a:latin typeface="Arial"/>
                <a:cs typeface="Arial"/>
              </a:rPr>
              <a:t>MassCore</a:t>
            </a:r>
            <a:endParaRPr lang="en-US" sz="1600">
              <a:latin typeface="Arial"/>
              <a:cs typeface="Arial"/>
            </a:endParaRPr>
          </a:p>
          <a:p>
            <a:pPr marL="285750" indent="-285750">
              <a:buFont typeface="Arial"/>
              <a:buChar char="•"/>
            </a:pPr>
            <a:r>
              <a:rPr lang="en-US" sz="1600">
                <a:latin typeface="Arial"/>
                <a:cs typeface="Arial"/>
              </a:rPr>
              <a:t>Alternatives for certain student populations</a:t>
            </a:r>
          </a:p>
          <a:p>
            <a:pPr marL="285750" indent="-285750">
              <a:buFont typeface="Arial"/>
              <a:buChar char="•"/>
            </a:pPr>
            <a:r>
              <a:rPr lang="en-US" sz="1600">
                <a:latin typeface="Arial"/>
                <a:cs typeface="Arial"/>
              </a:rPr>
              <a:t>Integration of </a:t>
            </a:r>
            <a:r>
              <a:rPr lang="en-US" sz="1600" err="1">
                <a:latin typeface="Arial"/>
                <a:cs typeface="Arial"/>
              </a:rPr>
              <a:t>MassCore</a:t>
            </a:r>
            <a:r>
              <a:rPr lang="en-US" sz="1600">
                <a:latin typeface="Arial"/>
                <a:cs typeface="Arial"/>
              </a:rPr>
              <a:t> and other existing pathways</a:t>
            </a:r>
          </a:p>
          <a:p>
            <a:pPr marL="285750" indent="-285750">
              <a:buFont typeface="Arial"/>
              <a:buChar char="•"/>
            </a:pPr>
            <a:r>
              <a:rPr lang="en-US" sz="1600">
                <a:latin typeface="Arial"/>
                <a:cs typeface="Arial"/>
              </a:rPr>
              <a:t>Timelines and waivers</a:t>
            </a:r>
          </a:p>
        </p:txBody>
      </p:sp>
      <p:sp>
        <p:nvSpPr>
          <p:cNvPr id="6" name="Rectangle: Rounded Corners 5">
            <a:extLst>
              <a:ext uri="{FF2B5EF4-FFF2-40B4-BE49-F238E27FC236}">
                <a16:creationId xmlns:a16="http://schemas.microsoft.com/office/drawing/2014/main" id="{9AD5884E-E3A8-1496-08CA-5BC631D4316F}"/>
              </a:ext>
            </a:extLst>
          </p:cNvPr>
          <p:cNvSpPr/>
          <p:nvPr/>
        </p:nvSpPr>
        <p:spPr>
          <a:xfrm>
            <a:off x="4360333" y="2021415"/>
            <a:ext cx="3164416" cy="656167"/>
          </a:xfrm>
          <a:prstGeom prst="roundRect">
            <a:avLst/>
          </a:prstGeom>
          <a:ln>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dirty="0">
                <a:solidFill>
                  <a:schemeClr val="accent4">
                    <a:lumMod val="50000"/>
                  </a:schemeClr>
                </a:solidFill>
                <a:latin typeface="Arial"/>
                <a:cs typeface="Arial"/>
              </a:rPr>
              <a:t>Demonstration of Mastery</a:t>
            </a:r>
          </a:p>
        </p:txBody>
      </p:sp>
      <p:sp>
        <p:nvSpPr>
          <p:cNvPr id="10" name="TextBox 9">
            <a:extLst>
              <a:ext uri="{FF2B5EF4-FFF2-40B4-BE49-F238E27FC236}">
                <a16:creationId xmlns:a16="http://schemas.microsoft.com/office/drawing/2014/main" id="{33413040-7DD3-D781-D26F-16EF9F5929D3}"/>
              </a:ext>
            </a:extLst>
          </p:cNvPr>
          <p:cNvSpPr txBox="1"/>
          <p:nvPr/>
        </p:nvSpPr>
        <p:spPr>
          <a:xfrm>
            <a:off x="4360333" y="2878666"/>
            <a:ext cx="316441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Arial"/>
                <a:cs typeface="Arial"/>
              </a:rPr>
              <a:t>Determination of courses with EOC assessments</a:t>
            </a:r>
          </a:p>
          <a:p>
            <a:pPr marL="285750" indent="-285750">
              <a:buFont typeface="Arial"/>
              <a:buChar char="•"/>
            </a:pPr>
            <a:r>
              <a:rPr lang="en-US" sz="1600">
                <a:latin typeface="Arial"/>
                <a:cs typeface="Arial"/>
              </a:rPr>
              <a:t>Role of EOC assessments in graduation</a:t>
            </a:r>
          </a:p>
          <a:p>
            <a:pPr marL="285750" indent="-285750">
              <a:buFont typeface="Arial"/>
              <a:buChar char="•"/>
            </a:pPr>
            <a:r>
              <a:rPr lang="en-US" sz="1600">
                <a:latin typeface="Arial"/>
                <a:cs typeface="Arial"/>
              </a:rPr>
              <a:t>Equitable pathways for assessing mastery</a:t>
            </a:r>
          </a:p>
          <a:p>
            <a:pPr marL="285750" indent="-285750">
              <a:buFont typeface="Arial"/>
              <a:buChar char="•"/>
            </a:pPr>
            <a:r>
              <a:rPr lang="en-US" sz="1600">
                <a:latin typeface="Arial"/>
                <a:cs typeface="Arial"/>
              </a:rPr>
              <a:t>Assessment landscape</a:t>
            </a:r>
          </a:p>
          <a:p>
            <a:pPr marL="285750" indent="-285750">
              <a:buFont typeface="Arial"/>
              <a:buChar char="•"/>
            </a:pPr>
            <a:r>
              <a:rPr lang="en-US" sz="1600">
                <a:latin typeface="Arial"/>
                <a:cs typeface="Arial"/>
              </a:rPr>
              <a:t>Role of capstones and portfolios in graduation</a:t>
            </a:r>
          </a:p>
        </p:txBody>
      </p:sp>
      <p:sp>
        <p:nvSpPr>
          <p:cNvPr id="7" name="Rectangle: Rounded Corners 6">
            <a:extLst>
              <a:ext uri="{FF2B5EF4-FFF2-40B4-BE49-F238E27FC236}">
                <a16:creationId xmlns:a16="http://schemas.microsoft.com/office/drawing/2014/main" id="{C4AD4B82-8CED-A2A9-C0F0-EFB28FCFB1CC}"/>
              </a:ext>
            </a:extLst>
          </p:cNvPr>
          <p:cNvSpPr/>
          <p:nvPr/>
        </p:nvSpPr>
        <p:spPr>
          <a:xfrm>
            <a:off x="8466666" y="2021416"/>
            <a:ext cx="3164416" cy="656167"/>
          </a:xfrm>
          <a:prstGeom prst="roundRect">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dirty="0">
                <a:solidFill>
                  <a:schemeClr val="accent5">
                    <a:lumMod val="50000"/>
                  </a:schemeClr>
                </a:solidFill>
              </a:rPr>
              <a:t>Prepared for What's Next</a:t>
            </a:r>
          </a:p>
        </p:txBody>
      </p:sp>
      <p:sp>
        <p:nvSpPr>
          <p:cNvPr id="11" name="TextBox 10">
            <a:extLst>
              <a:ext uri="{FF2B5EF4-FFF2-40B4-BE49-F238E27FC236}">
                <a16:creationId xmlns:a16="http://schemas.microsoft.com/office/drawing/2014/main" id="{77392517-CEC6-E73B-22D5-EF284B793C16}"/>
              </a:ext>
            </a:extLst>
          </p:cNvPr>
          <p:cNvSpPr txBox="1"/>
          <p:nvPr/>
        </p:nvSpPr>
        <p:spPr>
          <a:xfrm>
            <a:off x="8466666" y="2878665"/>
            <a:ext cx="316441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Arial"/>
                <a:cs typeface="Arial"/>
              </a:rPr>
              <a:t>Clarity and consistency of process and requirements for plan</a:t>
            </a:r>
          </a:p>
          <a:p>
            <a:pPr marL="285750" indent="-285750">
              <a:buFont typeface="Arial"/>
              <a:buChar char="•"/>
            </a:pPr>
            <a:r>
              <a:rPr lang="en-US" sz="1600">
                <a:latin typeface="Arial"/>
                <a:cs typeface="Arial"/>
              </a:rPr>
              <a:t>Diversity of paths in </a:t>
            </a:r>
            <a:r>
              <a:rPr lang="en-US" sz="1600" err="1">
                <a:latin typeface="Arial"/>
                <a:cs typeface="Arial"/>
              </a:rPr>
              <a:t>MyCAP</a:t>
            </a:r>
          </a:p>
          <a:p>
            <a:pPr marL="285750" indent="-285750">
              <a:buFont typeface="Arial"/>
              <a:buChar char="•"/>
            </a:pPr>
            <a:r>
              <a:rPr lang="en-US" sz="1600">
                <a:latin typeface="Arial"/>
                <a:cs typeface="Arial"/>
              </a:rPr>
              <a:t>FAFSA/MASFA opt-out process</a:t>
            </a:r>
          </a:p>
          <a:p>
            <a:pPr marL="285750" indent="-285750">
              <a:buFont typeface="Arial"/>
              <a:buChar char="•"/>
            </a:pPr>
            <a:r>
              <a:rPr lang="en-US" sz="1600">
                <a:latin typeface="Arial"/>
                <a:cs typeface="Arial"/>
              </a:rPr>
              <a:t>Mechanism for developing financial literacy</a:t>
            </a:r>
          </a:p>
          <a:p>
            <a:pPr marL="285750" indent="-285750">
              <a:buFont typeface="Arial"/>
              <a:buChar char="•"/>
            </a:pPr>
            <a:r>
              <a:rPr lang="en-US" sz="1600">
                <a:latin typeface="Arial"/>
                <a:cs typeface="Arial"/>
              </a:rPr>
              <a:t>Seal selection and logistics</a:t>
            </a:r>
          </a:p>
        </p:txBody>
      </p:sp>
      <p:sp>
        <p:nvSpPr>
          <p:cNvPr id="4" name="Slide Number Placeholder 3">
            <a:extLst>
              <a:ext uri="{FF2B5EF4-FFF2-40B4-BE49-F238E27FC236}">
                <a16:creationId xmlns:a16="http://schemas.microsoft.com/office/drawing/2014/main" id="{8E38305D-A756-FD8F-69F1-A320DBF0C61D}"/>
              </a:ext>
            </a:extLst>
          </p:cNvPr>
          <p:cNvSpPr>
            <a:spLocks noGrp="1"/>
          </p:cNvSpPr>
          <p:nvPr>
            <p:ph type="sldNum" sz="quarter" idx="12"/>
          </p:nvPr>
        </p:nvSpPr>
        <p:spPr/>
        <p:txBody>
          <a:bodyPr/>
          <a:lstStyle/>
          <a:p>
            <a:fld id="{68A8D22E-6BC5-9E47-900C-2BB94685D9F5}" type="slidenum">
              <a:rPr lang="en-US" smtClean="0"/>
              <a:t>9</a:t>
            </a:fld>
            <a:endParaRPr lang="en-US"/>
          </a:p>
        </p:txBody>
      </p:sp>
    </p:spTree>
    <p:extLst>
      <p:ext uri="{BB962C8B-B14F-4D97-AF65-F5344CB8AC3E}">
        <p14:creationId xmlns:p14="http://schemas.microsoft.com/office/powerpoint/2010/main" val="70658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a12eb2f-f040-4639-9fb2-5a6588dc8035" xsi:nil="true"/>
    <lcf76f155ced4ddcb4097134ff3c332f xmlns="0128f6a2-0fe6-40ac-973e-bb0bf351512f">
      <Terms xmlns="http://schemas.microsoft.com/office/infopath/2007/PartnerControls"/>
    </lcf76f155ced4ddcb4097134ff3c332f>
    <SharedWithUsers xmlns="7a12eb2f-f040-4639-9fb2-5a6588dc8035">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0EA0BB4E6A684694772750B001C800" ma:contentTypeVersion="15" ma:contentTypeDescription="Create a new document." ma:contentTypeScope="" ma:versionID="2ecebec43c619424d5afa22f737e783a">
  <xsd:schema xmlns:xsd="http://www.w3.org/2001/XMLSchema" xmlns:xs="http://www.w3.org/2001/XMLSchema" xmlns:p="http://schemas.microsoft.com/office/2006/metadata/properties" xmlns:ns2="0128f6a2-0fe6-40ac-973e-bb0bf351512f" xmlns:ns3="7a12eb2f-f040-4639-9fb2-5a6588dc8035" targetNamespace="http://schemas.microsoft.com/office/2006/metadata/properties" ma:root="true" ma:fieldsID="d07a9afb9c8efddc579883151270dfb6" ns2:_="" ns3:_="">
    <xsd:import namespace="0128f6a2-0fe6-40ac-973e-bb0bf351512f"/>
    <xsd:import namespace="7a12eb2f-f040-4639-9fb2-5a6588dc80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28f6a2-0fe6-40ac-973e-bb0bf35151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12eb2f-f040-4639-9fb2-5a6588dc80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7bb8feb-9677-4bc1-b64f-9fa6907871bd}" ma:internalName="TaxCatchAll" ma:showField="CatchAllData" ma:web="7a12eb2f-f040-4639-9fb2-5a6588dc80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5ECF3B-4359-4426-BA8A-5D681BC62C97}">
  <ds:schemaRefs>
    <ds:schemaRef ds:uri="0128f6a2-0fe6-40ac-973e-bb0bf351512f"/>
    <ds:schemaRef ds:uri="http://purl.org/dc/terms/"/>
    <ds:schemaRef ds:uri="http://purl.org/dc/elements/1.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7a12eb2f-f040-4639-9fb2-5a6588dc803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0F8F957-ACC8-414C-948F-0D49DE082AF6}">
  <ds:schemaRefs>
    <ds:schemaRef ds:uri="0128f6a2-0fe6-40ac-973e-bb0bf351512f"/>
    <ds:schemaRef ds:uri="7a12eb2f-f040-4639-9fb2-5a6588dc80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5841F0-3891-4379-A816-298BFDE432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TotalTime>
  <Words>702</Words>
  <Application>Microsoft Office PowerPoint</Application>
  <PresentationFormat>Widescreen</PresentationFormat>
  <Paragraphs>91</Paragraphs>
  <Slides>13</Slides>
  <Notes>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13</vt:i4>
      </vt:variant>
    </vt:vector>
  </HeadingPairs>
  <TitlesOfParts>
    <vt:vector size="17" baseType="lpstr">
      <vt:lpstr>Arial</vt:lpstr>
      <vt:lpstr>Calibri</vt:lpstr>
      <vt:lpstr>Office Theme</vt:lpstr>
      <vt:lpstr>Office Theme</vt:lpstr>
      <vt:lpstr>Update on the K-12 Statewide Graduation Council</vt:lpstr>
      <vt:lpstr>Agenda</vt:lpstr>
      <vt:lpstr>Graduation Council Charge</vt:lpstr>
      <vt:lpstr>Graduation Council Process &amp; Timeline</vt:lpstr>
      <vt:lpstr>Stakeholder Engagement Activities</vt:lpstr>
      <vt:lpstr>Vision of a Massachusetts Graduate</vt:lpstr>
      <vt:lpstr>Interim Report</vt:lpstr>
      <vt:lpstr>Recommendations</vt:lpstr>
      <vt:lpstr>Considerations</vt:lpstr>
      <vt:lpstr>Additional Information - General</vt:lpstr>
      <vt:lpstr>Additional Information - EOCs</vt:lpstr>
      <vt:lpstr>Next Steps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the K-12 Statewide Graduation Council</dc:title>
  <dc:creator>DESE</dc:creator>
  <cp:lastModifiedBy>Zou, Dong (EOE)</cp:lastModifiedBy>
  <cp:revision>15</cp:revision>
  <dcterms:created xsi:type="dcterms:W3CDTF">2025-11-12T13:51:09Z</dcterms:created>
  <dcterms:modified xsi:type="dcterms:W3CDTF">2025-12-16T16:24:02Z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Dec 16 2025 12:00AM</vt:lpwstr>
  </property>
</Properties>
</file>