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1534" r:id="rId5"/>
    <p:sldId id="270" r:id="rId6"/>
    <p:sldId id="273" r:id="rId7"/>
    <p:sldId id="1511" r:id="rId8"/>
    <p:sldId id="277" r:id="rId9"/>
    <p:sldId id="1513" r:id="rId10"/>
    <p:sldId id="1520" r:id="rId11"/>
    <p:sldId id="1521" r:id="rId12"/>
    <p:sldId id="1514" r:id="rId13"/>
    <p:sldId id="1531" r:id="rId14"/>
    <p:sldId id="1516" r:id="rId15"/>
    <p:sldId id="1530" r:id="rId16"/>
    <p:sldId id="278" r:id="rId17"/>
    <p:sldId id="1535" r:id="rId18"/>
    <p:sldId id="1502" r:id="rId19"/>
    <p:sldId id="1522" r:id="rId20"/>
    <p:sldId id="1524" r:id="rId21"/>
    <p:sldId id="515" r:id="rId22"/>
    <p:sldId id="287" r:id="rId23"/>
    <p:sldId id="1518" r:id="rId24"/>
    <p:sldId id="519" r:id="rId25"/>
    <p:sldId id="1525" r:id="rId26"/>
    <p:sldId id="1536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 of Slides Upate on STEM Initiatives" id="{EFDA4F0C-408C-4BCB-9B53-DDC3F172FD8B}">
          <p14:sldIdLst>
            <p14:sldId id="1534"/>
            <p14:sldId id="270"/>
            <p14:sldId id="273"/>
          </p14:sldIdLst>
        </p14:section>
        <p14:section name="Program Approval" id="{B33E80AA-61FF-4B13-82C1-CA60FF64795F}">
          <p14:sldIdLst>
            <p14:sldId id="1511"/>
            <p14:sldId id="277"/>
            <p14:sldId id="1513"/>
            <p14:sldId id="1520"/>
            <p14:sldId id="1521"/>
            <p14:sldId id="1514"/>
            <p14:sldId id="1531"/>
            <p14:sldId id="1516"/>
            <p14:sldId id="1530"/>
            <p14:sldId id="278"/>
            <p14:sldId id="1535"/>
          </p14:sldIdLst>
        </p14:section>
        <p14:section name="Early Literacy Program Reviews" id="{331F07F2-10FF-48A1-AAFE-EE937859D59A}">
          <p14:sldIdLst>
            <p14:sldId id="1502"/>
            <p14:sldId id="1522"/>
            <p14:sldId id="1524"/>
            <p14:sldId id="515"/>
            <p14:sldId id="287"/>
            <p14:sldId id="1518"/>
            <p14:sldId id="519"/>
            <p14:sldId id="1525"/>
            <p14:sldId id="1536"/>
            <p14:sldId id="281"/>
          </p14:sldIdLst>
        </p14:section>
        <p14:section name="Additional Data" id="{219F85A3-49CD-4B6E-ABF2-BFB56D619DE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789F20E-065C-84CF-C89F-592ADCA112A0}" name="Zorich, Lindsay  (DESE)" initials="LZ" userId="S::Lindsay.Zorich@mass.gov::e000313c-32bf-4e7b-9a16-d8cab6b4976b" providerId="AD"/>
  <p188:author id="{73C47C1B-8C40-67E0-D7BB-CC2AE95E27DF}" name="Stith, Ian (DESE)" initials="IS" userId="S::Ian.T.Stith@mass.gov::f5cfa3f2-fcc3-4aae-ac54-090e1b624e18" providerId="AD"/>
  <p188:author id="{0060051C-3E1A-47FC-BD2B-2A127E2FE3D7}" name="Kandjanga, Fabrice K. (DESE)" initials="K(" userId="S::fabrice.k.kandjanga@mass.gov::0ff74afe-2f33-4913-a327-965a0be6f41b" providerId="AD"/>
  <p188:author id="{C759B325-C2DC-9F5A-CCBD-FAB04BC5B1D5}" name="Allen, Siobhan M. (DESE)" initials="SA" userId="S::siobhan.m.allen@mass.gov::021cd023-0650-40b4-bc6a-6149f8c21707" providerId="AD"/>
  <p188:author id="{8C592D30-2790-C53A-65AD-E37E11204179}" name="Foley, Kinnon (DESE)" initials="FK" userId="S::kinnon.foley@mass.gov::4bff922e-d211-4dcd-970c-f57d358f4faf" providerId="AD"/>
  <p188:author id="{6FF6A732-A706-7CB5-8BAA-E2CE92630D3D}" name="DeMallie, Anne (DESE)" initials="DA" userId="S::anne.f.demallie@mass.gov::3d1ed730-8e09-48d4-9fe8-1004ce9ad044" providerId="AD"/>
  <p188:author id="{73D4F386-D49C-888E-7934-91F92B27CCEB}" name="Hashimoto-Martell, Erin (DESE)" initials="HE" userId="S::erin.a.hashimoto-martell@mass.gov::df454100-3044-4d15-8aa2-4be18f5aa07c" providerId="AD"/>
  <p188:author id="{026B5B98-007D-1F66-F551-3CF3A05072EE}" name="Abbott, Claire (DESE)" initials="CA" userId="S::Claire.J.Abbott@mass.gov::b80222f3-7abf-41f6-a69e-af06caaffd48" providerId="AD"/>
  <p188:author id="{AE4DA19D-5474-0B52-A4C2-1103076DF846}" name="Losee, Elizabeth (DESE)" initials="LE" userId="S::elizabeth.c.losee@mass.gov::ca2766c9-0676-4442-b2fb-89151b00f906" providerId="AD"/>
  <p188:author id="{6EB707B8-61A4-0831-1180-DBD9C71897AD}" name="Webb, Aubree M. (DESE)" initials="W(" userId="S::aubree.m.webb@mass.gov::e844039d-1a97-440d-a44a-31053f4202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FF3"/>
    <a:srgbClr val="347AB6"/>
    <a:srgbClr val="EFBC49"/>
    <a:srgbClr val="F58B43"/>
    <a:srgbClr val="1E4782"/>
    <a:srgbClr val="FFFFCC"/>
    <a:srgbClr val="494C53"/>
    <a:srgbClr val="45BDB2"/>
    <a:srgbClr val="EFF8F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7CDDB-5213-4CCB-92C0-EF0FE9760CCD}" type="doc">
      <dgm:prSet loTypeId="urn:microsoft.com/office/officeart/2005/8/layout/cycle3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53469A9-E599-4039-88EB-CD7338B0E9D3}">
      <dgm:prSet phldrT="[Text]" phldr="0"/>
      <dgm:spPr/>
      <dgm:t>
        <a:bodyPr/>
        <a:lstStyle/>
        <a:p>
          <a:r>
            <a:rPr lang="en-US">
              <a:latin typeface="Arial"/>
              <a:cs typeface="Arial"/>
            </a:rPr>
            <a:t>LAUNCH</a:t>
          </a:r>
        </a:p>
      </dgm:t>
    </dgm:pt>
    <dgm:pt modelId="{C07A5777-36C9-4D42-8B27-7EF7D1ADA288}" type="parTrans" cxnId="{095AC137-E047-48CC-ADF4-4B56A98890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47E13B-B6EB-40D0-B353-BC05ED3390E4}" type="sibTrans" cxnId="{095AC137-E047-48CC-ADF4-4B56A98890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EA2FFC-9FA3-4249-A9DE-542A1AEB80D9}">
      <dgm:prSet phldrT="[Text]" phldr="0"/>
      <dgm:spPr/>
      <dgm:t>
        <a:bodyPr/>
        <a:lstStyle/>
        <a:p>
          <a:r>
            <a:rPr lang="en-US">
              <a:latin typeface="Arial"/>
              <a:cs typeface="Arial"/>
            </a:rPr>
            <a:t>INITIAL INQUIRY</a:t>
          </a:r>
        </a:p>
      </dgm:t>
    </dgm:pt>
    <dgm:pt modelId="{9BBF2789-E270-4E06-8826-060553754508}" type="parTrans" cxnId="{58A9F865-230E-4A13-8F5D-C89C33E31E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093191-DD2E-4D42-8D70-E2544CA7693D}" type="sibTrans" cxnId="{58A9F865-230E-4A13-8F5D-C89C33E31E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515B41-DF18-4845-9790-2328F9B5411B}">
      <dgm:prSet phldrT="[Text]" phldr="0"/>
      <dgm:spPr/>
      <dgm:t>
        <a:bodyPr/>
        <a:lstStyle/>
        <a:p>
          <a:r>
            <a:rPr lang="en-US">
              <a:latin typeface="Arial"/>
              <a:cs typeface="Arial"/>
            </a:rPr>
            <a:t>FOLLOW-UP INQUIRY</a:t>
          </a:r>
        </a:p>
      </dgm:t>
    </dgm:pt>
    <dgm:pt modelId="{989A682F-A540-472B-AA60-67A9F12A8524}" type="parTrans" cxnId="{3D29C0DF-5AA8-4915-AF76-3510C40CB91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7DD05-28F3-4DCA-BF14-841CBC2AA711}" type="sibTrans" cxnId="{3D29C0DF-5AA8-4915-AF76-3510C40CB91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E705BC1-370F-4B2A-AB81-50B3ACFF3048}">
      <dgm:prSet phldrT="[Text]" phldr="0"/>
      <dgm:spPr/>
      <dgm:t>
        <a:bodyPr/>
        <a:lstStyle/>
        <a:p>
          <a:r>
            <a:rPr lang="en-US">
              <a:latin typeface="Arial"/>
              <a:cs typeface="Arial"/>
            </a:rPr>
            <a:t>DETERMINATION</a:t>
          </a:r>
        </a:p>
      </dgm:t>
    </dgm:pt>
    <dgm:pt modelId="{73AA991D-3FA3-40FE-B160-48A62784AC10}" type="parTrans" cxnId="{7BA96BDE-99A1-4174-865A-28510E1EE43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DF5E51-A8DF-48A9-A3D8-129C99C79D69}" type="sibTrans" cxnId="{7BA96BDE-99A1-4174-865A-28510E1EE43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455A184-8E4D-4073-9C14-7D22DE1B9CB4}" type="pres">
      <dgm:prSet presAssocID="{AAC7CDDB-5213-4CCB-92C0-EF0FE9760CCD}" presName="Name0" presStyleCnt="0">
        <dgm:presLayoutVars>
          <dgm:dir/>
          <dgm:resizeHandles val="exact"/>
        </dgm:presLayoutVars>
      </dgm:prSet>
      <dgm:spPr/>
    </dgm:pt>
    <dgm:pt modelId="{D06DC04B-0731-414D-B7FC-98647CCFEB89}" type="pres">
      <dgm:prSet presAssocID="{AAC7CDDB-5213-4CCB-92C0-EF0FE9760CCD}" presName="cycle" presStyleCnt="0"/>
      <dgm:spPr/>
    </dgm:pt>
    <dgm:pt modelId="{C3CFBE42-0A90-4591-BA99-7D0CC2B97A45}" type="pres">
      <dgm:prSet presAssocID="{453469A9-E599-4039-88EB-CD7338B0E9D3}" presName="nodeFirstNode" presStyleLbl="node1" presStyleIdx="0" presStyleCnt="4">
        <dgm:presLayoutVars>
          <dgm:bulletEnabled val="1"/>
        </dgm:presLayoutVars>
      </dgm:prSet>
      <dgm:spPr/>
    </dgm:pt>
    <dgm:pt modelId="{386F71EE-6942-46F8-B6CB-52CCB9F4D4AF}" type="pres">
      <dgm:prSet presAssocID="{8947E13B-B6EB-40D0-B353-BC05ED3390E4}" presName="sibTransFirstNode" presStyleLbl="bgShp" presStyleIdx="0" presStyleCnt="1"/>
      <dgm:spPr/>
    </dgm:pt>
    <dgm:pt modelId="{66ABBFFC-3762-422E-BAAC-DC39284F7655}" type="pres">
      <dgm:prSet presAssocID="{77EA2FFC-9FA3-4249-A9DE-542A1AEB80D9}" presName="nodeFollowingNodes" presStyleLbl="node1" presStyleIdx="1" presStyleCnt="4">
        <dgm:presLayoutVars>
          <dgm:bulletEnabled val="1"/>
        </dgm:presLayoutVars>
      </dgm:prSet>
      <dgm:spPr/>
    </dgm:pt>
    <dgm:pt modelId="{445FFEEB-ADDA-47A0-B892-93999B8B88AB}" type="pres">
      <dgm:prSet presAssocID="{A2515B41-DF18-4845-9790-2328F9B5411B}" presName="nodeFollowingNodes" presStyleLbl="node1" presStyleIdx="2" presStyleCnt="4">
        <dgm:presLayoutVars>
          <dgm:bulletEnabled val="1"/>
        </dgm:presLayoutVars>
      </dgm:prSet>
      <dgm:spPr/>
    </dgm:pt>
    <dgm:pt modelId="{5098AE97-BD85-4A1A-BEA4-75C4A6099A3A}" type="pres">
      <dgm:prSet presAssocID="{BE705BC1-370F-4B2A-AB81-50B3ACFF3048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095AC137-E047-48CC-ADF4-4B56A988907F}" srcId="{AAC7CDDB-5213-4CCB-92C0-EF0FE9760CCD}" destId="{453469A9-E599-4039-88EB-CD7338B0E9D3}" srcOrd="0" destOrd="0" parTransId="{C07A5777-36C9-4D42-8B27-7EF7D1ADA288}" sibTransId="{8947E13B-B6EB-40D0-B353-BC05ED3390E4}"/>
    <dgm:cxn modelId="{135D825D-1350-411D-9D7C-8D5B819DE224}" type="presOf" srcId="{BE705BC1-370F-4B2A-AB81-50B3ACFF3048}" destId="{5098AE97-BD85-4A1A-BEA4-75C4A6099A3A}" srcOrd="0" destOrd="0" presId="urn:microsoft.com/office/officeart/2005/8/layout/cycle3"/>
    <dgm:cxn modelId="{58A9F865-230E-4A13-8F5D-C89C33E31EDB}" srcId="{AAC7CDDB-5213-4CCB-92C0-EF0FE9760CCD}" destId="{77EA2FFC-9FA3-4249-A9DE-542A1AEB80D9}" srcOrd="1" destOrd="0" parTransId="{9BBF2789-E270-4E06-8826-060553754508}" sibTransId="{26093191-DD2E-4D42-8D70-E2544CA7693D}"/>
    <dgm:cxn modelId="{EDFC298E-D1A5-4314-9800-DC2BFB7A16B6}" type="presOf" srcId="{453469A9-E599-4039-88EB-CD7338B0E9D3}" destId="{C3CFBE42-0A90-4591-BA99-7D0CC2B97A45}" srcOrd="0" destOrd="0" presId="urn:microsoft.com/office/officeart/2005/8/layout/cycle3"/>
    <dgm:cxn modelId="{51C70FB4-4BDC-4780-BC87-7750B63D5184}" type="presOf" srcId="{A2515B41-DF18-4845-9790-2328F9B5411B}" destId="{445FFEEB-ADDA-47A0-B892-93999B8B88AB}" srcOrd="0" destOrd="0" presId="urn:microsoft.com/office/officeart/2005/8/layout/cycle3"/>
    <dgm:cxn modelId="{F3328CB7-8493-436B-9296-44915B9AADC2}" type="presOf" srcId="{8947E13B-B6EB-40D0-B353-BC05ED3390E4}" destId="{386F71EE-6942-46F8-B6CB-52CCB9F4D4AF}" srcOrd="0" destOrd="0" presId="urn:microsoft.com/office/officeart/2005/8/layout/cycle3"/>
    <dgm:cxn modelId="{36E8AAC0-95E6-4051-AD79-3350EE856B36}" type="presOf" srcId="{77EA2FFC-9FA3-4249-A9DE-542A1AEB80D9}" destId="{66ABBFFC-3762-422E-BAAC-DC39284F7655}" srcOrd="0" destOrd="0" presId="urn:microsoft.com/office/officeart/2005/8/layout/cycle3"/>
    <dgm:cxn modelId="{FE5007D2-F188-40F2-AF0C-3964028CA3C4}" type="presOf" srcId="{AAC7CDDB-5213-4CCB-92C0-EF0FE9760CCD}" destId="{0455A184-8E4D-4073-9C14-7D22DE1B9CB4}" srcOrd="0" destOrd="0" presId="urn:microsoft.com/office/officeart/2005/8/layout/cycle3"/>
    <dgm:cxn modelId="{7BA96BDE-99A1-4174-865A-28510E1EE430}" srcId="{AAC7CDDB-5213-4CCB-92C0-EF0FE9760CCD}" destId="{BE705BC1-370F-4B2A-AB81-50B3ACFF3048}" srcOrd="3" destOrd="0" parTransId="{73AA991D-3FA3-40FE-B160-48A62784AC10}" sibTransId="{42DF5E51-A8DF-48A9-A3D8-129C99C79D69}"/>
    <dgm:cxn modelId="{3D29C0DF-5AA8-4915-AF76-3510C40CB917}" srcId="{AAC7CDDB-5213-4CCB-92C0-EF0FE9760CCD}" destId="{A2515B41-DF18-4845-9790-2328F9B5411B}" srcOrd="2" destOrd="0" parTransId="{989A682F-A540-472B-AA60-67A9F12A8524}" sibTransId="{23A7DD05-28F3-4DCA-BF14-841CBC2AA711}"/>
    <dgm:cxn modelId="{EF1B5073-BF54-4830-8BBB-ACCAB7C11E27}" type="presParOf" srcId="{0455A184-8E4D-4073-9C14-7D22DE1B9CB4}" destId="{D06DC04B-0731-414D-B7FC-98647CCFEB89}" srcOrd="0" destOrd="0" presId="urn:microsoft.com/office/officeart/2005/8/layout/cycle3"/>
    <dgm:cxn modelId="{B81005CA-C930-43CC-9684-B1C31207FF6B}" type="presParOf" srcId="{D06DC04B-0731-414D-B7FC-98647CCFEB89}" destId="{C3CFBE42-0A90-4591-BA99-7D0CC2B97A45}" srcOrd="0" destOrd="0" presId="urn:microsoft.com/office/officeart/2005/8/layout/cycle3"/>
    <dgm:cxn modelId="{2475ABAC-B5EF-46D4-85D3-98B180A97F86}" type="presParOf" srcId="{D06DC04B-0731-414D-B7FC-98647CCFEB89}" destId="{386F71EE-6942-46F8-B6CB-52CCB9F4D4AF}" srcOrd="1" destOrd="0" presId="urn:microsoft.com/office/officeart/2005/8/layout/cycle3"/>
    <dgm:cxn modelId="{C9789744-3194-41CF-9FA4-16455FA1CC95}" type="presParOf" srcId="{D06DC04B-0731-414D-B7FC-98647CCFEB89}" destId="{66ABBFFC-3762-422E-BAAC-DC39284F7655}" srcOrd="2" destOrd="0" presId="urn:microsoft.com/office/officeart/2005/8/layout/cycle3"/>
    <dgm:cxn modelId="{0F598B4D-EF3E-4C19-8788-E1937676C3A0}" type="presParOf" srcId="{D06DC04B-0731-414D-B7FC-98647CCFEB89}" destId="{445FFEEB-ADDA-47A0-B892-93999B8B88AB}" srcOrd="3" destOrd="0" presId="urn:microsoft.com/office/officeart/2005/8/layout/cycle3"/>
    <dgm:cxn modelId="{100AEF09-49C3-4283-89EF-315CAEF86918}" type="presParOf" srcId="{D06DC04B-0731-414D-B7FC-98647CCFEB89}" destId="{5098AE97-BD85-4A1A-BEA4-75C4A6099A3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5DDD0-743C-4F40-89DF-9933AD5FF50D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C6BE64-CDE8-49D0-BCCF-90580D53FB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State-collected data on licensure and employment</a:t>
          </a:r>
        </a:p>
      </dgm:t>
    </dgm:pt>
    <dgm:pt modelId="{E0614DB8-70C2-49CC-9E13-89EDECF194FB}" type="parTrans" cxnId="{543E5138-A696-4153-81A6-B323239B09B9}">
      <dgm:prSet/>
      <dgm:spPr/>
      <dgm:t>
        <a:bodyPr/>
        <a:lstStyle/>
        <a:p>
          <a:endParaRPr lang="en-US"/>
        </a:p>
      </dgm:t>
    </dgm:pt>
    <dgm:pt modelId="{A2916370-4C82-4AD2-ABFF-BCF85F37E5CE}" type="sibTrans" cxnId="{543E5138-A696-4153-81A6-B323239B09B9}">
      <dgm:prSet/>
      <dgm:spPr/>
      <dgm:t>
        <a:bodyPr/>
        <a:lstStyle/>
        <a:p>
          <a:endParaRPr lang="en-US"/>
        </a:p>
      </dgm:t>
    </dgm:pt>
    <dgm:pt modelId="{FE116481-D9FD-491D-9290-794D31DB9A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Surveys, focus groups, and interviews with candidates, completers, sponsoring organization personnel, and PK12 partners</a:t>
          </a:r>
        </a:p>
      </dgm:t>
    </dgm:pt>
    <dgm:pt modelId="{D1E107E1-0A9C-42E5-9657-D969C5C08424}" type="parTrans" cxnId="{C333C6EA-FD16-4D58-AD5B-41A863D480DD}">
      <dgm:prSet/>
      <dgm:spPr/>
      <dgm:t>
        <a:bodyPr/>
        <a:lstStyle/>
        <a:p>
          <a:endParaRPr lang="en-US"/>
        </a:p>
      </dgm:t>
    </dgm:pt>
    <dgm:pt modelId="{CA174274-D0BE-412A-A938-481337E780B9}" type="sibTrans" cxnId="{C333C6EA-FD16-4D58-AD5B-41A863D480DD}">
      <dgm:prSet/>
      <dgm:spPr/>
      <dgm:t>
        <a:bodyPr/>
        <a:lstStyle/>
        <a:p>
          <a:endParaRPr lang="en-US"/>
        </a:p>
      </dgm:t>
    </dgm:pt>
    <dgm:pt modelId="{F75FCBB3-03B5-4630-9D00-FC0A9ABE32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Review of completer artifacts for performance assessments, additional supports, etc.</a:t>
          </a:r>
        </a:p>
      </dgm:t>
    </dgm:pt>
    <dgm:pt modelId="{85BD158C-C83D-4DA7-88E8-3CB36EE3CF3D}" type="parTrans" cxnId="{44525D1E-F09B-4C2C-9FA1-95EEE7D08BA7}">
      <dgm:prSet/>
      <dgm:spPr/>
      <dgm:t>
        <a:bodyPr/>
        <a:lstStyle/>
        <a:p>
          <a:endParaRPr lang="en-US"/>
        </a:p>
      </dgm:t>
    </dgm:pt>
    <dgm:pt modelId="{8A655282-8A84-45AB-96D3-C3BDB4D3022E}" type="sibTrans" cxnId="{44525D1E-F09B-4C2C-9FA1-95EEE7D08BA7}">
      <dgm:prSet/>
      <dgm:spPr/>
      <dgm:t>
        <a:bodyPr/>
        <a:lstStyle/>
        <a:p>
          <a:endParaRPr lang="en-US"/>
        </a:p>
      </dgm:t>
    </dgm:pt>
    <dgm:pt modelId="{3EF68730-4385-42D2-B0EA-479011FDFA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/>
              <a:cs typeface="Arial"/>
            </a:rPr>
            <a:t>Sponsoring organization evidence that demonstrates success relative to the criteria</a:t>
          </a:r>
        </a:p>
      </dgm:t>
    </dgm:pt>
    <dgm:pt modelId="{B52B5F7D-09A7-4A6B-BB79-080BDCC0773F}" type="parTrans" cxnId="{34177BF2-B83A-4883-8F72-3ACFC883E252}">
      <dgm:prSet/>
      <dgm:spPr/>
      <dgm:t>
        <a:bodyPr/>
        <a:lstStyle/>
        <a:p>
          <a:endParaRPr lang="en-US"/>
        </a:p>
      </dgm:t>
    </dgm:pt>
    <dgm:pt modelId="{14DADDCF-B1D9-4709-A2C8-5E998AA22529}" type="sibTrans" cxnId="{34177BF2-B83A-4883-8F72-3ACFC883E252}">
      <dgm:prSet/>
      <dgm:spPr/>
      <dgm:t>
        <a:bodyPr/>
        <a:lstStyle/>
        <a:p>
          <a:endParaRPr lang="en-US"/>
        </a:p>
      </dgm:t>
    </dgm:pt>
    <dgm:pt modelId="{B6EECE6C-2DF1-4124-9DA5-57E1BEA65E81}" type="pres">
      <dgm:prSet presAssocID="{C915DDD0-743C-4F40-89DF-9933AD5FF50D}" presName="root" presStyleCnt="0">
        <dgm:presLayoutVars>
          <dgm:dir/>
          <dgm:resizeHandles val="exact"/>
        </dgm:presLayoutVars>
      </dgm:prSet>
      <dgm:spPr/>
    </dgm:pt>
    <dgm:pt modelId="{525EBC03-1E4E-4A6C-9054-8C07972454AC}" type="pres">
      <dgm:prSet presAssocID="{57C6BE64-CDE8-49D0-BCCF-90580D53FB5C}" presName="compNode" presStyleCnt="0"/>
      <dgm:spPr/>
    </dgm:pt>
    <dgm:pt modelId="{24A3A97E-CABD-4180-93AF-43FDFA04CDE3}" type="pres">
      <dgm:prSet presAssocID="{57C6BE64-CDE8-49D0-BCCF-90580D53FB5C}" presName="bgRect" presStyleLbl="bgShp" presStyleIdx="0" presStyleCnt="4"/>
      <dgm:spPr/>
    </dgm:pt>
    <dgm:pt modelId="{26C68DEB-C273-42CD-A510-133A33985A79}" type="pres">
      <dgm:prSet presAssocID="{57C6BE64-CDE8-49D0-BCCF-90580D53FB5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13957C72-D035-418A-805A-FFDD7D398BA6}" type="pres">
      <dgm:prSet presAssocID="{57C6BE64-CDE8-49D0-BCCF-90580D53FB5C}" presName="spaceRect" presStyleCnt="0"/>
      <dgm:spPr/>
    </dgm:pt>
    <dgm:pt modelId="{891E7650-68E4-40C0-8328-31E24973578C}" type="pres">
      <dgm:prSet presAssocID="{57C6BE64-CDE8-49D0-BCCF-90580D53FB5C}" presName="parTx" presStyleLbl="revTx" presStyleIdx="0" presStyleCnt="4">
        <dgm:presLayoutVars>
          <dgm:chMax val="0"/>
          <dgm:chPref val="0"/>
        </dgm:presLayoutVars>
      </dgm:prSet>
      <dgm:spPr/>
    </dgm:pt>
    <dgm:pt modelId="{0E2BD23A-C038-4D4C-BDB4-26E414F1F7D0}" type="pres">
      <dgm:prSet presAssocID="{A2916370-4C82-4AD2-ABFF-BCF85F37E5CE}" presName="sibTrans" presStyleCnt="0"/>
      <dgm:spPr/>
    </dgm:pt>
    <dgm:pt modelId="{CC3025B1-7591-4E7D-AD2B-15C5B0BFB2C6}" type="pres">
      <dgm:prSet presAssocID="{FE116481-D9FD-491D-9290-794D31DB9A94}" presName="compNode" presStyleCnt="0"/>
      <dgm:spPr/>
    </dgm:pt>
    <dgm:pt modelId="{60470BC4-B94D-41F9-B428-FAD9B18386DC}" type="pres">
      <dgm:prSet presAssocID="{FE116481-D9FD-491D-9290-794D31DB9A94}" presName="bgRect" presStyleLbl="bgShp" presStyleIdx="1" presStyleCnt="4"/>
      <dgm:spPr/>
    </dgm:pt>
    <dgm:pt modelId="{5469066E-5236-4B3C-B519-41DFA425D6BE}" type="pres">
      <dgm:prSet presAssocID="{FE116481-D9FD-491D-9290-794D31DB9A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A13852B-5185-4EED-BEBB-1903F2496878}" type="pres">
      <dgm:prSet presAssocID="{FE116481-D9FD-491D-9290-794D31DB9A94}" presName="spaceRect" presStyleCnt="0"/>
      <dgm:spPr/>
    </dgm:pt>
    <dgm:pt modelId="{FC57A33B-4E84-4FE0-8B7D-94D5BF27484D}" type="pres">
      <dgm:prSet presAssocID="{FE116481-D9FD-491D-9290-794D31DB9A94}" presName="parTx" presStyleLbl="revTx" presStyleIdx="1" presStyleCnt="4">
        <dgm:presLayoutVars>
          <dgm:chMax val="0"/>
          <dgm:chPref val="0"/>
        </dgm:presLayoutVars>
      </dgm:prSet>
      <dgm:spPr/>
    </dgm:pt>
    <dgm:pt modelId="{E003C7A1-BE06-49B5-B8DF-D58E2B99AF36}" type="pres">
      <dgm:prSet presAssocID="{CA174274-D0BE-412A-A938-481337E780B9}" presName="sibTrans" presStyleCnt="0"/>
      <dgm:spPr/>
    </dgm:pt>
    <dgm:pt modelId="{0E90CEFA-E7DA-40BD-896F-537D77037774}" type="pres">
      <dgm:prSet presAssocID="{F75FCBB3-03B5-4630-9D00-FC0A9ABE32CD}" presName="compNode" presStyleCnt="0"/>
      <dgm:spPr/>
    </dgm:pt>
    <dgm:pt modelId="{2202EEF6-C4EE-4BEE-9916-884C2A6B0DF7}" type="pres">
      <dgm:prSet presAssocID="{F75FCBB3-03B5-4630-9D00-FC0A9ABE32CD}" presName="bgRect" presStyleLbl="bgShp" presStyleIdx="2" presStyleCnt="4"/>
      <dgm:spPr/>
    </dgm:pt>
    <dgm:pt modelId="{AC431B7D-E922-4215-AC74-7D1AD64CA101}" type="pres">
      <dgm:prSet presAssocID="{F75FCBB3-03B5-4630-9D00-FC0A9ABE32C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7CF18EC-D9DD-4783-9918-79B25F4CDC8E}" type="pres">
      <dgm:prSet presAssocID="{F75FCBB3-03B5-4630-9D00-FC0A9ABE32CD}" presName="spaceRect" presStyleCnt="0"/>
      <dgm:spPr/>
    </dgm:pt>
    <dgm:pt modelId="{D959C947-E327-47A4-990F-759A4E09B661}" type="pres">
      <dgm:prSet presAssocID="{F75FCBB3-03B5-4630-9D00-FC0A9ABE32CD}" presName="parTx" presStyleLbl="revTx" presStyleIdx="2" presStyleCnt="4">
        <dgm:presLayoutVars>
          <dgm:chMax val="0"/>
          <dgm:chPref val="0"/>
        </dgm:presLayoutVars>
      </dgm:prSet>
      <dgm:spPr/>
    </dgm:pt>
    <dgm:pt modelId="{C6A941DF-2EF9-408A-9791-EB74123B6CCD}" type="pres">
      <dgm:prSet presAssocID="{8A655282-8A84-45AB-96D3-C3BDB4D3022E}" presName="sibTrans" presStyleCnt="0"/>
      <dgm:spPr/>
    </dgm:pt>
    <dgm:pt modelId="{E06F4911-C951-4E6F-ACA0-BF8A7CB1EA35}" type="pres">
      <dgm:prSet presAssocID="{3EF68730-4385-42D2-B0EA-479011FDFAE6}" presName="compNode" presStyleCnt="0"/>
      <dgm:spPr/>
    </dgm:pt>
    <dgm:pt modelId="{A06721B6-347B-465E-911F-657BDA387E3C}" type="pres">
      <dgm:prSet presAssocID="{3EF68730-4385-42D2-B0EA-479011FDFAE6}" presName="bgRect" presStyleLbl="bgShp" presStyleIdx="3" presStyleCnt="4"/>
      <dgm:spPr/>
    </dgm:pt>
    <dgm:pt modelId="{7F4B5E1C-CB27-4950-9093-4E86991A9B9A}" type="pres">
      <dgm:prSet presAssocID="{3EF68730-4385-42D2-B0EA-479011FDFA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59C5AD6-A3FA-47D6-A2BF-CEE8449BED8C}" type="pres">
      <dgm:prSet presAssocID="{3EF68730-4385-42D2-B0EA-479011FDFAE6}" presName="spaceRect" presStyleCnt="0"/>
      <dgm:spPr/>
    </dgm:pt>
    <dgm:pt modelId="{C86B1A29-A6DE-45E3-9466-3089440C551F}" type="pres">
      <dgm:prSet presAssocID="{3EF68730-4385-42D2-B0EA-479011FDFAE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7EB50D-F12D-472A-BA61-12C15F4B8A7C}" type="presOf" srcId="{FE116481-D9FD-491D-9290-794D31DB9A94}" destId="{FC57A33B-4E84-4FE0-8B7D-94D5BF27484D}" srcOrd="0" destOrd="0" presId="urn:microsoft.com/office/officeart/2018/2/layout/IconVerticalSolidList"/>
    <dgm:cxn modelId="{44525D1E-F09B-4C2C-9FA1-95EEE7D08BA7}" srcId="{C915DDD0-743C-4F40-89DF-9933AD5FF50D}" destId="{F75FCBB3-03B5-4630-9D00-FC0A9ABE32CD}" srcOrd="2" destOrd="0" parTransId="{85BD158C-C83D-4DA7-88E8-3CB36EE3CF3D}" sibTransId="{8A655282-8A84-45AB-96D3-C3BDB4D3022E}"/>
    <dgm:cxn modelId="{543E5138-A696-4153-81A6-B323239B09B9}" srcId="{C915DDD0-743C-4F40-89DF-9933AD5FF50D}" destId="{57C6BE64-CDE8-49D0-BCCF-90580D53FB5C}" srcOrd="0" destOrd="0" parTransId="{E0614DB8-70C2-49CC-9E13-89EDECF194FB}" sibTransId="{A2916370-4C82-4AD2-ABFF-BCF85F37E5CE}"/>
    <dgm:cxn modelId="{D9CF9252-6924-4998-AF31-DB09C65461CD}" type="presOf" srcId="{F75FCBB3-03B5-4630-9D00-FC0A9ABE32CD}" destId="{D959C947-E327-47A4-990F-759A4E09B661}" srcOrd="0" destOrd="0" presId="urn:microsoft.com/office/officeart/2018/2/layout/IconVerticalSolidList"/>
    <dgm:cxn modelId="{61EDAE73-F373-4C21-8B29-933E82061F68}" type="presOf" srcId="{57C6BE64-CDE8-49D0-BCCF-90580D53FB5C}" destId="{891E7650-68E4-40C0-8328-31E24973578C}" srcOrd="0" destOrd="0" presId="urn:microsoft.com/office/officeart/2018/2/layout/IconVerticalSolidList"/>
    <dgm:cxn modelId="{2089DAC7-58B4-47AF-8151-861FC39C4E9A}" type="presOf" srcId="{C915DDD0-743C-4F40-89DF-9933AD5FF50D}" destId="{B6EECE6C-2DF1-4124-9DA5-57E1BEA65E81}" srcOrd="0" destOrd="0" presId="urn:microsoft.com/office/officeart/2018/2/layout/IconVerticalSolidList"/>
    <dgm:cxn modelId="{C333C6EA-FD16-4D58-AD5B-41A863D480DD}" srcId="{C915DDD0-743C-4F40-89DF-9933AD5FF50D}" destId="{FE116481-D9FD-491D-9290-794D31DB9A94}" srcOrd="1" destOrd="0" parTransId="{D1E107E1-0A9C-42E5-9657-D969C5C08424}" sibTransId="{CA174274-D0BE-412A-A938-481337E780B9}"/>
    <dgm:cxn modelId="{34177BF2-B83A-4883-8F72-3ACFC883E252}" srcId="{C915DDD0-743C-4F40-89DF-9933AD5FF50D}" destId="{3EF68730-4385-42D2-B0EA-479011FDFAE6}" srcOrd="3" destOrd="0" parTransId="{B52B5F7D-09A7-4A6B-BB79-080BDCC0773F}" sibTransId="{14DADDCF-B1D9-4709-A2C8-5E998AA22529}"/>
    <dgm:cxn modelId="{AB75C4FE-E849-45F6-836D-3FCAC88BF7DA}" type="presOf" srcId="{3EF68730-4385-42D2-B0EA-479011FDFAE6}" destId="{C86B1A29-A6DE-45E3-9466-3089440C551F}" srcOrd="0" destOrd="0" presId="urn:microsoft.com/office/officeart/2018/2/layout/IconVerticalSolidList"/>
    <dgm:cxn modelId="{EC74B593-E2D5-480F-9E50-AA35FC5F7F12}" type="presParOf" srcId="{B6EECE6C-2DF1-4124-9DA5-57E1BEA65E81}" destId="{525EBC03-1E4E-4A6C-9054-8C07972454AC}" srcOrd="0" destOrd="0" presId="urn:microsoft.com/office/officeart/2018/2/layout/IconVerticalSolidList"/>
    <dgm:cxn modelId="{FEA18BA1-EB2C-4947-9EEB-743BB9108157}" type="presParOf" srcId="{525EBC03-1E4E-4A6C-9054-8C07972454AC}" destId="{24A3A97E-CABD-4180-93AF-43FDFA04CDE3}" srcOrd="0" destOrd="0" presId="urn:microsoft.com/office/officeart/2018/2/layout/IconVerticalSolidList"/>
    <dgm:cxn modelId="{259CB779-42FB-43AB-819D-19238F1BE84D}" type="presParOf" srcId="{525EBC03-1E4E-4A6C-9054-8C07972454AC}" destId="{26C68DEB-C273-42CD-A510-133A33985A79}" srcOrd="1" destOrd="0" presId="urn:microsoft.com/office/officeart/2018/2/layout/IconVerticalSolidList"/>
    <dgm:cxn modelId="{7C3DCFE2-B8AA-4530-A1CD-43CD27B3D3BC}" type="presParOf" srcId="{525EBC03-1E4E-4A6C-9054-8C07972454AC}" destId="{13957C72-D035-418A-805A-FFDD7D398BA6}" srcOrd="2" destOrd="0" presId="urn:microsoft.com/office/officeart/2018/2/layout/IconVerticalSolidList"/>
    <dgm:cxn modelId="{CE0CD7AC-E4A3-43A5-99E4-08AC01101F49}" type="presParOf" srcId="{525EBC03-1E4E-4A6C-9054-8C07972454AC}" destId="{891E7650-68E4-40C0-8328-31E24973578C}" srcOrd="3" destOrd="0" presId="urn:microsoft.com/office/officeart/2018/2/layout/IconVerticalSolidList"/>
    <dgm:cxn modelId="{452ADD13-6C26-4799-B9D7-7DC3C9FDEF32}" type="presParOf" srcId="{B6EECE6C-2DF1-4124-9DA5-57E1BEA65E81}" destId="{0E2BD23A-C038-4D4C-BDB4-26E414F1F7D0}" srcOrd="1" destOrd="0" presId="urn:microsoft.com/office/officeart/2018/2/layout/IconVerticalSolidList"/>
    <dgm:cxn modelId="{6785F522-6046-4E0C-B5B6-F85B2C1FFE58}" type="presParOf" srcId="{B6EECE6C-2DF1-4124-9DA5-57E1BEA65E81}" destId="{CC3025B1-7591-4E7D-AD2B-15C5B0BFB2C6}" srcOrd="2" destOrd="0" presId="urn:microsoft.com/office/officeart/2018/2/layout/IconVerticalSolidList"/>
    <dgm:cxn modelId="{7F992936-CDA9-405D-B20E-CBA5A81A6001}" type="presParOf" srcId="{CC3025B1-7591-4E7D-AD2B-15C5B0BFB2C6}" destId="{60470BC4-B94D-41F9-B428-FAD9B18386DC}" srcOrd="0" destOrd="0" presId="urn:microsoft.com/office/officeart/2018/2/layout/IconVerticalSolidList"/>
    <dgm:cxn modelId="{FBA6211E-BA6C-4C23-B4F1-64DB6B28B7AC}" type="presParOf" srcId="{CC3025B1-7591-4E7D-AD2B-15C5B0BFB2C6}" destId="{5469066E-5236-4B3C-B519-41DFA425D6BE}" srcOrd="1" destOrd="0" presId="urn:microsoft.com/office/officeart/2018/2/layout/IconVerticalSolidList"/>
    <dgm:cxn modelId="{80CD7218-439E-4670-A73A-E51B80B0FB47}" type="presParOf" srcId="{CC3025B1-7591-4E7D-AD2B-15C5B0BFB2C6}" destId="{EA13852B-5185-4EED-BEBB-1903F2496878}" srcOrd="2" destOrd="0" presId="urn:microsoft.com/office/officeart/2018/2/layout/IconVerticalSolidList"/>
    <dgm:cxn modelId="{E1205B80-BDA4-4245-90C9-694E3EABB5BB}" type="presParOf" srcId="{CC3025B1-7591-4E7D-AD2B-15C5B0BFB2C6}" destId="{FC57A33B-4E84-4FE0-8B7D-94D5BF27484D}" srcOrd="3" destOrd="0" presId="urn:microsoft.com/office/officeart/2018/2/layout/IconVerticalSolidList"/>
    <dgm:cxn modelId="{C482EB6C-8F96-4FF6-909F-3FC0FDC1D407}" type="presParOf" srcId="{B6EECE6C-2DF1-4124-9DA5-57E1BEA65E81}" destId="{E003C7A1-BE06-49B5-B8DF-D58E2B99AF36}" srcOrd="3" destOrd="0" presId="urn:microsoft.com/office/officeart/2018/2/layout/IconVerticalSolidList"/>
    <dgm:cxn modelId="{9136AABC-1299-497D-BF02-2BFB94884B1A}" type="presParOf" srcId="{B6EECE6C-2DF1-4124-9DA5-57E1BEA65E81}" destId="{0E90CEFA-E7DA-40BD-896F-537D77037774}" srcOrd="4" destOrd="0" presId="urn:microsoft.com/office/officeart/2018/2/layout/IconVerticalSolidList"/>
    <dgm:cxn modelId="{151364E1-6B02-417F-92DD-FFCBB827BE2F}" type="presParOf" srcId="{0E90CEFA-E7DA-40BD-896F-537D77037774}" destId="{2202EEF6-C4EE-4BEE-9916-884C2A6B0DF7}" srcOrd="0" destOrd="0" presId="urn:microsoft.com/office/officeart/2018/2/layout/IconVerticalSolidList"/>
    <dgm:cxn modelId="{26A707CE-29E2-4C12-83D6-3E1032A65694}" type="presParOf" srcId="{0E90CEFA-E7DA-40BD-896F-537D77037774}" destId="{AC431B7D-E922-4215-AC74-7D1AD64CA101}" srcOrd="1" destOrd="0" presId="urn:microsoft.com/office/officeart/2018/2/layout/IconVerticalSolidList"/>
    <dgm:cxn modelId="{90AEFD39-0A8C-46F3-93E3-5940C4D6F8E3}" type="presParOf" srcId="{0E90CEFA-E7DA-40BD-896F-537D77037774}" destId="{C7CF18EC-D9DD-4783-9918-79B25F4CDC8E}" srcOrd="2" destOrd="0" presId="urn:microsoft.com/office/officeart/2018/2/layout/IconVerticalSolidList"/>
    <dgm:cxn modelId="{CF37EB09-F2BC-4378-8F3A-C1F292DCB243}" type="presParOf" srcId="{0E90CEFA-E7DA-40BD-896F-537D77037774}" destId="{D959C947-E327-47A4-990F-759A4E09B661}" srcOrd="3" destOrd="0" presId="urn:microsoft.com/office/officeart/2018/2/layout/IconVerticalSolidList"/>
    <dgm:cxn modelId="{20A103D8-EF7D-47C1-B606-03E29D1ED450}" type="presParOf" srcId="{B6EECE6C-2DF1-4124-9DA5-57E1BEA65E81}" destId="{C6A941DF-2EF9-408A-9791-EB74123B6CCD}" srcOrd="5" destOrd="0" presId="urn:microsoft.com/office/officeart/2018/2/layout/IconVerticalSolidList"/>
    <dgm:cxn modelId="{765BA9D4-2335-40DA-8584-84780D079AFD}" type="presParOf" srcId="{B6EECE6C-2DF1-4124-9DA5-57E1BEA65E81}" destId="{E06F4911-C951-4E6F-ACA0-BF8A7CB1EA35}" srcOrd="6" destOrd="0" presId="urn:microsoft.com/office/officeart/2018/2/layout/IconVerticalSolidList"/>
    <dgm:cxn modelId="{BEFDEB03-C902-492F-A9FE-2178F9363181}" type="presParOf" srcId="{E06F4911-C951-4E6F-ACA0-BF8A7CB1EA35}" destId="{A06721B6-347B-465E-911F-657BDA387E3C}" srcOrd="0" destOrd="0" presId="urn:microsoft.com/office/officeart/2018/2/layout/IconVerticalSolidList"/>
    <dgm:cxn modelId="{2A03D365-28B7-418C-825C-986D7A82B460}" type="presParOf" srcId="{E06F4911-C951-4E6F-ACA0-BF8A7CB1EA35}" destId="{7F4B5E1C-CB27-4950-9093-4E86991A9B9A}" srcOrd="1" destOrd="0" presId="urn:microsoft.com/office/officeart/2018/2/layout/IconVerticalSolidList"/>
    <dgm:cxn modelId="{5C53CDD8-FC65-41D8-8A06-DBB290A6B675}" type="presParOf" srcId="{E06F4911-C951-4E6F-ACA0-BF8A7CB1EA35}" destId="{759C5AD6-A3FA-47D6-A2BF-CEE8449BED8C}" srcOrd="2" destOrd="0" presId="urn:microsoft.com/office/officeart/2018/2/layout/IconVerticalSolidList"/>
    <dgm:cxn modelId="{A4EEF1E8-EB9F-4051-A7B5-0093A90FABE0}" type="presParOf" srcId="{E06F4911-C951-4E6F-ACA0-BF8A7CB1EA35}" destId="{C86B1A29-A6DE-45E3-9466-3089440C55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48E77D-CB60-46F7-A601-81214576EC1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26550-1367-4792-A066-E345517F567A}">
      <dgm:prSet phldrT="[Text]" phldr="0" custT="1"/>
      <dgm:spPr>
        <a:solidFill>
          <a:srgbClr val="347AB6"/>
        </a:solidFill>
      </dgm:spPr>
      <dgm:t>
        <a:bodyPr/>
        <a:lstStyle/>
        <a:p>
          <a:pPr marL="0" algn="ctr">
            <a:lnSpc>
              <a:spcPct val="90000"/>
            </a:lnSpc>
          </a:pPr>
          <a:r>
            <a:rPr lang="en-US" sz="1900" b="1">
              <a:latin typeface="Arial"/>
              <a:ea typeface="Noto Sans"/>
              <a:cs typeface="Arial"/>
            </a:rPr>
            <a:t>Programs for Schools and Districts</a:t>
          </a:r>
        </a:p>
        <a:p>
          <a:pPr marL="400050" indent="0" algn="l">
            <a:lnSpc>
              <a:spcPct val="150000"/>
            </a:lnSpc>
          </a:pPr>
          <a:r>
            <a:rPr lang="en-US" sz="1700">
              <a:latin typeface="Arial"/>
              <a:ea typeface="Noto Sans"/>
              <a:cs typeface="Arial"/>
            </a:rPr>
            <a:t>- PRISM I Grant</a:t>
          </a:r>
        </a:p>
        <a:p>
          <a:pPr marL="400050" indent="0" algn="l">
            <a:lnSpc>
              <a:spcPct val="150000"/>
            </a:lnSpc>
          </a:pPr>
          <a:r>
            <a:rPr lang="en-US" sz="1700">
              <a:latin typeface="Arial"/>
              <a:ea typeface="Noto Sans"/>
              <a:cs typeface="Arial"/>
            </a:rPr>
            <a:t>- PRISM II Grant</a:t>
          </a:r>
        </a:p>
        <a:p>
          <a:pPr marL="400050" indent="0" algn="l">
            <a:lnSpc>
              <a:spcPct val="150000"/>
            </a:lnSpc>
          </a:pPr>
          <a:r>
            <a:rPr lang="en-US" sz="1700">
              <a:latin typeface="Arial"/>
              <a:ea typeface="Noto Sans"/>
              <a:cs typeface="Arial"/>
            </a:rPr>
            <a:t>- Literacy Launch Institutes</a:t>
          </a:r>
        </a:p>
        <a:p>
          <a:pPr marL="400050" indent="0" algn="l">
            <a:lnSpc>
              <a:spcPct val="150000"/>
            </a:lnSpc>
          </a:pPr>
          <a:r>
            <a:rPr lang="en-US" sz="1700">
              <a:latin typeface="Arial"/>
              <a:ea typeface="Noto Sans"/>
              <a:cs typeface="Arial"/>
            </a:rPr>
            <a:t>- Support Networks</a:t>
          </a:r>
        </a:p>
      </dgm:t>
    </dgm:pt>
    <dgm:pt modelId="{54765061-638B-4BD9-9A55-391BD99BAF1A}" type="parTrans" cxnId="{74566324-5875-4D3C-8818-71DD427B7384}">
      <dgm:prSet/>
      <dgm:spPr/>
      <dgm:t>
        <a:bodyPr/>
        <a:lstStyle/>
        <a:p>
          <a:endParaRPr lang="en-US"/>
        </a:p>
      </dgm:t>
    </dgm:pt>
    <dgm:pt modelId="{F6221D34-497F-4115-90AE-3AF229BC1461}" type="sibTrans" cxnId="{74566324-5875-4D3C-8818-71DD427B7384}">
      <dgm:prSet/>
      <dgm:spPr/>
      <dgm:t>
        <a:bodyPr/>
        <a:lstStyle/>
        <a:p>
          <a:endParaRPr lang="en-US"/>
        </a:p>
      </dgm:t>
    </dgm:pt>
    <dgm:pt modelId="{F97D39C4-7B99-4899-A565-EC870E5656BC}">
      <dgm:prSet phldrT="[Text]" phldr="0" custT="1"/>
      <dgm:spPr>
        <a:solidFill>
          <a:srgbClr val="B5DFF3"/>
        </a:solidFill>
      </dgm:spPr>
      <dgm:t>
        <a:bodyPr/>
        <a:lstStyle/>
        <a:p>
          <a:pPr marL="0" algn="ctr">
            <a:lnSpc>
              <a:spcPct val="90000"/>
            </a:lnSpc>
          </a:pPr>
          <a:r>
            <a:rPr lang="en-US" sz="1900" b="1">
              <a:solidFill>
                <a:srgbClr val="1E4782"/>
              </a:solidFill>
              <a:latin typeface="Arial"/>
              <a:ea typeface="Noto Sans"/>
              <a:cs typeface="Arial"/>
            </a:rPr>
            <a:t>Programs for Educator Preparation</a:t>
          </a:r>
        </a:p>
        <a:p>
          <a:pPr marL="742950" indent="0" algn="l">
            <a:lnSpc>
              <a:spcPct val="150000"/>
            </a:lnSpc>
          </a:pPr>
          <a:r>
            <a:rPr lang="en-US" sz="1600">
              <a:solidFill>
                <a:srgbClr val="1E4782"/>
              </a:solidFill>
              <a:latin typeface="Arial"/>
              <a:ea typeface="Noto Sans"/>
              <a:cs typeface="Arial"/>
            </a:rPr>
            <a:t>- </a:t>
          </a:r>
          <a:r>
            <a:rPr lang="en-US" sz="1700">
              <a:solidFill>
                <a:srgbClr val="1E4782"/>
              </a:solidFill>
              <a:latin typeface="Arial"/>
              <a:ea typeface="Noto Sans"/>
              <a:cs typeface="Arial"/>
            </a:rPr>
            <a:t>Accelerated Program Reviews</a:t>
          </a:r>
        </a:p>
        <a:p>
          <a:pPr marL="742950" indent="0" algn="l">
            <a:lnSpc>
              <a:spcPct val="150000"/>
            </a:lnSpc>
          </a:pPr>
          <a:r>
            <a:rPr lang="en-US" sz="1700">
              <a:solidFill>
                <a:srgbClr val="1E4782"/>
              </a:solidFill>
              <a:latin typeface="Arial"/>
              <a:ea typeface="Noto Sans"/>
              <a:cs typeface="Arial"/>
            </a:rPr>
            <a:t>- Professional Learning Communities</a:t>
          </a:r>
        </a:p>
        <a:p>
          <a:pPr marL="742950" indent="0" algn="l">
            <a:lnSpc>
              <a:spcPct val="150000"/>
            </a:lnSpc>
          </a:pPr>
          <a:r>
            <a:rPr lang="en-US" sz="1700">
              <a:solidFill>
                <a:srgbClr val="1E4782"/>
              </a:solidFill>
              <a:latin typeface="Arial"/>
              <a:ea typeface="Noto Sans"/>
              <a:cs typeface="Arial"/>
            </a:rPr>
            <a:t>- Resource Hub</a:t>
          </a:r>
        </a:p>
        <a:p>
          <a:pPr marL="742950" indent="0" algn="l">
            <a:lnSpc>
              <a:spcPct val="150000"/>
            </a:lnSpc>
          </a:pPr>
          <a:r>
            <a:rPr lang="en-US" sz="1700">
              <a:solidFill>
                <a:srgbClr val="1E4782"/>
              </a:solidFill>
              <a:latin typeface="Arial"/>
              <a:ea typeface="Noto Sans"/>
              <a:cs typeface="Arial"/>
            </a:rPr>
            <a:t>- District/Prep Partnership Grants </a:t>
          </a:r>
        </a:p>
      </dgm:t>
    </dgm:pt>
    <dgm:pt modelId="{BB1ECB29-90DC-413E-99C3-BB09120D3EBD}" type="parTrans" cxnId="{9567A4CF-D64A-4A58-93FA-3B9C3A67D600}">
      <dgm:prSet/>
      <dgm:spPr/>
      <dgm:t>
        <a:bodyPr/>
        <a:lstStyle/>
        <a:p>
          <a:endParaRPr lang="en-US"/>
        </a:p>
      </dgm:t>
    </dgm:pt>
    <dgm:pt modelId="{ABE05ACE-D312-4034-A47A-A905AEBF9913}" type="sibTrans" cxnId="{9567A4CF-D64A-4A58-93FA-3B9C3A67D600}">
      <dgm:prSet/>
      <dgm:spPr/>
      <dgm:t>
        <a:bodyPr/>
        <a:lstStyle/>
        <a:p>
          <a:endParaRPr lang="en-US"/>
        </a:p>
      </dgm:t>
    </dgm:pt>
    <dgm:pt modelId="{B10868B5-9BA7-4714-827E-6A6045BE22F5}" type="pres">
      <dgm:prSet presAssocID="{4D48E77D-CB60-46F7-A601-81214576EC10}" presName="Name0" presStyleCnt="0">
        <dgm:presLayoutVars>
          <dgm:dir/>
          <dgm:resizeHandles val="exact"/>
        </dgm:presLayoutVars>
      </dgm:prSet>
      <dgm:spPr/>
    </dgm:pt>
    <dgm:pt modelId="{526A7FF4-32DF-4182-8A4F-2D6E7007DAF7}" type="pres">
      <dgm:prSet presAssocID="{4D48E77D-CB60-46F7-A601-81214576EC10}" presName="fgShape" presStyleLbl="fgShp" presStyleIdx="0" presStyleCnt="1" custLinFactNeighborY="42522"/>
      <dgm:spPr/>
    </dgm:pt>
    <dgm:pt modelId="{EE452DB0-941A-4247-B0FA-37A6A3C750F7}" type="pres">
      <dgm:prSet presAssocID="{4D48E77D-CB60-46F7-A601-81214576EC10}" presName="linComp" presStyleCnt="0"/>
      <dgm:spPr/>
    </dgm:pt>
    <dgm:pt modelId="{20221631-57B3-4F2B-8E85-E9DE3A258F76}" type="pres">
      <dgm:prSet presAssocID="{6DB26550-1367-4792-A066-E345517F567A}" presName="compNode" presStyleCnt="0"/>
      <dgm:spPr/>
    </dgm:pt>
    <dgm:pt modelId="{6EBEDC4C-8D81-46DA-A34F-7FA2D2A03EB5}" type="pres">
      <dgm:prSet presAssocID="{6DB26550-1367-4792-A066-E345517F567A}" presName="bkgdShape" presStyleLbl="node1" presStyleIdx="0" presStyleCnt="2" custLinFactNeighborX="129"/>
      <dgm:spPr/>
    </dgm:pt>
    <dgm:pt modelId="{09A4AD83-F6DE-4110-A1CA-2DF6D6FCD678}" type="pres">
      <dgm:prSet presAssocID="{6DB26550-1367-4792-A066-E345517F567A}" presName="nodeTx" presStyleLbl="node1" presStyleIdx="0" presStyleCnt="2">
        <dgm:presLayoutVars>
          <dgm:bulletEnabled val="1"/>
        </dgm:presLayoutVars>
      </dgm:prSet>
      <dgm:spPr/>
    </dgm:pt>
    <dgm:pt modelId="{8EB3AEEB-EA11-47AA-852A-9151812E78F9}" type="pres">
      <dgm:prSet presAssocID="{6DB26550-1367-4792-A066-E345517F567A}" presName="invisiNode" presStyleLbl="node1" presStyleIdx="0" presStyleCnt="2"/>
      <dgm:spPr/>
    </dgm:pt>
    <dgm:pt modelId="{16F3A96C-2524-40FA-A021-AAA248D9017E}" type="pres">
      <dgm:prSet presAssocID="{6DB26550-1367-4792-A066-E345517F567A}" presName="imagNode" presStyleLbl="fgImgPlace1" presStyleIdx="0" presStyleCnt="2" custLinFactNeighborX="985" custLinFactNeighborY="-11346"/>
      <dgm:spPr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lum bright="10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outline"/>
        </a:ext>
      </dgm:extLst>
    </dgm:pt>
    <dgm:pt modelId="{02881B82-DE2B-4FE0-8141-34DB030DF77F}" type="pres">
      <dgm:prSet presAssocID="{F6221D34-497F-4115-90AE-3AF229BC1461}" presName="sibTrans" presStyleLbl="sibTrans2D1" presStyleIdx="0" presStyleCnt="0"/>
      <dgm:spPr/>
    </dgm:pt>
    <dgm:pt modelId="{47810209-E0DB-4B3B-8857-15D27F45C7D9}" type="pres">
      <dgm:prSet presAssocID="{F97D39C4-7B99-4899-A565-EC870E5656BC}" presName="compNode" presStyleCnt="0"/>
      <dgm:spPr/>
    </dgm:pt>
    <dgm:pt modelId="{BDCAA1A7-DF11-4841-B90F-B30A0AC7C007}" type="pres">
      <dgm:prSet presAssocID="{F97D39C4-7B99-4899-A565-EC870E5656BC}" presName="bkgdShape" presStyleLbl="node1" presStyleIdx="1" presStyleCnt="2" custLinFactNeighborX="-750"/>
      <dgm:spPr/>
    </dgm:pt>
    <dgm:pt modelId="{1DDCB8B4-6B21-4E0D-9E69-59E27923FDC4}" type="pres">
      <dgm:prSet presAssocID="{F97D39C4-7B99-4899-A565-EC870E5656BC}" presName="nodeTx" presStyleLbl="node1" presStyleIdx="1" presStyleCnt="2">
        <dgm:presLayoutVars>
          <dgm:bulletEnabled val="1"/>
        </dgm:presLayoutVars>
      </dgm:prSet>
      <dgm:spPr/>
    </dgm:pt>
    <dgm:pt modelId="{CE6E0437-89F5-4D9E-81FF-1A5F7D80A7B0}" type="pres">
      <dgm:prSet presAssocID="{F97D39C4-7B99-4899-A565-EC870E5656BC}" presName="invisiNode" presStyleLbl="node1" presStyleIdx="1" presStyleCnt="2"/>
      <dgm:spPr/>
    </dgm:pt>
    <dgm:pt modelId="{1FBFF28F-2669-4575-9501-046E254C2DB6}" type="pres">
      <dgm:prSet presAssocID="{F97D39C4-7B99-4899-A565-EC870E5656BC}" presName="imagNode" presStyleLbl="fgImgPlace1" presStyleIdx="1" presStyleCnt="2" custLinFactNeighborX="2605" custLinFactNeighborY="-10093"/>
      <dgm:spPr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494C53"/>
          </a:solidFill>
        </a:ln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</dgm:ptLst>
  <dgm:cxnLst>
    <dgm:cxn modelId="{74566324-5875-4D3C-8818-71DD427B7384}" srcId="{4D48E77D-CB60-46F7-A601-81214576EC10}" destId="{6DB26550-1367-4792-A066-E345517F567A}" srcOrd="0" destOrd="0" parTransId="{54765061-638B-4BD9-9A55-391BD99BAF1A}" sibTransId="{F6221D34-497F-4115-90AE-3AF229BC1461}"/>
    <dgm:cxn modelId="{E720F642-56F9-476F-AE33-8D64548B35D9}" type="presOf" srcId="{6DB26550-1367-4792-A066-E345517F567A}" destId="{6EBEDC4C-8D81-46DA-A34F-7FA2D2A03EB5}" srcOrd="0" destOrd="0" presId="urn:microsoft.com/office/officeart/2005/8/layout/hList7"/>
    <dgm:cxn modelId="{BE0B927A-0456-46F0-AA1B-25DCF485CBBB}" type="presOf" srcId="{F97D39C4-7B99-4899-A565-EC870E5656BC}" destId="{1DDCB8B4-6B21-4E0D-9E69-59E27923FDC4}" srcOrd="1" destOrd="0" presId="urn:microsoft.com/office/officeart/2005/8/layout/hList7"/>
    <dgm:cxn modelId="{4EF28CA0-796E-49E0-82B0-219EA4C11BFC}" type="presOf" srcId="{F6221D34-497F-4115-90AE-3AF229BC1461}" destId="{02881B82-DE2B-4FE0-8141-34DB030DF77F}" srcOrd="0" destOrd="0" presId="urn:microsoft.com/office/officeart/2005/8/layout/hList7"/>
    <dgm:cxn modelId="{B6C3A5C0-C504-4375-8842-201036561D99}" type="presOf" srcId="{6DB26550-1367-4792-A066-E345517F567A}" destId="{09A4AD83-F6DE-4110-A1CA-2DF6D6FCD678}" srcOrd="1" destOrd="0" presId="urn:microsoft.com/office/officeart/2005/8/layout/hList7"/>
    <dgm:cxn modelId="{7F9B44CF-5D1F-4244-AF5B-FF0BDF4352CC}" type="presOf" srcId="{F97D39C4-7B99-4899-A565-EC870E5656BC}" destId="{BDCAA1A7-DF11-4841-B90F-B30A0AC7C007}" srcOrd="0" destOrd="0" presId="urn:microsoft.com/office/officeart/2005/8/layout/hList7"/>
    <dgm:cxn modelId="{9567A4CF-D64A-4A58-93FA-3B9C3A67D600}" srcId="{4D48E77D-CB60-46F7-A601-81214576EC10}" destId="{F97D39C4-7B99-4899-A565-EC870E5656BC}" srcOrd="1" destOrd="0" parTransId="{BB1ECB29-90DC-413E-99C3-BB09120D3EBD}" sibTransId="{ABE05ACE-D312-4034-A47A-A905AEBF9913}"/>
    <dgm:cxn modelId="{238E0AED-8DE5-4E6F-B327-4F29B3B0BB2B}" type="presOf" srcId="{4D48E77D-CB60-46F7-A601-81214576EC10}" destId="{B10868B5-9BA7-4714-827E-6A6045BE22F5}" srcOrd="0" destOrd="0" presId="urn:microsoft.com/office/officeart/2005/8/layout/hList7"/>
    <dgm:cxn modelId="{1A628F74-C78A-4F12-945C-397E27F9061A}" type="presParOf" srcId="{B10868B5-9BA7-4714-827E-6A6045BE22F5}" destId="{526A7FF4-32DF-4182-8A4F-2D6E7007DAF7}" srcOrd="0" destOrd="0" presId="urn:microsoft.com/office/officeart/2005/8/layout/hList7"/>
    <dgm:cxn modelId="{5547C82F-9D87-4AE9-9AB1-26B90CABB375}" type="presParOf" srcId="{B10868B5-9BA7-4714-827E-6A6045BE22F5}" destId="{EE452DB0-941A-4247-B0FA-37A6A3C750F7}" srcOrd="1" destOrd="0" presId="urn:microsoft.com/office/officeart/2005/8/layout/hList7"/>
    <dgm:cxn modelId="{545E55E3-1CCA-44A4-8F78-4345DD6DB7A6}" type="presParOf" srcId="{EE452DB0-941A-4247-B0FA-37A6A3C750F7}" destId="{20221631-57B3-4F2B-8E85-E9DE3A258F76}" srcOrd="0" destOrd="0" presId="urn:microsoft.com/office/officeart/2005/8/layout/hList7"/>
    <dgm:cxn modelId="{11EC2F75-D530-46C4-8C39-04B45F09203F}" type="presParOf" srcId="{20221631-57B3-4F2B-8E85-E9DE3A258F76}" destId="{6EBEDC4C-8D81-46DA-A34F-7FA2D2A03EB5}" srcOrd="0" destOrd="0" presId="urn:microsoft.com/office/officeart/2005/8/layout/hList7"/>
    <dgm:cxn modelId="{EF4E1266-B9B2-4CAD-AD3F-8324F8ACF88D}" type="presParOf" srcId="{20221631-57B3-4F2B-8E85-E9DE3A258F76}" destId="{09A4AD83-F6DE-4110-A1CA-2DF6D6FCD678}" srcOrd="1" destOrd="0" presId="urn:microsoft.com/office/officeart/2005/8/layout/hList7"/>
    <dgm:cxn modelId="{D4437C54-C09D-45AA-8ED2-7FF3B6B59962}" type="presParOf" srcId="{20221631-57B3-4F2B-8E85-E9DE3A258F76}" destId="{8EB3AEEB-EA11-47AA-852A-9151812E78F9}" srcOrd="2" destOrd="0" presId="urn:microsoft.com/office/officeart/2005/8/layout/hList7"/>
    <dgm:cxn modelId="{3C491A00-E7C9-423F-B741-B2608057806F}" type="presParOf" srcId="{20221631-57B3-4F2B-8E85-E9DE3A258F76}" destId="{16F3A96C-2524-40FA-A021-AAA248D9017E}" srcOrd="3" destOrd="0" presId="urn:microsoft.com/office/officeart/2005/8/layout/hList7"/>
    <dgm:cxn modelId="{3B0F11A9-8773-46DB-9E87-83D0C00FA0FA}" type="presParOf" srcId="{EE452DB0-941A-4247-B0FA-37A6A3C750F7}" destId="{02881B82-DE2B-4FE0-8141-34DB030DF77F}" srcOrd="1" destOrd="0" presId="urn:microsoft.com/office/officeart/2005/8/layout/hList7"/>
    <dgm:cxn modelId="{8DD068BA-8836-4126-8F87-A30713F3BB43}" type="presParOf" srcId="{EE452DB0-941A-4247-B0FA-37A6A3C750F7}" destId="{47810209-E0DB-4B3B-8857-15D27F45C7D9}" srcOrd="2" destOrd="0" presId="urn:microsoft.com/office/officeart/2005/8/layout/hList7"/>
    <dgm:cxn modelId="{17717953-7418-4175-A6FE-0DBF00F6A85A}" type="presParOf" srcId="{47810209-E0DB-4B3B-8857-15D27F45C7D9}" destId="{BDCAA1A7-DF11-4841-B90F-B30A0AC7C007}" srcOrd="0" destOrd="0" presId="urn:microsoft.com/office/officeart/2005/8/layout/hList7"/>
    <dgm:cxn modelId="{B6A94610-2BAA-4A3C-A54B-C5266C2A8734}" type="presParOf" srcId="{47810209-E0DB-4B3B-8857-15D27F45C7D9}" destId="{1DDCB8B4-6B21-4E0D-9E69-59E27923FDC4}" srcOrd="1" destOrd="0" presId="urn:microsoft.com/office/officeart/2005/8/layout/hList7"/>
    <dgm:cxn modelId="{49441415-44CE-4002-940E-5B252B2BFD1B}" type="presParOf" srcId="{47810209-E0DB-4B3B-8857-15D27F45C7D9}" destId="{CE6E0437-89F5-4D9E-81FF-1A5F7D80A7B0}" srcOrd="2" destOrd="0" presId="urn:microsoft.com/office/officeart/2005/8/layout/hList7"/>
    <dgm:cxn modelId="{50B7D45E-5BC1-48C9-8DAD-BDD40E314865}" type="presParOf" srcId="{47810209-E0DB-4B3B-8857-15D27F45C7D9}" destId="{1FBFF28F-2669-4575-9501-046E254C2DB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016C4D-BDC6-42D5-B31D-5CC490A93273}" type="doc">
      <dgm:prSet loTypeId="urn:microsoft.com/office/officeart/2018/2/layout/IconVerticalSolidList" loCatId="icon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187CE-B720-404C-81AE-F5EF2DE0142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Maintain formal review criteria requiring that teachers be prepared in evidence-based literacy instruction</a:t>
          </a:r>
        </a:p>
      </dgm:t>
    </dgm:pt>
    <dgm:pt modelId="{A742507F-13E7-43A2-BEB6-87C1642A27C5}" type="parTrans" cxnId="{BCB1F2A7-5089-4D0B-A857-D5352F22E5C9}">
      <dgm:prSet/>
      <dgm:spPr/>
      <dgm:t>
        <a:bodyPr/>
        <a:lstStyle/>
        <a:p>
          <a:endParaRPr lang="en-US"/>
        </a:p>
      </dgm:t>
    </dgm:pt>
    <dgm:pt modelId="{960ABD69-61D9-4D11-B558-3379D6096920}" type="sibTrans" cxnId="{BCB1F2A7-5089-4D0B-A857-D5352F22E5C9}">
      <dgm:prSet/>
      <dgm:spPr/>
      <dgm:t>
        <a:bodyPr/>
        <a:lstStyle/>
        <a:p>
          <a:endParaRPr lang="en-US"/>
        </a:p>
      </dgm:t>
    </dgm:pt>
    <dgm:pt modelId="{5DED1B6A-003A-4F03-99D1-B0138256B2D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Review preparation program quality in both field-based experiences and coursework</a:t>
          </a:r>
        </a:p>
      </dgm:t>
    </dgm:pt>
    <dgm:pt modelId="{E0864C71-3A09-46DB-8111-CE71DE72C675}" type="parTrans" cxnId="{0FFA3F85-CF4A-4B87-B05D-8D4188C7DC1A}">
      <dgm:prSet/>
      <dgm:spPr/>
      <dgm:t>
        <a:bodyPr/>
        <a:lstStyle/>
        <a:p>
          <a:endParaRPr lang="en-US"/>
        </a:p>
      </dgm:t>
    </dgm:pt>
    <dgm:pt modelId="{350B98E6-DB8F-4325-969E-22BE14AF0DC0}" type="sibTrans" cxnId="{0FFA3F85-CF4A-4B87-B05D-8D4188C7DC1A}">
      <dgm:prSet/>
      <dgm:spPr/>
      <dgm:t>
        <a:bodyPr/>
        <a:lstStyle/>
        <a:p>
          <a:endParaRPr lang="en-US"/>
        </a:p>
      </dgm:t>
    </dgm:pt>
    <dgm:pt modelId="{54DBC1BE-4B41-454E-8FEF-97407BBF733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Accelerate formal reviews of preparation programs</a:t>
          </a:r>
        </a:p>
      </dgm:t>
    </dgm:pt>
    <dgm:pt modelId="{82BA4881-A1BF-4640-9528-438003E09F58}" type="parTrans" cxnId="{37FDA851-D7B6-4672-818C-82BF35774888}">
      <dgm:prSet/>
      <dgm:spPr/>
      <dgm:t>
        <a:bodyPr/>
        <a:lstStyle/>
        <a:p>
          <a:endParaRPr lang="en-US"/>
        </a:p>
      </dgm:t>
    </dgm:pt>
    <dgm:pt modelId="{60F1BCA4-9998-4201-9EE7-013CFD24E588}" type="sibTrans" cxnId="{37FDA851-D7B6-4672-818C-82BF35774888}">
      <dgm:prSet/>
      <dgm:spPr/>
      <dgm:t>
        <a:bodyPr/>
        <a:lstStyle/>
        <a:p>
          <a:endParaRPr lang="en-US"/>
        </a:p>
      </dgm:t>
    </dgm:pt>
    <dgm:pt modelId="{E84371F8-9143-475A-BAC2-AF7098AC735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Support higher education faculty to meet new criteria</a:t>
          </a:r>
        </a:p>
      </dgm:t>
    </dgm:pt>
    <dgm:pt modelId="{AF9D4F4D-48FD-483B-93FF-5BFC9A7510A9}" type="parTrans" cxnId="{5057ED7E-465A-4B01-8D62-A5E6BAD7E135}">
      <dgm:prSet/>
      <dgm:spPr/>
      <dgm:t>
        <a:bodyPr/>
        <a:lstStyle/>
        <a:p>
          <a:endParaRPr lang="en-US"/>
        </a:p>
      </dgm:t>
    </dgm:pt>
    <dgm:pt modelId="{B93C492B-92E8-4DAD-A8C7-BA76704AA4FB}" type="sibTrans" cxnId="{5057ED7E-465A-4B01-8D62-A5E6BAD7E135}">
      <dgm:prSet/>
      <dgm:spPr/>
      <dgm:t>
        <a:bodyPr/>
        <a:lstStyle/>
        <a:p>
          <a:endParaRPr lang="en-US"/>
        </a:p>
      </dgm:t>
    </dgm:pt>
    <dgm:pt modelId="{64D6FFE7-529B-418B-9FE4-FA6F4215911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Explore changes to licensure regulations to strengthen expectations for administrator preparation</a:t>
          </a:r>
        </a:p>
      </dgm:t>
    </dgm:pt>
    <dgm:pt modelId="{2D51B8DB-32CD-4C38-8C4B-9CCE53DED7EC}" type="parTrans" cxnId="{6BE151F8-0842-4179-99E3-E2736664D2D3}">
      <dgm:prSet/>
      <dgm:spPr/>
      <dgm:t>
        <a:bodyPr/>
        <a:lstStyle/>
        <a:p>
          <a:endParaRPr lang="en-US"/>
        </a:p>
      </dgm:t>
    </dgm:pt>
    <dgm:pt modelId="{26A7D8D6-448F-4CE4-B16D-A6FDFDB05176}" type="sibTrans" cxnId="{6BE151F8-0842-4179-99E3-E2736664D2D3}">
      <dgm:prSet/>
      <dgm:spPr/>
      <dgm:t>
        <a:bodyPr/>
        <a:lstStyle/>
        <a:p>
          <a:endParaRPr lang="en-US"/>
        </a:p>
      </dgm:t>
    </dgm:pt>
    <dgm:pt modelId="{72DDCE45-AC5C-4A64-B400-9F03748B8402}" type="pres">
      <dgm:prSet presAssocID="{FD016C4D-BDC6-42D5-B31D-5CC490A93273}" presName="root" presStyleCnt="0">
        <dgm:presLayoutVars>
          <dgm:dir/>
          <dgm:resizeHandles val="exact"/>
        </dgm:presLayoutVars>
      </dgm:prSet>
      <dgm:spPr/>
    </dgm:pt>
    <dgm:pt modelId="{A04809D1-0B9E-47F9-B0E6-FB54F1559E1F}" type="pres">
      <dgm:prSet presAssocID="{636187CE-B720-404C-81AE-F5EF2DE0142D}" presName="compNode" presStyleCnt="0"/>
      <dgm:spPr/>
    </dgm:pt>
    <dgm:pt modelId="{BBB5CFB8-B888-4629-81FC-8EF415C79BDB}" type="pres">
      <dgm:prSet presAssocID="{636187CE-B720-404C-81AE-F5EF2DE0142D}" presName="bgRect" presStyleLbl="bgShp" presStyleIdx="0" presStyleCnt="5"/>
      <dgm:spPr/>
    </dgm:pt>
    <dgm:pt modelId="{1FA15DA0-0EB8-41F9-BC8F-BB1A6E071D4B}" type="pres">
      <dgm:prSet presAssocID="{636187CE-B720-404C-81AE-F5EF2DE014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3E257D0E-D606-49B9-992A-4E6C57677F9B}" type="pres">
      <dgm:prSet presAssocID="{636187CE-B720-404C-81AE-F5EF2DE0142D}" presName="spaceRect" presStyleCnt="0"/>
      <dgm:spPr/>
    </dgm:pt>
    <dgm:pt modelId="{86F1A7B1-48AA-4EE9-AA95-E4DFF2BDF820}" type="pres">
      <dgm:prSet presAssocID="{636187CE-B720-404C-81AE-F5EF2DE0142D}" presName="parTx" presStyleLbl="revTx" presStyleIdx="0" presStyleCnt="5">
        <dgm:presLayoutVars>
          <dgm:chMax val="0"/>
          <dgm:chPref val="0"/>
        </dgm:presLayoutVars>
      </dgm:prSet>
      <dgm:spPr/>
    </dgm:pt>
    <dgm:pt modelId="{6A2D2F71-8F1D-4CD5-A0C5-EBB30F824E44}" type="pres">
      <dgm:prSet presAssocID="{960ABD69-61D9-4D11-B558-3379D6096920}" presName="sibTrans" presStyleCnt="0"/>
      <dgm:spPr/>
    </dgm:pt>
    <dgm:pt modelId="{59FA8B20-87E1-4B8E-965A-3BB6FF9AF983}" type="pres">
      <dgm:prSet presAssocID="{5DED1B6A-003A-4F03-99D1-B0138256B2D6}" presName="compNode" presStyleCnt="0"/>
      <dgm:spPr/>
    </dgm:pt>
    <dgm:pt modelId="{59226046-A524-49BD-B561-529FF3DA1AF2}" type="pres">
      <dgm:prSet presAssocID="{5DED1B6A-003A-4F03-99D1-B0138256B2D6}" presName="bgRect" presStyleLbl="bgShp" presStyleIdx="1" presStyleCnt="5"/>
      <dgm:spPr/>
    </dgm:pt>
    <dgm:pt modelId="{21823740-D29F-42C4-907F-E96684816B32}" type="pres">
      <dgm:prSet presAssocID="{5DED1B6A-003A-4F03-99D1-B0138256B2D6}" presName="iconRect" presStyleLbl="node1" presStyleIdx="1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4C09CAA3-970B-486C-AE30-4ACE19F6E629}" type="pres">
      <dgm:prSet presAssocID="{5DED1B6A-003A-4F03-99D1-B0138256B2D6}" presName="spaceRect" presStyleCnt="0"/>
      <dgm:spPr/>
    </dgm:pt>
    <dgm:pt modelId="{1214BF6F-FA59-4738-BB12-65EE59A55EEC}" type="pres">
      <dgm:prSet presAssocID="{5DED1B6A-003A-4F03-99D1-B0138256B2D6}" presName="parTx" presStyleLbl="revTx" presStyleIdx="1" presStyleCnt="5">
        <dgm:presLayoutVars>
          <dgm:chMax val="0"/>
          <dgm:chPref val="0"/>
        </dgm:presLayoutVars>
      </dgm:prSet>
      <dgm:spPr/>
    </dgm:pt>
    <dgm:pt modelId="{81F7086B-D005-422E-8F2B-98F78A6BE420}" type="pres">
      <dgm:prSet presAssocID="{350B98E6-DB8F-4325-969E-22BE14AF0DC0}" presName="sibTrans" presStyleCnt="0"/>
      <dgm:spPr/>
    </dgm:pt>
    <dgm:pt modelId="{95A19F85-DC14-40A1-9CD4-08E52B0A6E4D}" type="pres">
      <dgm:prSet presAssocID="{54DBC1BE-4B41-454E-8FEF-97407BBF7330}" presName="compNode" presStyleCnt="0"/>
      <dgm:spPr/>
    </dgm:pt>
    <dgm:pt modelId="{C921F452-ADB9-49DA-A0FA-196415EE4766}" type="pres">
      <dgm:prSet presAssocID="{54DBC1BE-4B41-454E-8FEF-97407BBF7330}" presName="bgRect" presStyleLbl="bgShp" presStyleIdx="2" presStyleCnt="5"/>
      <dgm:spPr/>
    </dgm:pt>
    <dgm:pt modelId="{5D015DBE-29E6-490A-A60D-D7205A3A9AC6}" type="pres">
      <dgm:prSet presAssocID="{54DBC1BE-4B41-454E-8FEF-97407BBF7330}" presName="iconRect" presStyleLbl="node1" presStyleIdx="2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4D4CF454-EB9B-486F-9E07-69CCC47A3F0C}" type="pres">
      <dgm:prSet presAssocID="{54DBC1BE-4B41-454E-8FEF-97407BBF7330}" presName="spaceRect" presStyleCnt="0"/>
      <dgm:spPr/>
    </dgm:pt>
    <dgm:pt modelId="{D566DB1C-99F6-450C-A6B4-8EEFEAB458E8}" type="pres">
      <dgm:prSet presAssocID="{54DBC1BE-4B41-454E-8FEF-97407BBF7330}" presName="parTx" presStyleLbl="revTx" presStyleIdx="2" presStyleCnt="5">
        <dgm:presLayoutVars>
          <dgm:chMax val="0"/>
          <dgm:chPref val="0"/>
        </dgm:presLayoutVars>
      </dgm:prSet>
      <dgm:spPr/>
    </dgm:pt>
    <dgm:pt modelId="{55165E93-7A06-4878-BDD1-5A92EA101474}" type="pres">
      <dgm:prSet presAssocID="{60F1BCA4-9998-4201-9EE7-013CFD24E588}" presName="sibTrans" presStyleCnt="0"/>
      <dgm:spPr/>
    </dgm:pt>
    <dgm:pt modelId="{A11A758E-1F8D-4F95-9B7D-FF6C81F02136}" type="pres">
      <dgm:prSet presAssocID="{E84371F8-9143-475A-BAC2-AF7098AC7356}" presName="compNode" presStyleCnt="0"/>
      <dgm:spPr/>
    </dgm:pt>
    <dgm:pt modelId="{83156640-78BA-41F5-830D-261AF7252CF4}" type="pres">
      <dgm:prSet presAssocID="{E84371F8-9143-475A-BAC2-AF7098AC7356}" presName="bgRect" presStyleLbl="bgShp" presStyleIdx="3" presStyleCnt="5"/>
      <dgm:spPr/>
    </dgm:pt>
    <dgm:pt modelId="{2DB1C985-10FF-4475-A16B-66012DAF961E}" type="pres">
      <dgm:prSet presAssocID="{E84371F8-9143-475A-BAC2-AF7098AC7356}" presName="iconRect" presStyleLbl="node1" presStyleIdx="3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4111FCA6-F358-40E4-8170-243BD39D0F45}" type="pres">
      <dgm:prSet presAssocID="{E84371F8-9143-475A-BAC2-AF7098AC7356}" presName="spaceRect" presStyleCnt="0"/>
      <dgm:spPr/>
    </dgm:pt>
    <dgm:pt modelId="{DBA0964D-9DBC-4343-934E-FBFC4CE731FC}" type="pres">
      <dgm:prSet presAssocID="{E84371F8-9143-475A-BAC2-AF7098AC7356}" presName="parTx" presStyleLbl="revTx" presStyleIdx="3" presStyleCnt="5">
        <dgm:presLayoutVars>
          <dgm:chMax val="0"/>
          <dgm:chPref val="0"/>
        </dgm:presLayoutVars>
      </dgm:prSet>
      <dgm:spPr/>
    </dgm:pt>
    <dgm:pt modelId="{60CECC2D-0FCA-4A02-9ED8-35AE67D6FFC2}" type="pres">
      <dgm:prSet presAssocID="{B93C492B-92E8-4DAD-A8C7-BA76704AA4FB}" presName="sibTrans" presStyleCnt="0"/>
      <dgm:spPr/>
    </dgm:pt>
    <dgm:pt modelId="{4548143C-6E58-4A65-AFD6-B7D58C79B220}" type="pres">
      <dgm:prSet presAssocID="{64D6FFE7-529B-418B-9FE4-FA6F42159112}" presName="compNode" presStyleCnt="0"/>
      <dgm:spPr/>
    </dgm:pt>
    <dgm:pt modelId="{6F2BCCD8-19C4-4A3C-BC24-8518602CE6DD}" type="pres">
      <dgm:prSet presAssocID="{64D6FFE7-529B-418B-9FE4-FA6F42159112}" presName="bgRect" presStyleLbl="bgShp" presStyleIdx="4" presStyleCnt="5"/>
      <dgm:spPr/>
    </dgm:pt>
    <dgm:pt modelId="{5CDA833F-9756-44C4-A477-B997C911EA39}" type="pres">
      <dgm:prSet presAssocID="{64D6FFE7-529B-418B-9FE4-FA6F42159112}" presName="iconRect" presStyleLbl="node1" presStyleIdx="4" presStyleCnt="5" custScaleX="61500" custScaleY="61500"/>
      <dgm:spPr>
        <a:solidFill>
          <a:schemeClr val="bg1"/>
        </a:solidFill>
        <a:ln w="38100"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Stop outline"/>
        </a:ext>
      </dgm:extLst>
    </dgm:pt>
    <dgm:pt modelId="{2FD1775D-0667-42B3-8A4A-E82077D6A427}" type="pres">
      <dgm:prSet presAssocID="{64D6FFE7-529B-418B-9FE4-FA6F42159112}" presName="spaceRect" presStyleCnt="0"/>
      <dgm:spPr/>
    </dgm:pt>
    <dgm:pt modelId="{A4D0108B-ABC5-4665-92BF-3B40A8B4F9F6}" type="pres">
      <dgm:prSet presAssocID="{64D6FFE7-529B-418B-9FE4-FA6F421591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598CC09-A541-4793-B68D-C2E793C36B43}" type="presOf" srcId="{E84371F8-9143-475A-BAC2-AF7098AC7356}" destId="{DBA0964D-9DBC-4343-934E-FBFC4CE731FC}" srcOrd="0" destOrd="0" presId="urn:microsoft.com/office/officeart/2018/2/layout/IconVerticalSolidList"/>
    <dgm:cxn modelId="{37FDA851-D7B6-4672-818C-82BF35774888}" srcId="{FD016C4D-BDC6-42D5-B31D-5CC490A93273}" destId="{54DBC1BE-4B41-454E-8FEF-97407BBF7330}" srcOrd="2" destOrd="0" parTransId="{82BA4881-A1BF-4640-9528-438003E09F58}" sibTransId="{60F1BCA4-9998-4201-9EE7-013CFD24E588}"/>
    <dgm:cxn modelId="{5057ED7E-465A-4B01-8D62-A5E6BAD7E135}" srcId="{FD016C4D-BDC6-42D5-B31D-5CC490A93273}" destId="{E84371F8-9143-475A-BAC2-AF7098AC7356}" srcOrd="3" destOrd="0" parTransId="{AF9D4F4D-48FD-483B-93FF-5BFC9A7510A9}" sibTransId="{B93C492B-92E8-4DAD-A8C7-BA76704AA4FB}"/>
    <dgm:cxn modelId="{0FFA3F85-CF4A-4B87-B05D-8D4188C7DC1A}" srcId="{FD016C4D-BDC6-42D5-B31D-5CC490A93273}" destId="{5DED1B6A-003A-4F03-99D1-B0138256B2D6}" srcOrd="1" destOrd="0" parTransId="{E0864C71-3A09-46DB-8111-CE71DE72C675}" sibTransId="{350B98E6-DB8F-4325-969E-22BE14AF0DC0}"/>
    <dgm:cxn modelId="{3F429385-0484-401F-A020-EE87F0E080A9}" type="presOf" srcId="{FD016C4D-BDC6-42D5-B31D-5CC490A93273}" destId="{72DDCE45-AC5C-4A64-B400-9F03748B8402}" srcOrd="0" destOrd="0" presId="urn:microsoft.com/office/officeart/2018/2/layout/IconVerticalSolidList"/>
    <dgm:cxn modelId="{3F7239A3-18CD-4DB3-987C-A6855FBD83AB}" type="presOf" srcId="{636187CE-B720-404C-81AE-F5EF2DE0142D}" destId="{86F1A7B1-48AA-4EE9-AA95-E4DFF2BDF820}" srcOrd="0" destOrd="0" presId="urn:microsoft.com/office/officeart/2018/2/layout/IconVerticalSolidList"/>
    <dgm:cxn modelId="{09837BA7-C84B-4B3F-AE34-87A0E9C58A03}" type="presOf" srcId="{54DBC1BE-4B41-454E-8FEF-97407BBF7330}" destId="{D566DB1C-99F6-450C-A6B4-8EEFEAB458E8}" srcOrd="0" destOrd="0" presId="urn:microsoft.com/office/officeart/2018/2/layout/IconVerticalSolidList"/>
    <dgm:cxn modelId="{BCB1F2A7-5089-4D0B-A857-D5352F22E5C9}" srcId="{FD016C4D-BDC6-42D5-B31D-5CC490A93273}" destId="{636187CE-B720-404C-81AE-F5EF2DE0142D}" srcOrd="0" destOrd="0" parTransId="{A742507F-13E7-43A2-BEB6-87C1642A27C5}" sibTransId="{960ABD69-61D9-4D11-B558-3379D6096920}"/>
    <dgm:cxn modelId="{46BB23AE-8355-4AA5-AD3D-449AB250940B}" type="presOf" srcId="{5DED1B6A-003A-4F03-99D1-B0138256B2D6}" destId="{1214BF6F-FA59-4738-BB12-65EE59A55EEC}" srcOrd="0" destOrd="0" presId="urn:microsoft.com/office/officeart/2018/2/layout/IconVerticalSolidList"/>
    <dgm:cxn modelId="{83CA3ECE-9712-4EBC-8081-9B8E00CCFA88}" type="presOf" srcId="{64D6FFE7-529B-418B-9FE4-FA6F42159112}" destId="{A4D0108B-ABC5-4665-92BF-3B40A8B4F9F6}" srcOrd="0" destOrd="0" presId="urn:microsoft.com/office/officeart/2018/2/layout/IconVerticalSolidList"/>
    <dgm:cxn modelId="{6BE151F8-0842-4179-99E3-E2736664D2D3}" srcId="{FD016C4D-BDC6-42D5-B31D-5CC490A93273}" destId="{64D6FFE7-529B-418B-9FE4-FA6F42159112}" srcOrd="4" destOrd="0" parTransId="{2D51B8DB-32CD-4C38-8C4B-9CCE53DED7EC}" sibTransId="{26A7D8D6-448F-4CE4-B16D-A6FDFDB05176}"/>
    <dgm:cxn modelId="{C2DE0316-0E10-4054-9394-03FDB2EB7523}" type="presParOf" srcId="{72DDCE45-AC5C-4A64-B400-9F03748B8402}" destId="{A04809D1-0B9E-47F9-B0E6-FB54F1559E1F}" srcOrd="0" destOrd="0" presId="urn:microsoft.com/office/officeart/2018/2/layout/IconVerticalSolidList"/>
    <dgm:cxn modelId="{0BAF561B-6EA7-49DE-A432-809332B9C977}" type="presParOf" srcId="{A04809D1-0B9E-47F9-B0E6-FB54F1559E1F}" destId="{BBB5CFB8-B888-4629-81FC-8EF415C79BDB}" srcOrd="0" destOrd="0" presId="urn:microsoft.com/office/officeart/2018/2/layout/IconVerticalSolidList"/>
    <dgm:cxn modelId="{543537EE-110F-448D-8E7B-2897EE3DE0EF}" type="presParOf" srcId="{A04809D1-0B9E-47F9-B0E6-FB54F1559E1F}" destId="{1FA15DA0-0EB8-41F9-BC8F-BB1A6E071D4B}" srcOrd="1" destOrd="0" presId="urn:microsoft.com/office/officeart/2018/2/layout/IconVerticalSolidList"/>
    <dgm:cxn modelId="{E4E477D9-7D41-4309-A829-F30391588B7D}" type="presParOf" srcId="{A04809D1-0B9E-47F9-B0E6-FB54F1559E1F}" destId="{3E257D0E-D606-49B9-992A-4E6C57677F9B}" srcOrd="2" destOrd="0" presId="urn:microsoft.com/office/officeart/2018/2/layout/IconVerticalSolidList"/>
    <dgm:cxn modelId="{EE68BB90-DC00-4BF6-BC57-C281B1606357}" type="presParOf" srcId="{A04809D1-0B9E-47F9-B0E6-FB54F1559E1F}" destId="{86F1A7B1-48AA-4EE9-AA95-E4DFF2BDF820}" srcOrd="3" destOrd="0" presId="urn:microsoft.com/office/officeart/2018/2/layout/IconVerticalSolidList"/>
    <dgm:cxn modelId="{443CA164-6790-4205-B846-AD4A63495CC3}" type="presParOf" srcId="{72DDCE45-AC5C-4A64-B400-9F03748B8402}" destId="{6A2D2F71-8F1D-4CD5-A0C5-EBB30F824E44}" srcOrd="1" destOrd="0" presId="urn:microsoft.com/office/officeart/2018/2/layout/IconVerticalSolidList"/>
    <dgm:cxn modelId="{FE66DBEC-03F4-4DD2-B599-4BA97E493A7B}" type="presParOf" srcId="{72DDCE45-AC5C-4A64-B400-9F03748B8402}" destId="{59FA8B20-87E1-4B8E-965A-3BB6FF9AF983}" srcOrd="2" destOrd="0" presId="urn:microsoft.com/office/officeart/2018/2/layout/IconVerticalSolidList"/>
    <dgm:cxn modelId="{72E27DDE-B0AB-4245-A118-ED81530D0C9C}" type="presParOf" srcId="{59FA8B20-87E1-4B8E-965A-3BB6FF9AF983}" destId="{59226046-A524-49BD-B561-529FF3DA1AF2}" srcOrd="0" destOrd="0" presId="urn:microsoft.com/office/officeart/2018/2/layout/IconVerticalSolidList"/>
    <dgm:cxn modelId="{FEC6788F-664B-4FE0-9336-700629988116}" type="presParOf" srcId="{59FA8B20-87E1-4B8E-965A-3BB6FF9AF983}" destId="{21823740-D29F-42C4-907F-E96684816B32}" srcOrd="1" destOrd="0" presId="urn:microsoft.com/office/officeart/2018/2/layout/IconVerticalSolidList"/>
    <dgm:cxn modelId="{485C7499-D8C2-4747-A9BB-CEAEF653FE66}" type="presParOf" srcId="{59FA8B20-87E1-4B8E-965A-3BB6FF9AF983}" destId="{4C09CAA3-970B-486C-AE30-4ACE19F6E629}" srcOrd="2" destOrd="0" presId="urn:microsoft.com/office/officeart/2018/2/layout/IconVerticalSolidList"/>
    <dgm:cxn modelId="{AFE1EAC0-8479-4938-B5E9-0CAECF9BAEE5}" type="presParOf" srcId="{59FA8B20-87E1-4B8E-965A-3BB6FF9AF983}" destId="{1214BF6F-FA59-4738-BB12-65EE59A55EEC}" srcOrd="3" destOrd="0" presId="urn:microsoft.com/office/officeart/2018/2/layout/IconVerticalSolidList"/>
    <dgm:cxn modelId="{CB64A91D-654D-40A1-810E-CA8FD4C739E7}" type="presParOf" srcId="{72DDCE45-AC5C-4A64-B400-9F03748B8402}" destId="{81F7086B-D005-422E-8F2B-98F78A6BE420}" srcOrd="3" destOrd="0" presId="urn:microsoft.com/office/officeart/2018/2/layout/IconVerticalSolidList"/>
    <dgm:cxn modelId="{E7C47A3A-C054-4648-AAAD-1E81F2D75D20}" type="presParOf" srcId="{72DDCE45-AC5C-4A64-B400-9F03748B8402}" destId="{95A19F85-DC14-40A1-9CD4-08E52B0A6E4D}" srcOrd="4" destOrd="0" presId="urn:microsoft.com/office/officeart/2018/2/layout/IconVerticalSolidList"/>
    <dgm:cxn modelId="{574E0206-7937-4AC5-9DBE-9CEA33D458A0}" type="presParOf" srcId="{95A19F85-DC14-40A1-9CD4-08E52B0A6E4D}" destId="{C921F452-ADB9-49DA-A0FA-196415EE4766}" srcOrd="0" destOrd="0" presId="urn:microsoft.com/office/officeart/2018/2/layout/IconVerticalSolidList"/>
    <dgm:cxn modelId="{1CAEF4A4-9E78-419F-8F7D-B18CBC5A073E}" type="presParOf" srcId="{95A19F85-DC14-40A1-9CD4-08E52B0A6E4D}" destId="{5D015DBE-29E6-490A-A60D-D7205A3A9AC6}" srcOrd="1" destOrd="0" presId="urn:microsoft.com/office/officeart/2018/2/layout/IconVerticalSolidList"/>
    <dgm:cxn modelId="{6C5EEBB8-AADB-4378-B67E-955BB5D50FDA}" type="presParOf" srcId="{95A19F85-DC14-40A1-9CD4-08E52B0A6E4D}" destId="{4D4CF454-EB9B-486F-9E07-69CCC47A3F0C}" srcOrd="2" destOrd="0" presId="urn:microsoft.com/office/officeart/2018/2/layout/IconVerticalSolidList"/>
    <dgm:cxn modelId="{0E4D0B80-8B6A-4E2D-AFFC-28273780474E}" type="presParOf" srcId="{95A19F85-DC14-40A1-9CD4-08E52B0A6E4D}" destId="{D566DB1C-99F6-450C-A6B4-8EEFEAB458E8}" srcOrd="3" destOrd="0" presId="urn:microsoft.com/office/officeart/2018/2/layout/IconVerticalSolidList"/>
    <dgm:cxn modelId="{8CA735B5-C5AB-49F4-91C5-59D0F9300307}" type="presParOf" srcId="{72DDCE45-AC5C-4A64-B400-9F03748B8402}" destId="{55165E93-7A06-4878-BDD1-5A92EA101474}" srcOrd="5" destOrd="0" presId="urn:microsoft.com/office/officeart/2018/2/layout/IconVerticalSolidList"/>
    <dgm:cxn modelId="{0CFD5837-7504-4DA7-96C2-335464703101}" type="presParOf" srcId="{72DDCE45-AC5C-4A64-B400-9F03748B8402}" destId="{A11A758E-1F8D-4F95-9B7D-FF6C81F02136}" srcOrd="6" destOrd="0" presId="urn:microsoft.com/office/officeart/2018/2/layout/IconVerticalSolidList"/>
    <dgm:cxn modelId="{EC1E5935-B0F8-4584-8655-E13D1B7CAE59}" type="presParOf" srcId="{A11A758E-1F8D-4F95-9B7D-FF6C81F02136}" destId="{83156640-78BA-41F5-830D-261AF7252CF4}" srcOrd="0" destOrd="0" presId="urn:microsoft.com/office/officeart/2018/2/layout/IconVerticalSolidList"/>
    <dgm:cxn modelId="{B58E8E23-0A39-443E-8A93-C4D83822D4B4}" type="presParOf" srcId="{A11A758E-1F8D-4F95-9B7D-FF6C81F02136}" destId="{2DB1C985-10FF-4475-A16B-66012DAF961E}" srcOrd="1" destOrd="0" presId="urn:microsoft.com/office/officeart/2018/2/layout/IconVerticalSolidList"/>
    <dgm:cxn modelId="{F197C8AB-BC6B-4FA1-9E41-4942A6EB405B}" type="presParOf" srcId="{A11A758E-1F8D-4F95-9B7D-FF6C81F02136}" destId="{4111FCA6-F358-40E4-8170-243BD39D0F45}" srcOrd="2" destOrd="0" presId="urn:microsoft.com/office/officeart/2018/2/layout/IconVerticalSolidList"/>
    <dgm:cxn modelId="{9E3EDEC8-0534-4CF9-8882-A2DA8C99FC30}" type="presParOf" srcId="{A11A758E-1F8D-4F95-9B7D-FF6C81F02136}" destId="{DBA0964D-9DBC-4343-934E-FBFC4CE731FC}" srcOrd="3" destOrd="0" presId="urn:microsoft.com/office/officeart/2018/2/layout/IconVerticalSolidList"/>
    <dgm:cxn modelId="{C17B600B-1AAE-4E47-9897-5EC99966B980}" type="presParOf" srcId="{72DDCE45-AC5C-4A64-B400-9F03748B8402}" destId="{60CECC2D-0FCA-4A02-9ED8-35AE67D6FFC2}" srcOrd="7" destOrd="0" presId="urn:microsoft.com/office/officeart/2018/2/layout/IconVerticalSolidList"/>
    <dgm:cxn modelId="{9B16C291-F7F0-432E-96E3-730EF9ED91B9}" type="presParOf" srcId="{72DDCE45-AC5C-4A64-B400-9F03748B8402}" destId="{4548143C-6E58-4A65-AFD6-B7D58C79B220}" srcOrd="8" destOrd="0" presId="urn:microsoft.com/office/officeart/2018/2/layout/IconVerticalSolidList"/>
    <dgm:cxn modelId="{C754B013-EE1E-4600-809C-1753E04EE576}" type="presParOf" srcId="{4548143C-6E58-4A65-AFD6-B7D58C79B220}" destId="{6F2BCCD8-19C4-4A3C-BC24-8518602CE6DD}" srcOrd="0" destOrd="0" presId="urn:microsoft.com/office/officeart/2018/2/layout/IconVerticalSolidList"/>
    <dgm:cxn modelId="{1A002325-6B52-47A8-B4F4-7FF52D19DF67}" type="presParOf" srcId="{4548143C-6E58-4A65-AFD6-B7D58C79B220}" destId="{5CDA833F-9756-44C4-A477-B997C911EA39}" srcOrd="1" destOrd="0" presId="urn:microsoft.com/office/officeart/2018/2/layout/IconVerticalSolidList"/>
    <dgm:cxn modelId="{0DDAF7EC-C81F-4120-96B5-A1B5113FB316}" type="presParOf" srcId="{4548143C-6E58-4A65-AFD6-B7D58C79B220}" destId="{2FD1775D-0667-42B3-8A4A-E82077D6A427}" srcOrd="2" destOrd="0" presId="urn:microsoft.com/office/officeart/2018/2/layout/IconVerticalSolidList"/>
    <dgm:cxn modelId="{6B06978D-9CDE-47B6-AF05-3EA966717E23}" type="presParOf" srcId="{4548143C-6E58-4A65-AFD6-B7D58C79B220}" destId="{A4D0108B-ABC5-4665-92BF-3B40A8B4F9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21658D-6C61-40CF-8858-0FA16C3DCD3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03B8FBD-FA15-4630-AA8C-A8AC96E32F13}">
      <dgm:prSet phldrT="[Text]"/>
      <dgm:spPr>
        <a:solidFill>
          <a:srgbClr val="1E4782"/>
        </a:solidFill>
        <a:ln>
          <a:solidFill>
            <a:srgbClr val="1E4782"/>
          </a:solidFill>
        </a:ln>
      </dgm:spPr>
      <dgm:t>
        <a:bodyPr/>
        <a:lstStyle/>
        <a:p>
          <a:r>
            <a:rPr lang="en-US">
              <a:latin typeface="Arial"/>
              <a:ea typeface="Verdana"/>
              <a:cs typeface="Arial"/>
            </a:rPr>
            <a:t>Coaching</a:t>
          </a:r>
        </a:p>
      </dgm:t>
    </dgm:pt>
    <dgm:pt modelId="{4978012C-DA03-4538-8017-8EC5735E46D6}" type="parTrans" cxnId="{D50E4A98-176F-4EFF-9836-F0C0D7DB1578}">
      <dgm:prSet/>
      <dgm:spPr/>
      <dgm:t>
        <a:bodyPr/>
        <a:lstStyle/>
        <a:p>
          <a:endParaRPr lang="en-US"/>
        </a:p>
      </dgm:t>
    </dgm:pt>
    <dgm:pt modelId="{BB7DBDD9-7DA6-49D8-87BD-BA351EBEAB75}" type="sibTrans" cxnId="{D50E4A98-176F-4EFF-9836-F0C0D7DB1578}">
      <dgm:prSet custT="1"/>
      <dgm:spPr>
        <a:solidFill>
          <a:srgbClr val="B5DFF3"/>
        </a:solidFill>
      </dgm:spPr>
      <dgm:t>
        <a:bodyPr/>
        <a:lstStyle/>
        <a:p>
          <a:r>
            <a:rPr lang="en-US" sz="1500">
              <a:solidFill>
                <a:schemeClr val="tx2"/>
              </a:solidFill>
            </a:rPr>
            <a:t>Early Literacy Consortium Grant</a:t>
          </a:r>
        </a:p>
      </dgm:t>
    </dgm:pt>
    <dgm:pt modelId="{41F74DEF-DE4E-4122-AB92-881B19F5FD5C}">
      <dgm:prSet phldrT="[Text]"/>
      <dgm:spPr>
        <a:solidFill>
          <a:srgbClr val="FFFFCC"/>
        </a:solidFill>
      </dgm:spPr>
      <dgm:t>
        <a:bodyPr/>
        <a:lstStyle/>
        <a:p>
          <a:r>
            <a:rPr lang="en-US">
              <a:solidFill>
                <a:srgbClr val="1E4782"/>
              </a:solidFill>
              <a:latin typeface="Arial"/>
              <a:cs typeface="Arial"/>
            </a:rPr>
            <a:t>Asynchronous Courses for Faculty and Program Supervisors</a:t>
          </a:r>
        </a:p>
      </dgm:t>
    </dgm:pt>
    <dgm:pt modelId="{F2D499D0-09E5-426E-B71F-D823078E5F9D}" type="parTrans" cxnId="{162C4C0C-564F-4B23-9777-C31AB06BE951}">
      <dgm:prSet/>
      <dgm:spPr/>
      <dgm:t>
        <a:bodyPr/>
        <a:lstStyle/>
        <a:p>
          <a:endParaRPr lang="en-US"/>
        </a:p>
      </dgm:t>
    </dgm:pt>
    <dgm:pt modelId="{E99B1A47-2A46-42CF-9C83-3BFB0353229A}" type="sibTrans" cxnId="{162C4C0C-564F-4B23-9777-C31AB06BE951}">
      <dgm:prSet custT="1"/>
      <dgm:spPr>
        <a:solidFill>
          <a:srgbClr val="B5DFF3"/>
        </a:solidFill>
      </dgm:spPr>
      <dgm:t>
        <a:bodyPr/>
        <a:lstStyle/>
        <a:p>
          <a:r>
            <a:rPr lang="en-US" sz="1500">
              <a:solidFill>
                <a:schemeClr val="tx2"/>
              </a:solidFill>
              <a:latin typeface="Avenir Next LT Pro" panose="020B0504020202020204" pitchFamily="34" charset="0"/>
            </a:rPr>
            <a:t>Educator Preparation Learning Track at the Literacy Launch Institutes</a:t>
          </a:r>
          <a:endParaRPr lang="en-US" sz="1500">
            <a:solidFill>
              <a:schemeClr val="tx2"/>
            </a:solidFill>
          </a:endParaRPr>
        </a:p>
      </dgm:t>
    </dgm:pt>
    <dgm:pt modelId="{66161951-54EE-40F0-9654-E316081B7868}">
      <dgm:prSet phldrT="[Text]"/>
      <dgm:spPr>
        <a:solidFill>
          <a:srgbClr val="347AB6"/>
        </a:solidFill>
      </dgm:spPr>
      <dgm:t>
        <a:bodyPr/>
        <a:lstStyle/>
        <a:p>
          <a:r>
            <a:rPr lang="en-US">
              <a:latin typeface="Arial"/>
              <a:cs typeface="Arial"/>
            </a:rPr>
            <a:t>Professional Learning Communities</a:t>
          </a:r>
        </a:p>
      </dgm:t>
    </dgm:pt>
    <dgm:pt modelId="{82368AF2-5EC1-42F8-8B97-033785BE60DF}" type="parTrans" cxnId="{719FE694-C8D3-4F88-9D21-FD1B658DD34E}">
      <dgm:prSet/>
      <dgm:spPr/>
      <dgm:t>
        <a:bodyPr/>
        <a:lstStyle/>
        <a:p>
          <a:endParaRPr lang="en-US"/>
        </a:p>
      </dgm:t>
    </dgm:pt>
    <dgm:pt modelId="{EC4CDD4E-C664-4A2B-ABC0-008D16BF387B}" type="sibTrans" cxnId="{719FE694-C8D3-4F88-9D21-FD1B658DD34E}">
      <dgm:prSet custT="1"/>
      <dgm:spPr>
        <a:solidFill>
          <a:srgbClr val="1E4782"/>
        </a:solidFill>
      </dgm:spPr>
      <dgm:t>
        <a:bodyPr/>
        <a:lstStyle/>
        <a:p>
          <a:r>
            <a:rPr lang="en-US" sz="1500">
              <a:solidFill>
                <a:schemeClr val="bg1"/>
              </a:solidFill>
              <a:latin typeface="Avenir Next LT Pro" panose="020B0504020202020204" pitchFamily="34" charset="0"/>
            </a:rPr>
            <a:t>Early Literacy in Educator Preparation Resource Hub</a:t>
          </a:r>
          <a:endParaRPr lang="en-US" sz="1500"/>
        </a:p>
      </dgm:t>
    </dgm:pt>
    <dgm:pt modelId="{E83CCE15-20B8-40CD-AF78-7099CD30125B}" type="pres">
      <dgm:prSet presAssocID="{8F21658D-6C61-40CF-8858-0FA16C3DCD35}" presName="Name0" presStyleCnt="0">
        <dgm:presLayoutVars>
          <dgm:chMax/>
          <dgm:chPref/>
          <dgm:dir/>
          <dgm:animLvl val="lvl"/>
        </dgm:presLayoutVars>
      </dgm:prSet>
      <dgm:spPr/>
    </dgm:pt>
    <dgm:pt modelId="{E4A3B72E-D70C-488D-A032-3E81861C161A}" type="pres">
      <dgm:prSet presAssocID="{F03B8FBD-FA15-4630-AA8C-A8AC96E32F13}" presName="composite" presStyleCnt="0"/>
      <dgm:spPr/>
    </dgm:pt>
    <dgm:pt modelId="{931E3D15-2FA8-4C91-8E1E-27EF22320425}" type="pres">
      <dgm:prSet presAssocID="{F03B8FBD-FA15-4630-AA8C-A8AC96E32F1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B555B130-A1FC-4FB6-8F32-AE4A56E9B712}" type="pres">
      <dgm:prSet presAssocID="{F03B8FBD-FA15-4630-AA8C-A8AC96E32F1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A47250-2D16-499F-A42D-A33E0032DB08}" type="pres">
      <dgm:prSet presAssocID="{F03B8FBD-FA15-4630-AA8C-A8AC96E32F13}" presName="BalanceSpacing" presStyleCnt="0"/>
      <dgm:spPr/>
    </dgm:pt>
    <dgm:pt modelId="{EED3771C-9124-4F07-87B2-B5012BE3CE72}" type="pres">
      <dgm:prSet presAssocID="{F03B8FBD-FA15-4630-AA8C-A8AC96E32F13}" presName="BalanceSpacing1" presStyleCnt="0"/>
      <dgm:spPr/>
    </dgm:pt>
    <dgm:pt modelId="{CBCC39A3-65DF-4EBA-8FBF-979DF4DE5BBB}" type="pres">
      <dgm:prSet presAssocID="{BB7DBDD9-7DA6-49D8-87BD-BA351EBEAB75}" presName="Accent1Text" presStyleLbl="node1" presStyleIdx="1" presStyleCnt="6" custLinFactNeighborX="-549"/>
      <dgm:spPr/>
    </dgm:pt>
    <dgm:pt modelId="{BE4D3607-B72F-416B-A0B9-E9A31DB0D936}" type="pres">
      <dgm:prSet presAssocID="{BB7DBDD9-7DA6-49D8-87BD-BA351EBEAB75}" presName="spaceBetweenRectangles" presStyleCnt="0"/>
      <dgm:spPr/>
    </dgm:pt>
    <dgm:pt modelId="{641AC5BB-3770-458B-8D85-5CFAAB2AD64F}" type="pres">
      <dgm:prSet presAssocID="{66161951-54EE-40F0-9654-E316081B7868}" presName="composite" presStyleCnt="0"/>
      <dgm:spPr/>
    </dgm:pt>
    <dgm:pt modelId="{8180C755-78F6-4DE8-980B-4FAF01693C2C}" type="pres">
      <dgm:prSet presAssocID="{66161951-54EE-40F0-9654-E316081B786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D8341CF-A4CF-4D5C-9264-D8CFFEF5CC93}" type="pres">
      <dgm:prSet presAssocID="{66161951-54EE-40F0-9654-E316081B786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07FC026-DB4F-4BFD-8D54-440D4A1A0B61}" type="pres">
      <dgm:prSet presAssocID="{66161951-54EE-40F0-9654-E316081B7868}" presName="BalanceSpacing" presStyleCnt="0"/>
      <dgm:spPr/>
    </dgm:pt>
    <dgm:pt modelId="{2B956142-BC42-49CD-B7BB-5FE3523D2313}" type="pres">
      <dgm:prSet presAssocID="{66161951-54EE-40F0-9654-E316081B7868}" presName="BalanceSpacing1" presStyleCnt="0"/>
      <dgm:spPr/>
    </dgm:pt>
    <dgm:pt modelId="{C67AEC31-CC6A-4218-A8CF-BFF1DA61D82C}" type="pres">
      <dgm:prSet presAssocID="{EC4CDD4E-C664-4A2B-ABC0-008D16BF387B}" presName="Accent1Text" presStyleLbl="node1" presStyleIdx="3" presStyleCnt="6" custLinFactX="-100000" custLinFactNeighborX="-121078" custLinFactNeighborY="2531"/>
      <dgm:spPr/>
    </dgm:pt>
    <dgm:pt modelId="{510A2C25-02FF-4506-B729-7B0060C68C95}" type="pres">
      <dgm:prSet presAssocID="{EC4CDD4E-C664-4A2B-ABC0-008D16BF387B}" presName="spaceBetweenRectangles" presStyleCnt="0"/>
      <dgm:spPr/>
    </dgm:pt>
    <dgm:pt modelId="{EE8766D9-5057-422D-B36B-2AB7B720B8B2}" type="pres">
      <dgm:prSet presAssocID="{41F74DEF-DE4E-4122-AB92-881B19F5FD5C}" presName="composite" presStyleCnt="0"/>
      <dgm:spPr/>
    </dgm:pt>
    <dgm:pt modelId="{3B7FBBB2-F7CD-48A9-90AA-8854F7FA507B}" type="pres">
      <dgm:prSet presAssocID="{41F74DEF-DE4E-4122-AB92-881B19F5FD5C}" presName="Parent1" presStyleLbl="node1" presStyleIdx="4" presStyleCnt="6" custLinFactNeighborX="-941" custLinFactNeighborY="-1859">
        <dgm:presLayoutVars>
          <dgm:chMax val="1"/>
          <dgm:chPref val="1"/>
          <dgm:bulletEnabled val="1"/>
        </dgm:presLayoutVars>
      </dgm:prSet>
      <dgm:spPr/>
    </dgm:pt>
    <dgm:pt modelId="{D8E73227-A4FF-4208-BCC3-1C6F5C3BBC16}" type="pres">
      <dgm:prSet presAssocID="{41F74DEF-DE4E-4122-AB92-881B19F5FD5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B66F799-CF7F-492A-8E00-3C35D58A7D68}" type="pres">
      <dgm:prSet presAssocID="{41F74DEF-DE4E-4122-AB92-881B19F5FD5C}" presName="BalanceSpacing" presStyleCnt="0"/>
      <dgm:spPr/>
    </dgm:pt>
    <dgm:pt modelId="{EACB9290-CDCF-44CD-B231-29F48966BE42}" type="pres">
      <dgm:prSet presAssocID="{41F74DEF-DE4E-4122-AB92-881B19F5FD5C}" presName="BalanceSpacing1" presStyleCnt="0"/>
      <dgm:spPr/>
    </dgm:pt>
    <dgm:pt modelId="{14480724-380E-4A2F-883B-449A71E3B13A}" type="pres">
      <dgm:prSet presAssocID="{E99B1A47-2A46-42CF-9C83-3BFB0353229A}" presName="Accent1Text" presStyleLbl="node1" presStyleIdx="5" presStyleCnt="6"/>
      <dgm:spPr/>
    </dgm:pt>
  </dgm:ptLst>
  <dgm:cxnLst>
    <dgm:cxn modelId="{162C4C0C-564F-4B23-9777-C31AB06BE951}" srcId="{8F21658D-6C61-40CF-8858-0FA16C3DCD35}" destId="{41F74DEF-DE4E-4122-AB92-881B19F5FD5C}" srcOrd="2" destOrd="0" parTransId="{F2D499D0-09E5-426E-B71F-D823078E5F9D}" sibTransId="{E99B1A47-2A46-42CF-9C83-3BFB0353229A}"/>
    <dgm:cxn modelId="{A0B23C64-710C-42F5-B1EC-31FD6A6CC0F7}" type="presOf" srcId="{41F74DEF-DE4E-4122-AB92-881B19F5FD5C}" destId="{3B7FBBB2-F7CD-48A9-90AA-8854F7FA507B}" srcOrd="0" destOrd="0" presId="urn:microsoft.com/office/officeart/2008/layout/AlternatingHexagons"/>
    <dgm:cxn modelId="{98100F49-6A48-4B66-BB8D-A7EB626C8366}" type="presOf" srcId="{66161951-54EE-40F0-9654-E316081B7868}" destId="{8180C755-78F6-4DE8-980B-4FAF01693C2C}" srcOrd="0" destOrd="0" presId="urn:microsoft.com/office/officeart/2008/layout/AlternatingHexagons"/>
    <dgm:cxn modelId="{7A86D14C-4083-415C-8572-AB065C723D5A}" type="presOf" srcId="{8F21658D-6C61-40CF-8858-0FA16C3DCD35}" destId="{E83CCE15-20B8-40CD-AF78-7099CD30125B}" srcOrd="0" destOrd="0" presId="urn:microsoft.com/office/officeart/2008/layout/AlternatingHexagons"/>
    <dgm:cxn modelId="{3FFFC76E-90E5-401C-9F5B-5D287D9557E3}" type="presOf" srcId="{BB7DBDD9-7DA6-49D8-87BD-BA351EBEAB75}" destId="{CBCC39A3-65DF-4EBA-8FBF-979DF4DE5BBB}" srcOrd="0" destOrd="0" presId="urn:microsoft.com/office/officeart/2008/layout/AlternatingHexagons"/>
    <dgm:cxn modelId="{C6CBE551-43B7-40B7-A30B-08BED2DDBDD0}" type="presOf" srcId="{F03B8FBD-FA15-4630-AA8C-A8AC96E32F13}" destId="{931E3D15-2FA8-4C91-8E1E-27EF22320425}" srcOrd="0" destOrd="0" presId="urn:microsoft.com/office/officeart/2008/layout/AlternatingHexagons"/>
    <dgm:cxn modelId="{1107FE75-F84C-4C24-BD01-A1FBB1FDA520}" type="presOf" srcId="{EC4CDD4E-C664-4A2B-ABC0-008D16BF387B}" destId="{C67AEC31-CC6A-4218-A8CF-BFF1DA61D82C}" srcOrd="0" destOrd="0" presId="urn:microsoft.com/office/officeart/2008/layout/AlternatingHexagons"/>
    <dgm:cxn modelId="{016E517E-750C-4737-9E25-8B71A7BC7962}" type="presOf" srcId="{E99B1A47-2A46-42CF-9C83-3BFB0353229A}" destId="{14480724-380E-4A2F-883B-449A71E3B13A}" srcOrd="0" destOrd="0" presId="urn:microsoft.com/office/officeart/2008/layout/AlternatingHexagons"/>
    <dgm:cxn modelId="{719FE694-C8D3-4F88-9D21-FD1B658DD34E}" srcId="{8F21658D-6C61-40CF-8858-0FA16C3DCD35}" destId="{66161951-54EE-40F0-9654-E316081B7868}" srcOrd="1" destOrd="0" parTransId="{82368AF2-5EC1-42F8-8B97-033785BE60DF}" sibTransId="{EC4CDD4E-C664-4A2B-ABC0-008D16BF387B}"/>
    <dgm:cxn modelId="{D50E4A98-176F-4EFF-9836-F0C0D7DB1578}" srcId="{8F21658D-6C61-40CF-8858-0FA16C3DCD35}" destId="{F03B8FBD-FA15-4630-AA8C-A8AC96E32F13}" srcOrd="0" destOrd="0" parTransId="{4978012C-DA03-4538-8017-8EC5735E46D6}" sibTransId="{BB7DBDD9-7DA6-49D8-87BD-BA351EBEAB75}"/>
    <dgm:cxn modelId="{6845F16C-2B42-4F51-B1B3-4F0DD645C8EA}" type="presParOf" srcId="{E83CCE15-20B8-40CD-AF78-7099CD30125B}" destId="{E4A3B72E-D70C-488D-A032-3E81861C161A}" srcOrd="0" destOrd="0" presId="urn:microsoft.com/office/officeart/2008/layout/AlternatingHexagons"/>
    <dgm:cxn modelId="{9DD8F1CF-EFBF-4756-A241-E138C09041AB}" type="presParOf" srcId="{E4A3B72E-D70C-488D-A032-3E81861C161A}" destId="{931E3D15-2FA8-4C91-8E1E-27EF22320425}" srcOrd="0" destOrd="0" presId="urn:microsoft.com/office/officeart/2008/layout/AlternatingHexagons"/>
    <dgm:cxn modelId="{676D162B-9200-40CB-AFB4-32C1AA8488CD}" type="presParOf" srcId="{E4A3B72E-D70C-488D-A032-3E81861C161A}" destId="{B555B130-A1FC-4FB6-8F32-AE4A56E9B712}" srcOrd="1" destOrd="0" presId="urn:microsoft.com/office/officeart/2008/layout/AlternatingHexagons"/>
    <dgm:cxn modelId="{06BE9EDF-8878-4C57-ABA2-800198AC3337}" type="presParOf" srcId="{E4A3B72E-D70C-488D-A032-3E81861C161A}" destId="{A9A47250-2D16-499F-A42D-A33E0032DB08}" srcOrd="2" destOrd="0" presId="urn:microsoft.com/office/officeart/2008/layout/AlternatingHexagons"/>
    <dgm:cxn modelId="{1C58BEC2-750E-496E-9711-FCD5D0BA93B9}" type="presParOf" srcId="{E4A3B72E-D70C-488D-A032-3E81861C161A}" destId="{EED3771C-9124-4F07-87B2-B5012BE3CE72}" srcOrd="3" destOrd="0" presId="urn:microsoft.com/office/officeart/2008/layout/AlternatingHexagons"/>
    <dgm:cxn modelId="{AFE96BCE-B8AF-42C7-B692-B832251ACFEF}" type="presParOf" srcId="{E4A3B72E-D70C-488D-A032-3E81861C161A}" destId="{CBCC39A3-65DF-4EBA-8FBF-979DF4DE5BBB}" srcOrd="4" destOrd="0" presId="urn:microsoft.com/office/officeart/2008/layout/AlternatingHexagons"/>
    <dgm:cxn modelId="{F1188C86-1423-4409-BD96-09682DAD3FC8}" type="presParOf" srcId="{E83CCE15-20B8-40CD-AF78-7099CD30125B}" destId="{BE4D3607-B72F-416B-A0B9-E9A31DB0D936}" srcOrd="1" destOrd="0" presId="urn:microsoft.com/office/officeart/2008/layout/AlternatingHexagons"/>
    <dgm:cxn modelId="{DC9E7BE6-7C23-46AA-ACC1-0D3945C55EB9}" type="presParOf" srcId="{E83CCE15-20B8-40CD-AF78-7099CD30125B}" destId="{641AC5BB-3770-458B-8D85-5CFAAB2AD64F}" srcOrd="2" destOrd="0" presId="urn:microsoft.com/office/officeart/2008/layout/AlternatingHexagons"/>
    <dgm:cxn modelId="{FC281821-3DF1-49EB-9AE1-1E6D9388E54C}" type="presParOf" srcId="{641AC5BB-3770-458B-8D85-5CFAAB2AD64F}" destId="{8180C755-78F6-4DE8-980B-4FAF01693C2C}" srcOrd="0" destOrd="0" presId="urn:microsoft.com/office/officeart/2008/layout/AlternatingHexagons"/>
    <dgm:cxn modelId="{5F049CC8-3883-4C14-BA9F-3B3F69E1614B}" type="presParOf" srcId="{641AC5BB-3770-458B-8D85-5CFAAB2AD64F}" destId="{2D8341CF-A4CF-4D5C-9264-D8CFFEF5CC93}" srcOrd="1" destOrd="0" presId="urn:microsoft.com/office/officeart/2008/layout/AlternatingHexagons"/>
    <dgm:cxn modelId="{4D561F3D-0ECB-463B-B14A-421849702FC6}" type="presParOf" srcId="{641AC5BB-3770-458B-8D85-5CFAAB2AD64F}" destId="{C07FC026-DB4F-4BFD-8D54-440D4A1A0B61}" srcOrd="2" destOrd="0" presId="urn:microsoft.com/office/officeart/2008/layout/AlternatingHexagons"/>
    <dgm:cxn modelId="{3DA49DE7-17DD-4ABB-AC8B-02D1F58C9408}" type="presParOf" srcId="{641AC5BB-3770-458B-8D85-5CFAAB2AD64F}" destId="{2B956142-BC42-49CD-B7BB-5FE3523D2313}" srcOrd="3" destOrd="0" presId="urn:microsoft.com/office/officeart/2008/layout/AlternatingHexagons"/>
    <dgm:cxn modelId="{3E461E26-65F8-4713-9331-0A6C2A5DA79B}" type="presParOf" srcId="{641AC5BB-3770-458B-8D85-5CFAAB2AD64F}" destId="{C67AEC31-CC6A-4218-A8CF-BFF1DA61D82C}" srcOrd="4" destOrd="0" presId="urn:microsoft.com/office/officeart/2008/layout/AlternatingHexagons"/>
    <dgm:cxn modelId="{543DB6DE-8761-43D1-9A80-1047960EFF4E}" type="presParOf" srcId="{E83CCE15-20B8-40CD-AF78-7099CD30125B}" destId="{510A2C25-02FF-4506-B729-7B0060C68C95}" srcOrd="3" destOrd="0" presId="urn:microsoft.com/office/officeart/2008/layout/AlternatingHexagons"/>
    <dgm:cxn modelId="{4DB2F2B7-C4B8-47E1-9774-9B35FDBCA7FF}" type="presParOf" srcId="{E83CCE15-20B8-40CD-AF78-7099CD30125B}" destId="{EE8766D9-5057-422D-B36B-2AB7B720B8B2}" srcOrd="4" destOrd="0" presId="urn:microsoft.com/office/officeart/2008/layout/AlternatingHexagons"/>
    <dgm:cxn modelId="{09781268-C9D5-4F07-B9DD-CA0EE8CFD80C}" type="presParOf" srcId="{EE8766D9-5057-422D-B36B-2AB7B720B8B2}" destId="{3B7FBBB2-F7CD-48A9-90AA-8854F7FA507B}" srcOrd="0" destOrd="0" presId="urn:microsoft.com/office/officeart/2008/layout/AlternatingHexagons"/>
    <dgm:cxn modelId="{D9269FAF-8DC4-4704-9667-D4A88EB03B64}" type="presParOf" srcId="{EE8766D9-5057-422D-B36B-2AB7B720B8B2}" destId="{D8E73227-A4FF-4208-BCC3-1C6F5C3BBC16}" srcOrd="1" destOrd="0" presId="urn:microsoft.com/office/officeart/2008/layout/AlternatingHexagons"/>
    <dgm:cxn modelId="{0C2A4774-C0FC-4426-9080-B2CC8CF8F20D}" type="presParOf" srcId="{EE8766D9-5057-422D-B36B-2AB7B720B8B2}" destId="{7B66F799-CF7F-492A-8E00-3C35D58A7D68}" srcOrd="2" destOrd="0" presId="urn:microsoft.com/office/officeart/2008/layout/AlternatingHexagons"/>
    <dgm:cxn modelId="{04C7223F-5442-435F-B9C5-15126967BB59}" type="presParOf" srcId="{EE8766D9-5057-422D-B36B-2AB7B720B8B2}" destId="{EACB9290-CDCF-44CD-B231-29F48966BE42}" srcOrd="3" destOrd="0" presId="urn:microsoft.com/office/officeart/2008/layout/AlternatingHexagons"/>
    <dgm:cxn modelId="{C5723477-5E90-4633-AB40-541396283F3D}" type="presParOf" srcId="{EE8766D9-5057-422D-B36B-2AB7B720B8B2}" destId="{14480724-380E-4A2F-883B-449A71E3B13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F71EE-6942-46F8-B6CB-52CCB9F4D4AF}">
      <dsp:nvSpPr>
        <dsp:cNvPr id="0" name=""/>
        <dsp:cNvSpPr/>
      </dsp:nvSpPr>
      <dsp:spPr>
        <a:xfrm>
          <a:off x="519885" y="-31958"/>
          <a:ext cx="2850304" cy="2850304"/>
        </a:xfrm>
        <a:prstGeom prst="circularArrow">
          <a:avLst>
            <a:gd name="adj1" fmla="val 4668"/>
            <a:gd name="adj2" fmla="val 272909"/>
            <a:gd name="adj3" fmla="val 13208250"/>
            <a:gd name="adj4" fmla="val 17779516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CFBE42-0A90-4591-BA99-7D0CC2B97A45}">
      <dsp:nvSpPr>
        <dsp:cNvPr id="0" name=""/>
        <dsp:cNvSpPr/>
      </dsp:nvSpPr>
      <dsp:spPr>
        <a:xfrm>
          <a:off x="1090284" y="248"/>
          <a:ext cx="1709505" cy="854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LAUNCH</a:t>
          </a:r>
        </a:p>
      </dsp:txBody>
      <dsp:txXfrm>
        <a:off x="1132010" y="41974"/>
        <a:ext cx="1626053" cy="771300"/>
      </dsp:txXfrm>
    </dsp:sp>
    <dsp:sp modelId="{66ABBFFC-3762-422E-BAAC-DC39284F7655}">
      <dsp:nvSpPr>
        <dsp:cNvPr id="0" name=""/>
        <dsp:cNvSpPr/>
      </dsp:nvSpPr>
      <dsp:spPr>
        <a:xfrm>
          <a:off x="2113733" y="1023696"/>
          <a:ext cx="1709505" cy="854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INITIAL INQUIRY</a:t>
          </a:r>
        </a:p>
      </dsp:txBody>
      <dsp:txXfrm>
        <a:off x="2155459" y="1065422"/>
        <a:ext cx="1626053" cy="771300"/>
      </dsp:txXfrm>
    </dsp:sp>
    <dsp:sp modelId="{445FFEEB-ADDA-47A0-B892-93999B8B88AB}">
      <dsp:nvSpPr>
        <dsp:cNvPr id="0" name=""/>
        <dsp:cNvSpPr/>
      </dsp:nvSpPr>
      <dsp:spPr>
        <a:xfrm>
          <a:off x="1090284" y="2047145"/>
          <a:ext cx="1709505" cy="854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FOLLOW-UP INQUIRY</a:t>
          </a:r>
        </a:p>
      </dsp:txBody>
      <dsp:txXfrm>
        <a:off x="1132010" y="2088871"/>
        <a:ext cx="1626053" cy="771300"/>
      </dsp:txXfrm>
    </dsp:sp>
    <dsp:sp modelId="{5098AE97-BD85-4A1A-BEA4-75C4A6099A3A}">
      <dsp:nvSpPr>
        <dsp:cNvPr id="0" name=""/>
        <dsp:cNvSpPr/>
      </dsp:nvSpPr>
      <dsp:spPr>
        <a:xfrm>
          <a:off x="66836" y="1023696"/>
          <a:ext cx="1709505" cy="854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DETERMINATION</a:t>
          </a:r>
        </a:p>
      </dsp:txBody>
      <dsp:txXfrm>
        <a:off x="108562" y="1065422"/>
        <a:ext cx="1626053" cy="771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3A97E-CABD-4180-93AF-43FDFA04CDE3}">
      <dsp:nvSpPr>
        <dsp:cNvPr id="0" name=""/>
        <dsp:cNvSpPr/>
      </dsp:nvSpPr>
      <dsp:spPr>
        <a:xfrm>
          <a:off x="0" y="2428"/>
          <a:ext cx="6262839" cy="123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C68DEB-C273-42CD-A510-133A33985A79}">
      <dsp:nvSpPr>
        <dsp:cNvPr id="0" name=""/>
        <dsp:cNvSpPr/>
      </dsp:nvSpPr>
      <dsp:spPr>
        <a:xfrm>
          <a:off x="372380" y="279406"/>
          <a:ext cx="677056" cy="677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1E7650-68E4-40C0-8328-31E24973578C}">
      <dsp:nvSpPr>
        <dsp:cNvPr id="0" name=""/>
        <dsp:cNvSpPr/>
      </dsp:nvSpPr>
      <dsp:spPr>
        <a:xfrm>
          <a:off x="1421817" y="2428"/>
          <a:ext cx="4841021" cy="123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82" tIns="130282" rIns="130282" bIns="1302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State-collected data on licensure and employment</a:t>
          </a:r>
        </a:p>
      </dsp:txBody>
      <dsp:txXfrm>
        <a:off x="1421817" y="2428"/>
        <a:ext cx="4841021" cy="1231011"/>
      </dsp:txXfrm>
    </dsp:sp>
    <dsp:sp modelId="{60470BC4-B94D-41F9-B428-FAD9B18386DC}">
      <dsp:nvSpPr>
        <dsp:cNvPr id="0" name=""/>
        <dsp:cNvSpPr/>
      </dsp:nvSpPr>
      <dsp:spPr>
        <a:xfrm>
          <a:off x="0" y="1541192"/>
          <a:ext cx="6262839" cy="123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69066E-5236-4B3C-B519-41DFA425D6BE}">
      <dsp:nvSpPr>
        <dsp:cNvPr id="0" name=""/>
        <dsp:cNvSpPr/>
      </dsp:nvSpPr>
      <dsp:spPr>
        <a:xfrm>
          <a:off x="372380" y="1818170"/>
          <a:ext cx="677056" cy="677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57A33B-4E84-4FE0-8B7D-94D5BF27484D}">
      <dsp:nvSpPr>
        <dsp:cNvPr id="0" name=""/>
        <dsp:cNvSpPr/>
      </dsp:nvSpPr>
      <dsp:spPr>
        <a:xfrm>
          <a:off x="1421817" y="1541192"/>
          <a:ext cx="4841021" cy="123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82" tIns="130282" rIns="130282" bIns="1302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Surveys, focus groups, and interviews with candidates, completers, sponsoring organization personnel, and PK12 partners</a:t>
          </a:r>
        </a:p>
      </dsp:txBody>
      <dsp:txXfrm>
        <a:off x="1421817" y="1541192"/>
        <a:ext cx="4841021" cy="1231011"/>
      </dsp:txXfrm>
    </dsp:sp>
    <dsp:sp modelId="{2202EEF6-C4EE-4BEE-9916-884C2A6B0DF7}">
      <dsp:nvSpPr>
        <dsp:cNvPr id="0" name=""/>
        <dsp:cNvSpPr/>
      </dsp:nvSpPr>
      <dsp:spPr>
        <a:xfrm>
          <a:off x="0" y="3079956"/>
          <a:ext cx="6262839" cy="123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431B7D-E922-4215-AC74-7D1AD64CA101}">
      <dsp:nvSpPr>
        <dsp:cNvPr id="0" name=""/>
        <dsp:cNvSpPr/>
      </dsp:nvSpPr>
      <dsp:spPr>
        <a:xfrm>
          <a:off x="372380" y="3356933"/>
          <a:ext cx="677056" cy="677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59C947-E327-47A4-990F-759A4E09B661}">
      <dsp:nvSpPr>
        <dsp:cNvPr id="0" name=""/>
        <dsp:cNvSpPr/>
      </dsp:nvSpPr>
      <dsp:spPr>
        <a:xfrm>
          <a:off x="1421817" y="3079956"/>
          <a:ext cx="4841021" cy="123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82" tIns="130282" rIns="130282" bIns="1302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Review of completer artifacts for performance assessments, additional supports, etc.</a:t>
          </a:r>
        </a:p>
      </dsp:txBody>
      <dsp:txXfrm>
        <a:off x="1421817" y="3079956"/>
        <a:ext cx="4841021" cy="1231011"/>
      </dsp:txXfrm>
    </dsp:sp>
    <dsp:sp modelId="{A06721B6-347B-465E-911F-657BDA387E3C}">
      <dsp:nvSpPr>
        <dsp:cNvPr id="0" name=""/>
        <dsp:cNvSpPr/>
      </dsp:nvSpPr>
      <dsp:spPr>
        <a:xfrm>
          <a:off x="0" y="4618720"/>
          <a:ext cx="6262839" cy="12310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B5E1C-CB27-4950-9093-4E86991A9B9A}">
      <dsp:nvSpPr>
        <dsp:cNvPr id="0" name=""/>
        <dsp:cNvSpPr/>
      </dsp:nvSpPr>
      <dsp:spPr>
        <a:xfrm>
          <a:off x="372380" y="4895697"/>
          <a:ext cx="677056" cy="6770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6B1A29-A6DE-45E3-9466-3089440C551F}">
      <dsp:nvSpPr>
        <dsp:cNvPr id="0" name=""/>
        <dsp:cNvSpPr/>
      </dsp:nvSpPr>
      <dsp:spPr>
        <a:xfrm>
          <a:off x="1421817" y="4618720"/>
          <a:ext cx="4841021" cy="1231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82" tIns="130282" rIns="130282" bIns="13028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Sponsoring organization evidence that demonstrates success relative to the criteria</a:t>
          </a:r>
        </a:p>
      </dsp:txBody>
      <dsp:txXfrm>
        <a:off x="1421817" y="4618720"/>
        <a:ext cx="4841021" cy="1231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EDC4C-8D81-46DA-A34F-7FA2D2A03EB5}">
      <dsp:nvSpPr>
        <dsp:cNvPr id="0" name=""/>
        <dsp:cNvSpPr/>
      </dsp:nvSpPr>
      <dsp:spPr>
        <a:xfrm>
          <a:off x="10616" y="0"/>
          <a:ext cx="4907982" cy="5269671"/>
        </a:xfrm>
        <a:prstGeom prst="roundRect">
          <a:avLst>
            <a:gd name="adj" fmla="val 10000"/>
          </a:avLst>
        </a:prstGeom>
        <a:solidFill>
          <a:srgbClr val="347AB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/>
              <a:ea typeface="Noto Sans"/>
              <a:cs typeface="Arial"/>
            </a:rPr>
            <a:t>Programs for Schools and Districts</a:t>
          </a:r>
        </a:p>
        <a:p>
          <a:pPr marL="4000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ea typeface="Noto Sans"/>
              <a:cs typeface="Arial"/>
            </a:rPr>
            <a:t>- PRISM I Grant</a:t>
          </a:r>
        </a:p>
        <a:p>
          <a:pPr marL="4000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ea typeface="Noto Sans"/>
              <a:cs typeface="Arial"/>
            </a:rPr>
            <a:t>- PRISM II Grant</a:t>
          </a:r>
        </a:p>
        <a:p>
          <a:pPr marL="4000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ea typeface="Noto Sans"/>
              <a:cs typeface="Arial"/>
            </a:rPr>
            <a:t>- Literacy Launch Institutes</a:t>
          </a:r>
        </a:p>
        <a:p>
          <a:pPr marL="4000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/>
              <a:ea typeface="Noto Sans"/>
              <a:cs typeface="Arial"/>
            </a:rPr>
            <a:t>- Support Networks</a:t>
          </a:r>
        </a:p>
      </dsp:txBody>
      <dsp:txXfrm>
        <a:off x="10616" y="2107868"/>
        <a:ext cx="4907982" cy="2107868"/>
      </dsp:txXfrm>
    </dsp:sp>
    <dsp:sp modelId="{16F3A96C-2524-40FA-A021-AAA248D9017E}">
      <dsp:nvSpPr>
        <dsp:cNvPr id="0" name=""/>
        <dsp:cNvSpPr/>
      </dsp:nvSpPr>
      <dsp:spPr>
        <a:xfrm>
          <a:off x="1598160" y="117080"/>
          <a:ext cx="1754800" cy="1754800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lum bright="10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AA1A7-DF11-4841-B90F-B30A0AC7C007}">
      <dsp:nvSpPr>
        <dsp:cNvPr id="0" name=""/>
        <dsp:cNvSpPr/>
      </dsp:nvSpPr>
      <dsp:spPr>
        <a:xfrm>
          <a:off x="5022696" y="0"/>
          <a:ext cx="4907982" cy="5269671"/>
        </a:xfrm>
        <a:prstGeom prst="roundRect">
          <a:avLst>
            <a:gd name="adj" fmla="val 10000"/>
          </a:avLst>
        </a:prstGeom>
        <a:solidFill>
          <a:srgbClr val="B5DF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rgbClr val="1E4782"/>
              </a:solidFill>
              <a:latin typeface="Arial"/>
              <a:ea typeface="Noto Sans"/>
              <a:cs typeface="Arial"/>
            </a:rPr>
            <a:t>Programs for Educator Preparation</a:t>
          </a:r>
        </a:p>
        <a:p>
          <a:pPr marL="7429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1E4782"/>
              </a:solidFill>
              <a:latin typeface="Arial"/>
              <a:ea typeface="Noto Sans"/>
              <a:cs typeface="Arial"/>
            </a:rPr>
            <a:t>- </a:t>
          </a:r>
          <a:r>
            <a:rPr lang="en-US" sz="1700" kern="1200">
              <a:solidFill>
                <a:srgbClr val="1E4782"/>
              </a:solidFill>
              <a:latin typeface="Arial"/>
              <a:ea typeface="Noto Sans"/>
              <a:cs typeface="Arial"/>
            </a:rPr>
            <a:t>Accelerated Program Reviews</a:t>
          </a:r>
        </a:p>
        <a:p>
          <a:pPr marL="7429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1E4782"/>
              </a:solidFill>
              <a:latin typeface="Arial"/>
              <a:ea typeface="Noto Sans"/>
              <a:cs typeface="Arial"/>
            </a:rPr>
            <a:t>- Professional Learning Communities</a:t>
          </a:r>
        </a:p>
        <a:p>
          <a:pPr marL="7429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1E4782"/>
              </a:solidFill>
              <a:latin typeface="Arial"/>
              <a:ea typeface="Noto Sans"/>
              <a:cs typeface="Arial"/>
            </a:rPr>
            <a:t>- Resource Hub</a:t>
          </a:r>
        </a:p>
        <a:p>
          <a:pPr marL="742950" lvl="0" indent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1E4782"/>
              </a:solidFill>
              <a:latin typeface="Arial"/>
              <a:ea typeface="Noto Sans"/>
              <a:cs typeface="Arial"/>
            </a:rPr>
            <a:t>- District/Prep Partnership Grants </a:t>
          </a:r>
        </a:p>
      </dsp:txBody>
      <dsp:txXfrm>
        <a:off x="5022696" y="2107868"/>
        <a:ext cx="4907982" cy="2107868"/>
      </dsp:txXfrm>
    </dsp:sp>
    <dsp:sp modelId="{1FBFF28F-2669-4575-9501-046E254C2DB6}">
      <dsp:nvSpPr>
        <dsp:cNvPr id="0" name=""/>
        <dsp:cNvSpPr/>
      </dsp:nvSpPr>
      <dsp:spPr>
        <a:xfrm>
          <a:off x="6681809" y="139068"/>
          <a:ext cx="1754800" cy="1754800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  <a:lum bright="-29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494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A7FF4-32DF-4182-8A4F-2D6E7007DAF7}">
      <dsp:nvSpPr>
        <dsp:cNvPr id="0" name=""/>
        <dsp:cNvSpPr/>
      </dsp:nvSpPr>
      <dsp:spPr>
        <a:xfrm>
          <a:off x="398870" y="4479220"/>
          <a:ext cx="9174031" cy="7904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5CFB8-B888-4629-81FC-8EF415C79BDB}">
      <dsp:nvSpPr>
        <dsp:cNvPr id="0" name=""/>
        <dsp:cNvSpPr/>
      </dsp:nvSpPr>
      <dsp:spPr>
        <a:xfrm>
          <a:off x="0" y="3807"/>
          <a:ext cx="6172199" cy="811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15DA0-0EB8-41F9-BC8F-BB1A6E071D4B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1A7B1-48AA-4EE9-AA95-E4DFF2BDF820}">
      <dsp:nvSpPr>
        <dsp:cNvPr id="0" name=""/>
        <dsp:cNvSpPr/>
      </dsp:nvSpPr>
      <dsp:spPr>
        <a:xfrm>
          <a:off x="936706" y="3807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Maintain formal review criteria requiring that teachers be prepared in evidence-based literacy instruction</a:t>
          </a:r>
        </a:p>
      </dsp:txBody>
      <dsp:txXfrm>
        <a:off x="936706" y="3807"/>
        <a:ext cx="5235493" cy="811001"/>
      </dsp:txXfrm>
    </dsp:sp>
    <dsp:sp modelId="{59226046-A524-49BD-B561-529FF3DA1AF2}">
      <dsp:nvSpPr>
        <dsp:cNvPr id="0" name=""/>
        <dsp:cNvSpPr/>
      </dsp:nvSpPr>
      <dsp:spPr>
        <a:xfrm>
          <a:off x="0" y="1017559"/>
          <a:ext cx="6172199" cy="811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23740-D29F-42C4-907F-E96684816B32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BF6F-FA59-4738-BB12-65EE59A55EEC}">
      <dsp:nvSpPr>
        <dsp:cNvPr id="0" name=""/>
        <dsp:cNvSpPr/>
      </dsp:nvSpPr>
      <dsp:spPr>
        <a:xfrm>
          <a:off x="936706" y="1017559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Review preparation program quality in both field-based experiences and coursework</a:t>
          </a:r>
        </a:p>
      </dsp:txBody>
      <dsp:txXfrm>
        <a:off x="936706" y="1017559"/>
        <a:ext cx="5235493" cy="811001"/>
      </dsp:txXfrm>
    </dsp:sp>
    <dsp:sp modelId="{C921F452-ADB9-49DA-A0FA-196415EE4766}">
      <dsp:nvSpPr>
        <dsp:cNvPr id="0" name=""/>
        <dsp:cNvSpPr/>
      </dsp:nvSpPr>
      <dsp:spPr>
        <a:xfrm>
          <a:off x="0" y="2031311"/>
          <a:ext cx="6172199" cy="811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15DBE-29E6-490A-A60D-D7205A3A9AC6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6DB1C-99F6-450C-A6B4-8EEFEAB458E8}">
      <dsp:nvSpPr>
        <dsp:cNvPr id="0" name=""/>
        <dsp:cNvSpPr/>
      </dsp:nvSpPr>
      <dsp:spPr>
        <a:xfrm>
          <a:off x="936706" y="2031311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Accelerate formal reviews of preparation programs</a:t>
          </a:r>
        </a:p>
      </dsp:txBody>
      <dsp:txXfrm>
        <a:off x="936706" y="2031311"/>
        <a:ext cx="5235493" cy="811001"/>
      </dsp:txXfrm>
    </dsp:sp>
    <dsp:sp modelId="{83156640-78BA-41F5-830D-261AF7252CF4}">
      <dsp:nvSpPr>
        <dsp:cNvPr id="0" name=""/>
        <dsp:cNvSpPr/>
      </dsp:nvSpPr>
      <dsp:spPr>
        <a:xfrm>
          <a:off x="0" y="3045063"/>
          <a:ext cx="6172199" cy="811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1C985-10FF-4475-A16B-66012DAF961E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0964D-9DBC-4343-934E-FBFC4CE731FC}">
      <dsp:nvSpPr>
        <dsp:cNvPr id="0" name=""/>
        <dsp:cNvSpPr/>
      </dsp:nvSpPr>
      <dsp:spPr>
        <a:xfrm>
          <a:off x="936706" y="3045063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Support higher education faculty to meet new criteria</a:t>
          </a:r>
        </a:p>
      </dsp:txBody>
      <dsp:txXfrm>
        <a:off x="936706" y="3045063"/>
        <a:ext cx="5235493" cy="811001"/>
      </dsp:txXfrm>
    </dsp:sp>
    <dsp:sp modelId="{6F2BCCD8-19C4-4A3C-BC24-8518602CE6DD}">
      <dsp:nvSpPr>
        <dsp:cNvPr id="0" name=""/>
        <dsp:cNvSpPr/>
      </dsp:nvSpPr>
      <dsp:spPr>
        <a:xfrm>
          <a:off x="0" y="4058815"/>
          <a:ext cx="6172199" cy="8110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A833F-9756-44C4-A477-B997C911EA39}">
      <dsp:nvSpPr>
        <dsp:cNvPr id="0" name=""/>
        <dsp:cNvSpPr/>
      </dsp:nvSpPr>
      <dsp:spPr>
        <a:xfrm>
          <a:off x="331192" y="4327155"/>
          <a:ext cx="274321" cy="274321"/>
        </a:xfrm>
        <a:prstGeom prst="rect">
          <a:avLst/>
        </a:prstGeom>
        <a:solidFill>
          <a:schemeClr val="bg1"/>
        </a:solidFill>
        <a:ln w="38100">
          <a:solidFill>
            <a:schemeClr val="accent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0108B-ABC5-4665-92BF-3B40A8B4F9F6}">
      <dsp:nvSpPr>
        <dsp:cNvPr id="0" name=""/>
        <dsp:cNvSpPr/>
      </dsp:nvSpPr>
      <dsp:spPr>
        <a:xfrm>
          <a:off x="936706" y="4058815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rPr>
            <a:t>Explore changes to licensure regulations to strengthen expectations for administrator preparation</a:t>
          </a:r>
        </a:p>
      </dsp:txBody>
      <dsp:txXfrm>
        <a:off x="936706" y="4058815"/>
        <a:ext cx="5235493" cy="811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E3D15-2FA8-4C91-8E1E-27EF22320425}">
      <dsp:nvSpPr>
        <dsp:cNvPr id="0" name=""/>
        <dsp:cNvSpPr/>
      </dsp:nvSpPr>
      <dsp:spPr>
        <a:xfrm rot="5400000">
          <a:off x="3468525" y="831038"/>
          <a:ext cx="2278028" cy="1981884"/>
        </a:xfrm>
        <a:prstGeom prst="hexagon">
          <a:avLst>
            <a:gd name="adj" fmla="val 25000"/>
            <a:gd name="vf" fmla="val 115470"/>
          </a:avLst>
        </a:prstGeom>
        <a:solidFill>
          <a:srgbClr val="1E4782"/>
        </a:solidFill>
        <a:ln w="19050" cap="flat" cmpd="sng" algn="ctr">
          <a:solidFill>
            <a:srgbClr val="1E47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ea typeface="Verdana"/>
              <a:cs typeface="Arial"/>
            </a:rPr>
            <a:t>Coaching</a:t>
          </a:r>
        </a:p>
      </dsp:txBody>
      <dsp:txXfrm rot="-5400000">
        <a:off x="3925441" y="1037959"/>
        <a:ext cx="1364196" cy="1568042"/>
      </dsp:txXfrm>
    </dsp:sp>
    <dsp:sp modelId="{B555B130-A1FC-4FB6-8F32-AE4A56E9B712}">
      <dsp:nvSpPr>
        <dsp:cNvPr id="0" name=""/>
        <dsp:cNvSpPr/>
      </dsp:nvSpPr>
      <dsp:spPr>
        <a:xfrm>
          <a:off x="5658622" y="1138572"/>
          <a:ext cx="2542279" cy="136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C39A3-65DF-4EBA-8FBF-979DF4DE5BBB}">
      <dsp:nvSpPr>
        <dsp:cNvPr id="0" name=""/>
        <dsp:cNvSpPr/>
      </dsp:nvSpPr>
      <dsp:spPr>
        <a:xfrm rot="5400000">
          <a:off x="1317209" y="831038"/>
          <a:ext cx="2278028" cy="1981884"/>
        </a:xfrm>
        <a:prstGeom prst="hexagon">
          <a:avLst>
            <a:gd name="adj" fmla="val 25000"/>
            <a:gd name="vf" fmla="val 115470"/>
          </a:avLst>
        </a:prstGeom>
        <a:solidFill>
          <a:srgbClr val="B5DF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2"/>
              </a:solidFill>
            </a:rPr>
            <a:t>Early Literacy Consortium Grant</a:t>
          </a:r>
        </a:p>
      </dsp:txBody>
      <dsp:txXfrm rot="-5400000">
        <a:off x="1774125" y="1037959"/>
        <a:ext cx="1364196" cy="1568042"/>
      </dsp:txXfrm>
    </dsp:sp>
    <dsp:sp modelId="{8180C755-78F6-4DE8-980B-4FAF01693C2C}">
      <dsp:nvSpPr>
        <dsp:cNvPr id="0" name=""/>
        <dsp:cNvSpPr/>
      </dsp:nvSpPr>
      <dsp:spPr>
        <a:xfrm rot="5400000">
          <a:off x="2394207" y="2764628"/>
          <a:ext cx="2278028" cy="1981884"/>
        </a:xfrm>
        <a:prstGeom prst="hexagon">
          <a:avLst>
            <a:gd name="adj" fmla="val 25000"/>
            <a:gd name="vf" fmla="val 115470"/>
          </a:avLst>
        </a:prstGeom>
        <a:solidFill>
          <a:srgbClr val="347AB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Professional Learning Communities</a:t>
          </a:r>
        </a:p>
      </dsp:txBody>
      <dsp:txXfrm rot="-5400000">
        <a:off x="2851123" y="2971549"/>
        <a:ext cx="1364196" cy="1568042"/>
      </dsp:txXfrm>
    </dsp:sp>
    <dsp:sp modelId="{2D8341CF-A4CF-4D5C-9264-D8CFFEF5CC93}">
      <dsp:nvSpPr>
        <dsp:cNvPr id="0" name=""/>
        <dsp:cNvSpPr/>
      </dsp:nvSpPr>
      <dsp:spPr>
        <a:xfrm>
          <a:off x="0" y="3072162"/>
          <a:ext cx="2460270" cy="136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AEC31-CC6A-4218-A8CF-BFF1DA61D82C}">
      <dsp:nvSpPr>
        <dsp:cNvPr id="0" name=""/>
        <dsp:cNvSpPr/>
      </dsp:nvSpPr>
      <dsp:spPr>
        <a:xfrm rot="5400000">
          <a:off x="153132" y="2822285"/>
          <a:ext cx="2278028" cy="1981884"/>
        </a:xfrm>
        <a:prstGeom prst="hexagon">
          <a:avLst>
            <a:gd name="adj" fmla="val 25000"/>
            <a:gd name="vf" fmla="val 115470"/>
          </a:avLst>
        </a:prstGeom>
        <a:solidFill>
          <a:srgbClr val="1E478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venir Next LT Pro" panose="020B0504020202020204" pitchFamily="34" charset="0"/>
            </a:rPr>
            <a:t>Early Literacy in Educator Preparation Resource Hub</a:t>
          </a:r>
          <a:endParaRPr lang="en-US" sz="1500" kern="1200"/>
        </a:p>
      </dsp:txBody>
      <dsp:txXfrm rot="-5400000">
        <a:off x="610048" y="3029206"/>
        <a:ext cx="1364196" cy="1568042"/>
      </dsp:txXfrm>
    </dsp:sp>
    <dsp:sp modelId="{3B7FBBB2-F7CD-48A9-90AA-8854F7FA507B}">
      <dsp:nvSpPr>
        <dsp:cNvPr id="0" name=""/>
        <dsp:cNvSpPr/>
      </dsp:nvSpPr>
      <dsp:spPr>
        <a:xfrm rot="5400000">
          <a:off x="3449876" y="4655870"/>
          <a:ext cx="2278028" cy="1981884"/>
        </a:xfrm>
        <a:prstGeom prst="hexagon">
          <a:avLst>
            <a:gd name="adj" fmla="val 25000"/>
            <a:gd name="vf" fmla="val 115470"/>
          </a:avLst>
        </a:prstGeom>
        <a:solidFill>
          <a:srgbClr val="FF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1E4782"/>
              </a:solidFill>
              <a:latin typeface="Arial"/>
              <a:cs typeface="Arial"/>
            </a:rPr>
            <a:t>Asynchronous Courses for Faculty and Program Supervisors</a:t>
          </a:r>
        </a:p>
      </dsp:txBody>
      <dsp:txXfrm rot="-5400000">
        <a:off x="3906792" y="4862791"/>
        <a:ext cx="1364196" cy="1568042"/>
      </dsp:txXfrm>
    </dsp:sp>
    <dsp:sp modelId="{D8E73227-A4FF-4208-BCC3-1C6F5C3BBC16}">
      <dsp:nvSpPr>
        <dsp:cNvPr id="0" name=""/>
        <dsp:cNvSpPr/>
      </dsp:nvSpPr>
      <dsp:spPr>
        <a:xfrm>
          <a:off x="5658622" y="5005752"/>
          <a:ext cx="2542279" cy="136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80724-380E-4A2F-883B-449A71E3B13A}">
      <dsp:nvSpPr>
        <dsp:cNvPr id="0" name=""/>
        <dsp:cNvSpPr/>
      </dsp:nvSpPr>
      <dsp:spPr>
        <a:xfrm rot="5400000">
          <a:off x="1328090" y="4698219"/>
          <a:ext cx="2278028" cy="1981884"/>
        </a:xfrm>
        <a:prstGeom prst="hexagon">
          <a:avLst>
            <a:gd name="adj" fmla="val 25000"/>
            <a:gd name="vf" fmla="val 115470"/>
          </a:avLst>
        </a:prstGeom>
        <a:solidFill>
          <a:srgbClr val="B5DFF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2"/>
              </a:solidFill>
              <a:latin typeface="Avenir Next LT Pro" panose="020B0504020202020204" pitchFamily="34" charset="0"/>
            </a:rPr>
            <a:t>Educator Preparation Learning Track at the Literacy Launch Institutes</a:t>
          </a:r>
          <a:endParaRPr lang="en-US" sz="1500" kern="1200">
            <a:solidFill>
              <a:schemeClr val="tx2"/>
            </a:solidFill>
          </a:endParaRPr>
        </a:p>
      </dsp:txBody>
      <dsp:txXfrm rot="-5400000">
        <a:off x="1785006" y="4905140"/>
        <a:ext cx="1364196" cy="156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5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Include an overall statement about how important it is to improve SOs who are less than approved, describe how rigorous that process is, and Include an example of a change made as a result of formal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7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4F8D2-60F4-D88A-16AC-ED9298661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7CA4B-23FC-9236-7FB7-127660FE4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03258-04E9-02F1-B7A9-DF500A241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B8B5-9A2C-94E3-1F24-738815528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6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536C3-10FF-437D-8CEA-B1E5467D5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F45A8-50C8-2235-2668-00068A644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44669-E0E0-1E1A-07B7-E431FAB3A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18B30-B146-33EF-DED4-E84993FF7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F727-7ACA-7877-7ACC-FD4B40BC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4B309-1284-4EA8-3B57-57491DEB8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63596-08AC-E53E-C03A-B6DC9B834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5AF9B-299D-4ACA-766B-DB3FD4A9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1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B9896-120E-4174-470C-49B5F0B57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D57666-ADF9-5452-491F-56E127CA4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FAC21-1126-2489-A5D7-4974CEC4C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venir Next LT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4F1B3-B6DE-3005-4DFB-8240E2F88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6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4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4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A1F62-8AB8-94CB-1486-9ED740918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D3E82C-86C5-17FE-B9B4-0FCDAD90C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F4CE1-6FA2-4CFA-9DD0-AA6C4E3A1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9E877-01E5-2B7A-5499-803D4FFE5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9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3625A-8C7D-1B46-4B33-6D52A537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227F3-6622-716F-AA27-D0C072BE8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EE6B6-1EFB-AE3D-605A-5FD9D82CC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02732-A88D-A863-B1BB-CF05C2783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B1DA6-A91A-220A-8535-F76FDFFDD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618B4-BE07-C4DE-B810-D8E16786A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6C765-1D94-B4BA-CA63-15D60CA53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704C4-6E64-A4EB-C128-9ED478A21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2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8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19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1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355495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468880"/>
            <a:ext cx="4241372" cy="3474579"/>
          </a:xfrm>
        </p:spPr>
        <p:txBody>
          <a:bodyPr/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468880"/>
            <a:ext cx="4241372" cy="34745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468880"/>
            <a:ext cx="4241372" cy="340859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E47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3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516636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57858"/>
            <a:ext cx="612140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25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4845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4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9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696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2FA87-E3CD-DEC3-88E0-45ABBF82D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36" y="1591057"/>
            <a:ext cx="5676350" cy="4743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1E8009F-BE65-762E-8FA6-EC12C33DD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22" y="1591057"/>
            <a:ext cx="5676350" cy="4743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50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2FA87-E3CD-DEC3-88E0-45ABBF82D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36" y="2301931"/>
            <a:ext cx="5676350" cy="403288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1E8009F-BE65-762E-8FA6-EC12C33DD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22" y="2301931"/>
            <a:ext cx="5676350" cy="403288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1A45D-0210-1DA8-D08C-36C38C27C62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3736" y="1591056"/>
            <a:ext cx="5648532" cy="710875"/>
          </a:xfrm>
          <a:solidFill>
            <a:srgbClr val="347AB6"/>
          </a:solidFill>
        </p:spPr>
        <p:txBody>
          <a:bodyPr anchor="ctr"/>
          <a:lstStyle>
            <a:lvl1pPr marL="0" indent="0" algn="ctr">
              <a:lnSpc>
                <a:spcPct val="114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56266E8-A2C3-069F-A213-6A15BE7AE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7018" y="1591056"/>
            <a:ext cx="5676350" cy="710875"/>
          </a:xfrm>
          <a:solidFill>
            <a:srgbClr val="347AB6"/>
          </a:solidFill>
        </p:spPr>
        <p:txBody>
          <a:bodyPr anchor="ctr"/>
          <a:lstStyle>
            <a:lvl1pPr marL="0" indent="0" algn="ctr">
              <a:lnSpc>
                <a:spcPct val="114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70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10896"/>
            <a:ext cx="10515600" cy="8610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36" y="1340426"/>
            <a:ext cx="10515044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10896"/>
            <a:ext cx="10515600" cy="8610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736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2120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" y="1344168"/>
            <a:ext cx="5157787" cy="710875"/>
          </a:xfrm>
          <a:solidFill>
            <a:srgbClr val="EFBC49"/>
          </a:solidFill>
        </p:spPr>
        <p:txBody>
          <a:bodyPr anchor="ctr"/>
          <a:lstStyle>
            <a:lvl1pPr marL="0" indent="0" algn="ctr">
              <a:lnSpc>
                <a:spcPct val="114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736" y="2077720"/>
            <a:ext cx="5157787" cy="407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344168"/>
            <a:ext cx="5183188" cy="710875"/>
          </a:xfrm>
          <a:solidFill>
            <a:srgbClr val="EFBC49"/>
          </a:solidFill>
        </p:spPr>
        <p:txBody>
          <a:bodyPr anchor="ctr"/>
          <a:lstStyle>
            <a:lvl1pPr marL="0" indent="0" algn="ctr">
              <a:lnSpc>
                <a:spcPct val="114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077720"/>
            <a:ext cx="5183188" cy="407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8A6BAD-E201-9AC4-F651-32BC6BAB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10896"/>
            <a:ext cx="10515600" cy="8610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4DCB4-D71E-80F2-CD14-980FA57C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1089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73" r:id="rId4"/>
    <p:sldLayoutId id="2147483674" r:id="rId5"/>
    <p:sldLayoutId id="2147483668" r:id="rId6"/>
    <p:sldLayoutId id="2147483652" r:id="rId7"/>
    <p:sldLayoutId id="2147483672" r:id="rId8"/>
    <p:sldLayoutId id="2147483653" r:id="rId9"/>
    <p:sldLayoutId id="2147483655" r:id="rId10"/>
    <p:sldLayoutId id="2147483665" r:id="rId11"/>
    <p:sldLayoutId id="2147483664" r:id="rId12"/>
    <p:sldLayoutId id="2147483666" r:id="rId13"/>
    <p:sldLayoutId id="2147483656" r:id="rId14"/>
    <p:sldLayoutId id="2147483660" r:id="rId15"/>
    <p:sldLayoutId id="2147483661" r:id="rId16"/>
    <p:sldLayoutId id="2147483657" r:id="rId17"/>
    <p:sldLayoutId id="2147483669" r:id="rId18"/>
    <p:sldLayoutId id="2147483662" r:id="rId19"/>
    <p:sldLayoutId id="2147483670" r:id="rId20"/>
    <p:sldLayoutId id="2147483663" r:id="rId21"/>
    <p:sldLayoutId id="2147483671" r:id="rId22"/>
    <p:sldLayoutId id="2147483675" r:id="rId23"/>
    <p:sldLayoutId id="214748367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dpre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EducatorPreparation@mass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dprep/resources/early-literacy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EducatorPreparation@mass.go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484D-72F8-E4D3-66EC-307FDFD33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"/>
                <a:cs typeface="Arial"/>
              </a:rPr>
              <a:t>Educator Preparation in Massachusetts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C8125-C477-168A-62A1-6F1BCADBA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3999"/>
              </a:lnSpc>
            </a:pPr>
            <a:r>
              <a:rPr lang="en-US">
                <a:latin typeface="Arial"/>
                <a:cs typeface="Arial"/>
              </a:rPr>
              <a:t>Presented to the Board of Elementary and Secondary Education </a:t>
            </a:r>
          </a:p>
          <a:p>
            <a:pPr>
              <a:lnSpc>
                <a:spcPct val="113999"/>
              </a:lnSpc>
            </a:pPr>
            <a:endParaRPr lang="en-US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US">
                <a:latin typeface="Arial"/>
                <a:cs typeface="Arial"/>
              </a:rPr>
              <a:t>January 27, 2026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6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C1EC-0472-A5AC-D74E-76B7E26F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0" y="457200"/>
            <a:ext cx="4541003" cy="1766454"/>
          </a:xfrm>
        </p:spPr>
        <p:txBody>
          <a:bodyPr/>
          <a:lstStyle/>
          <a:p>
            <a:r>
              <a:rPr lang="en-US"/>
              <a:t>Formal Reviews: Process</a:t>
            </a:r>
          </a:p>
        </p:txBody>
      </p:sp>
      <p:graphicFrame>
        <p:nvGraphicFramePr>
          <p:cNvPr id="8" name="Diagram 7" descr="Launch&#10;Initial Inquiry&#10;Follow-up Inquiry&#10;Determination">
            <a:extLst>
              <a:ext uri="{FF2B5EF4-FFF2-40B4-BE49-F238E27FC236}">
                <a16:creationId xmlns:a16="http://schemas.microsoft.com/office/drawing/2014/main" id="{2CBFCE1D-071E-C3FB-4A62-CE528A8FC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738827"/>
              </p:ext>
            </p:extLst>
          </p:nvPr>
        </p:nvGraphicFramePr>
        <p:xfrm>
          <a:off x="402367" y="2743200"/>
          <a:ext cx="3890075" cy="290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extBox 6" descr="List:&#10;State-collected data on licensure and employment.&#10;Surveys, focus groups, and interviews with candidates, completers, sponsoring organization personnel, and PK12 partners&#10;Review of completer artifacts for performance assessments, additional supports, etc.&#10;Sponsoring organization evidence that demonstrates success relative to the criteria.">
            <a:extLst>
              <a:ext uri="{FF2B5EF4-FFF2-40B4-BE49-F238E27FC236}">
                <a16:creationId xmlns:a16="http://schemas.microsoft.com/office/drawing/2014/main" id="{DE43A2E9-7698-661A-097A-361B69E320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13640"/>
              </p:ext>
            </p:extLst>
          </p:nvPr>
        </p:nvGraphicFramePr>
        <p:xfrm>
          <a:off x="5384468" y="502920"/>
          <a:ext cx="6262839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4CEED-8261-80A9-A704-21CDEF2C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EC25-CB05-941D-49DE-12E54622F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EE5A-75BC-2B73-B4D0-7E46F1304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Formal Reviews: Outcomes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6DCE13-0FE6-F0C3-F1D0-0F76B298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30" y="1684421"/>
            <a:ext cx="6411367" cy="4560361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Approved with Distinction</a:t>
            </a:r>
          </a:p>
          <a:p>
            <a:r>
              <a:rPr lang="en-US"/>
              <a:t>Approved</a:t>
            </a:r>
          </a:p>
          <a:p>
            <a:r>
              <a:rPr lang="en-US"/>
              <a:t>Approved with Conditions</a:t>
            </a:r>
          </a:p>
          <a:p>
            <a:pPr lvl="1"/>
            <a:r>
              <a:rPr lang="en-US"/>
              <a:t>Requires submission of improvement plan and evidence of impact at least annually to show growth in most significant findings</a:t>
            </a:r>
          </a:p>
          <a:p>
            <a:r>
              <a:rPr lang="en-US"/>
              <a:t>Probationary Approval</a:t>
            </a:r>
          </a:p>
          <a:p>
            <a:pPr lvl="1"/>
            <a:r>
              <a:rPr lang="en-US"/>
              <a:t>Requires improvement plan and evidence of impact</a:t>
            </a:r>
          </a:p>
          <a:p>
            <a:pPr lvl="1"/>
            <a:r>
              <a:rPr lang="en-US"/>
              <a:t>1- or 3-year term of approval, DESE conducts formal review  </a:t>
            </a:r>
          </a:p>
          <a:p>
            <a:r>
              <a:rPr lang="en-US"/>
              <a:t>Not Approved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EBE99-4AE5-C8D7-FB91-4DCBABE9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4ADB9-C06E-262E-1E80-4488A11A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DD4F-B0F7-92A6-1745-68CBBB0E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Formal Reviews: Outcomes (2015-2022)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4C4B-388F-9934-94B6-2A9BE7EBF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30" y="1684421"/>
            <a:ext cx="6411367" cy="4560361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Approved with Distinction</a:t>
            </a:r>
          </a:p>
          <a:p>
            <a:r>
              <a:rPr lang="en-US"/>
              <a:t>Approved</a:t>
            </a:r>
          </a:p>
          <a:p>
            <a:r>
              <a:rPr lang="en-US"/>
              <a:t>Approved with Conditions</a:t>
            </a:r>
          </a:p>
          <a:p>
            <a:pPr lvl="1"/>
            <a:r>
              <a:rPr lang="en-US"/>
              <a:t>Requires submission of improvement plan and evidence of impact at least annually to show growth in most significant findings</a:t>
            </a:r>
          </a:p>
          <a:p>
            <a:r>
              <a:rPr lang="en-US"/>
              <a:t>Probationary Approval</a:t>
            </a:r>
          </a:p>
          <a:p>
            <a:pPr lvl="1"/>
            <a:r>
              <a:rPr lang="en-US"/>
              <a:t>Requires improvement plan and evidence of impact</a:t>
            </a:r>
          </a:p>
          <a:p>
            <a:pPr lvl="1"/>
            <a:r>
              <a:rPr lang="en-US"/>
              <a:t>1- or 3-year term of approval, DESE conducts formal review  </a:t>
            </a:r>
          </a:p>
          <a:p>
            <a:r>
              <a:rPr lang="en-US"/>
              <a:t>Not Approved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64484E-5386-B9E0-B324-FF6112414C5A}"/>
              </a:ext>
            </a:extLst>
          </p:cNvPr>
          <p:cNvSpPr txBox="1"/>
          <p:nvPr/>
        </p:nvSpPr>
        <p:spPr>
          <a:xfrm>
            <a:off x="8293492" y="1254650"/>
            <a:ext cx="32788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>
                <a:solidFill>
                  <a:schemeClr val="bg1"/>
                </a:solidFill>
                <a:latin typeface="Arial"/>
                <a:cs typeface="Arial"/>
              </a:rPr>
              <a:t>SY2015-SY2022 Reviews</a:t>
            </a:r>
          </a:p>
        </p:txBody>
      </p:sp>
      <p:grpSp>
        <p:nvGrpSpPr>
          <p:cNvPr id="15" name="Group 14" descr="51">
            <a:extLst>
              <a:ext uri="{FF2B5EF4-FFF2-40B4-BE49-F238E27FC236}">
                <a16:creationId xmlns:a16="http://schemas.microsoft.com/office/drawing/2014/main" id="{EB085028-23A2-43A5-A44B-BDA9F3B0CC8B}"/>
              </a:ext>
            </a:extLst>
          </p:cNvPr>
          <p:cNvGrpSpPr/>
          <p:nvPr/>
        </p:nvGrpSpPr>
        <p:grpSpPr>
          <a:xfrm>
            <a:off x="7353636" y="1687528"/>
            <a:ext cx="1232613" cy="731520"/>
            <a:chOff x="8856959" y="1792159"/>
            <a:chExt cx="1232613" cy="73152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CC56948-392A-E16A-C553-6E021F9017C6}"/>
                </a:ext>
              </a:extLst>
            </p:cNvPr>
            <p:cNvSpPr/>
            <p:nvPr/>
          </p:nvSpPr>
          <p:spPr>
            <a:xfrm>
              <a:off x="8856959" y="1792159"/>
              <a:ext cx="171450" cy="731520"/>
            </a:xfrm>
            <a:prstGeom prst="rightBrac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91CCD8-4FE0-55F1-B172-F9F01A525774}"/>
                </a:ext>
              </a:extLst>
            </p:cNvPr>
            <p:cNvSpPr txBox="1"/>
            <p:nvPr/>
          </p:nvSpPr>
          <p:spPr>
            <a:xfrm>
              <a:off x="9175172" y="1830090"/>
              <a:ext cx="914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Arial"/>
                  <a:cs typeface="Arial"/>
                </a:rPr>
                <a:t>51</a:t>
              </a:r>
              <a:endParaRPr lang="en-US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" name="Group 19" descr="+9">
            <a:extLst>
              <a:ext uri="{FF2B5EF4-FFF2-40B4-BE49-F238E27FC236}">
                <a16:creationId xmlns:a16="http://schemas.microsoft.com/office/drawing/2014/main" id="{99421DA5-FCA2-5F8D-A493-D22679A77992}"/>
              </a:ext>
            </a:extLst>
          </p:cNvPr>
          <p:cNvGrpSpPr/>
          <p:nvPr/>
        </p:nvGrpSpPr>
        <p:grpSpPr>
          <a:xfrm>
            <a:off x="8733012" y="2110909"/>
            <a:ext cx="1562775" cy="1464912"/>
            <a:chOff x="10040404" y="2189503"/>
            <a:chExt cx="1562775" cy="1464912"/>
          </a:xfrm>
        </p:grpSpPr>
        <p:sp>
          <p:nvSpPr>
            <p:cNvPr id="13" name="Arrow: Curved Up 12">
              <a:extLst>
                <a:ext uri="{FF2B5EF4-FFF2-40B4-BE49-F238E27FC236}">
                  <a16:creationId xmlns:a16="http://schemas.microsoft.com/office/drawing/2014/main" id="{D3E16627-26F7-5723-504A-132C25345D63}"/>
                </a:ext>
              </a:extLst>
            </p:cNvPr>
            <p:cNvSpPr/>
            <p:nvPr/>
          </p:nvSpPr>
          <p:spPr>
            <a:xfrm rot="16200000">
              <a:off x="9536548" y="2693359"/>
              <a:ext cx="1464912" cy="457200"/>
            </a:xfrm>
            <a:prstGeom prst="curved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48F32C-E7C4-0ED7-EB2A-26CC29530631}"/>
                </a:ext>
              </a:extLst>
            </p:cNvPr>
            <p:cNvSpPr txBox="1"/>
            <p:nvPr/>
          </p:nvSpPr>
          <p:spPr>
            <a:xfrm>
              <a:off x="10688779" y="2629571"/>
              <a:ext cx="914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Arial"/>
                  <a:cs typeface="Arial"/>
                </a:rPr>
                <a:t>+9</a:t>
              </a:r>
              <a:endParaRPr lang="en-US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" name="Group 18" descr="16">
            <a:extLst>
              <a:ext uri="{FF2B5EF4-FFF2-40B4-BE49-F238E27FC236}">
                <a16:creationId xmlns:a16="http://schemas.microsoft.com/office/drawing/2014/main" id="{02BA366D-54B4-C358-F1FB-9AD023CAA6DA}"/>
              </a:ext>
            </a:extLst>
          </p:cNvPr>
          <p:cNvGrpSpPr/>
          <p:nvPr/>
        </p:nvGrpSpPr>
        <p:grpSpPr>
          <a:xfrm>
            <a:off x="7378588" y="3093022"/>
            <a:ext cx="1207661" cy="1645920"/>
            <a:chOff x="8881911" y="3154747"/>
            <a:chExt cx="1207661" cy="164592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C45079F7-7975-680A-6508-5B318B960E0B}"/>
                </a:ext>
              </a:extLst>
            </p:cNvPr>
            <p:cNvSpPr/>
            <p:nvPr/>
          </p:nvSpPr>
          <p:spPr>
            <a:xfrm>
              <a:off x="8881911" y="3154747"/>
              <a:ext cx="171450" cy="1645920"/>
            </a:xfrm>
            <a:prstGeom prst="rightBrac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E25883-FEAF-627D-68B5-67C95ED027C2}"/>
                </a:ext>
              </a:extLst>
            </p:cNvPr>
            <p:cNvSpPr txBox="1"/>
            <p:nvPr/>
          </p:nvSpPr>
          <p:spPr>
            <a:xfrm>
              <a:off x="9175172" y="3637546"/>
              <a:ext cx="914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Arial"/>
                  <a:cs typeface="Arial"/>
                </a:rPr>
                <a:t>16</a:t>
              </a:r>
              <a:endParaRPr lang="en-US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" name="Group 20" descr="0 (29 elected to expire)">
            <a:extLst>
              <a:ext uri="{FF2B5EF4-FFF2-40B4-BE49-F238E27FC236}">
                <a16:creationId xmlns:a16="http://schemas.microsoft.com/office/drawing/2014/main" id="{0128D1EF-1663-72AB-A2CD-6092764162EC}"/>
              </a:ext>
            </a:extLst>
          </p:cNvPr>
          <p:cNvGrpSpPr/>
          <p:nvPr/>
        </p:nvGrpSpPr>
        <p:grpSpPr>
          <a:xfrm>
            <a:off x="7402726" y="5655545"/>
            <a:ext cx="4802830" cy="584775"/>
            <a:chOff x="7418224" y="5146009"/>
            <a:chExt cx="4802830" cy="584775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D832AC0F-D938-A3F4-0F2C-49A73EE246D3}"/>
                </a:ext>
              </a:extLst>
            </p:cNvPr>
            <p:cNvSpPr/>
            <p:nvPr/>
          </p:nvSpPr>
          <p:spPr>
            <a:xfrm>
              <a:off x="7418224" y="5223658"/>
              <a:ext cx="171450" cy="457200"/>
            </a:xfrm>
            <a:prstGeom prst="rightBrac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EB38B2-DF17-1D03-3B52-6B5D0826EF24}"/>
                </a:ext>
              </a:extLst>
            </p:cNvPr>
            <p:cNvSpPr txBox="1"/>
            <p:nvPr/>
          </p:nvSpPr>
          <p:spPr>
            <a:xfrm>
              <a:off x="7679155" y="5146009"/>
              <a:ext cx="454189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>
                  <a:solidFill>
                    <a:schemeClr val="bg1"/>
                  </a:solidFill>
                  <a:latin typeface="Arial"/>
                  <a:cs typeface="Arial"/>
                </a:rPr>
                <a:t>0 (29 elected to expire)</a:t>
              </a:r>
              <a:endParaRPr lang="en-US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F1C4F-F5F5-28BE-3D78-E0484DCF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A755-9C84-71E6-90DB-152216873F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Noto Sans" panose="020B0502040504020204" pitchFamily="34" charset="0"/>
              </a:rPr>
              <a:t>Formal Reviews: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7DD5-F1AE-C81E-D9D0-0D1A0DFBF7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718615"/>
            <a:ext cx="11890665" cy="4696424"/>
          </a:xfrm>
        </p:spPr>
        <p:txBody>
          <a:bodyPr>
            <a:normAutofit lnSpcReduction="10000"/>
          </a:bodyPr>
          <a:lstStyle/>
          <a:p>
            <a:r>
              <a:rPr lang="en-US">
                <a:ea typeface="Noto Sans" panose="020B0502040504020204" pitchFamily="34" charset="0"/>
              </a:rPr>
              <a:t>According to study of formal review ratings and their relationship to measures of in-service teacher quality, </a:t>
            </a:r>
          </a:p>
          <a:p>
            <a:pPr marL="457200" lvl="1" indent="0">
              <a:buNone/>
            </a:pPr>
            <a:r>
              <a:rPr lang="en-US">
                <a:ea typeface="Noto Sans" panose="020B0502040504020204" pitchFamily="34" charset="0"/>
              </a:rPr>
              <a:t>“When comparisons are made across all schools and districts in the state, review scores positively predict in-service teacher evaluations and value added for [program] graduates.”</a:t>
            </a:r>
          </a:p>
          <a:p>
            <a:r>
              <a:rPr lang="en-US">
                <a:ea typeface="Noto Sans" panose="020B0502040504020204" pitchFamily="34" charset="0"/>
              </a:rPr>
              <a:t>Partnerships and field-based experience domain ratings were particularly important to this relationship</a:t>
            </a:r>
          </a:p>
          <a:p>
            <a:pPr marL="0" indent="0"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E777E-697D-9447-2BB1-DB1369885241}"/>
              </a:ext>
            </a:extLst>
          </p:cNvPr>
          <p:cNvSpPr txBox="1"/>
          <p:nvPr/>
        </p:nvSpPr>
        <p:spPr>
          <a:xfrm>
            <a:off x="2858565" y="6020945"/>
            <a:ext cx="89418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Meagan Comb, James Cowan, Dan Goldhaber, Zeyu Jin, Roddy Theobald (2023). State Ratings of Educator Preparation Programs: Connecting Program Review to Teacher Effectiveness. </a:t>
            </a:r>
            <a:r>
              <a:rPr lang="en-US" sz="1400" i="0">
                <a:solidFill>
                  <a:srgbClr val="333333"/>
                </a:solidFill>
                <a:effectLst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Journal of Education Human </a:t>
            </a:r>
            <a:r>
              <a:rPr lang="en-US" sz="1400">
                <a:solidFill>
                  <a:srgbClr val="333333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Resources. Volume 41, Number 2.</a:t>
            </a:r>
            <a:endParaRPr lang="en-US" sz="140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4F96C-DEA9-8F91-9CFB-9D3DFC1EAC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2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B7D3A6-72DE-11EC-9D32-4B77167164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180" y="-861002"/>
            <a:ext cx="10515600" cy="861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For more information</a:t>
            </a:r>
          </a:p>
        </p:txBody>
      </p:sp>
      <p:pic>
        <p:nvPicPr>
          <p:cNvPr id="5" name="Picture 4" descr="Yellow and blue question marks">
            <a:extLst>
              <a:ext uri="{FF2B5EF4-FFF2-40B4-BE49-F238E27FC236}">
                <a16:creationId xmlns:a16="http://schemas.microsoft.com/office/drawing/2014/main" id="{F7EE87CB-AA1E-09CB-0144-BFFF6143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42" y="1596496"/>
            <a:ext cx="4591050" cy="34956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4A69C-41E1-D7E0-49C7-E0CB16D912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3999"/>
              </a:lnSpc>
            </a:pP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For more information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please visit the Educator Preparation website: 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https://www.doe.mass.edu/edprep/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13999"/>
              </a:lnSpc>
              <a:spcBef>
                <a:spcPts val="0"/>
              </a:spcBef>
            </a:pPr>
            <a:r>
              <a:rPr lang="en-US" sz="2200" b="1">
                <a:solidFill>
                  <a:srgbClr val="002060"/>
                </a:solidFill>
              </a:rPr>
              <a:t>For questions</a:t>
            </a:r>
            <a:r>
              <a:rPr lang="en-US" sz="2200">
                <a:solidFill>
                  <a:srgbClr val="002060"/>
                </a:solidFill>
              </a:rPr>
              <a:t>, email: </a:t>
            </a: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13999"/>
              </a:lnSpc>
              <a:spcBef>
                <a:spcPts val="0"/>
              </a:spcBef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  <a:hlinkClick r:id="rId4"/>
              </a:rPr>
              <a:t>EducatorPreparation@mass.gov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7D4F4-EFB4-B483-62DA-8AC56D8E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4697-853E-983E-95B9-4D18F2B85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294B-F7A0-F640-BB1A-2ECB45EDF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55312"/>
            <a:ext cx="10079182" cy="235549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Early Literacy </a:t>
            </a:r>
            <a:br>
              <a:rPr lang="en-US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 Reviews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ABD9F-CB88-D005-62E4-040C570DAEC2}"/>
              </a:ext>
            </a:extLst>
          </p:cNvPr>
          <p:cNvSpPr txBox="1"/>
          <p:nvPr/>
        </p:nvSpPr>
        <p:spPr>
          <a:xfrm>
            <a:off x="449036" y="594994"/>
            <a:ext cx="6188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Spotlight:</a:t>
            </a:r>
            <a:endParaRPr lang="en-US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6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EE05-5433-FC64-4783-1460530F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B2D651E-FC9C-593B-37A9-1E0DFECA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41" y="76451"/>
            <a:ext cx="9971773" cy="861002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1E4782"/>
                </a:solidFill>
                <a:ea typeface="Noto Sans" panose="020B0502040504020204" pitchFamily="34" charset="0"/>
              </a:rPr>
              <a:t>Focus Areas of the Literacy Launch Initiative </a:t>
            </a:r>
          </a:p>
        </p:txBody>
      </p:sp>
      <p:graphicFrame>
        <p:nvGraphicFramePr>
          <p:cNvPr id="17" name="Diagram 16" descr="Programs for schools and districts:&#10;PRISM 1 grant&#10;PRISM 2 Grant&#10;Literacy Launch INstitutes&#10;Support Networks&#10;&#10;Programs for Educator Preparation:&#10;Accelerated Program Reviews (emphasized)&#10;Professional Learning Communities&#10;Resource Hub&#10;District/Prep Partnership Grants&#10;&#10;LIteracy Launch Evaluation">
            <a:extLst>
              <a:ext uri="{FF2B5EF4-FFF2-40B4-BE49-F238E27FC236}">
                <a16:creationId xmlns:a16="http://schemas.microsoft.com/office/drawing/2014/main" id="{C1434CC9-A579-41B8-6843-7EF438DC2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545662"/>
              </p:ext>
            </p:extLst>
          </p:nvPr>
        </p:nvGraphicFramePr>
        <p:xfrm>
          <a:off x="480919" y="950507"/>
          <a:ext cx="9971773" cy="526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07C94F7-B4DA-F40C-6AE0-CC0C1E95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3457084"/>
            <a:ext cx="3776420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884165-58E8-FD1D-C8F8-C4E3920BE5AA}"/>
              </a:ext>
            </a:extLst>
          </p:cNvPr>
          <p:cNvSpPr txBox="1"/>
          <p:nvPr/>
        </p:nvSpPr>
        <p:spPr>
          <a:xfrm>
            <a:off x="2956480" y="5649752"/>
            <a:ext cx="488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Literacy Launch Evaluation</a:t>
            </a:r>
          </a:p>
        </p:txBody>
      </p:sp>
      <p:pic>
        <p:nvPicPr>
          <p:cNvPr id="3" name="Picture 2" descr="A cartoon rocket with a blue circle">
            <a:extLst>
              <a:ext uri="{FF2B5EF4-FFF2-40B4-BE49-F238E27FC236}">
                <a16:creationId xmlns:a16="http://schemas.microsoft.com/office/drawing/2014/main" id="{303B9688-ACE3-28BE-5E49-DB881CB03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248" y="4867035"/>
            <a:ext cx="2088511" cy="20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CF6A8-0A14-685B-7C4B-07216F23A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78BA62-326C-7CC1-368D-B2B2EB6A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1760915"/>
            <a:ext cx="3932237" cy="16002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Noto Sans" panose="020B0502040504020204" pitchFamily="34" charset="0"/>
              </a:rPr>
              <a:t>Special Committee on Pandemic Recovery &amp; Literacy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3DE47D-B4FD-8101-A642-17C6C374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3538338"/>
            <a:ext cx="3932237" cy="3086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tx2">
                    <a:lumMod val="25000"/>
                    <a:lumOff val="75000"/>
                  </a:schemeClr>
                </a:solidFill>
                <a:ea typeface="Noto Sans" panose="020B0502040504020204" pitchFamily="34" charset="0"/>
              </a:rPr>
              <a:t>Recommendations for Educator Preparation from 2024 Summary Report</a:t>
            </a:r>
          </a:p>
        </p:txBody>
      </p:sp>
      <p:graphicFrame>
        <p:nvGraphicFramePr>
          <p:cNvPr id="9" name="Content Placeholder 8" descr="List:&#10;Maintain formal review criteria requiring that teachers be prepared in evidence-based literacy instruction (checked)&#10;Review preparation program quality in both field-based experiences and coursework (checked)&#10;accelerate formal reviews of preparation programs (checked)&#10;Support higher education faculty to meet new criteria (checked)&#10;Explore changes to licensure regulations to strengthen expectations for administrator preparation (not checked)">
            <a:extLst>
              <a:ext uri="{FF2B5EF4-FFF2-40B4-BE49-F238E27FC236}">
                <a16:creationId xmlns:a16="http://schemas.microsoft.com/office/drawing/2014/main" id="{EEBBD51D-5FC4-8D37-145C-14188EA04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07164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584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55C22-6484-9E13-CA23-2D81E90ED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067EE-5229-0048-9CFC-F63976E1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a typeface="Noto Sans" panose="020B0502040504020204" pitchFamily="34" charset="0"/>
              </a:rPr>
              <a:t>Early Literacy Program</a:t>
            </a:r>
            <a:r>
              <a:rPr lang="en-US">
                <a:ea typeface="Noto Sans" panose="020B0502040504020204" pitchFamily="34" charset="0"/>
              </a:rPr>
              <a:t> Reviews</a:t>
            </a:r>
            <a:r>
              <a:rPr lang="en-US" b="1">
                <a:ea typeface="Noto Sans" panose="020B0502040504020204" pitchFamily="34" charset="0"/>
              </a:rPr>
              <a:t>: </a:t>
            </a:r>
            <a:br>
              <a:rPr lang="en-US" b="1">
                <a:ea typeface="Noto Sans" panose="020B0502040504020204" pitchFamily="34" charset="0"/>
              </a:rPr>
            </a:br>
            <a:r>
              <a:rPr lang="en-US" b="1">
                <a:ea typeface="Noto Sans" panose="020B0502040504020204" pitchFamily="34" charset="0"/>
              </a:rPr>
              <a:t>Approval Criteria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34AD5-FDD2-3879-50E3-F1508B8D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73" y="1714147"/>
            <a:ext cx="6766432" cy="483515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>
                <a:ea typeface="Noto Sans" panose="020B0502040504020204" pitchFamily="34" charset="0"/>
              </a:rPr>
              <a:t>Released in May 2024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>
                <a:ea typeface="Noto Sans" panose="020B0502040504020204" pitchFamily="34" charset="0"/>
              </a:rPr>
              <a:t>Set the expectations for evidence-based preparation in relevant licensure programs (</a:t>
            </a:r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  <a:ea typeface="Noto Sans" panose="020B0502040504020204" pitchFamily="34" charset="0"/>
              </a:rPr>
              <a:t>Early Childhood</a:t>
            </a:r>
            <a:r>
              <a:rPr lang="en-US">
                <a:ea typeface="Noto Sans" panose="020B0502040504020204" pitchFamily="34" charset="0"/>
              </a:rPr>
              <a:t>, </a:t>
            </a:r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  <a:ea typeface="Noto Sans" panose="020B0502040504020204" pitchFamily="34" charset="0"/>
              </a:rPr>
              <a:t>Elementary</a:t>
            </a:r>
            <a:r>
              <a:rPr lang="en-US">
                <a:ea typeface="Noto Sans" panose="020B0502040504020204" pitchFamily="34" charset="0"/>
              </a:rPr>
              <a:t>, </a:t>
            </a:r>
            <a:r>
              <a:rPr lang="en-US">
                <a:solidFill>
                  <a:schemeClr val="tx2">
                    <a:lumMod val="25000"/>
                    <a:lumOff val="75000"/>
                  </a:schemeClr>
                </a:solidFill>
                <a:ea typeface="Noto Sans" panose="020B0502040504020204" pitchFamily="34" charset="0"/>
              </a:rPr>
              <a:t>Moderate Disabilities</a:t>
            </a:r>
            <a:r>
              <a:rPr lang="en-US">
                <a:ea typeface="Noto Sans" panose="020B050204050402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>
                <a:ea typeface="Noto Sans" panose="020B0502040504020204" pitchFamily="34" charset="0"/>
              </a:rPr>
              <a:t>Comprehensive of </a:t>
            </a:r>
            <a:r>
              <a:rPr lang="en-US">
                <a:solidFill>
                  <a:srgbClr val="EFBC49"/>
                </a:solidFill>
                <a:ea typeface="Noto Sans" panose="020B0502040504020204" pitchFamily="34" charset="0"/>
              </a:rPr>
              <a:t>all</a:t>
            </a:r>
            <a:r>
              <a:rPr lang="en-US">
                <a:ea typeface="Noto Sans" panose="020B0502040504020204" pitchFamily="34" charset="0"/>
              </a:rPr>
              <a:t> literacy knowledge and skills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400">
                <a:solidFill>
                  <a:srgbClr val="B5DFF3"/>
                </a:solidFill>
                <a:ea typeface="Noto Sans" panose="020B0502040504020204" pitchFamily="34" charset="0"/>
              </a:rPr>
              <a:t>Equitable Literacy Instruction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400">
                <a:solidFill>
                  <a:srgbClr val="B5DFF3"/>
                </a:solidFill>
                <a:ea typeface="Noto Sans" panose="020B0502040504020204" pitchFamily="34" charset="0"/>
              </a:rPr>
              <a:t>Language Comprehension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400">
                <a:solidFill>
                  <a:srgbClr val="B5DFF3"/>
                </a:solidFill>
                <a:ea typeface="Noto Sans" panose="020B0502040504020204" pitchFamily="34" charset="0"/>
              </a:rPr>
              <a:t>Foundational Skills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400">
                <a:solidFill>
                  <a:srgbClr val="B5DFF3"/>
                </a:solidFill>
                <a:ea typeface="Noto Sans" panose="020B0502040504020204" pitchFamily="34" charset="0"/>
              </a:rPr>
              <a:t>Reading Comprehension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400">
                <a:solidFill>
                  <a:srgbClr val="B5DFF3"/>
                </a:solidFill>
                <a:ea typeface="Noto Sans" panose="020B0502040504020204" pitchFamily="34" charset="0"/>
              </a:rPr>
              <a:t>Writing</a:t>
            </a:r>
          </a:p>
        </p:txBody>
      </p:sp>
      <p:pic>
        <p:nvPicPr>
          <p:cNvPr id="6" name="Picture 5" descr="picture of a document">
            <a:extLst>
              <a:ext uri="{FF2B5EF4-FFF2-40B4-BE49-F238E27FC236}">
                <a16:creationId xmlns:a16="http://schemas.microsoft.com/office/drawing/2014/main" id="{E3A5A062-2E21-735D-3C23-ED3DCD06BE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763" y="1698171"/>
            <a:ext cx="3452846" cy="433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3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A1E3FD11-19CF-8441-D944-755DFB2D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24" y="1167657"/>
            <a:ext cx="11109511" cy="10936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accent1"/>
                </a:solidFill>
                <a:ea typeface="Noto Sans" panose="020B0502040504020204" pitchFamily="34" charset="0"/>
              </a:rPr>
              <a:t>Accelerated Literacy Program Reviews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1D885E-F538-A296-EF28-AD2E1D15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296408" y="3417862"/>
            <a:ext cx="2043113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7390" y="3405414"/>
            <a:ext cx="2043113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238779" y="3418114"/>
            <a:ext cx="2057629" cy="1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67533" y="3406231"/>
            <a:ext cx="2886300" cy="0"/>
          </a:xfrm>
          <a:prstGeom prst="line">
            <a:avLst/>
          </a:prstGeom>
          <a:ln w="25400" cap="sq">
            <a:solidFill>
              <a:schemeClr val="accent2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 descr="2025: 36 programs"/>
          <p:cNvGrpSpPr/>
          <p:nvPr/>
        </p:nvGrpSpPr>
        <p:grpSpPr>
          <a:xfrm>
            <a:off x="598264" y="2639788"/>
            <a:ext cx="1914525" cy="1216441"/>
            <a:chOff x="5023754" y="2673815"/>
            <a:chExt cx="3829050" cy="2432882"/>
          </a:xfrm>
        </p:grpSpPr>
        <p:sp>
          <p:nvSpPr>
            <p:cNvPr id="35" name="Oval 34"/>
            <p:cNvSpPr/>
            <p:nvPr/>
          </p:nvSpPr>
          <p:spPr>
            <a:xfrm>
              <a:off x="6709680" y="3977641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23754" y="4368033"/>
              <a:ext cx="38290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36 Programs</a:t>
              </a:r>
              <a:endParaRPr lang="uk-UA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11052" y="2673815"/>
              <a:ext cx="2650674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2025</a:t>
              </a:r>
              <a:endParaRPr lang="uk-UA" sz="200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28" name="Group 27" descr="2026: 32 programs"/>
          <p:cNvGrpSpPr/>
          <p:nvPr/>
        </p:nvGrpSpPr>
        <p:grpSpPr>
          <a:xfrm>
            <a:off x="3289757" y="2647231"/>
            <a:ext cx="1933940" cy="2631821"/>
            <a:chOff x="3637644" y="3933557"/>
            <a:chExt cx="3867880" cy="2631821"/>
          </a:xfrm>
        </p:grpSpPr>
        <p:sp>
          <p:nvSpPr>
            <p:cNvPr id="31" name="TextBox 30"/>
            <p:cNvSpPr txBox="1"/>
            <p:nvPr/>
          </p:nvSpPr>
          <p:spPr>
            <a:xfrm>
              <a:off x="3676474" y="4768067"/>
              <a:ext cx="3829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32 Programs</a:t>
              </a:r>
              <a:endParaRPr lang="uk-UA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26832" y="3933557"/>
              <a:ext cx="2650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2026</a:t>
              </a:r>
              <a:endParaRPr lang="uk-UA" sz="200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7644" y="6319157"/>
              <a:ext cx="38290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100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grpSp>
        <p:nvGrpSpPr>
          <p:cNvPr id="19" name="Group 18" descr="2027: 46 programs">
            <a:extLst>
              <a:ext uri="{FF2B5EF4-FFF2-40B4-BE49-F238E27FC236}">
                <a16:creationId xmlns:a16="http://schemas.microsoft.com/office/drawing/2014/main" id="{5BDD9C36-CF64-A354-175D-7D120717ED51}"/>
              </a:ext>
            </a:extLst>
          </p:cNvPr>
          <p:cNvGrpSpPr/>
          <p:nvPr/>
        </p:nvGrpSpPr>
        <p:grpSpPr>
          <a:xfrm>
            <a:off x="4298040" y="2647408"/>
            <a:ext cx="3783701" cy="1232365"/>
            <a:chOff x="3089724" y="2658294"/>
            <a:chExt cx="3783701" cy="1232365"/>
          </a:xfrm>
        </p:grpSpPr>
        <p:cxnSp>
          <p:nvCxnSpPr>
            <p:cNvPr id="48" name="Straight Connector 47"/>
            <p:cNvCxnSpPr>
              <a:cxnSpLocks/>
              <a:endCxn id="40" idx="2"/>
            </p:cNvCxnSpPr>
            <p:nvPr/>
          </p:nvCxnSpPr>
          <p:spPr>
            <a:xfrm>
              <a:off x="3089724" y="3418115"/>
              <a:ext cx="2712139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4958900" y="2658294"/>
              <a:ext cx="1914525" cy="1232365"/>
              <a:chOff x="1409710" y="3602087"/>
              <a:chExt cx="3829050" cy="246473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095636" y="4914901"/>
                <a:ext cx="457200" cy="457200"/>
              </a:xfrm>
              <a:prstGeom prst="ellipse">
                <a:avLst/>
              </a:prstGeom>
              <a:solidFill>
                <a:schemeClr val="accent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uk-UA" sz="140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409710" y="5328153"/>
                <a:ext cx="38290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46 Programs</a:t>
                </a:r>
                <a:endParaRPr lang="uk-UA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98890" y="3602087"/>
                <a:ext cx="2650672" cy="80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2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2027</a:t>
                </a:r>
                <a:endParaRPr lang="uk-UA" sz="2000">
                  <a:solidFill>
                    <a:schemeClr val="accent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</p:grpSp>
      <p:grpSp>
        <p:nvGrpSpPr>
          <p:cNvPr id="18" name="Group 17" descr="2028: 47 programs">
            <a:extLst>
              <a:ext uri="{FF2B5EF4-FFF2-40B4-BE49-F238E27FC236}">
                <a16:creationId xmlns:a16="http://schemas.microsoft.com/office/drawing/2014/main" id="{0A2576BD-BFB7-60EC-5F10-32A694D2DAB9}"/>
              </a:ext>
            </a:extLst>
          </p:cNvPr>
          <p:cNvGrpSpPr/>
          <p:nvPr/>
        </p:nvGrpSpPr>
        <p:grpSpPr>
          <a:xfrm>
            <a:off x="8837828" y="2651036"/>
            <a:ext cx="1914525" cy="1255225"/>
            <a:chOff x="7270285" y="2651036"/>
            <a:chExt cx="1914525" cy="125522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203A9F-A689-B2D8-D0FC-B5300694EF49}"/>
                </a:ext>
              </a:extLst>
            </p:cNvPr>
            <p:cNvSpPr/>
            <p:nvPr/>
          </p:nvSpPr>
          <p:spPr>
            <a:xfrm>
              <a:off x="8113248" y="3307443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4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159B32-9155-A045-908E-B9E8ABB3C319}"/>
                </a:ext>
              </a:extLst>
            </p:cNvPr>
            <p:cNvSpPr txBox="1"/>
            <p:nvPr/>
          </p:nvSpPr>
          <p:spPr>
            <a:xfrm>
              <a:off x="7270285" y="3536929"/>
              <a:ext cx="1914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47 Programs</a:t>
              </a:r>
              <a:endParaRPr lang="uk-UA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A6AF49-66BF-5F80-2168-52B4AF7BE1B9}"/>
                </a:ext>
              </a:extLst>
            </p:cNvPr>
            <p:cNvSpPr txBox="1"/>
            <p:nvPr/>
          </p:nvSpPr>
          <p:spPr>
            <a:xfrm>
              <a:off x="7564879" y="2651036"/>
              <a:ext cx="1325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2028</a:t>
              </a:r>
              <a:endParaRPr lang="uk-UA" sz="200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89B83F4-6E2E-D393-A11E-C8C90993032A}"/>
              </a:ext>
            </a:extLst>
          </p:cNvPr>
          <p:cNvSpPr txBox="1">
            <a:spLocks/>
          </p:cNvSpPr>
          <p:nvPr/>
        </p:nvSpPr>
        <p:spPr>
          <a:xfrm>
            <a:off x="464239" y="4631050"/>
            <a:ext cx="7350288" cy="1521564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r>
              <a:rPr lang="en-US" sz="2400">
                <a:solidFill>
                  <a:srgbClr val="002060"/>
                </a:solidFill>
                <a:ea typeface="Noto Sans" panose="020B0502040504020204" pitchFamily="34" charset="0"/>
              </a:rPr>
              <a:t>Shortens timeline from 8 years to 4 years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None/>
              <a:defRPr/>
            </a:pPr>
            <a:endParaRPr lang="en-US" sz="2400">
              <a:solidFill>
                <a:srgbClr val="002060"/>
              </a:solidFill>
              <a:ea typeface="Noto Sans" panose="020B05020405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>
                <a:solidFill>
                  <a:srgbClr val="002060"/>
                </a:solidFill>
                <a:ea typeface="Noto Sans" panose="020B0502040504020204" pitchFamily="34" charset="0"/>
              </a:rPr>
              <a:t>(all literacy-specific program reviews will be completed by SY2028-29)</a:t>
            </a:r>
            <a:endParaRPr lang="en-US">
              <a:ea typeface="Noto Sans" panose="020B0502040504020204" pitchFamily="34" charset="0"/>
            </a:endParaRPr>
          </a:p>
        </p:txBody>
      </p:sp>
      <p:pic>
        <p:nvPicPr>
          <p:cNvPr id="5" name="Picture 4" descr="A cartoon rocket with a blue circle">
            <a:extLst>
              <a:ext uri="{FF2B5EF4-FFF2-40B4-BE49-F238E27FC236}">
                <a16:creationId xmlns:a16="http://schemas.microsoft.com/office/drawing/2014/main" id="{5299CE79-519B-753A-55C5-909E659C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4" y="3814763"/>
            <a:ext cx="3057525" cy="30384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503AF09-228A-52DB-0E33-B35349467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9979" y="3291115"/>
            <a:ext cx="228600" cy="228600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CEFCBB-EED7-587A-1BAB-1E6F7B6F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C4F26C-C915-AAF3-BE09-5A1CCF6ED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2194560"/>
            <a:ext cx="11890665" cy="4218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Erin Hashimoto-Martell – </a:t>
            </a:r>
            <a:r>
              <a:rPr lang="en-US" i="1">
                <a:latin typeface="Arial"/>
                <a:cs typeface="Arial"/>
              </a:rPr>
              <a:t>Senior Associate Commissioner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Claire Abbott – </a:t>
            </a:r>
            <a:r>
              <a:rPr lang="en-US" i="1">
                <a:latin typeface="Arial"/>
                <a:cs typeface="Arial"/>
              </a:rPr>
              <a:t>Director, Office of Educator Effectiveness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Siobhan Allen – </a:t>
            </a:r>
            <a:r>
              <a:rPr lang="en-US" i="1">
                <a:latin typeface="Arial"/>
                <a:cs typeface="Arial"/>
              </a:rPr>
              <a:t>Early Literacy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E82C1-220C-55CF-9E27-15C443A7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fld id="{68A8D22E-6BC5-9E47-900C-2BB94685D9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46D04-28C1-94F8-625C-53DCBEDD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E5745-F1AF-194F-E2E7-889B8DFE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3" y="83042"/>
            <a:ext cx="10515600" cy="11697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>
                <a:ea typeface="Noto Sans" panose="020B0502040504020204" pitchFamily="34" charset="0"/>
              </a:rPr>
              <a:t>Early Literacy Program Reviews:</a:t>
            </a:r>
            <a:br>
              <a:rPr lang="en-US" b="1">
                <a:ea typeface="Noto Sans" panose="020B0502040504020204" pitchFamily="34" charset="0"/>
              </a:rPr>
            </a:br>
            <a:r>
              <a:rPr lang="en-US">
                <a:ea typeface="Noto Sans" panose="020B0502040504020204" pitchFamily="34" charset="0"/>
              </a:rPr>
              <a:t>What We Look For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6716F-92DF-66F8-FCE1-F1A2A2E3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90" y="1919887"/>
            <a:ext cx="9186740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>
                <a:latin typeface="Arial"/>
                <a:ea typeface="Noto Sans"/>
                <a:cs typeface="Noto Sans"/>
              </a:rPr>
              <a:t>Alignment of program of study to new approval criteria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>
                <a:latin typeface="Arial"/>
                <a:ea typeface="Noto Sans"/>
                <a:cs typeface="Noto Sans"/>
              </a:rPr>
              <a:t>Course observations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>
                <a:latin typeface="Arial"/>
                <a:ea typeface="Noto Sans"/>
                <a:cs typeface="Noto Sans"/>
              </a:rPr>
              <a:t>Quality of field-based placements and supervision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>
                <a:latin typeface="Arial"/>
                <a:ea typeface="Noto Sans"/>
                <a:cs typeface="Noto Sans"/>
              </a:rPr>
              <a:t>Literacy-specific candidate observations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</a:pPr>
            <a:endParaRPr lang="en-US" sz="2400">
              <a:latin typeface="Avenir Next LT Pro" panose="020B0504020202020204" pitchFamily="34" charset="0"/>
              <a:ea typeface="Roboto Condensed Light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93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29A2-E9E5-44AF-79D8-C2E3099D4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643B2-683C-C8FF-7919-B992B919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ea typeface="Noto Sans" panose="020B0502040504020204" pitchFamily="34" charset="0"/>
              </a:rPr>
              <a:t>Early Literacy Program Reviews: </a:t>
            </a:r>
            <a:br>
              <a:rPr lang="en-US" b="1">
                <a:ea typeface="Noto Sans" panose="020B0502040504020204" pitchFamily="34" charset="0"/>
              </a:rPr>
            </a:br>
            <a:r>
              <a:rPr lang="en-US" b="1">
                <a:ea typeface="Noto Sans" panose="020B0502040504020204" pitchFamily="34" charset="0"/>
              </a:rPr>
              <a:t>Approval Designations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44036-0120-2988-146E-47E80BDF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11" y="1929669"/>
            <a:ext cx="11536577" cy="405255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3200">
                <a:latin typeface="Arial"/>
                <a:ea typeface="Noto Sans"/>
                <a:cs typeface="Arial"/>
              </a:rPr>
              <a:t>Individual programs will receive one of the following approval designations:</a:t>
            </a:r>
          </a:p>
          <a:p>
            <a:pPr marL="1188720" lvl="2" indent="-731520">
              <a:buClr>
                <a:schemeClr val="accent2"/>
              </a:buClr>
            </a:pPr>
            <a:r>
              <a:rPr lang="en-US" sz="2800">
                <a:latin typeface="Arial"/>
                <a:ea typeface="Noto Sans"/>
                <a:cs typeface="Arial"/>
                <a:sym typeface="Wingdings" panose="05000000000000000000" pitchFamily="2" charset="2"/>
              </a:rPr>
              <a:t>Approved with Distinction</a:t>
            </a:r>
            <a:endParaRPr lang="en-US" sz="2800">
              <a:latin typeface="Arial"/>
              <a:ea typeface="Noto Sans"/>
              <a:cs typeface="Arial"/>
            </a:endParaRPr>
          </a:p>
          <a:p>
            <a:pPr marL="1188720" lvl="2" indent="-731520">
              <a:buClr>
                <a:schemeClr val="accent2"/>
              </a:buClr>
            </a:pPr>
            <a:r>
              <a:rPr lang="en-US" sz="2800">
                <a:latin typeface="Arial"/>
                <a:ea typeface="Noto Sans"/>
                <a:cs typeface="Arial"/>
                <a:sym typeface="Wingdings" panose="05000000000000000000" pitchFamily="2" charset="2"/>
              </a:rPr>
              <a:t>Approved</a:t>
            </a:r>
            <a:endParaRPr lang="en-US" sz="2800">
              <a:latin typeface="Arial"/>
              <a:ea typeface="Noto Sans"/>
              <a:cs typeface="Arial"/>
            </a:endParaRPr>
          </a:p>
          <a:p>
            <a:pPr marL="1188720" lvl="2" indent="-731520">
              <a:buClr>
                <a:schemeClr val="accent2"/>
              </a:buClr>
            </a:pPr>
            <a:r>
              <a:rPr lang="en-US" sz="2800">
                <a:latin typeface="Arial"/>
                <a:ea typeface="Noto Sans"/>
                <a:cs typeface="Arial"/>
                <a:sym typeface="Wingdings" panose="05000000000000000000" pitchFamily="2" charset="2"/>
              </a:rPr>
              <a:t>Approved with Conditions  improvement plan</a:t>
            </a:r>
            <a:endParaRPr lang="en-US" sz="2800">
              <a:latin typeface="Arial"/>
              <a:ea typeface="Noto Sans"/>
              <a:cs typeface="Arial"/>
            </a:endParaRPr>
          </a:p>
          <a:p>
            <a:pPr marL="1188720" lvl="2" indent="-731520">
              <a:buClr>
                <a:schemeClr val="accent2"/>
              </a:buClr>
            </a:pPr>
            <a:r>
              <a:rPr lang="en-US" sz="2800">
                <a:latin typeface="Arial"/>
                <a:ea typeface="Noto Sans"/>
                <a:cs typeface="Arial"/>
                <a:sym typeface="Wingdings" panose="05000000000000000000" pitchFamily="2" charset="2"/>
              </a:rPr>
              <a:t>Probationary Approval  improvement plan + 1-3 year approval term </a:t>
            </a:r>
            <a:endParaRPr lang="en-US" sz="2800">
              <a:latin typeface="Arial"/>
              <a:ea typeface="Noto Sans"/>
              <a:cs typeface="Arial"/>
            </a:endParaRPr>
          </a:p>
          <a:p>
            <a:pPr marL="1188720" lvl="2" indent="-731520">
              <a:buClr>
                <a:schemeClr val="accent2"/>
              </a:buClr>
            </a:pPr>
            <a:r>
              <a:rPr lang="en-US" sz="2800">
                <a:latin typeface="Arial"/>
                <a:ea typeface="Noto Sans"/>
                <a:cs typeface="Arial"/>
                <a:sym typeface="Wingdings" panose="05000000000000000000" pitchFamily="2" charset="2"/>
              </a:rPr>
              <a:t>Not Approved</a:t>
            </a:r>
            <a:endParaRPr lang="en-US" sz="2800">
              <a:latin typeface="Arial"/>
              <a:ea typeface="Noto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78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91FD0-116F-C0B5-DEFB-CBBC5FC67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List:&#10;Early literacy consortium grant&#10;Coaching&#10;Early LIteracy in educator preparation resource hub&#10;Professional learning communities&#10;Educator Preparation Learning Track at the Literacy Launch INstitutes&#10;Asynchronous Courses for Faculty and Program Supervisors">
            <a:extLst>
              <a:ext uri="{FF2B5EF4-FFF2-40B4-BE49-F238E27FC236}">
                <a16:creationId xmlns:a16="http://schemas.microsoft.com/office/drawing/2014/main" id="{602EA9D5-267C-AAA7-963E-6E0000F81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522223"/>
              </p:ext>
            </p:extLst>
          </p:nvPr>
        </p:nvGraphicFramePr>
        <p:xfrm>
          <a:off x="159327" y="-141513"/>
          <a:ext cx="8200902" cy="751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9FE53609-0C20-F3E1-164F-4262AD6C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Professional Learning and Supports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5838CC-F47E-8C80-7FA9-05061BFE9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Opportunities for Educator Preparation Programs and Faculty to:</a:t>
            </a:r>
          </a:p>
          <a:p>
            <a:pPr marL="342900" indent="-342900">
              <a:buAutoNum type="arabicPeriod"/>
            </a:pPr>
            <a:r>
              <a:rPr lang="en-US"/>
              <a:t>Gain critical content knowledge</a:t>
            </a:r>
          </a:p>
          <a:p>
            <a:pPr marL="342900" indent="-342900">
              <a:buAutoNum type="arabicPeriod"/>
            </a:pPr>
            <a:r>
              <a:rPr lang="en-US"/>
              <a:t>Develop programs of study that support ALL candidates to become effective educators of evidence-based literacy</a:t>
            </a:r>
          </a:p>
        </p:txBody>
      </p:sp>
    </p:spTree>
    <p:extLst>
      <p:ext uri="{BB962C8B-B14F-4D97-AF65-F5344CB8AC3E}">
        <p14:creationId xmlns:p14="http://schemas.microsoft.com/office/powerpoint/2010/main" val="249953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A26E1-032A-6C98-44A9-3AE3FF7E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3E627E-6CBA-DD83-44D8-C94796D1D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180" y="-861002"/>
            <a:ext cx="10515600" cy="861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For more information on early literacy</a:t>
            </a:r>
          </a:p>
        </p:txBody>
      </p:sp>
      <p:pic>
        <p:nvPicPr>
          <p:cNvPr id="5" name="Picture 4" descr="Yellow and blue question marks">
            <a:extLst>
              <a:ext uri="{FF2B5EF4-FFF2-40B4-BE49-F238E27FC236}">
                <a16:creationId xmlns:a16="http://schemas.microsoft.com/office/drawing/2014/main" id="{8CA3F47D-9274-146A-FB1C-BE08B03B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42" y="1596496"/>
            <a:ext cx="4591050" cy="34956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6B258-F49F-BE89-8F51-C95E8C2F1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3999"/>
              </a:lnSpc>
            </a:pP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For more information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please visit the Early Literacy in Educator Preparation webpage: 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https://www.doe.mass.edu/edprep/resources/early-literacy.html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113999"/>
              </a:lnSpc>
              <a:spcBef>
                <a:spcPts val="0"/>
              </a:spcBef>
            </a:pPr>
            <a:r>
              <a:rPr lang="en-US" sz="2200" b="1">
                <a:solidFill>
                  <a:srgbClr val="002060"/>
                </a:solidFill>
                <a:latin typeface="Arial"/>
                <a:cs typeface="Arial"/>
              </a:rPr>
              <a:t>For questions</a:t>
            </a:r>
            <a:r>
              <a:rPr lang="en-US" sz="2200">
                <a:solidFill>
                  <a:srgbClr val="002060"/>
                </a:solidFill>
                <a:latin typeface="Arial"/>
                <a:cs typeface="Arial"/>
              </a:rPr>
              <a:t>, email: </a:t>
            </a:r>
            <a:endParaRPr lang="en-US" sz="22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  <a:spcBef>
                <a:spcPts val="0"/>
              </a:spcBef>
            </a:pPr>
            <a:r>
              <a:rPr lang="en-US" sz="2200">
                <a:solidFill>
                  <a:srgbClr val="002060"/>
                </a:solidFill>
                <a:latin typeface="Arial"/>
                <a:cs typeface="Arial"/>
                <a:hlinkClick r:id="rId4"/>
              </a:rPr>
              <a:t>EducatorPreparation@mass.gov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DF523-C926-49CD-5517-29CC38A5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5FEFE2-ADFC-150B-8FE4-0B5AFEA2A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517B3-A9C3-63DB-EC29-286BEF13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BA3C-0483-FA15-04A2-6240A862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C6E589-3489-6BE5-CCC8-CA314DA6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CD8462-77BD-70E6-8808-D7997B05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2194560"/>
            <a:ext cx="11890665" cy="4093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Overview: Educator Preparation Review &amp; Approval in Massachusetts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Spotlight: Early Literacy Program Reviews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Discussion</a:t>
            </a:r>
            <a:endParaRPr lang="en-US"/>
          </a:p>
          <a:p>
            <a:pPr marL="0" indent="0">
              <a:lnSpc>
                <a:spcPct val="120000"/>
              </a:lnSpc>
              <a:buNone/>
            </a:pPr>
            <a:endParaRPr lang="en-US"/>
          </a:p>
          <a:p>
            <a:pPr>
              <a:lnSpc>
                <a:spcPct val="12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9B4AC-6704-10D0-BC95-12E5D65B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32372" y="6492875"/>
            <a:ext cx="2324099" cy="246495"/>
          </a:xfrm>
        </p:spPr>
        <p:txBody>
          <a:bodyPr/>
          <a:lstStyle/>
          <a:p>
            <a:fld id="{68A8D22E-6BC5-9E47-900C-2BB94685D9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E7CC-C08E-E4BF-DBCB-EF1EDACFB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2DD8-CE41-E17F-4788-FD72C685D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955" y="2400654"/>
            <a:ext cx="10079182" cy="2355495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Arial"/>
                <a:ea typeface="Noto Sans"/>
                <a:cs typeface="Noto Sans"/>
              </a:rPr>
              <a:t>Overview</a:t>
            </a:r>
            <a:r>
              <a:rPr lang="en-US" sz="4400">
                <a:latin typeface="Arial"/>
                <a:cs typeface="Arial"/>
              </a:rPr>
              <a:t>:</a:t>
            </a:r>
            <a:br>
              <a:rPr lang="en-US" sz="4400"/>
            </a:br>
            <a:r>
              <a:rPr lang="en-US" sz="4400">
                <a:latin typeface="Arial"/>
                <a:cs typeface="Arial"/>
              </a:rPr>
              <a:t> </a:t>
            </a:r>
            <a:br>
              <a:rPr lang="en-US" sz="4400"/>
            </a:br>
            <a:r>
              <a:rPr lang="en-US" sz="7800">
                <a:latin typeface="Arial"/>
                <a:cs typeface="Arial"/>
              </a:rPr>
              <a:t>Educator Preparation </a:t>
            </a:r>
            <a:br>
              <a:rPr lang="en-US" sz="7800"/>
            </a:br>
            <a:r>
              <a:rPr lang="en-US" sz="7800">
                <a:latin typeface="Arial"/>
                <a:cs typeface="Arial"/>
              </a:rPr>
              <a:t>Review &amp; Approval </a:t>
            </a:r>
            <a:br>
              <a:rPr lang="en-US" sz="7800"/>
            </a:br>
            <a:r>
              <a:rPr lang="en-US" sz="7800">
                <a:latin typeface="Arial"/>
                <a:cs typeface="Arial"/>
              </a:rPr>
              <a:t>in Massachusetts</a:t>
            </a:r>
          </a:p>
        </p:txBody>
      </p:sp>
    </p:spTree>
    <p:extLst>
      <p:ext uri="{BB962C8B-B14F-4D97-AF65-F5344CB8AC3E}">
        <p14:creationId xmlns:p14="http://schemas.microsoft.com/office/powerpoint/2010/main" val="322945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D4B1-D917-3E03-FADF-F29439E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ea typeface="Noto Sans"/>
                <a:cs typeface="Noto Sans"/>
              </a:rPr>
              <a:t>Educator Preparation in Massachusetts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C5A9C-215D-DB65-9EFD-3F456CDBC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2134778"/>
            <a:ext cx="4348021" cy="4152899"/>
          </a:xfrm>
        </p:spPr>
        <p:txBody>
          <a:bodyPr>
            <a:normAutofit/>
          </a:bodyPr>
          <a:lstStyle/>
          <a:p>
            <a:r>
              <a:rPr lang="en-US">
                <a:ea typeface="Noto Sans" panose="020B0502040504020204" pitchFamily="34" charset="0"/>
              </a:rPr>
              <a:t>62 sponsoring organizations</a:t>
            </a:r>
          </a:p>
          <a:p>
            <a:r>
              <a:rPr lang="en-US">
                <a:ea typeface="Noto Sans" panose="020B0502040504020204" pitchFamily="34" charset="0"/>
              </a:rPr>
              <a:t>Over 1,200 preparation programs</a:t>
            </a:r>
          </a:p>
          <a:p>
            <a:r>
              <a:rPr lang="en-US">
                <a:ea typeface="Noto Sans" panose="020B0502040504020204" pitchFamily="34" charset="0"/>
              </a:rPr>
              <a:t>4,300 completers (on average) each year</a:t>
            </a:r>
          </a:p>
        </p:txBody>
      </p:sp>
      <p:pic>
        <p:nvPicPr>
          <p:cNvPr id="70" name="Picture 69" descr="Map of MA with 62 dots indicating location of educator preparation organizations.">
            <a:extLst>
              <a:ext uri="{FF2B5EF4-FFF2-40B4-BE49-F238E27FC236}">
                <a16:creationId xmlns:a16="http://schemas.microsoft.com/office/drawing/2014/main" id="{B70A1065-AECD-ED56-B293-52238157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13" y="1863016"/>
            <a:ext cx="6669808" cy="41528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939F1-C78C-FB77-2D43-713E1A60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141D1-6AA1-A27B-CFC7-ACAE4684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D7A7-994F-F72C-7F9D-A9E332EC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ea typeface="Noto Sans"/>
                <a:cs typeface="Noto Sans"/>
              </a:rPr>
              <a:t>Review and Approval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080B-86D0-5542-6DA2-6A80DA12B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9" y="1852877"/>
            <a:ext cx="11890665" cy="4696424"/>
          </a:xfrm>
        </p:spPr>
        <p:txBody>
          <a:bodyPr>
            <a:normAutofit/>
          </a:bodyPr>
          <a:lstStyle/>
          <a:p>
            <a:r>
              <a:rPr lang="en-US">
                <a:ea typeface="Noto Sans" panose="020B0502040504020204" pitchFamily="34" charset="0"/>
              </a:rPr>
              <a:t>Commissioner has authority to make approval determinations </a:t>
            </a:r>
          </a:p>
          <a:p>
            <a:r>
              <a:rPr lang="en-US" i="1">
                <a:ea typeface="Noto Sans" panose="020B0502040504020204" pitchFamily="34" charset="0"/>
              </a:rPr>
              <a:t>Guidelines for Educator Preparation Program Approval </a:t>
            </a:r>
            <a:r>
              <a:rPr lang="en-US">
                <a:ea typeface="Noto Sans" panose="020B0502040504020204" pitchFamily="34" charset="0"/>
              </a:rPr>
              <a:t>outline expectations and processes for review and approval</a:t>
            </a:r>
          </a:p>
          <a:p>
            <a:r>
              <a:rPr lang="en-US">
                <a:ea typeface="Noto Sans" panose="020B0502040504020204" pitchFamily="34" charset="0"/>
              </a:rPr>
              <a:t>Approved organizations undergo periodic formal reviews to continue operating programs</a:t>
            </a:r>
          </a:p>
          <a:p>
            <a:r>
              <a:rPr lang="en-US">
                <a:ea typeface="Noto Sans" panose="020B0502040504020204" pitchFamily="34" charset="0"/>
              </a:rPr>
              <a:t>7-year approval terms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B8FDD-1E8F-3626-53C5-084B9BFD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1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3728-1098-5B5B-793B-87637D67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Noto Sans"/>
                <a:cs typeface="Noto Sans"/>
              </a:rPr>
              <a:t>Goal for Educator Preparation in 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C099C-E7AE-3800-C4CB-F4FBC590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1829" y="1591254"/>
            <a:ext cx="11890665" cy="469642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br>
              <a:rPr lang="en-US">
                <a:ea typeface="Noto Sans" panose="020B0502040504020204" pitchFamily="34" charset="0"/>
              </a:rPr>
            </a:br>
            <a:r>
              <a:rPr lang="en-US" sz="2800">
                <a:ea typeface="Noto Sans" panose="020B0502040504020204" pitchFamily="34" charset="0"/>
              </a:rPr>
              <a:t>All aspiring educators are prepared to be effective*; using evidence-based practices, including culturally and linguistically sustaining practices, that well-serve </a:t>
            </a:r>
            <a:r>
              <a:rPr lang="en-US" sz="2800" b="1" i="1">
                <a:ea typeface="Noto Sans" panose="020B0502040504020204" pitchFamily="34" charset="0"/>
              </a:rPr>
              <a:t>all</a:t>
            </a:r>
            <a:r>
              <a:rPr lang="en-US" sz="2800">
                <a:ea typeface="Noto Sans" panose="020B0502040504020204" pitchFamily="34" charset="0"/>
              </a:rPr>
              <a:t> students in Massachusetts, particularly those from systemically marginalized groups and communities, such that all students have equitable opportunities to excel in all content areas across all grades</a:t>
            </a:r>
            <a:r>
              <a:rPr lang="en-US">
                <a:ea typeface="Noto Sans" panose="020B0502040504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68722-6E13-E8B6-2A4C-C1F373372713}"/>
              </a:ext>
            </a:extLst>
          </p:cNvPr>
          <p:cNvSpPr txBox="1"/>
          <p:nvPr/>
        </p:nvSpPr>
        <p:spPr>
          <a:xfrm>
            <a:off x="260604" y="5368328"/>
            <a:ext cx="10712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*Effective educators in Massachusetts are those who nurture and cultivate academic achievement, cultural and linguistic competence, sociopolitical awareness, and emotional intelligence.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A16E0-BCD6-F04C-8C14-FA3F21C9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1BB3-EBD4-0BBD-E6A9-9C9B079D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Features of an Aligned Model for Educator Preparation in Massachusetts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5ECB0-89D0-9A1A-6D89-57720678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 descr="Image showing the relationship between preparation and MA preK12 schools and classrooms.&#10;Content: MTELs and Alternative assessments as well as subject matter guidelines align with the MA Curriculum Frameworks.&#10;Pedagogy: the professional standards for teaching align with the MA standards of effective practice and the candidate assessment of performance aligns to the MA model educator evaluation framework.">
            <a:extLst>
              <a:ext uri="{FF2B5EF4-FFF2-40B4-BE49-F238E27FC236}">
                <a16:creationId xmlns:a16="http://schemas.microsoft.com/office/drawing/2014/main" id="{12CDDD16-1279-A534-0C80-BCF0BE6CD873}"/>
              </a:ext>
            </a:extLst>
          </p:cNvPr>
          <p:cNvGrpSpPr/>
          <p:nvPr/>
        </p:nvGrpSpPr>
        <p:grpSpPr>
          <a:xfrm>
            <a:off x="546161" y="1462190"/>
            <a:ext cx="10707374" cy="4645391"/>
            <a:chOff x="546161" y="1462190"/>
            <a:chExt cx="10707374" cy="4645391"/>
          </a:xfrm>
        </p:grpSpPr>
        <p:sp>
          <p:nvSpPr>
            <p:cNvPr id="16" name="Arrow: Right 15" descr="Arrow: Preparation to MA PreK-12 Schools and Classrooms">
              <a:extLst>
                <a:ext uri="{FF2B5EF4-FFF2-40B4-BE49-F238E27FC236}">
                  <a16:creationId xmlns:a16="http://schemas.microsoft.com/office/drawing/2014/main" id="{3597662D-5FC7-65F4-9BE7-459AAD37FF19}"/>
                </a:ext>
              </a:extLst>
            </p:cNvPr>
            <p:cNvSpPr/>
            <p:nvPr/>
          </p:nvSpPr>
          <p:spPr>
            <a:xfrm>
              <a:off x="564680" y="1462190"/>
              <a:ext cx="10456252" cy="748937"/>
            </a:xfrm>
            <a:prstGeom prst="rightArrow">
              <a:avLst/>
            </a:prstGeom>
            <a:solidFill>
              <a:srgbClr val="347AB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134E98-7767-51ED-8EBF-0999B7556B9F}"/>
                </a:ext>
              </a:extLst>
            </p:cNvPr>
            <p:cNvSpPr txBox="1"/>
            <p:nvPr/>
          </p:nvSpPr>
          <p:spPr>
            <a:xfrm>
              <a:off x="938465" y="3172829"/>
              <a:ext cx="3970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Subject Matter Knowledge Guidelines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8519D9-2CC1-474F-D3D4-F03E7AE830D4}"/>
                </a:ext>
              </a:extLst>
            </p:cNvPr>
            <p:cNvSpPr txBox="1"/>
            <p:nvPr/>
          </p:nvSpPr>
          <p:spPr>
            <a:xfrm>
              <a:off x="7050511" y="3120771"/>
              <a:ext cx="3970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MA Curriculum Frameworks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DA036F-72BB-E09A-CC19-F373C6A0CE6B}"/>
                </a:ext>
              </a:extLst>
            </p:cNvPr>
            <p:cNvSpPr txBox="1"/>
            <p:nvPr/>
          </p:nvSpPr>
          <p:spPr>
            <a:xfrm>
              <a:off x="938465" y="2506065"/>
              <a:ext cx="3970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MTEL and Alternative Assessments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9B2F1B-2A10-6EAD-942E-AC472B0120D6}"/>
                </a:ext>
              </a:extLst>
            </p:cNvPr>
            <p:cNvSpPr txBox="1"/>
            <p:nvPr/>
          </p:nvSpPr>
          <p:spPr>
            <a:xfrm>
              <a:off x="938465" y="4417249"/>
              <a:ext cx="39704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Professional Standards for Teachers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7FCE31-68EC-DB7B-D611-EFA9DA5B92E0}"/>
                </a:ext>
              </a:extLst>
            </p:cNvPr>
            <p:cNvSpPr txBox="1"/>
            <p:nvPr/>
          </p:nvSpPr>
          <p:spPr>
            <a:xfrm>
              <a:off x="7038478" y="4712181"/>
              <a:ext cx="4215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MA Standards of Effective Practice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28876C-16BF-C966-B233-29EC94FEEF56}"/>
                </a:ext>
              </a:extLst>
            </p:cNvPr>
            <p:cNvSpPr txBox="1"/>
            <p:nvPr/>
          </p:nvSpPr>
          <p:spPr>
            <a:xfrm>
              <a:off x="938465" y="5140860"/>
              <a:ext cx="4199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Candidate Assessment of Performance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B1E899-24B6-1E95-A118-87B28C4DE0FB}"/>
                </a:ext>
              </a:extLst>
            </p:cNvPr>
            <p:cNvSpPr txBox="1"/>
            <p:nvPr/>
          </p:nvSpPr>
          <p:spPr>
            <a:xfrm>
              <a:off x="7038478" y="5399695"/>
              <a:ext cx="39704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MA Model Educator Evaluation Framework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28D645-C2F4-81A1-8E4A-F07D242C0BDC}"/>
                </a:ext>
              </a:extLst>
            </p:cNvPr>
            <p:cNvSpPr txBox="1"/>
            <p:nvPr/>
          </p:nvSpPr>
          <p:spPr>
            <a:xfrm>
              <a:off x="1567154" y="3507503"/>
              <a:ext cx="5074279" cy="523220"/>
            </a:xfrm>
            <a:prstGeom prst="rect">
              <a:avLst/>
            </a:prstGeom>
            <a:solidFill>
              <a:srgbClr val="B5DFF3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>
                  <a:latin typeface="Arial"/>
                  <a:cs typeface="Arial"/>
                </a:rPr>
                <a:t>Require all PreK-12 academic licensure candidates to build </a:t>
              </a:r>
              <a:r>
                <a:rPr lang="en-US" sz="1400" b="1" i="1">
                  <a:latin typeface="Arial"/>
                  <a:cs typeface="Arial"/>
                </a:rPr>
                <a:t>fluent</a:t>
              </a:r>
              <a:r>
                <a:rPr lang="en-US" sz="1400">
                  <a:latin typeface="Arial"/>
                  <a:cs typeface="Arial"/>
                </a:rPr>
                <a:t> content knowledge in relevant…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AB7375-CFED-15F1-7D31-7FA8D982B9D1}"/>
                </a:ext>
              </a:extLst>
            </p:cNvPr>
            <p:cNvSpPr txBox="1"/>
            <p:nvPr/>
          </p:nvSpPr>
          <p:spPr>
            <a:xfrm>
              <a:off x="1567152" y="2845134"/>
              <a:ext cx="5074280" cy="307777"/>
            </a:xfrm>
            <a:prstGeom prst="rect">
              <a:avLst/>
            </a:prstGeom>
            <a:solidFill>
              <a:srgbClr val="B5DFF3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>
                  <a:latin typeface="Arial"/>
                  <a:cs typeface="Arial"/>
                </a:rPr>
                <a:t>Assess </a:t>
              </a:r>
              <a:r>
                <a:rPr lang="en-US" sz="1400" b="1" i="1">
                  <a:latin typeface="Arial"/>
                  <a:cs typeface="Arial"/>
                </a:rPr>
                <a:t>functional</a:t>
              </a:r>
              <a:r>
                <a:rPr lang="en-US" sz="1400">
                  <a:latin typeface="Arial"/>
                  <a:cs typeface="Arial"/>
                </a:rPr>
                <a:t> content knowledge aligned with relevant…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55078A-54E1-8086-DD26-E98E9640F391}"/>
                </a:ext>
              </a:extLst>
            </p:cNvPr>
            <p:cNvSpPr txBox="1"/>
            <p:nvPr/>
          </p:nvSpPr>
          <p:spPr>
            <a:xfrm>
              <a:off x="1567152" y="4751435"/>
              <a:ext cx="5074280" cy="307777"/>
            </a:xfrm>
            <a:prstGeom prst="rect">
              <a:avLst/>
            </a:prstGeom>
            <a:solidFill>
              <a:srgbClr val="B5DFF3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>
                  <a:latin typeface="Arial"/>
                  <a:cs typeface="Arial"/>
                </a:rPr>
                <a:t>Define expected pedagogical skills that mirror the…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538927-A327-C764-9C59-17EEBD314B58}"/>
                </a:ext>
              </a:extLst>
            </p:cNvPr>
            <p:cNvSpPr txBox="1"/>
            <p:nvPr/>
          </p:nvSpPr>
          <p:spPr>
            <a:xfrm>
              <a:off x="1567152" y="5475046"/>
              <a:ext cx="5074280" cy="533803"/>
            </a:xfrm>
            <a:prstGeom prst="rect">
              <a:avLst/>
            </a:prstGeom>
            <a:solidFill>
              <a:srgbClr val="B5DFF3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>
                  <a:latin typeface="Arial"/>
                  <a:cs typeface="Arial"/>
                </a:rPr>
                <a:t>Designed to reflect the process used by in-service educators on the Standards of Effective Practice in the…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5D3025-69FB-F2D1-C3F2-1DDC020957F1}"/>
                </a:ext>
              </a:extLst>
            </p:cNvPr>
            <p:cNvSpPr txBox="1"/>
            <p:nvPr/>
          </p:nvSpPr>
          <p:spPr>
            <a:xfrm>
              <a:off x="546161" y="2182311"/>
              <a:ext cx="3970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Content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963151-958F-A30C-E2C4-30EA7EC618BB}"/>
                </a:ext>
              </a:extLst>
            </p:cNvPr>
            <p:cNvSpPr txBox="1"/>
            <p:nvPr/>
          </p:nvSpPr>
          <p:spPr>
            <a:xfrm>
              <a:off x="564680" y="4095811"/>
              <a:ext cx="3970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Pedagogy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3942D8-7170-A3B4-1470-70904E5F1745}"/>
                </a:ext>
              </a:extLst>
            </p:cNvPr>
            <p:cNvSpPr txBox="1"/>
            <p:nvPr/>
          </p:nvSpPr>
          <p:spPr>
            <a:xfrm>
              <a:off x="2326028" y="1638884"/>
              <a:ext cx="397042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Preparation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5810AA-3F24-2ACF-6E81-029FA720B10B}"/>
                </a:ext>
              </a:extLst>
            </p:cNvPr>
            <p:cNvSpPr txBox="1"/>
            <p:nvPr/>
          </p:nvSpPr>
          <p:spPr>
            <a:xfrm>
              <a:off x="6644587" y="1636273"/>
              <a:ext cx="435790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/>
                  <a:cs typeface="Arial"/>
                </a:rPr>
                <a:t>MA PreK-12 Schools and Classrooms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0E6C0648-4A14-85BE-C60E-251D66BA0089}"/>
                </a:ext>
              </a:extLst>
            </p:cNvPr>
            <p:cNvSpPr/>
            <p:nvPr/>
          </p:nvSpPr>
          <p:spPr>
            <a:xfrm>
              <a:off x="6762555" y="2407825"/>
              <a:ext cx="179669" cy="181526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FC4DFB7-8E9E-868D-E27A-516F9F217F0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6762555" y="4896847"/>
              <a:ext cx="275923" cy="28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63B4FE7-08A9-5FAC-BBCE-96E9C501A0B7}"/>
                </a:ext>
              </a:extLst>
            </p:cNvPr>
            <p:cNvCxnSpPr/>
            <p:nvPr/>
          </p:nvCxnSpPr>
          <p:spPr>
            <a:xfrm flipV="1">
              <a:off x="6758544" y="5698948"/>
              <a:ext cx="275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05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FC24E-2797-2CC2-E249-FE210AFD2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3EB0-E580-BAD8-7ADE-15FB8E34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Formal Reviews: Content</a:t>
            </a:r>
          </a:p>
        </p:txBody>
      </p:sp>
      <p:grpSp>
        <p:nvGrpSpPr>
          <p:cNvPr id="12" name="Group 11" descr="Instruction: Provides effective instruction to all candidates and ensures that all completers have the requisite content knowledge and evidence-based pedagogical skills&#10;">
            <a:extLst>
              <a:ext uri="{FF2B5EF4-FFF2-40B4-BE49-F238E27FC236}">
                <a16:creationId xmlns:a16="http://schemas.microsoft.com/office/drawing/2014/main" id="{A6D526E0-2782-A40C-402A-6E6B05F0D5F9}"/>
              </a:ext>
            </a:extLst>
          </p:cNvPr>
          <p:cNvGrpSpPr/>
          <p:nvPr/>
        </p:nvGrpSpPr>
        <p:grpSpPr>
          <a:xfrm>
            <a:off x="289349" y="1661267"/>
            <a:ext cx="5394960" cy="1365672"/>
            <a:chOff x="6596973" y="5004229"/>
            <a:chExt cx="5394960" cy="1365672"/>
          </a:xfrm>
        </p:grpSpPr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622A6D61-4D9D-B2D7-1F5D-092378CE2891}"/>
                </a:ext>
              </a:extLst>
            </p:cNvPr>
            <p:cNvSpPr/>
            <p:nvPr/>
          </p:nvSpPr>
          <p:spPr>
            <a:xfrm>
              <a:off x="6596973" y="5004229"/>
              <a:ext cx="5394960" cy="45720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Instruction (INS)</a:t>
              </a:r>
              <a:endParaRPr lang="en-US" sz="2400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 descr="Instruction: Provides effective instruction to all candidates and ensures that all completers have the requisite content knowledge and evidence-based pedagogical skills">
              <a:extLst>
                <a:ext uri="{FF2B5EF4-FFF2-40B4-BE49-F238E27FC236}">
                  <a16:creationId xmlns:a16="http://schemas.microsoft.com/office/drawing/2014/main" id="{3D2CA9F8-99D1-171B-2905-1B693C3047F2}"/>
                </a:ext>
              </a:extLst>
            </p:cNvPr>
            <p:cNvSpPr txBox="1"/>
            <p:nvPr/>
          </p:nvSpPr>
          <p:spPr>
            <a:xfrm>
              <a:off x="6693428" y="5538904"/>
              <a:ext cx="529850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Provides </a:t>
              </a:r>
              <a:r>
                <a:rPr lang="en-US" sz="1600" b="1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effective instruction to all candidates </a:t>
              </a:r>
              <a:r>
                <a:rPr lang="en-US" sz="1600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and ensures that all completers have the </a:t>
              </a:r>
              <a:r>
                <a:rPr lang="en-US" sz="1600" b="1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requisite content knowledge and evidence-based pedagogical skills</a:t>
              </a:r>
              <a:endParaRPr lang="en-US" sz="160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 descr="Continuous Improvement: Drive toward improved experiences and equitable outcomes for all candidates and the PK-12 students, schools, and districts they serve&#10;">
            <a:extLst>
              <a:ext uri="{FF2B5EF4-FFF2-40B4-BE49-F238E27FC236}">
                <a16:creationId xmlns:a16="http://schemas.microsoft.com/office/drawing/2014/main" id="{733073C9-FC5A-8F84-136E-1D136569861E}"/>
              </a:ext>
            </a:extLst>
          </p:cNvPr>
          <p:cNvGrpSpPr/>
          <p:nvPr/>
        </p:nvGrpSpPr>
        <p:grpSpPr>
          <a:xfrm>
            <a:off x="289349" y="3322595"/>
            <a:ext cx="5394960" cy="1301120"/>
            <a:chOff x="67614" y="3319854"/>
            <a:chExt cx="5394960" cy="1301120"/>
          </a:xfrm>
        </p:grpSpPr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EDDF4200-7E36-706F-3F0A-D7628109E677}"/>
                </a:ext>
              </a:extLst>
            </p:cNvPr>
            <p:cNvSpPr/>
            <p:nvPr/>
          </p:nvSpPr>
          <p:spPr>
            <a:xfrm>
              <a:off x="67614" y="3319854"/>
              <a:ext cx="539496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Continuous Improvement (CI)</a:t>
              </a:r>
              <a:endParaRPr 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 descr="Continuous Improvement: Drive toward improved experiences and equitable outcomes for all candidates and the PK-12 students, schools, and districts they serve&#10;">
              <a:extLst>
                <a:ext uri="{FF2B5EF4-FFF2-40B4-BE49-F238E27FC236}">
                  <a16:creationId xmlns:a16="http://schemas.microsoft.com/office/drawing/2014/main" id="{382E639E-4D76-ED84-F00F-7919EC00A58A}"/>
                </a:ext>
              </a:extLst>
            </p:cNvPr>
            <p:cNvSpPr txBox="1"/>
            <p:nvPr/>
          </p:nvSpPr>
          <p:spPr>
            <a:xfrm>
              <a:off x="290547" y="3789977"/>
              <a:ext cx="4989603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 b="1">
                  <a:latin typeface="Arial"/>
                  <a:ea typeface="Noto Sans"/>
                  <a:cs typeface="Noto Sans"/>
                </a:rPr>
                <a:t>Drive toward improved experiences and equitable outcomes </a:t>
              </a:r>
              <a:r>
                <a:rPr lang="en-US" sz="1600">
                  <a:latin typeface="Arial"/>
                  <a:ea typeface="Noto Sans"/>
                  <a:cs typeface="Noto Sans"/>
                </a:rPr>
                <a:t>for all candidates and the PK-12 students, schools, and districts they serve</a:t>
              </a:r>
            </a:p>
          </p:txBody>
        </p:sp>
      </p:grpSp>
      <p:grpSp>
        <p:nvGrpSpPr>
          <p:cNvPr id="13" name="Group 12" descr="The Candidate: Effective guidance and comprehensive support to all candidates… ensures that [they] are prepared to be effective educators&#10;">
            <a:extLst>
              <a:ext uri="{FF2B5EF4-FFF2-40B4-BE49-F238E27FC236}">
                <a16:creationId xmlns:a16="http://schemas.microsoft.com/office/drawing/2014/main" id="{59DB708C-0C86-F378-00B9-FED89E2B2F73}"/>
              </a:ext>
            </a:extLst>
          </p:cNvPr>
          <p:cNvGrpSpPr/>
          <p:nvPr/>
        </p:nvGrpSpPr>
        <p:grpSpPr>
          <a:xfrm>
            <a:off x="289349" y="4959708"/>
            <a:ext cx="5394960" cy="1326241"/>
            <a:chOff x="67614" y="4935414"/>
            <a:chExt cx="5394960" cy="1326241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4B5973E5-C29D-60F9-D89D-1B3733B127BE}"/>
                </a:ext>
              </a:extLst>
            </p:cNvPr>
            <p:cNvSpPr/>
            <p:nvPr/>
          </p:nvSpPr>
          <p:spPr>
            <a:xfrm>
              <a:off x="67614" y="4935414"/>
              <a:ext cx="539496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The Candidate (CAN) </a:t>
              </a:r>
              <a:endParaRPr 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FCAF9E-D1D4-76F1-3E81-C5FF504730A4}"/>
                </a:ext>
              </a:extLst>
            </p:cNvPr>
            <p:cNvSpPr txBox="1"/>
            <p:nvPr/>
          </p:nvSpPr>
          <p:spPr>
            <a:xfrm>
              <a:off x="289349" y="5430658"/>
              <a:ext cx="49386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Effective guidance and comprehensive support </a:t>
              </a:r>
              <a:r>
                <a:rPr lang="en-US" sz="1600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to all candidates… ensures that [they] are prepared to be effective educators</a:t>
              </a:r>
            </a:p>
          </p:txBody>
        </p:sp>
      </p:grpSp>
      <p:grpSp>
        <p:nvGrpSpPr>
          <p:cNvPr id="14" name="Group 13" descr="Partnerships: Intentional and collaborative PK12 partnerships that benefit candidates and schools/districts... [and cultivate] an increasingly diverse and effective workforce">
            <a:extLst>
              <a:ext uri="{FF2B5EF4-FFF2-40B4-BE49-F238E27FC236}">
                <a16:creationId xmlns:a16="http://schemas.microsoft.com/office/drawing/2014/main" id="{F8BCAEC4-4F7C-F253-6358-1459C3348C5D}"/>
              </a:ext>
            </a:extLst>
          </p:cNvPr>
          <p:cNvGrpSpPr/>
          <p:nvPr/>
        </p:nvGrpSpPr>
        <p:grpSpPr>
          <a:xfrm>
            <a:off x="6596973" y="1641213"/>
            <a:ext cx="5394960" cy="1339493"/>
            <a:chOff x="6596973" y="1641213"/>
            <a:chExt cx="5394960" cy="1339493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BED33E08-FAEC-9F56-5883-0905201D6C85}"/>
                </a:ext>
              </a:extLst>
            </p:cNvPr>
            <p:cNvSpPr/>
            <p:nvPr/>
          </p:nvSpPr>
          <p:spPr>
            <a:xfrm>
              <a:off x="6596973" y="1641213"/>
              <a:ext cx="539496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Partnerships (PAR)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377C75-9F1C-AF37-E8FF-304B9392C14C}"/>
                </a:ext>
              </a:extLst>
            </p:cNvPr>
            <p:cNvSpPr txBox="1"/>
            <p:nvPr/>
          </p:nvSpPr>
          <p:spPr>
            <a:xfrm>
              <a:off x="6596973" y="2149709"/>
              <a:ext cx="539496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Intentional and collaborative PK-12 partnerships </a:t>
              </a:r>
              <a:r>
                <a:rPr lang="en-US" sz="1600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that benefit candidates and schools/districts… [and cultivate] an increasingly diverse and effective workforce</a:t>
              </a:r>
            </a:p>
          </p:txBody>
        </p:sp>
      </p:grpSp>
      <p:grpSp>
        <p:nvGrpSpPr>
          <p:cNvPr id="16" name="Group 15" descr="Field-based Experiences: All candidates engage in high quality school-based experiences that prepare them to be effective educators for all students">
            <a:extLst>
              <a:ext uri="{FF2B5EF4-FFF2-40B4-BE49-F238E27FC236}">
                <a16:creationId xmlns:a16="http://schemas.microsoft.com/office/drawing/2014/main" id="{5DCD0870-CD80-99DC-D828-977E981226CB}"/>
              </a:ext>
            </a:extLst>
          </p:cNvPr>
          <p:cNvGrpSpPr/>
          <p:nvPr/>
        </p:nvGrpSpPr>
        <p:grpSpPr>
          <a:xfrm>
            <a:off x="6596973" y="3298831"/>
            <a:ext cx="5394960" cy="1344092"/>
            <a:chOff x="6596973" y="3298831"/>
            <a:chExt cx="5394960" cy="1344092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92541E25-DDA7-EE84-CA14-50258C09E614}"/>
                </a:ext>
              </a:extLst>
            </p:cNvPr>
            <p:cNvSpPr/>
            <p:nvPr/>
          </p:nvSpPr>
          <p:spPr>
            <a:xfrm>
              <a:off x="6596973" y="3298831"/>
              <a:ext cx="539496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Field-Based Experiences (FBE)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F4F552-1540-6C22-669A-5A5411E0394B}"/>
                </a:ext>
              </a:extLst>
            </p:cNvPr>
            <p:cNvSpPr txBox="1"/>
            <p:nvPr/>
          </p:nvSpPr>
          <p:spPr>
            <a:xfrm>
              <a:off x="6658730" y="3811926"/>
              <a:ext cx="52977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All candidates engage </a:t>
              </a:r>
              <a:r>
                <a:rPr lang="en-US" sz="1600" b="1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in high-quality school-based experiences </a:t>
              </a:r>
              <a:r>
                <a:rPr lang="en-US" sz="1600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that prepare them to be effective educators for all students</a:t>
              </a:r>
            </a:p>
          </p:txBody>
        </p:sp>
      </p:grpSp>
      <p:grpSp>
        <p:nvGrpSpPr>
          <p:cNvPr id="3" name="Group 2" descr="The Organization: Committed to achieving, and has systems, structures, and personnel in place to enable, equitable and effective program experiences and outcomes&#10;">
            <a:extLst>
              <a:ext uri="{FF2B5EF4-FFF2-40B4-BE49-F238E27FC236}">
                <a16:creationId xmlns:a16="http://schemas.microsoft.com/office/drawing/2014/main" id="{41E64A1A-1E52-9FA8-D5E9-23E073917605}"/>
              </a:ext>
            </a:extLst>
          </p:cNvPr>
          <p:cNvGrpSpPr/>
          <p:nvPr/>
        </p:nvGrpSpPr>
        <p:grpSpPr>
          <a:xfrm>
            <a:off x="6596973" y="4959708"/>
            <a:ext cx="5394960" cy="1521737"/>
            <a:chOff x="67614" y="1621627"/>
            <a:chExt cx="5394960" cy="1521737"/>
          </a:xfrm>
        </p:grpSpPr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6DF906E6-E102-975C-E774-BBC45F7BA899}"/>
                </a:ext>
              </a:extLst>
            </p:cNvPr>
            <p:cNvSpPr/>
            <p:nvPr/>
          </p:nvSpPr>
          <p:spPr>
            <a:xfrm>
              <a:off x="67614" y="1621627"/>
              <a:ext cx="539496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The Organization (ORG)</a:t>
              </a:r>
              <a:endParaRPr lang="en-US" sz="2400" b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 descr="Organization: Committed to achieving, and has systems, structures, and personnel in place to enable, equitable and effective program experiences and outcomes">
              <a:extLst>
                <a:ext uri="{FF2B5EF4-FFF2-40B4-BE49-F238E27FC236}">
                  <a16:creationId xmlns:a16="http://schemas.microsoft.com/office/drawing/2014/main" id="{4F9A0390-C8FE-8760-BE6A-89DEB0DC034B}"/>
                </a:ext>
              </a:extLst>
            </p:cNvPr>
            <p:cNvSpPr txBox="1"/>
            <p:nvPr/>
          </p:nvSpPr>
          <p:spPr>
            <a:xfrm>
              <a:off x="290547" y="2066146"/>
              <a:ext cx="498960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Committed to achieving, and has systems, structures, and personnel in place to enable, </a:t>
              </a:r>
              <a:r>
                <a:rPr lang="en-US" sz="1600" b="1"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equitable and effective program experiences and outcomes</a:t>
              </a:r>
              <a:endParaRPr lang="en-US" sz="160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E4824-44C9-7789-3180-723D5ECB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  <SharedWithUsers xmlns="7a12eb2f-f040-4639-9fb2-5a6588dc8035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649671-6F31-4B50-9257-3E5C81E7FB2B}">
  <ds:schemaRefs>
    <ds:schemaRef ds:uri="http://schemas.microsoft.com/office/2006/metadata/properties"/>
    <ds:schemaRef ds:uri="7a12eb2f-f040-4639-9fb2-5a6588dc8035"/>
    <ds:schemaRef ds:uri="http://purl.org/dc/elements/1.1/"/>
    <ds:schemaRef ds:uri="0128f6a2-0fe6-40ac-973e-bb0bf351512f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74FB05-2653-4248-9BF3-6DBB3FA89415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43A678-3B62-4638-847B-287AF50462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1248</Words>
  <Application>Microsoft Office PowerPoint</Application>
  <PresentationFormat>Widescreen</PresentationFormat>
  <Paragraphs>205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Avenir Next LT Pro</vt:lpstr>
      <vt:lpstr>Noto Sans</vt:lpstr>
      <vt:lpstr>Office Theme</vt:lpstr>
      <vt:lpstr>Educator Preparation in Massachusetts </vt:lpstr>
      <vt:lpstr>Presenters</vt:lpstr>
      <vt:lpstr>Agenda</vt:lpstr>
      <vt:lpstr>Overview:   Educator Preparation  Review &amp; Approval  in Massachusetts</vt:lpstr>
      <vt:lpstr>Educator Preparation in Massachusetts</vt:lpstr>
      <vt:lpstr>Review and Approval Authority</vt:lpstr>
      <vt:lpstr>Goal for Educator Preparation in MA</vt:lpstr>
      <vt:lpstr>Key Features of an Aligned Model for Educator Preparation in Massachusetts</vt:lpstr>
      <vt:lpstr>Formal Reviews: Content</vt:lpstr>
      <vt:lpstr>Formal Reviews: Process</vt:lpstr>
      <vt:lpstr>Formal Reviews: Outcomes</vt:lpstr>
      <vt:lpstr>Formal Reviews: Outcomes (2015-2022) </vt:lpstr>
      <vt:lpstr>Formal Reviews: Impact</vt:lpstr>
      <vt:lpstr>For more information</vt:lpstr>
      <vt:lpstr>Early Literacy  Program Reviews</vt:lpstr>
      <vt:lpstr>Focus Areas of the Literacy Launch Initiative </vt:lpstr>
      <vt:lpstr>Special Committee on Pandemic Recovery &amp; Literacy</vt:lpstr>
      <vt:lpstr>Early Literacy Program Reviews:  Approval Criteria</vt:lpstr>
      <vt:lpstr>Accelerated Literacy Program Reviews</vt:lpstr>
      <vt:lpstr>Early Literacy Program Reviews: What We Look For</vt:lpstr>
      <vt:lpstr>Early Literacy Program Reviews:  Approval Designations</vt:lpstr>
      <vt:lpstr>Professional Learning and Supports</vt:lpstr>
      <vt:lpstr>For more information on early literacy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January 27, 2026 Regular Meeting Item 1 Slides: Educator Preparation in Massachusetts</dc:title>
  <dc:creator>DESE</dc:creator>
  <cp:lastModifiedBy>Zou, Dong (EOE)</cp:lastModifiedBy>
  <cp:revision>4</cp:revision>
  <dcterms:created xsi:type="dcterms:W3CDTF">2025-07-28T12:45:59Z</dcterms:created>
  <dcterms:modified xsi:type="dcterms:W3CDTF">2026-02-02T15:15:48Z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 2026 12:00AM</vt:lpwstr>
  </property>
</Properties>
</file>