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73" r:id="rId6"/>
    <p:sldId id="283" r:id="rId7"/>
    <p:sldId id="270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82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6CD306-81AD-BC7D-16A2-05D9847175B0}" name="Woo, Lauren (DESE)" initials="WL" userId="S::lauren.woo@mass.gov::891b1bf9-83ca-4481-960c-a0625b521a43" providerId="AD"/>
  <p188:author id="{8C592D30-2790-C53A-65AD-E37E11204179}" name="Foley, Kinnon (DESE)" initials="FK" userId="S::kinnon.foley@mass.gov::4bff922e-d211-4dcd-970c-f57d358f4faf" providerId="AD"/>
  <p188:author id="{3F602C5C-ED15-FC16-4B03-46E9ADDE3930}" name="Christo, Dimitri D. (DESE)" initials="CDD(" userId="S::dimitri.d.christo@mass.gov::f6874029-da51-4205-b36d-b8ddc7839279" providerId="AD"/>
  <p188:author id="{7961FF5F-6533-BF5A-5B4D-A8A6AEABBD13}" name="Cruz, Jenny (DESE)" initials="CJ" userId="S::jenny.cruz@mass.gov::9acc5e5d-1e16-45d5-8416-f07c61d324d0" providerId="AD"/>
  <p188:author id="{9CA43CE2-546B-A27E-FF66-ADBBE95484C9}" name="Sahni, Amrita D. (DESE)" initials="AS" userId="S::Amrita.D.Sahni@mass.gov::6313d7e8-2463-49dd-9257-e9ab299d51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782"/>
    <a:srgbClr val="347AB6"/>
    <a:srgbClr val="EFBC49"/>
    <a:srgbClr val="B5DFF3"/>
    <a:srgbClr val="EFF8F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61" autoAdjust="0"/>
  </p:normalViewPr>
  <p:slideViewPr>
    <p:cSldViewPr snapToGrid="0">
      <p:cViewPr varScale="1">
        <p:scale>
          <a:sx n="104" d="100"/>
          <a:sy n="104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D407B44-A9F9-6344-868B-44BA300F2CC7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6DB38A-5D4A-D140-AE31-7200571C6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9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C12EC-2D98-F919-775B-ABB3C3BE6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E8125-6C10-B68E-7EEC-29F87A03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</p:spPr>
        <p:txBody>
          <a:bodyPr anchor="b">
            <a:normAutofit/>
          </a:bodyPr>
          <a:lstStyle>
            <a:lvl1pPr algn="l">
              <a:defRPr sz="80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40F4C-9107-5A14-480E-3D44D062E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B5DFF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2B64-39B8-E038-D8C3-7C98BA27D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971965" dist="50800" dir="5400000" algn="ctr" rotWithShape="0">
              <a:srgbClr val="000000">
                <a:alpha val="30037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933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0C3C95-C45D-6F6C-F3B4-EDA7F22D49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FBC82F-33C1-E184-14B2-3E5429080C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F3F3F3"/>
                </a:solidFill>
              </a:defRPr>
            </a:lvl1pPr>
            <a:lvl2pPr>
              <a:defRPr sz="2800">
                <a:solidFill>
                  <a:srgbClr val="F3F3F3"/>
                </a:solidFill>
              </a:defRPr>
            </a:lvl2pPr>
            <a:lvl3pPr>
              <a:defRPr sz="2400">
                <a:solidFill>
                  <a:srgbClr val="F3F3F3"/>
                </a:solidFill>
              </a:defRPr>
            </a:lvl3pPr>
            <a:lvl4pPr>
              <a:defRPr sz="2000">
                <a:solidFill>
                  <a:srgbClr val="F3F3F3"/>
                </a:solidFill>
              </a:defRPr>
            </a:lvl4pPr>
            <a:lvl5pPr>
              <a:defRPr sz="2000">
                <a:solidFill>
                  <a:srgbClr val="F3F3F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551A6A-4D8B-5122-0AE6-EB1794A937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1E4782"/>
                </a:solidFill>
              </a:defRPr>
            </a:lvl1pPr>
            <a:lvl2pPr>
              <a:defRPr sz="2800">
                <a:solidFill>
                  <a:srgbClr val="1E4782"/>
                </a:solidFill>
              </a:defRPr>
            </a:lvl2pPr>
            <a:lvl3pPr>
              <a:defRPr sz="2400">
                <a:solidFill>
                  <a:srgbClr val="1E4782"/>
                </a:solidFill>
              </a:defRPr>
            </a:lvl3pPr>
            <a:lvl4pPr>
              <a:defRPr sz="2000">
                <a:solidFill>
                  <a:srgbClr val="1E4782"/>
                </a:solidFill>
              </a:defRPr>
            </a:lvl4pPr>
            <a:lvl5pPr>
              <a:defRPr sz="2000">
                <a:solidFill>
                  <a:srgbClr val="1E478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3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F3FA896-C43D-31E8-81CC-112E026C87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81888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0F6B8AA-CDAC-6F83-437E-9F75F81B74D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2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30A28D6-B250-1721-F3F0-F1B69120797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1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75CF-B5C5-ED8A-88A0-8AE47B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90DD9-4BCC-D20C-9CD3-C61570FC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FA598-F2AA-D757-9BAF-844B64AEC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55EE-1863-610E-AAE1-EE332FFA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AF1-FDD2-DEBC-6AA4-EC4CCBD2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FBA8-CEF2-8E5D-9095-7FA8144C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5D4F3-A1B5-B917-5F54-AF19B274D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548" y="2505075"/>
            <a:ext cx="5157787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01150-5393-D283-E33B-3609AA2AB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2796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017DC-0538-D4B7-3886-13292A469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960" y="2505075"/>
            <a:ext cx="5183188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DB7D3-E745-25B4-373D-DBC63B59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&#10;&#10;AI-generated content may be incorrect.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95598" dist="50800" dir="5400000" algn="ctr" rotWithShape="0">
              <a:srgbClr val="000000">
                <a:alpha val="2955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92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76969" dir="720000" algn="ctr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667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793118" dist="50800" dir="5400000" algn="ctr" rotWithShape="0">
              <a:srgbClr val="000000">
                <a:alpha val="30216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44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hape&#10;&#10;AI-generated content may be incorrect.">
            <a:extLst>
              <a:ext uri="{FF2B5EF4-FFF2-40B4-BE49-F238E27FC236}">
                <a16:creationId xmlns:a16="http://schemas.microsoft.com/office/drawing/2014/main" id="{51D4DCB4-D71E-80F2-CD14-980FA57C2A14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549BF-250F-BA79-3611-D06653B9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7C9-737B-B6D6-1314-78C22CCF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BD77-56B0-2B84-ADB2-A2EE1F0E5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rgbClr val="1E47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52" r:id="rId5"/>
    <p:sldLayoutId id="2147483653" r:id="rId6"/>
    <p:sldLayoutId id="2147483655" r:id="rId7"/>
    <p:sldLayoutId id="2147483665" r:id="rId8"/>
    <p:sldLayoutId id="2147483664" r:id="rId9"/>
    <p:sldLayoutId id="2147483666" r:id="rId10"/>
    <p:sldLayoutId id="2147483656" r:id="rId11"/>
    <p:sldLayoutId id="2147483660" r:id="rId12"/>
    <p:sldLayoutId id="2147483661" r:id="rId13"/>
    <p:sldLayoutId id="2147483657" r:id="rId14"/>
    <p:sldLayoutId id="2147483669" r:id="rId15"/>
    <p:sldLayoutId id="2147483662" r:id="rId16"/>
    <p:sldLayoutId id="2147483670" r:id="rId17"/>
    <p:sldLayoutId id="2147483663" r:id="rId18"/>
    <p:sldLayoutId id="214748367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347A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AB2B-9E86-B31F-8494-E95DE385C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Amendments to Regulations on State Seal of Biliteracy, 603 CMR 31.04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1BCB3-4284-A57E-4AB3-04CB2D22AC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Presented to the Board of Elementary and 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263610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2CE0-F655-63A4-FC58-64074C472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Recommended Change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28BF-0D6C-C999-85F7-10ED24DA1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Transcript Language Flexibility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Permit districts to include:</a:t>
            </a:r>
          </a:p>
          <a:p>
            <a:pPr lvl="1"/>
            <a:r>
              <a:rPr lang="en-US" dirty="0"/>
              <a:t>The Seal insignia, </a:t>
            </a:r>
            <a:r>
              <a:rPr lang="en-US" b="1" dirty="0"/>
              <a:t>and/or</a:t>
            </a:r>
            <a:endParaRPr lang="en-US" dirty="0"/>
          </a:p>
          <a:p>
            <a:pPr lvl="1"/>
            <a:r>
              <a:rPr lang="en-US" dirty="0">
                <a:latin typeface="Arial"/>
                <a:cs typeface="Arial"/>
              </a:rPr>
              <a:t>A line of text stating the student earned the Seal and </a:t>
            </a:r>
            <a:r>
              <a:rPr lang="en-US" b="1" dirty="0">
                <a:latin typeface="Arial"/>
                <a:cs typeface="Arial"/>
              </a:rPr>
              <a:t>in which language(s)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latin typeface="Arial"/>
                <a:cs typeface="Arial"/>
              </a:rPr>
              <a:t>Addresses concerns about transcript formatting and system limitations, while still ensuring that the information is included on the transcript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94C4A-5EB4-D580-4439-0BBA7B2E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69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CDC06-EA49-A58B-0F32-DFB7FECA9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88AE-066E-A6C4-CCD9-3FF53BD4F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Recommended Change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A2536-EFCE-865D-0546-CD975AB23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District Data Reporting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Add language to 31.04(6)(b) requiring districts to report annually:</a:t>
            </a:r>
          </a:p>
          <a:p>
            <a:pPr lvl="1"/>
            <a:r>
              <a:rPr lang="en-US" dirty="0">
                <a:latin typeface="Arial"/>
                <a:cs typeface="Arial"/>
              </a:rPr>
              <a:t>Students who earned the Seal</a:t>
            </a:r>
          </a:p>
          <a:p>
            <a:pPr lvl="1"/>
            <a:r>
              <a:rPr lang="en-US" dirty="0">
                <a:latin typeface="Arial"/>
                <a:cs typeface="Arial"/>
              </a:rPr>
              <a:t>The </a:t>
            </a:r>
            <a:r>
              <a:rPr lang="en-US" b="1" dirty="0">
                <a:latin typeface="Arial"/>
                <a:cs typeface="Arial"/>
              </a:rPr>
              <a:t>specific language(s)</a:t>
            </a:r>
            <a:r>
              <a:rPr lang="en-US" dirty="0">
                <a:latin typeface="Arial"/>
                <a:cs typeface="Arial"/>
              </a:rPr>
              <a:t> in which it was earned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latin typeface="Arial"/>
                <a:cs typeface="Arial"/>
              </a:rPr>
              <a:t>Strengthens statewide data, recognition, and program monitoring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EF4077-B85E-28E8-47FA-F53479A10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37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8D46BA-B870-0794-B8DF-19B0CFA3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E0565-597F-098F-5C8E-CCE1FB70E8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84562" y="1932555"/>
            <a:ext cx="10089923" cy="2557462"/>
          </a:xfrm>
        </p:spPr>
        <p:txBody>
          <a:bodyPr>
            <a:normAutofit/>
          </a:bodyPr>
          <a:lstStyle/>
          <a:p>
            <a:r>
              <a:rPr lang="en-US" sz="6600"/>
              <a:t>Comments &amp; </a:t>
            </a:r>
          </a:p>
          <a:p>
            <a:r>
              <a:rPr lang="en-US" sz="660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89014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3239-41C1-842F-DFC9-E2E32FEC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2B20-F42B-6592-8656-5FF4450D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Today’s 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02B58-2F24-7D59-81E2-30FE6AAAF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Allison Balter, Director of the Office of Language Acquisition</a:t>
            </a:r>
          </a:p>
          <a:p>
            <a:r>
              <a:rPr lang="en-US"/>
              <a:t>Johanna Wakelin, Associate General Counsel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83806-2766-234F-2E9C-4AA56762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3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11B39-0288-DF00-720A-0D9020F43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B25E-5F66-A111-0B25-B65B6667A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51C2B-31E9-05DF-B6A1-D52DFD2B6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changes to regulations presented in October</a:t>
            </a:r>
          </a:p>
          <a:p>
            <a:r>
              <a:rPr lang="en-US" dirty="0"/>
              <a:t>Summary of public comment</a:t>
            </a:r>
          </a:p>
          <a:p>
            <a:r>
              <a:rPr lang="en-US" dirty="0"/>
              <a:t>Additional changes to regulations in response to public comment</a:t>
            </a:r>
          </a:p>
          <a:p>
            <a:r>
              <a:rPr lang="en-US" dirty="0"/>
              <a:t>Comments and questions from the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929CC-AF94-9E38-D082-DC39B5B3F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57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E7C51-ACCA-AF6B-E884-8D88092D4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C176-2F23-13B0-051E-44FBF72F6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 on Proposed Changes to </a:t>
            </a:r>
            <a:br>
              <a:rPr lang="en-US" dirty="0"/>
            </a:br>
            <a:r>
              <a:rPr lang="en-US" dirty="0"/>
              <a:t>the State Seal of Biliteracy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56B665-B6A0-821C-AFE7-4DB556E6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2D05E09-F780-E315-BBD1-C91DE84D32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179" y="1822635"/>
            <a:ext cx="11783292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October 2025: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Board voted to release proposed amendments for public comment.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Public comment period: 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October 29–December 5, 2025</a:t>
            </a:r>
            <a:endParaRPr lang="en-US" altLang="en-US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Purpose of amendments: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Align regulations with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changes to competency determination law</a:t>
            </a:r>
            <a:endParaRPr lang="en-US" altLang="en-US" sz="2800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Improve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clarity, consistency, and procedures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 for districts</a:t>
            </a:r>
            <a:endParaRPr lang="en-US" altLang="en-US" sz="2800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0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13344-9527-73D7-032A-BA2E90D5C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Amendments Released for Public 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93E76-C1AF-1615-5980-B180AC718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623942"/>
            <a:ext cx="11890665" cy="44146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dirty="0">
                <a:latin typeface="Arial"/>
                <a:cs typeface="Arial"/>
              </a:rPr>
              <a:t>Remove outdated </a:t>
            </a:r>
            <a:r>
              <a:rPr lang="en-US" altLang="en-US" b="1" dirty="0">
                <a:latin typeface="Arial"/>
                <a:cs typeface="Arial"/>
              </a:rPr>
              <a:t>Competency Determination references</a:t>
            </a:r>
            <a:endParaRPr lang="en-US" altLang="en-US"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dirty="0">
                <a:latin typeface="Arial"/>
                <a:cs typeface="Arial"/>
              </a:rPr>
              <a:t>Clarify and streamline procedures for </a:t>
            </a:r>
            <a:r>
              <a:rPr lang="en-US" altLang="en-US" b="1" dirty="0">
                <a:latin typeface="Arial"/>
                <a:cs typeface="Arial"/>
              </a:rPr>
              <a:t>notification,</a:t>
            </a:r>
            <a:r>
              <a:rPr lang="en-US" altLang="en-US" dirty="0">
                <a:latin typeface="Arial"/>
                <a:cs typeface="Arial"/>
              </a:rPr>
              <a:t> </a:t>
            </a:r>
            <a:r>
              <a:rPr lang="en-US" altLang="en-US" b="1" dirty="0">
                <a:latin typeface="Arial"/>
                <a:cs typeface="Arial"/>
              </a:rPr>
              <a:t>transcripts, and </a:t>
            </a:r>
            <a:r>
              <a:rPr lang="en-US" altLang="en-US" b="1">
                <a:latin typeface="Arial"/>
                <a:cs typeface="Arial"/>
              </a:rPr>
              <a:t>terminology</a:t>
            </a:r>
            <a:endParaRPr lang="en-US" altLang="en-US"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dirty="0">
                <a:latin typeface="Arial"/>
                <a:cs typeface="Arial"/>
              </a:rPr>
              <a:t>Provide </a:t>
            </a:r>
            <a:r>
              <a:rPr lang="en-US" altLang="en-US" b="1" dirty="0">
                <a:latin typeface="Arial"/>
                <a:cs typeface="Arial"/>
              </a:rPr>
              <a:t>flexibility </a:t>
            </a:r>
            <a:r>
              <a:rPr lang="en-US" altLang="en-US" dirty="0">
                <a:latin typeface="Arial"/>
                <a:cs typeface="Arial"/>
              </a:rPr>
              <a:t>for demonstrating proficiency in English and other languages to strengthen equitable access for multilingual learners and students who may enroll in Massachusetts schools after 10</a:t>
            </a:r>
            <a:r>
              <a:rPr lang="en-US" altLang="en-US" baseline="30000" dirty="0">
                <a:latin typeface="Arial"/>
                <a:cs typeface="Arial"/>
              </a:rPr>
              <a:t>th</a:t>
            </a:r>
            <a:r>
              <a:rPr lang="en-US" altLang="en-US">
                <a:latin typeface="Arial"/>
                <a:cs typeface="Arial"/>
              </a:rPr>
              <a:t> grade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Support </a:t>
            </a:r>
            <a:r>
              <a:rPr lang="en-US" altLang="en-US" b="1" dirty="0">
                <a:latin typeface="Arial"/>
                <a:cs typeface="Arial"/>
              </a:rPr>
              <a:t>equitable access</a:t>
            </a:r>
            <a:r>
              <a:rPr lang="en-US" altLang="en-US" dirty="0">
                <a:latin typeface="Arial"/>
                <a:cs typeface="Arial"/>
              </a:rPr>
              <a:t> to the Seal statewide while maintaining its rigor and integrity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0D174-1392-F4C1-81E5-4D4A618B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18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91E6A-35F7-A5FF-23BF-1BB63F88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Clarifying and Procedural Amendments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2E3BE-9912-91E2-9381-5CED7DFC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28DBC61-F3A3-A78E-C60B-8064E10D83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179" y="1874728"/>
            <a:ext cx="1088952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Require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annual written notice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 to families about the Seal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Specify the Seal must appear on the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student transcript</a:t>
            </a:r>
            <a:endParaRPr lang="en-US" altLang="en-US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Replace “foreign language” with </a:t>
            </a: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“language other than English</a:t>
            </a:r>
            <a:r>
              <a:rPr lang="en-US" altLang="en-US" b="1">
                <a:latin typeface="Arial"/>
                <a:cs typeface="Arial"/>
              </a:rPr>
              <a:t>”</a:t>
            </a:r>
            <a:endParaRPr lang="en-US" altLang="en-US" b="1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Require language assessments taken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during or after grade 8</a:t>
            </a:r>
            <a:endParaRPr lang="en-US" altLang="en-US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8526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96230-0BEB-B8DE-919F-42F649747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6E3F4-C79B-40B1-18DA-C64404E30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English Proficiency Criteria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2F65D-EF77-610A-7FBC-A78751D0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E2D215-D6A8-A0D0-F9F6-6193D72563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179" y="1443842"/>
            <a:ext cx="1147627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Remove outdated criteria tied to former MCAS/CD regulations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Establish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three updated criteria</a:t>
            </a:r>
            <a:endParaRPr lang="en-US" altLang="en-US" b="0" i="0" u="none" strike="noStrike" cap="none" normalizeH="0" baseline="0">
              <a:ln>
                <a:noFill/>
              </a:ln>
              <a:effectLst/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Continue use of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grade 10 ELA MCAS</a:t>
            </a:r>
            <a:r>
              <a:rPr lang="en-US" altLang="en-US" b="1" dirty="0">
                <a:latin typeface="Arial"/>
                <a:cs typeface="Arial"/>
              </a:rPr>
              <a:t> </a:t>
            </a:r>
            <a:r>
              <a:rPr lang="en-US" altLang="en-US" dirty="0">
                <a:latin typeface="Arial"/>
                <a:cs typeface="Arial"/>
              </a:rPr>
              <a:t>as a key measure</a:t>
            </a:r>
            <a:endParaRPr kumimoji="0" lang="en-US" altLang="en-US" b="1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Allow DESE to approve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additional nationally recognized assessments</a:t>
            </a:r>
            <a:r>
              <a:rPr lang="en-US" altLang="en-US" b="1" dirty="0">
                <a:latin typeface="Arial"/>
                <a:cs typeface="Arial"/>
              </a:rPr>
              <a:t> </a:t>
            </a:r>
            <a:r>
              <a:rPr lang="en-US" altLang="en-US" dirty="0">
                <a:latin typeface="Arial"/>
                <a:cs typeface="Arial"/>
              </a:rPr>
              <a:t>aligned to MCAS performance levels</a:t>
            </a:r>
            <a:endParaRPr lang="en-US" altLang="en-US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0509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AC151-B835-6677-5F0E-EFF418261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CBF4A-AC7F-4AF1-CD72-5D6FDDD6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 of Public Comment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CEA29-BA94-D841-C22B-98C36230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1C2D194-9C39-5235-F05A-EF37C35FD4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179" y="1630685"/>
            <a:ext cx="1147627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More than </a:t>
            </a:r>
            <a:r>
              <a:rPr lang="en-US" altLang="en-US" b="1" dirty="0">
                <a:latin typeface="Arial"/>
                <a:cs typeface="Arial"/>
              </a:rPr>
              <a:t>40 commenters</a:t>
            </a:r>
            <a:r>
              <a:rPr lang="en-US" altLang="en-US" dirty="0">
                <a:latin typeface="Arial"/>
                <a:cs typeface="Arial"/>
              </a:rPr>
              <a:t> responded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Participants included: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Arial"/>
                <a:cs typeface="Arial"/>
              </a:rPr>
              <a:t>Educators and administrators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Arial"/>
                <a:cs typeface="Arial"/>
              </a:rPr>
              <a:t>Professional and advocacy organizations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Arial"/>
                <a:cs typeface="Arial"/>
              </a:rPr>
              <a:t>Parents and community members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Strong overall support for: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Arial"/>
                <a:cs typeface="Arial"/>
              </a:rPr>
              <a:t>Alignment with state law and updated CD requirements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Arial"/>
                <a:cs typeface="Arial"/>
              </a:rPr>
              <a:t>Expanded flexibility and clarity</a:t>
            </a:r>
          </a:p>
        </p:txBody>
      </p:sp>
    </p:spTree>
    <p:extLst>
      <p:ext uri="{BB962C8B-B14F-4D97-AF65-F5344CB8AC3E}">
        <p14:creationId xmlns:p14="http://schemas.microsoft.com/office/powerpoint/2010/main" val="176473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257D8-A4AC-70F9-5C31-74A70DA50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91E06-3B9F-F849-F8DC-E74B03F50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Public Comment Themes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B201C-30F3-259F-74A0-451A36B09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F8C03B1-A812-97C4-7CEB-17560F5677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7861" y="1874728"/>
            <a:ext cx="11476277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Implementation logistics for </a:t>
            </a:r>
            <a:r>
              <a:rPr lang="en-US" altLang="en-US" b="1" dirty="0">
                <a:latin typeface="Arial"/>
                <a:cs typeface="Arial"/>
              </a:rPr>
              <a:t>transcripts</a:t>
            </a:r>
            <a:endParaRPr lang="en-US" altLang="en-US"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Support for expanded </a:t>
            </a:r>
            <a:r>
              <a:rPr lang="en-US" altLang="en-US" b="1" dirty="0">
                <a:latin typeface="Arial"/>
                <a:cs typeface="Arial"/>
              </a:rPr>
              <a:t>assessment options</a:t>
            </a:r>
            <a:endParaRPr lang="en-US" altLang="en-US" dirty="0"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Interest in clearer documentation of </a:t>
            </a:r>
            <a:r>
              <a:rPr lang="en-US" altLang="en-US" b="1" dirty="0">
                <a:latin typeface="Arial"/>
                <a:cs typeface="Arial"/>
              </a:rPr>
              <a:t>languages earned</a:t>
            </a:r>
            <a:endParaRPr lang="en-US" altLang="en-US" dirty="0"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/>
                <a:cs typeface="Arial"/>
              </a:rPr>
              <a:t>Desire for stronger </a:t>
            </a:r>
            <a:r>
              <a:rPr lang="en-US" altLang="en-US" b="1" dirty="0">
                <a:latin typeface="Arial"/>
                <a:cs typeface="Arial"/>
              </a:rPr>
              <a:t>data reporting and transparency</a:t>
            </a:r>
            <a:endParaRPr lang="en-US" alt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973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EA0BB4E6A684694772750B001C800" ma:contentTypeVersion="15" ma:contentTypeDescription="Create a new document." ma:contentTypeScope="" ma:versionID="0f90ca5a2085d8c0a242a18c5743b1a5">
  <xsd:schema xmlns:xsd="http://www.w3.org/2001/XMLSchema" xmlns:xs="http://www.w3.org/2001/XMLSchema" xmlns:p="http://schemas.microsoft.com/office/2006/metadata/properties" xmlns:ns2="0128f6a2-0fe6-40ac-973e-bb0bf351512f" xmlns:ns3="7a12eb2f-f040-4639-9fb2-5a6588dc8035" targetNamespace="http://schemas.microsoft.com/office/2006/metadata/properties" ma:root="true" ma:fieldsID="cb07360ac9a85e116485bb8f524b855d" ns2:_="" ns3:_="">
    <xsd:import namespace="0128f6a2-0fe6-40ac-973e-bb0bf351512f"/>
    <xsd:import namespace="7a12eb2f-f040-4639-9fb2-5a6588dc80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28f6a2-0fe6-40ac-973e-bb0bf35151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2eb2f-f040-4639-9fb2-5a6588dc80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7bb8feb-9677-4bc1-b64f-9fa6907871bd}" ma:internalName="TaxCatchAll" ma:showField="CatchAllData" ma:web="7a12eb2f-f040-4639-9fb2-5a6588dc80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12eb2f-f040-4639-9fb2-5a6588dc8035" xsi:nil="true"/>
    <lcf76f155ced4ddcb4097134ff3c332f xmlns="0128f6a2-0fe6-40ac-973e-bb0bf35151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98D21F-1B6C-4306-9254-F6E9DAD8DC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A8ED97-AF4A-455A-9278-6BB279EAAE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28f6a2-0fe6-40ac-973e-bb0bf351512f"/>
    <ds:schemaRef ds:uri="7a12eb2f-f040-4639-9fb2-5a6588dc80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494D0F-5B2D-44F5-A6E4-06E511D698B6}">
  <ds:schemaRefs>
    <ds:schemaRef ds:uri="5c00cd74-d6be-49c7-80a9-a23c4d407646"/>
    <ds:schemaRef ds:uri="4f710adf-b166-499f-b5e3-b788b6d6920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  <ds:schemaRef ds:uri="7a12eb2f-f040-4639-9fb2-5a6588dc8035"/>
    <ds:schemaRef ds:uri="0128f6a2-0fe6-40ac-973e-bb0bf351512f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456</Words>
  <Application>Microsoft Office PowerPoint</Application>
  <PresentationFormat>Widescreen</PresentationFormat>
  <Paragraphs>89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Aptos</vt:lpstr>
      <vt:lpstr>Arial</vt:lpstr>
      <vt:lpstr>Office Theme</vt:lpstr>
      <vt:lpstr>Amendments to Regulations on State Seal of Biliteracy, 603 CMR 31.04</vt:lpstr>
      <vt:lpstr>Today’s Presenters</vt:lpstr>
      <vt:lpstr>Today’s Agenda</vt:lpstr>
      <vt:lpstr>Background on Proposed Changes to  the State Seal of Biliteracy</vt:lpstr>
      <vt:lpstr>Proposed Amendments Released for Public Comment</vt:lpstr>
      <vt:lpstr>Clarifying and Procedural Amendments</vt:lpstr>
      <vt:lpstr>English Proficiency Criteria</vt:lpstr>
      <vt:lpstr>Summary of Public Comment</vt:lpstr>
      <vt:lpstr>Key Public Comment Themes</vt:lpstr>
      <vt:lpstr>Additional Recommended Change #1</vt:lpstr>
      <vt:lpstr>Additional Recommended Change #2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BESE January 27, 2026 Regular Meeting Item 2 Slides: Amendments to Regulations on State Seal of Biliteracy, 603 CMR 31.04</dc:title>
  <dc:creator>DESE</dc:creator>
  <cp:lastModifiedBy>Zou, Dong (EOE)</cp:lastModifiedBy>
  <cp:revision>19</cp:revision>
  <cp:lastPrinted>2025-10-27T12:38:23Z</cp:lastPrinted>
  <dcterms:created xsi:type="dcterms:W3CDTF">2025-04-29T19:14:04Z</dcterms:created>
  <dcterms:modified xsi:type="dcterms:W3CDTF">2026-02-02T15:15:19Z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Feb 2 2026 12:00AM</vt:lpwstr>
  </property>
</Properties>
</file>