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4" r:id="rId5"/>
    <p:sldId id="272" r:id="rId6"/>
    <p:sldId id="281" r:id="rId7"/>
    <p:sldId id="270" r:id="rId8"/>
    <p:sldId id="268" r:id="rId9"/>
    <p:sldId id="285" r:id="rId10"/>
    <p:sldId id="284" r:id="rId11"/>
    <p:sldId id="282" r:id="rId12"/>
    <p:sldId id="257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592D30-2790-C53A-65AD-E37E11204179}" name="Foley, Kinnon (DESE)" initials="FK" userId="S::kinnon.foley@mass.gov::4bff922e-d211-4dcd-970c-f57d358f4faf" providerId="AD"/>
  <p188:author id="{69CEA696-0988-18ED-55CB-0BC381DFDD0A}" name="Tarca, Katherine (DESE)" initials="KT" userId="S::Katherine.Tarca@mass.gov::19130e79-1b78-4f60-a0a5-8511ea9cc8b6" providerId="AD"/>
  <p188:author id="{91D3E5EF-EF9A-893D-738D-C764E5812ACF}" name="Sewnarine, Linda (DESE)" initials="SL" userId="S::linda.sewnarine@mass.gov::ec44af20-634e-4f39-b049-693759b8dc88" providerId="AD"/>
  <p188:author id="{64F437FA-D8DD-068F-1009-9FD5BB7B109E}" name="Tarca, Katherine (DESE)" initials="TK" userId="S::katherine.tarca@mass.gov::19130e79-1b78-4f60-a0a5-8511ea9cc8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87"/>
    <a:srgbClr val="5B927F"/>
    <a:srgbClr val="C41F8C"/>
    <a:srgbClr val="B33188"/>
    <a:srgbClr val="F88F00"/>
    <a:srgbClr val="F3F3F3"/>
    <a:srgbClr val="E8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C385A-86B6-4192-8B7E-4E5DB159F5D0}" v="9" dt="2026-02-23T23:16:38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 snapToGrid="0">
      <p:cViewPr varScale="1">
        <p:scale>
          <a:sx n="100" d="100"/>
          <a:sy n="100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CD10E-A7C8-44C8-AB5C-F68267EFC41C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DD4817-8CA1-49CC-9A4E-D76CCB95E3E7}">
      <dgm:prSet phldrT="[Text]" phldr="0" custT="1"/>
      <dgm:spPr>
        <a:solidFill>
          <a:schemeClr val="accent5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Strong Instruction, Student Learning</a:t>
          </a:r>
        </a:p>
      </dgm:t>
    </dgm:pt>
    <dgm:pt modelId="{B8A2E0A0-87F8-4707-835B-A3C0F34BBAF6}" type="parTrans" cxnId="{33E1E1AC-5129-49A3-AE4D-34B6BFB378C7}">
      <dgm:prSet/>
      <dgm:spPr/>
      <dgm:t>
        <a:bodyPr/>
        <a:lstStyle/>
        <a:p>
          <a:endParaRPr lang="en-US"/>
        </a:p>
      </dgm:t>
    </dgm:pt>
    <dgm:pt modelId="{DD15CA59-AB98-4D0E-A000-05EE8CC3D191}" type="sibTrans" cxnId="{33E1E1AC-5129-49A3-AE4D-34B6BFB378C7}">
      <dgm:prSet/>
      <dgm:spPr/>
      <dgm:t>
        <a:bodyPr/>
        <a:lstStyle/>
        <a:p>
          <a:endParaRPr lang="en-US"/>
        </a:p>
      </dgm:t>
    </dgm:pt>
    <dgm:pt modelId="{15776C96-6115-4614-B090-2BC68548A807}">
      <dgm:prSet phldrT="[Text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sz="1600" b="0" i="0" u="none" dirty="0"/>
            <a:t>Aligned Materials &amp; Classroom Practices</a:t>
          </a:r>
          <a:endParaRPr lang="en-US" sz="1600" b="0" dirty="0"/>
        </a:p>
      </dgm:t>
    </dgm:pt>
    <dgm:pt modelId="{21873AE0-0415-4DC5-B758-C4D231CAF6E9}" type="parTrans" cxnId="{C95C314B-9745-4A1B-A6A8-5219DE6B07A0}">
      <dgm:prSet/>
      <dgm:spPr/>
      <dgm:t>
        <a:bodyPr/>
        <a:lstStyle/>
        <a:p>
          <a:endParaRPr lang="en-US"/>
        </a:p>
      </dgm:t>
    </dgm:pt>
    <dgm:pt modelId="{D3C7F9EB-3F5C-436D-BBFF-A29FB59F9A60}" type="sibTrans" cxnId="{C95C314B-9745-4A1B-A6A8-5219DE6B07A0}">
      <dgm:prSet/>
      <dgm:spPr/>
      <dgm:t>
        <a:bodyPr/>
        <a:lstStyle/>
        <a:p>
          <a:endParaRPr lang="en-US"/>
        </a:p>
      </dgm:t>
    </dgm:pt>
    <dgm:pt modelId="{3D2D6553-812D-4E36-BCE9-3EF15395932B}">
      <dgm:prSet phldrT="[Text]" custT="1"/>
      <dgm:spPr>
        <a:solidFill>
          <a:srgbClr val="5B927F"/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sz="1600" b="0" i="0" u="none" dirty="0">
              <a:solidFill>
                <a:schemeClr val="bg1"/>
              </a:solidFill>
            </a:rPr>
            <a:t>Professional Learning &amp; Coaching</a:t>
          </a:r>
          <a:endParaRPr lang="en-US" sz="1600" b="0" dirty="0">
            <a:solidFill>
              <a:schemeClr val="bg1"/>
            </a:solidFill>
          </a:endParaRPr>
        </a:p>
      </dgm:t>
    </dgm:pt>
    <dgm:pt modelId="{B810E345-E27F-45FD-BAE5-C3A049C2FCF4}" type="parTrans" cxnId="{E840D64D-6362-4D35-8E24-3D50495AE9CF}">
      <dgm:prSet/>
      <dgm:spPr/>
      <dgm:t>
        <a:bodyPr/>
        <a:lstStyle/>
        <a:p>
          <a:endParaRPr lang="en-US"/>
        </a:p>
      </dgm:t>
    </dgm:pt>
    <dgm:pt modelId="{999912B5-3D7D-4201-B46D-FBB4EF3F3B39}" type="sibTrans" cxnId="{E840D64D-6362-4D35-8E24-3D50495AE9CF}">
      <dgm:prSet/>
      <dgm:spPr/>
      <dgm:t>
        <a:bodyPr/>
        <a:lstStyle/>
        <a:p>
          <a:endParaRPr lang="en-US"/>
        </a:p>
      </dgm:t>
    </dgm:pt>
    <dgm:pt modelId="{AB3329FF-8AFF-4E85-B4A1-238CDD35BF4F}">
      <dgm:prSet phldrT="[Text]" custT="1"/>
      <dgm:spPr>
        <a:solidFill>
          <a:srgbClr val="144887"/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sz="1600" b="0" i="0" u="none" dirty="0">
              <a:solidFill>
                <a:schemeClr val="bg1"/>
              </a:solidFill>
            </a:rPr>
            <a:t>Strategically Deployed Resources</a:t>
          </a:r>
          <a:endParaRPr lang="en-US" sz="1600" dirty="0">
            <a:solidFill>
              <a:schemeClr val="bg1"/>
            </a:solidFill>
          </a:endParaRPr>
        </a:p>
      </dgm:t>
    </dgm:pt>
    <dgm:pt modelId="{E0262CA8-DAD4-47DA-A3DC-564A0501941E}" type="parTrans" cxnId="{E1E98959-101B-44AA-9A21-C6A565C718CF}">
      <dgm:prSet/>
      <dgm:spPr/>
      <dgm:t>
        <a:bodyPr/>
        <a:lstStyle/>
        <a:p>
          <a:endParaRPr lang="en-US"/>
        </a:p>
      </dgm:t>
    </dgm:pt>
    <dgm:pt modelId="{A85A9C17-042B-48C6-80FE-3DF13975ECA7}" type="sibTrans" cxnId="{E1E98959-101B-44AA-9A21-C6A565C718CF}">
      <dgm:prSet/>
      <dgm:spPr/>
      <dgm:t>
        <a:bodyPr/>
        <a:lstStyle/>
        <a:p>
          <a:endParaRPr lang="en-US"/>
        </a:p>
      </dgm:t>
    </dgm:pt>
    <dgm:pt modelId="{BB64586D-68A3-45FA-9EDD-2D9738B14DCE}">
      <dgm:prSet phldrT="[Text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sz="1600" b="0" i="0" u="none" dirty="0"/>
            <a:t>Partnerships &amp; Collaboration</a:t>
          </a:r>
          <a:endParaRPr lang="en-US" sz="1600" b="0" dirty="0"/>
        </a:p>
      </dgm:t>
    </dgm:pt>
    <dgm:pt modelId="{E13E40D0-0583-4269-B76C-2FBF8F79A6B2}" type="parTrans" cxnId="{41B353C3-2452-49B6-A265-04B57F200BBD}">
      <dgm:prSet/>
      <dgm:spPr/>
      <dgm:t>
        <a:bodyPr/>
        <a:lstStyle/>
        <a:p>
          <a:endParaRPr lang="en-US"/>
        </a:p>
      </dgm:t>
    </dgm:pt>
    <dgm:pt modelId="{DDEFE8BA-C451-42D1-859D-DA2B52F9F209}" type="sibTrans" cxnId="{41B353C3-2452-49B6-A265-04B57F200BBD}">
      <dgm:prSet/>
      <dgm:spPr/>
      <dgm:t>
        <a:bodyPr/>
        <a:lstStyle/>
        <a:p>
          <a:endParaRPr lang="en-US"/>
        </a:p>
      </dgm:t>
    </dgm:pt>
    <dgm:pt modelId="{295367FD-8337-4E50-8974-998D0E7A4921}" type="pres">
      <dgm:prSet presAssocID="{C4BCD10E-A7C8-44C8-AB5C-F68267EFC41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C9AFE9-ECFC-4649-BA14-2844EA5D49B8}" type="pres">
      <dgm:prSet presAssocID="{B1DD4817-8CA1-49CC-9A4E-D76CCB95E3E7}" presName="centerShape" presStyleLbl="node0" presStyleIdx="0" presStyleCnt="1"/>
      <dgm:spPr/>
    </dgm:pt>
    <dgm:pt modelId="{59A0951B-D400-41A8-9102-633946468FEA}" type="pres">
      <dgm:prSet presAssocID="{15776C96-6115-4614-B090-2BC68548A807}" presName="node" presStyleLbl="node1" presStyleIdx="0" presStyleCnt="4" custScaleX="128043" custScaleY="122626">
        <dgm:presLayoutVars>
          <dgm:bulletEnabled val="1"/>
        </dgm:presLayoutVars>
      </dgm:prSet>
      <dgm:spPr/>
    </dgm:pt>
    <dgm:pt modelId="{FA930BAF-55F8-417C-A16F-145F584D4E50}" type="pres">
      <dgm:prSet presAssocID="{15776C96-6115-4614-B090-2BC68548A807}" presName="dummy" presStyleCnt="0"/>
      <dgm:spPr/>
    </dgm:pt>
    <dgm:pt modelId="{A58B1CA4-15E2-44E7-8303-5293DDD0CAE1}" type="pres">
      <dgm:prSet presAssocID="{D3C7F9EB-3F5C-436D-BBFF-A29FB59F9A60}" presName="sibTrans" presStyleLbl="sibTrans2D1" presStyleIdx="0" presStyleCnt="4"/>
      <dgm:spPr/>
    </dgm:pt>
    <dgm:pt modelId="{31BCF7B5-E73D-4147-8FE5-B476BBF72C7B}" type="pres">
      <dgm:prSet presAssocID="{3D2D6553-812D-4E36-BCE9-3EF15395932B}" presName="node" presStyleLbl="node1" presStyleIdx="1" presStyleCnt="4" custScaleX="133567" custScaleY="129372">
        <dgm:presLayoutVars>
          <dgm:bulletEnabled val="1"/>
        </dgm:presLayoutVars>
      </dgm:prSet>
      <dgm:spPr/>
    </dgm:pt>
    <dgm:pt modelId="{FE92A0A8-BA89-4861-A5EE-9B087064C0E2}" type="pres">
      <dgm:prSet presAssocID="{3D2D6553-812D-4E36-BCE9-3EF15395932B}" presName="dummy" presStyleCnt="0"/>
      <dgm:spPr/>
    </dgm:pt>
    <dgm:pt modelId="{C5794771-8D4C-4981-AF85-4740BC7CC933}" type="pres">
      <dgm:prSet presAssocID="{999912B5-3D7D-4201-B46D-FBB4EF3F3B39}" presName="sibTrans" presStyleLbl="sibTrans2D1" presStyleIdx="1" presStyleCnt="4"/>
      <dgm:spPr/>
    </dgm:pt>
    <dgm:pt modelId="{EFCBDC62-3997-4C8A-8B5B-176B8D1BD362}" type="pres">
      <dgm:prSet presAssocID="{AB3329FF-8AFF-4E85-B4A1-238CDD35BF4F}" presName="node" presStyleLbl="node1" presStyleIdx="2" presStyleCnt="4" custScaleX="135730" custScaleY="132781">
        <dgm:presLayoutVars>
          <dgm:bulletEnabled val="1"/>
        </dgm:presLayoutVars>
      </dgm:prSet>
      <dgm:spPr/>
    </dgm:pt>
    <dgm:pt modelId="{93A7B193-7885-4B0E-AEB5-916AF22186BB}" type="pres">
      <dgm:prSet presAssocID="{AB3329FF-8AFF-4E85-B4A1-238CDD35BF4F}" presName="dummy" presStyleCnt="0"/>
      <dgm:spPr/>
    </dgm:pt>
    <dgm:pt modelId="{3A6DCCE9-0412-4BCD-88A7-A2DC107E6772}" type="pres">
      <dgm:prSet presAssocID="{A85A9C17-042B-48C6-80FE-3DF13975ECA7}" presName="sibTrans" presStyleLbl="sibTrans2D1" presStyleIdx="2" presStyleCnt="4"/>
      <dgm:spPr/>
    </dgm:pt>
    <dgm:pt modelId="{FBCBD47D-48BD-4109-8E22-91A247310DFD}" type="pres">
      <dgm:prSet presAssocID="{BB64586D-68A3-45FA-9EDD-2D9738B14DCE}" presName="node" presStyleLbl="node1" presStyleIdx="3" presStyleCnt="4" custScaleX="134063" custScaleY="133758">
        <dgm:presLayoutVars>
          <dgm:bulletEnabled val="1"/>
        </dgm:presLayoutVars>
      </dgm:prSet>
      <dgm:spPr/>
    </dgm:pt>
    <dgm:pt modelId="{0B229FCB-A6B6-48A2-AAD8-9E9C5754FB8E}" type="pres">
      <dgm:prSet presAssocID="{BB64586D-68A3-45FA-9EDD-2D9738B14DCE}" presName="dummy" presStyleCnt="0"/>
      <dgm:spPr/>
    </dgm:pt>
    <dgm:pt modelId="{F8FDCA2E-439F-4013-8AF6-BD0C1F404CF4}" type="pres">
      <dgm:prSet presAssocID="{DDEFE8BA-C451-42D1-859D-DA2B52F9F209}" presName="sibTrans" presStyleLbl="sibTrans2D1" presStyleIdx="3" presStyleCnt="4"/>
      <dgm:spPr/>
    </dgm:pt>
  </dgm:ptLst>
  <dgm:cxnLst>
    <dgm:cxn modelId="{FB594414-C1BB-4299-B870-B82E42BE9E09}" type="presOf" srcId="{D3C7F9EB-3F5C-436D-BBFF-A29FB59F9A60}" destId="{A58B1CA4-15E2-44E7-8303-5293DDD0CAE1}" srcOrd="0" destOrd="0" presId="urn:microsoft.com/office/officeart/2005/8/layout/radial6"/>
    <dgm:cxn modelId="{BAB8C521-C922-4C3C-A344-62A4CD50D91B}" type="presOf" srcId="{A85A9C17-042B-48C6-80FE-3DF13975ECA7}" destId="{3A6DCCE9-0412-4BCD-88A7-A2DC107E6772}" srcOrd="0" destOrd="0" presId="urn:microsoft.com/office/officeart/2005/8/layout/radial6"/>
    <dgm:cxn modelId="{AB0F2239-A5E6-4826-BCB7-4F91164B4046}" type="presOf" srcId="{15776C96-6115-4614-B090-2BC68548A807}" destId="{59A0951B-D400-41A8-9102-633946468FEA}" srcOrd="0" destOrd="0" presId="urn:microsoft.com/office/officeart/2005/8/layout/radial6"/>
    <dgm:cxn modelId="{69AA593C-B75E-44D5-98F1-FA53EA254D1D}" type="presOf" srcId="{3D2D6553-812D-4E36-BCE9-3EF15395932B}" destId="{31BCF7B5-E73D-4147-8FE5-B476BBF72C7B}" srcOrd="0" destOrd="0" presId="urn:microsoft.com/office/officeart/2005/8/layout/radial6"/>
    <dgm:cxn modelId="{C95C314B-9745-4A1B-A6A8-5219DE6B07A0}" srcId="{B1DD4817-8CA1-49CC-9A4E-D76CCB95E3E7}" destId="{15776C96-6115-4614-B090-2BC68548A807}" srcOrd="0" destOrd="0" parTransId="{21873AE0-0415-4DC5-B758-C4D231CAF6E9}" sibTransId="{D3C7F9EB-3F5C-436D-BBFF-A29FB59F9A60}"/>
    <dgm:cxn modelId="{E840D64D-6362-4D35-8E24-3D50495AE9CF}" srcId="{B1DD4817-8CA1-49CC-9A4E-D76CCB95E3E7}" destId="{3D2D6553-812D-4E36-BCE9-3EF15395932B}" srcOrd="1" destOrd="0" parTransId="{B810E345-E27F-45FD-BAE5-C3A049C2FCF4}" sibTransId="{999912B5-3D7D-4201-B46D-FBB4EF3F3B39}"/>
    <dgm:cxn modelId="{E1E98959-101B-44AA-9A21-C6A565C718CF}" srcId="{B1DD4817-8CA1-49CC-9A4E-D76CCB95E3E7}" destId="{AB3329FF-8AFF-4E85-B4A1-238CDD35BF4F}" srcOrd="2" destOrd="0" parTransId="{E0262CA8-DAD4-47DA-A3DC-564A0501941E}" sibTransId="{A85A9C17-042B-48C6-80FE-3DF13975ECA7}"/>
    <dgm:cxn modelId="{93BDE08D-AD0C-4F9C-8A24-E2DE676EC797}" type="presOf" srcId="{AB3329FF-8AFF-4E85-B4A1-238CDD35BF4F}" destId="{EFCBDC62-3997-4C8A-8B5B-176B8D1BD362}" srcOrd="0" destOrd="0" presId="urn:microsoft.com/office/officeart/2005/8/layout/radial6"/>
    <dgm:cxn modelId="{EDCA7C8F-C61F-446C-8617-0CF57A2B61A2}" type="presOf" srcId="{999912B5-3D7D-4201-B46D-FBB4EF3F3B39}" destId="{C5794771-8D4C-4981-AF85-4740BC7CC933}" srcOrd="0" destOrd="0" presId="urn:microsoft.com/office/officeart/2005/8/layout/radial6"/>
    <dgm:cxn modelId="{33E1E1AC-5129-49A3-AE4D-34B6BFB378C7}" srcId="{C4BCD10E-A7C8-44C8-AB5C-F68267EFC41C}" destId="{B1DD4817-8CA1-49CC-9A4E-D76CCB95E3E7}" srcOrd="0" destOrd="0" parTransId="{B8A2E0A0-87F8-4707-835B-A3C0F34BBAF6}" sibTransId="{DD15CA59-AB98-4D0E-A000-05EE8CC3D191}"/>
    <dgm:cxn modelId="{6B2A20AF-9648-4BA1-AA43-3C9F68F9986C}" type="presOf" srcId="{BB64586D-68A3-45FA-9EDD-2D9738B14DCE}" destId="{FBCBD47D-48BD-4109-8E22-91A247310DFD}" srcOrd="0" destOrd="0" presId="urn:microsoft.com/office/officeart/2005/8/layout/radial6"/>
    <dgm:cxn modelId="{41B353C3-2452-49B6-A265-04B57F200BBD}" srcId="{B1DD4817-8CA1-49CC-9A4E-D76CCB95E3E7}" destId="{BB64586D-68A3-45FA-9EDD-2D9738B14DCE}" srcOrd="3" destOrd="0" parTransId="{E13E40D0-0583-4269-B76C-2FBF8F79A6B2}" sibTransId="{DDEFE8BA-C451-42D1-859D-DA2B52F9F209}"/>
    <dgm:cxn modelId="{9E34BDD3-7682-4A7A-9216-5D40F7970B62}" type="presOf" srcId="{C4BCD10E-A7C8-44C8-AB5C-F68267EFC41C}" destId="{295367FD-8337-4E50-8974-998D0E7A4921}" srcOrd="0" destOrd="0" presId="urn:microsoft.com/office/officeart/2005/8/layout/radial6"/>
    <dgm:cxn modelId="{174A77DD-555D-4DA4-9425-EFB9062152CD}" type="presOf" srcId="{DDEFE8BA-C451-42D1-859D-DA2B52F9F209}" destId="{F8FDCA2E-439F-4013-8AF6-BD0C1F404CF4}" srcOrd="0" destOrd="0" presId="urn:microsoft.com/office/officeart/2005/8/layout/radial6"/>
    <dgm:cxn modelId="{5745FFE2-A934-4746-A687-A66F56DE4BA6}" type="presOf" srcId="{B1DD4817-8CA1-49CC-9A4E-D76CCB95E3E7}" destId="{2FC9AFE9-ECFC-4649-BA14-2844EA5D49B8}" srcOrd="0" destOrd="0" presId="urn:microsoft.com/office/officeart/2005/8/layout/radial6"/>
    <dgm:cxn modelId="{6F53C9BB-6FD6-4484-8115-86D6E379CB8B}" type="presParOf" srcId="{295367FD-8337-4E50-8974-998D0E7A4921}" destId="{2FC9AFE9-ECFC-4649-BA14-2844EA5D49B8}" srcOrd="0" destOrd="0" presId="urn:microsoft.com/office/officeart/2005/8/layout/radial6"/>
    <dgm:cxn modelId="{EC25F0F7-3376-4514-AD42-82D003C5D3EC}" type="presParOf" srcId="{295367FD-8337-4E50-8974-998D0E7A4921}" destId="{59A0951B-D400-41A8-9102-633946468FEA}" srcOrd="1" destOrd="0" presId="urn:microsoft.com/office/officeart/2005/8/layout/radial6"/>
    <dgm:cxn modelId="{C824D0F3-319C-4048-9040-8683980EC517}" type="presParOf" srcId="{295367FD-8337-4E50-8974-998D0E7A4921}" destId="{FA930BAF-55F8-417C-A16F-145F584D4E50}" srcOrd="2" destOrd="0" presId="urn:microsoft.com/office/officeart/2005/8/layout/radial6"/>
    <dgm:cxn modelId="{3E1A0D09-5B15-40E0-9530-58D7461CD442}" type="presParOf" srcId="{295367FD-8337-4E50-8974-998D0E7A4921}" destId="{A58B1CA4-15E2-44E7-8303-5293DDD0CAE1}" srcOrd="3" destOrd="0" presId="urn:microsoft.com/office/officeart/2005/8/layout/radial6"/>
    <dgm:cxn modelId="{44C620B1-7972-4350-B1BD-FC5601347A6A}" type="presParOf" srcId="{295367FD-8337-4E50-8974-998D0E7A4921}" destId="{31BCF7B5-E73D-4147-8FE5-B476BBF72C7B}" srcOrd="4" destOrd="0" presId="urn:microsoft.com/office/officeart/2005/8/layout/radial6"/>
    <dgm:cxn modelId="{3F6C5848-367F-4599-A72B-557B97998A78}" type="presParOf" srcId="{295367FD-8337-4E50-8974-998D0E7A4921}" destId="{FE92A0A8-BA89-4861-A5EE-9B087064C0E2}" srcOrd="5" destOrd="0" presId="urn:microsoft.com/office/officeart/2005/8/layout/radial6"/>
    <dgm:cxn modelId="{84B4E8BB-AA39-4C90-87A3-04589069B554}" type="presParOf" srcId="{295367FD-8337-4E50-8974-998D0E7A4921}" destId="{C5794771-8D4C-4981-AF85-4740BC7CC933}" srcOrd="6" destOrd="0" presId="urn:microsoft.com/office/officeart/2005/8/layout/radial6"/>
    <dgm:cxn modelId="{A504E1C0-1655-42D0-B6B8-E699A00B998F}" type="presParOf" srcId="{295367FD-8337-4E50-8974-998D0E7A4921}" destId="{EFCBDC62-3997-4C8A-8B5B-176B8D1BD362}" srcOrd="7" destOrd="0" presId="urn:microsoft.com/office/officeart/2005/8/layout/radial6"/>
    <dgm:cxn modelId="{06F7BFD0-A8B4-4AE8-9CEB-1327A0020ED0}" type="presParOf" srcId="{295367FD-8337-4E50-8974-998D0E7A4921}" destId="{93A7B193-7885-4B0E-AEB5-916AF22186BB}" srcOrd="8" destOrd="0" presId="urn:microsoft.com/office/officeart/2005/8/layout/radial6"/>
    <dgm:cxn modelId="{7E3FE0E9-22A4-4C34-A9C0-A6859625D2AE}" type="presParOf" srcId="{295367FD-8337-4E50-8974-998D0E7A4921}" destId="{3A6DCCE9-0412-4BCD-88A7-A2DC107E6772}" srcOrd="9" destOrd="0" presId="urn:microsoft.com/office/officeart/2005/8/layout/radial6"/>
    <dgm:cxn modelId="{C7550971-828D-434B-8AA2-2CC7BD83D9D7}" type="presParOf" srcId="{295367FD-8337-4E50-8974-998D0E7A4921}" destId="{FBCBD47D-48BD-4109-8E22-91A247310DFD}" srcOrd="10" destOrd="0" presId="urn:microsoft.com/office/officeart/2005/8/layout/radial6"/>
    <dgm:cxn modelId="{BD683577-2C7D-4A14-B32D-55B5B2AC47D0}" type="presParOf" srcId="{295367FD-8337-4E50-8974-998D0E7A4921}" destId="{0B229FCB-A6B6-48A2-AAD8-9E9C5754FB8E}" srcOrd="11" destOrd="0" presId="urn:microsoft.com/office/officeart/2005/8/layout/radial6"/>
    <dgm:cxn modelId="{35E0DC89-CBD1-437B-A578-96B4A90DFFF1}" type="presParOf" srcId="{295367FD-8337-4E50-8974-998D0E7A4921}" destId="{F8FDCA2E-439F-4013-8AF6-BD0C1F404CF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DCA2E-439F-4013-8AF6-BD0C1F404CF4}">
      <dsp:nvSpPr>
        <dsp:cNvPr id="0" name=""/>
        <dsp:cNvSpPr/>
      </dsp:nvSpPr>
      <dsp:spPr>
        <a:xfrm>
          <a:off x="3511333" y="584550"/>
          <a:ext cx="4130060" cy="4130060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DCCE9-0412-4BCD-88A7-A2DC107E6772}">
      <dsp:nvSpPr>
        <dsp:cNvPr id="0" name=""/>
        <dsp:cNvSpPr/>
      </dsp:nvSpPr>
      <dsp:spPr>
        <a:xfrm>
          <a:off x="3511333" y="584550"/>
          <a:ext cx="4130060" cy="4130060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94771-8D4C-4981-AF85-4740BC7CC933}">
      <dsp:nvSpPr>
        <dsp:cNvPr id="0" name=""/>
        <dsp:cNvSpPr/>
      </dsp:nvSpPr>
      <dsp:spPr>
        <a:xfrm>
          <a:off x="3511333" y="584550"/>
          <a:ext cx="4130060" cy="4130060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B1CA4-15E2-44E7-8303-5293DDD0CAE1}">
      <dsp:nvSpPr>
        <dsp:cNvPr id="0" name=""/>
        <dsp:cNvSpPr/>
      </dsp:nvSpPr>
      <dsp:spPr>
        <a:xfrm>
          <a:off x="3511333" y="584550"/>
          <a:ext cx="4130060" cy="4130060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9AFE9-ECFC-4649-BA14-2844EA5D49B8}">
      <dsp:nvSpPr>
        <dsp:cNvPr id="0" name=""/>
        <dsp:cNvSpPr/>
      </dsp:nvSpPr>
      <dsp:spPr>
        <a:xfrm>
          <a:off x="4626375" y="1699593"/>
          <a:ext cx="1899975" cy="1899975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Strong Instruction, Student Learning</a:t>
          </a:r>
        </a:p>
      </dsp:txBody>
      <dsp:txXfrm>
        <a:off x="4904620" y="1977838"/>
        <a:ext cx="1343485" cy="1343485"/>
      </dsp:txXfrm>
    </dsp:sp>
    <dsp:sp modelId="{59A0951B-D400-41A8-9102-633946468FEA}">
      <dsp:nvSpPr>
        <dsp:cNvPr id="0" name=""/>
        <dsp:cNvSpPr/>
      </dsp:nvSpPr>
      <dsp:spPr>
        <a:xfrm>
          <a:off x="4724888" y="-183022"/>
          <a:ext cx="1702950" cy="1630905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Aligned Materials &amp; Classroom Practices</a:t>
          </a:r>
          <a:endParaRPr lang="en-US" sz="1600" b="0" kern="1200" dirty="0"/>
        </a:p>
      </dsp:txBody>
      <dsp:txXfrm>
        <a:off x="4974279" y="55819"/>
        <a:ext cx="1204168" cy="1153223"/>
      </dsp:txXfrm>
    </dsp:sp>
    <dsp:sp modelId="{31BCF7B5-E73D-4147-8FE5-B476BBF72C7B}">
      <dsp:nvSpPr>
        <dsp:cNvPr id="0" name=""/>
        <dsp:cNvSpPr/>
      </dsp:nvSpPr>
      <dsp:spPr>
        <a:xfrm>
          <a:off x="6705305" y="1789268"/>
          <a:ext cx="1776418" cy="1720625"/>
        </a:xfrm>
        <a:prstGeom prst="ellipse">
          <a:avLst/>
        </a:prstGeom>
        <a:solidFill>
          <a:srgbClr val="5B927F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>
              <a:solidFill>
                <a:schemeClr val="bg1"/>
              </a:solidFill>
            </a:rPr>
            <a:t>Professional Learning &amp; Coaching</a:t>
          </a:r>
          <a:endParaRPr lang="en-US" sz="1600" b="0" kern="1200" dirty="0">
            <a:solidFill>
              <a:schemeClr val="bg1"/>
            </a:solidFill>
          </a:endParaRPr>
        </a:p>
      </dsp:txBody>
      <dsp:txXfrm>
        <a:off x="6965455" y="2041248"/>
        <a:ext cx="1256118" cy="1216665"/>
      </dsp:txXfrm>
    </dsp:sp>
    <dsp:sp modelId="{EFCBDC62-3997-4C8A-8B5B-176B8D1BD362}">
      <dsp:nvSpPr>
        <dsp:cNvPr id="0" name=""/>
        <dsp:cNvSpPr/>
      </dsp:nvSpPr>
      <dsp:spPr>
        <a:xfrm>
          <a:off x="4673770" y="3783749"/>
          <a:ext cx="1805186" cy="1765964"/>
        </a:xfrm>
        <a:prstGeom prst="ellipse">
          <a:avLst/>
        </a:prstGeom>
        <a:solidFill>
          <a:srgbClr val="144887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>
              <a:solidFill>
                <a:schemeClr val="bg1"/>
              </a:solidFill>
            </a:rPr>
            <a:t>Strategically Deployed Resources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938133" y="4042368"/>
        <a:ext cx="1276460" cy="1248726"/>
      </dsp:txXfrm>
    </dsp:sp>
    <dsp:sp modelId="{FBCBD47D-48BD-4109-8E22-91A247310DFD}">
      <dsp:nvSpPr>
        <dsp:cNvPr id="0" name=""/>
        <dsp:cNvSpPr/>
      </dsp:nvSpPr>
      <dsp:spPr>
        <a:xfrm>
          <a:off x="2667704" y="1760101"/>
          <a:ext cx="1783015" cy="1778958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Partnerships &amp; Collaboration</a:t>
          </a:r>
          <a:endParaRPr lang="en-US" sz="1600" b="0" kern="1200" dirty="0"/>
        </a:p>
      </dsp:txBody>
      <dsp:txXfrm>
        <a:off x="2928821" y="2020623"/>
        <a:ext cx="1260781" cy="125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7A69-A13C-421D-AFD0-A487703EDBA1}" type="datetimeFigureOut"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E5421-193B-496F-9B30-4D16B234F2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0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567F7-D897-EABB-8E19-7B7E25DE2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26A21-F898-0C3C-14DD-DDCEB2856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6B382-2EC2-5AED-BFCA-5AE938EED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3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8158B-E2C2-73AE-45BC-7497E6089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7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615C1-AF1A-562A-D227-0EBA0BDA1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40517D-A36C-ADD3-00B7-8E0028E4F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07201E-0F7B-34D2-D2F6-30167F5E9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3AC79-3EEC-5C84-04B2-15021ED09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4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300" dirty="0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3AA07-5797-355B-039D-CB5274934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28ECE-1FC8-55F2-FD99-30B0426081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529C80-FE1D-4A18-6A43-8E39234E5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Aptos"/>
                <a:ea typeface="Calibri"/>
                <a:cs typeface="Calibri"/>
              </a:rPr>
              <a:t> 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4736C-B0F5-5942-F685-73B21AE39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3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12BC-C540-B998-3AC8-91879748D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76CC9-08B6-5819-F5AB-A7C1864E5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33205-11E4-1A17-4A9C-1C3720A2B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pt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83407-2756-72B2-9E17-461F39796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9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EFE46-DDD3-9159-7F18-74488D040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8A5D5-5CE8-22A1-A23F-CCEB919B4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5EB36B-7B30-0EB9-4E10-0EC009EE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0113D-158A-E7C7-1467-D49F1AE85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0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5421-193B-496F-9B30-4D16B234F2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C1C1-F021-B672-A6ED-6911756D3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BDE00-F339-1F8D-3F2A-9E78F6FDD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312A-36E8-0829-4FA2-5303C67E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2E24C-8316-9EF2-475B-D9EB40B8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E3B5F-0F81-2BDE-6D2D-E0AF184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93EA-7D7B-1F67-DB47-84B67D73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C4DF2-1827-567B-9592-F383F628E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25DEE-2C02-C88D-CD2F-9F13F142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529C3-64F7-C59D-F33E-622B61A8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ADB17-7BB1-5C69-BEC6-BC4D6E47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576CD-AC02-DD31-842E-F1DB16D4F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698E9-FF51-0F99-125F-2EFA8E15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A4BDF-A7C5-2A88-180B-BDE862AE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C575-7E5E-0640-43A3-05E72ACC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5FB7D-1AAD-A776-EEBB-93B99AE8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9E97-252C-9315-5FAF-A3F9D2A6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0A7F-C288-CF66-7452-53525C56F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21CF-ACF1-7834-34E6-29527DE6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CC98B-B03B-D63D-9A15-DE473DF7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D2FF-B531-660E-F590-107F5DC4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1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C6AC-3E71-2919-A3A8-2B90E498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6C07B-B79C-BA40-E735-F175EE431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8DE40-4D5B-E823-1007-AE2D375C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DA0B-71B6-4EE9-941F-C9616019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1FCC-F1E9-CFF2-F8E0-2E7E6BEA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23A3-C4C8-57CE-34B9-C4191616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2C70-E450-7870-C22A-AF1516AC2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734E4-8DB6-B0A5-74D2-FB919771C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C7E31-E921-1909-9616-31D9E1CA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EDFDE-3C47-3282-C230-2829D14D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76FC5-88D7-BA81-3484-99C86A13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D6B8-9DD5-1404-AB00-456C9015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8343F-8CB3-8062-420B-CB93B7310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DD156-CD1F-8844-0EAE-C2E8437BE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B3D3F-58A9-8B02-8CE6-276FFF555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A8CE8-0B80-8D60-6A9B-7E33AB4BD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60E08-70AA-432D-3530-B6EE1441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65D15-A5D6-BFC4-BF25-84C96317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AA79F-A4CF-65C6-E537-9573CE36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9BD7-8121-AF95-9777-0B1C9982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69042-54CF-B832-D354-A9A0AE9C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BCF24-4DED-7F97-78FA-364E8BDE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A04FB-7777-A3F9-7BE5-4DC9C64B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6E0F5-43D4-DE99-684A-68CFDE4F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16AF6-F6D4-319B-0D91-44BE075F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60303-964C-CFB8-3B7B-259C92E1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1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6427-F6B4-567D-86FF-3AEEB20A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B11E-C50F-4A49-47A7-05C0C635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8D3B0-3B06-A603-D081-7A679392C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1C655-20A3-47FC-C4CE-862B3BD2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1D68E-78BC-9171-66B0-4D00F661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D7149-18C8-8CCA-FB16-161C12BE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6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B518-9C37-A62C-83C4-4655508B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26BB5A-842A-1326-03E0-B6F317490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6A1A9-E961-F067-1882-EA914BA1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855A1-7814-FF8A-801E-AAE3BA34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D7637-E35E-94F0-33EF-7F960DD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35DED-5556-A4BD-DC45-4EC2DE1A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9A7E3-AFE6-52AE-C156-7B08F7A8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A7B04-E001-13F5-EC5B-9BDE11CA0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CDCFC-DE7A-AEB8-3A82-40B75E4A0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138B6-A748-EB46-9EC7-5053CA22CC1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9EDE2-A211-F16C-E5F6-5019F61C5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0C16E-B891-6A3E-A5B0-7BA316BA2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4DFE-E441-A4EC-5B14-C39233B54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232" y="2409910"/>
            <a:ext cx="9033640" cy="1020169"/>
          </a:xfrm>
        </p:spPr>
        <p:txBody>
          <a:bodyPr>
            <a:noAutofit/>
          </a:bodyPr>
          <a:lstStyle/>
          <a:p>
            <a:pPr algn="l"/>
            <a:r>
              <a:rPr lang="en-US" sz="5400" b="1" spc="-150" dirty="0">
                <a:solidFill>
                  <a:srgbClr val="144887"/>
                </a:solidFill>
                <a:latin typeface="Rockwell"/>
                <a:cs typeface="Calibri"/>
              </a:rPr>
              <a:t>Early Literacy Updates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B53FA-20FF-F042-C591-D351B31A3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097" y="4178710"/>
            <a:ext cx="10265730" cy="46824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600" b="1" dirty="0">
                <a:solidFill>
                  <a:srgbClr val="B33188"/>
                </a:solidFill>
              </a:rPr>
              <a:t>Presented to the Board of Elementary and Secondary Education</a:t>
            </a:r>
            <a:endParaRPr lang="en-US" dirty="0"/>
          </a:p>
          <a:p>
            <a:pPr algn="l"/>
            <a:r>
              <a:rPr lang="en-US" sz="2600" b="1" dirty="0">
                <a:solidFill>
                  <a:srgbClr val="B33188"/>
                </a:solidFill>
              </a:rPr>
              <a:t>February 24, 2026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771F20-A057-1F7C-5A5B-5409D7A6E5F0}"/>
              </a:ext>
            </a:extLst>
          </p:cNvPr>
          <p:cNvSpPr txBox="1">
            <a:spLocks/>
          </p:cNvSpPr>
          <p:nvPr/>
        </p:nvSpPr>
        <p:spPr>
          <a:xfrm>
            <a:off x="1196518" y="5181804"/>
            <a:ext cx="8976396" cy="1226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>
                <a:solidFill>
                  <a:srgbClr val="B33188"/>
                </a:solidFill>
              </a:rPr>
              <a:t>Erin Hashimoto-Martell, Senior Associate Commissioner, Teaching &amp; Learning</a:t>
            </a:r>
          </a:p>
          <a:p>
            <a:pPr algn="l"/>
            <a:r>
              <a:rPr lang="en-US" sz="2000">
                <a:solidFill>
                  <a:srgbClr val="B33188"/>
                </a:solidFill>
              </a:rPr>
              <a:t>Katherine Tarca, Director, Literacy &amp; Humanities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2A9F5-9B93-D313-E4CE-B2C16893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3456">
            <a:off x="665920" y="2234104"/>
            <a:ext cx="1436271" cy="14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5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D0A79-AFCE-D4A7-686D-29C8FAAC1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3218-23C1-36A9-28FB-BCDE0776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27" y="220159"/>
            <a:ext cx="10515600" cy="10826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44887"/>
                </a:solidFill>
                <a:latin typeface="Rockwell"/>
                <a:cs typeface="Calibri"/>
              </a:rPr>
              <a:t>Early Literacy High Dosage Tutoring</a:t>
            </a:r>
            <a:endParaRPr lang="en-US" sz="4000" b="1" dirty="0">
              <a:solidFill>
                <a:srgbClr val="144887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F87469-3398-BBE8-4A82-C72F8E491CB1}"/>
              </a:ext>
            </a:extLst>
          </p:cNvPr>
          <p:cNvSpPr txBox="1">
            <a:spLocks/>
          </p:cNvSpPr>
          <p:nvPr/>
        </p:nvSpPr>
        <p:spPr>
          <a:xfrm>
            <a:off x="412595" y="2045971"/>
            <a:ext cx="5934417" cy="32620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bg1"/>
                </a:solidFill>
                <a:latin typeface="Aptos"/>
                <a:cs typeface="Calibri"/>
              </a:rPr>
              <a:t>$25M appropriated in FY26 to expand the program</a:t>
            </a:r>
          </a:p>
          <a:p>
            <a:r>
              <a:rPr lang="en-US" sz="2200" dirty="0">
                <a:solidFill>
                  <a:schemeClr val="bg1"/>
                </a:solidFill>
                <a:latin typeface="Aptos"/>
                <a:cs typeface="Calibri"/>
              </a:rPr>
              <a:t>Fall tutoring cycle: October through January</a:t>
            </a:r>
          </a:p>
          <a:p>
            <a:r>
              <a:rPr lang="en-US" sz="2200" dirty="0">
                <a:solidFill>
                  <a:schemeClr val="bg1"/>
                </a:solidFill>
                <a:latin typeface="Aptos"/>
                <a:cs typeface="Calibri"/>
              </a:rPr>
              <a:t>Spring tutoring cycle: February/March through May</a:t>
            </a:r>
          </a:p>
          <a:p>
            <a:r>
              <a:rPr lang="en-US" sz="2200" dirty="0">
                <a:solidFill>
                  <a:schemeClr val="bg1"/>
                </a:solidFill>
                <a:latin typeface="Aptos"/>
                <a:cs typeface="Calibri"/>
              </a:rPr>
              <a:t>Reaching about 10,000 students in 337 schools</a:t>
            </a:r>
          </a:p>
          <a:p>
            <a:r>
              <a:rPr lang="en-US" sz="2200" dirty="0">
                <a:solidFill>
                  <a:schemeClr val="bg1"/>
                </a:solidFill>
                <a:latin typeface="Aptos"/>
                <a:cs typeface="Calibri"/>
              </a:rPr>
              <a:t>Evaluation by Center for Research and Reform in Education (CRRE) at Johns Hopkins University</a:t>
            </a:r>
          </a:p>
          <a:p>
            <a:r>
              <a:rPr lang="en-US" sz="2200" dirty="0">
                <a:solidFill>
                  <a:schemeClr val="bg1"/>
                </a:solidFill>
                <a:latin typeface="Aptos"/>
                <a:cs typeface="Calibri"/>
              </a:rPr>
              <a:t>Federal Education Innovation and Research (EIR) grant – additional $10M over 5 years</a:t>
            </a:r>
            <a:endParaRPr lang="en-US" sz="2200" dirty="0">
              <a:solidFill>
                <a:schemeClr val="bg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 person giving a presentation to a group of people&#10;&#10;">
            <a:extLst>
              <a:ext uri="{FF2B5EF4-FFF2-40B4-BE49-F238E27FC236}">
                <a16:creationId xmlns:a16="http://schemas.microsoft.com/office/drawing/2014/main" id="{E54C148B-C889-70B3-1E82-6898B393E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539" y="1402312"/>
            <a:ext cx="5491866" cy="454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3B888-F653-EC50-8D3A-F14829E92532}"/>
              </a:ext>
            </a:extLst>
          </p:cNvPr>
          <p:cNvSpPr txBox="1"/>
          <p:nvPr/>
        </p:nvSpPr>
        <p:spPr>
          <a:xfrm>
            <a:off x="8105429" y="5307980"/>
            <a:ext cx="257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Tutoring in Worcester, MA</a:t>
            </a:r>
          </a:p>
        </p:txBody>
      </p:sp>
    </p:spTree>
    <p:extLst>
      <p:ext uri="{BB962C8B-B14F-4D97-AF65-F5344CB8AC3E}">
        <p14:creationId xmlns:p14="http://schemas.microsoft.com/office/powerpoint/2010/main" val="10436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8CD-EB26-78EB-1AFA-2A6FB702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1066800"/>
          </a:xfr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Rockwell"/>
                <a:cs typeface="Calibri"/>
              </a:rPr>
              <a:t>Update Topics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3094-B8D8-D44A-00A8-1472CC490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08334"/>
            <a:ext cx="5804140" cy="4233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Early Literacy as a Strategic Priority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Progress of Literacy Launch</a:t>
            </a:r>
            <a:endParaRPr lang="en-US" dirty="0">
              <a:ea typeface="Calibri"/>
              <a:cs typeface="Calibri"/>
            </a:endParaRPr>
          </a:p>
          <a:p>
            <a:pPr lvl="1">
              <a:buFontTx/>
              <a:buChar char="-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PRISM grants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Literacy Launch Institutes and Coaching</a:t>
            </a:r>
          </a:p>
          <a:p>
            <a:pPr>
              <a:buFontTx/>
              <a:buChar char="-"/>
            </a:pPr>
            <a:r>
              <a:rPr lang="en-US" dirty="0">
                <a:ea typeface="Calibri"/>
                <a:cs typeface="Calibri"/>
              </a:rPr>
              <a:t>High Dosage Tutoring</a:t>
            </a:r>
          </a:p>
          <a:p>
            <a:pPr>
              <a:buFontTx/>
              <a:buChar char="-"/>
            </a:pP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b="0" i="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630FC-2199-632A-9892-7AC0C5501956}"/>
              </a:ext>
            </a:extLst>
          </p:cNvPr>
          <p:cNvSpPr txBox="1"/>
          <p:nvPr/>
        </p:nvSpPr>
        <p:spPr>
          <a:xfrm>
            <a:off x="8126083" y="5089585"/>
            <a:ext cx="2191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credit: Boston Public Library</a:t>
            </a:r>
          </a:p>
        </p:txBody>
      </p:sp>
      <p:pic>
        <p:nvPicPr>
          <p:cNvPr id="2052" name="Picture 4" descr="Preschool Story Time | Events | Boston Public Library">
            <a:extLst>
              <a:ext uri="{FF2B5EF4-FFF2-40B4-BE49-F238E27FC236}">
                <a16:creationId xmlns:a16="http://schemas.microsoft.com/office/drawing/2014/main" id="{384D21CB-A72C-F776-39A9-24167367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326" y="2108334"/>
            <a:ext cx="4477502" cy="29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016405-A39F-5FB2-4618-C224A2E1D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1CD5-54AA-C9EF-33DC-B133470D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642600" cy="1066800"/>
          </a:xfrm>
        </p:spPr>
        <p:txBody>
          <a:bodyPr>
            <a:no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Rockwell"/>
                <a:cs typeface="Calibri"/>
              </a:rPr>
              <a:t>Early Literacy as a Strategic Priority</a:t>
            </a:r>
            <a:endParaRPr lang="en-US"/>
          </a:p>
        </p:txBody>
      </p:sp>
      <p:sp>
        <p:nvSpPr>
          <p:cNvPr id="3" name="Content Placeholder 2" descr="3 pictures of children in the classroom, one has the Governor in the picture, the other has Commissioner Martinez in the picture. ">
            <a:extLst>
              <a:ext uri="{FF2B5EF4-FFF2-40B4-BE49-F238E27FC236}">
                <a16:creationId xmlns:a16="http://schemas.microsoft.com/office/drawing/2014/main" id="{95E4E1BF-8B35-FB81-584E-1606357A1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025"/>
            <a:ext cx="10515600" cy="4233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600">
              <a:ea typeface="Calibri"/>
              <a:cs typeface="Calibri"/>
            </a:endParaRPr>
          </a:p>
          <a:p>
            <a:pPr marL="514350" indent="-514350">
              <a:spcAft>
                <a:spcPts val="1200"/>
              </a:spcAft>
              <a:buFont typeface="Wingdings" panose="020B0604020202020204" pitchFamily="34" charset="0"/>
              <a:buChar char="ü"/>
            </a:pPr>
            <a:endParaRPr lang="en-US" sz="2600">
              <a:ea typeface="Calibri"/>
              <a:cs typeface="Calibri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600">
              <a:ea typeface="Calibri"/>
              <a:cs typeface="Calibri"/>
            </a:endParaRPr>
          </a:p>
        </p:txBody>
      </p:sp>
      <p:pic>
        <p:nvPicPr>
          <p:cNvPr id="4" name="Picture 3" descr="Pictures of children in the classroom paying attention and engaging in content. &#10;">
            <a:extLst>
              <a:ext uri="{FF2B5EF4-FFF2-40B4-BE49-F238E27FC236}">
                <a16:creationId xmlns:a16="http://schemas.microsoft.com/office/drawing/2014/main" id="{8D6E4B55-7782-F1EC-104B-A19089F8AA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0000">
            <a:off x="475503" y="2224467"/>
            <a:ext cx="4150336" cy="4116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# pictures of students in the classroom interacting with the school staff, the Governor, and Commissioner Martinez.">
            <a:extLst>
              <a:ext uri="{FF2B5EF4-FFF2-40B4-BE49-F238E27FC236}">
                <a16:creationId xmlns:a16="http://schemas.microsoft.com/office/drawing/2014/main" id="{9C82806D-6D1D-98CB-4BD7-963A8E4C2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788" y="1674233"/>
            <a:ext cx="3719081" cy="4216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ild in the classroom receiving instruction.">
            <a:extLst>
              <a:ext uri="{FF2B5EF4-FFF2-40B4-BE49-F238E27FC236}">
                <a16:creationId xmlns:a16="http://schemas.microsoft.com/office/drawing/2014/main" id="{36C39ABE-966F-9A91-6733-F71145C7A2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8498446" y="2002400"/>
            <a:ext cx="3352165" cy="35519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907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A0D5-C405-E597-5EC7-2E1F919A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27" y="220159"/>
            <a:ext cx="10515600" cy="1082675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144887"/>
                </a:solidFill>
                <a:latin typeface="Rockwell"/>
                <a:cs typeface="Calibri"/>
              </a:rPr>
              <a:t>Progress of Literacy Launch Programs</a:t>
            </a:r>
            <a:endParaRPr lang="en-US" sz="4000" b="1">
              <a:solidFill>
                <a:srgbClr val="144887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1560E-0A65-CDB4-CA31-3ACD2D675460}"/>
              </a:ext>
            </a:extLst>
          </p:cNvPr>
          <p:cNvSpPr txBox="1"/>
          <p:nvPr/>
        </p:nvSpPr>
        <p:spPr>
          <a:xfrm>
            <a:off x="469688" y="1920303"/>
            <a:ext cx="32646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Rockwell" panose="02060603020205020403" pitchFamily="18" charset="0"/>
              </a:rPr>
              <a:t>Statewide </a:t>
            </a:r>
          </a:p>
          <a:p>
            <a:pPr algn="ctr"/>
            <a:r>
              <a:rPr lang="en-US" sz="2600" b="1">
                <a:solidFill>
                  <a:schemeClr val="bg1"/>
                </a:solidFill>
                <a:latin typeface="Rockwell" panose="02060603020205020403" pitchFamily="18" charset="0"/>
              </a:rPr>
              <a:t>Opportunities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017CB8-6F63-9A16-4889-FFC57A62726E}"/>
              </a:ext>
            </a:extLst>
          </p:cNvPr>
          <p:cNvSpPr/>
          <p:nvPr/>
        </p:nvSpPr>
        <p:spPr>
          <a:xfrm>
            <a:off x="441141" y="3132767"/>
            <a:ext cx="3264629" cy="10826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2"/>
                </a:solidFill>
              </a:rPr>
              <a:t>Literacy Launch Institutes &amp; Coaching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BAE88B-7AB7-2FE2-1A56-8D6AEF32D098}"/>
              </a:ext>
            </a:extLst>
          </p:cNvPr>
          <p:cNvSpPr/>
          <p:nvPr/>
        </p:nvSpPr>
        <p:spPr>
          <a:xfrm>
            <a:off x="441141" y="4491421"/>
            <a:ext cx="3321725" cy="111004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2"/>
                </a:solidFill>
              </a:rPr>
              <a:t>High Quality Instructional Materials Community of Practice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FAD599-D799-98E6-9A89-DAF2342B3EB4}"/>
              </a:ext>
            </a:extLst>
          </p:cNvPr>
          <p:cNvSpPr txBox="1"/>
          <p:nvPr/>
        </p:nvSpPr>
        <p:spPr>
          <a:xfrm>
            <a:off x="4246234" y="1920303"/>
            <a:ext cx="32646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Rockwell" panose="02060603020205020403" pitchFamily="18" charset="0"/>
              </a:rPr>
              <a:t>Targeted </a:t>
            </a:r>
          </a:p>
          <a:p>
            <a:pPr algn="ctr"/>
            <a:r>
              <a:rPr lang="en-US" sz="2600" b="1">
                <a:solidFill>
                  <a:schemeClr val="bg1"/>
                </a:solidFill>
                <a:latin typeface="Rockwell" panose="02060603020205020403" pitchFamily="18" charset="0"/>
              </a:rPr>
              <a:t>Opportunities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6E1773-B35F-4648-946D-A49F18FEAFC9}"/>
              </a:ext>
            </a:extLst>
          </p:cNvPr>
          <p:cNvSpPr/>
          <p:nvPr/>
        </p:nvSpPr>
        <p:spPr>
          <a:xfrm>
            <a:off x="4404806" y="3132766"/>
            <a:ext cx="3410934" cy="10826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2"/>
                </a:solidFill>
              </a:rPr>
              <a:t>PRISM I grant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7887D80-6C9D-294B-5142-ECF95D731CF2}"/>
              </a:ext>
            </a:extLst>
          </p:cNvPr>
          <p:cNvSpPr/>
          <p:nvPr/>
        </p:nvSpPr>
        <p:spPr>
          <a:xfrm>
            <a:off x="4404806" y="4491421"/>
            <a:ext cx="3410934" cy="10826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2"/>
                </a:solidFill>
              </a:rPr>
              <a:t>PRISM II grant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7B7AB2-4FDF-5601-F7FB-101C9C54B1B7}"/>
              </a:ext>
            </a:extLst>
          </p:cNvPr>
          <p:cNvSpPr txBox="1"/>
          <p:nvPr/>
        </p:nvSpPr>
        <p:spPr>
          <a:xfrm>
            <a:off x="8299037" y="1936516"/>
            <a:ext cx="32646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Rockwell" panose="02060603020205020403" pitchFamily="18" charset="0"/>
              </a:rPr>
              <a:t>Educator Preparation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313359-DD0E-894B-80B6-94190048E506}"/>
              </a:ext>
            </a:extLst>
          </p:cNvPr>
          <p:cNvSpPr/>
          <p:nvPr/>
        </p:nvSpPr>
        <p:spPr>
          <a:xfrm>
            <a:off x="8514776" y="3132766"/>
            <a:ext cx="3410934" cy="10826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Accelerated Program Reviews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934062-BA25-3C37-4CE2-35A0899F4DA2}"/>
              </a:ext>
            </a:extLst>
          </p:cNvPr>
          <p:cNvSpPr/>
          <p:nvPr/>
        </p:nvSpPr>
        <p:spPr>
          <a:xfrm>
            <a:off x="8457681" y="4475208"/>
            <a:ext cx="3410934" cy="10826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2"/>
                </a:solidFill>
              </a:rPr>
              <a:t>Professional Learning Communities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176934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8CD-EB26-78EB-1AFA-2A6FB702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1066800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Rockwell"/>
                <a:cs typeface="Calibri"/>
              </a:rPr>
              <a:t>Partnership for Reading </a:t>
            </a:r>
            <a:br>
              <a:rPr lang="en-US" sz="5000" b="1" dirty="0">
                <a:solidFill>
                  <a:schemeClr val="bg1"/>
                </a:solidFill>
                <a:latin typeface="Rockwell"/>
                <a:cs typeface="Calibri"/>
              </a:rPr>
            </a:br>
            <a:r>
              <a:rPr lang="en-US" sz="5000" b="1" dirty="0">
                <a:solidFill>
                  <a:schemeClr val="bg1"/>
                </a:solidFill>
                <a:latin typeface="Rockwell"/>
                <a:cs typeface="Calibri"/>
              </a:rPr>
              <a:t>Success- Massachusetts</a:t>
            </a:r>
            <a:endParaRPr lang="en-US" sz="5000" b="1" dirty="0">
              <a:solidFill>
                <a:schemeClr val="bg1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DDB671E-7F68-5515-093D-D23D66D9B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87" y="5680126"/>
            <a:ext cx="980026" cy="905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A8034C-31A8-9945-A33A-C5269095F4BD}"/>
              </a:ext>
            </a:extLst>
          </p:cNvPr>
          <p:cNvSpPr txBox="1"/>
          <p:nvPr/>
        </p:nvSpPr>
        <p:spPr>
          <a:xfrm>
            <a:off x="2442341" y="1985830"/>
            <a:ext cx="33813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C41F8C"/>
                </a:solidFill>
                <a:latin typeface="Rockwell"/>
              </a:rPr>
              <a:t>PRISM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FA4E2-84DC-3AF9-960A-E5DC87EE56CC}"/>
              </a:ext>
            </a:extLst>
          </p:cNvPr>
          <p:cNvSpPr txBox="1"/>
          <p:nvPr/>
        </p:nvSpPr>
        <p:spPr>
          <a:xfrm>
            <a:off x="7554918" y="1985829"/>
            <a:ext cx="33813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C41F8C"/>
                </a:solidFill>
                <a:latin typeface="Rockwell"/>
              </a:rPr>
              <a:t>PRISM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27D66-3462-6AD3-D45A-9620B3F9867E}"/>
              </a:ext>
            </a:extLst>
          </p:cNvPr>
          <p:cNvSpPr txBox="1"/>
          <p:nvPr/>
        </p:nvSpPr>
        <p:spPr>
          <a:xfrm>
            <a:off x="1427019" y="2735609"/>
            <a:ext cx="429029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 sz="2400" dirty="0"/>
              <a:t>Supports preK-3 literacy</a:t>
            </a:r>
          </a:p>
          <a:p>
            <a:pPr marL="285750" indent="-285750">
              <a:buFont typeface="Wingdings"/>
              <a:buChar char="ü"/>
            </a:pPr>
            <a:r>
              <a:rPr lang="en-US" sz="2400" dirty="0"/>
              <a:t>One cohort of 15 districts</a:t>
            </a:r>
          </a:p>
          <a:p>
            <a:pPr marL="285750" indent="-285750">
              <a:buFont typeface="Wingdings"/>
              <a:buChar char="ü"/>
            </a:pPr>
            <a:r>
              <a:rPr lang="en-US" sz="2400" dirty="0"/>
              <a:t>Up to 4 ½ years of funding</a:t>
            </a:r>
          </a:p>
          <a:p>
            <a:pPr marL="285750" indent="-285750">
              <a:buFont typeface="Wingdings"/>
              <a:buChar char="ü"/>
            </a:pPr>
            <a:r>
              <a:rPr lang="en-US" sz="2400" dirty="0"/>
              <a:t>Districts already have strong early literacy infrastructure</a:t>
            </a:r>
          </a:p>
          <a:p>
            <a:pPr marL="285750" indent="-285750">
              <a:buFont typeface="Wingdings"/>
              <a:buChar char="ü"/>
            </a:pPr>
            <a:r>
              <a:rPr lang="en-US" sz="2400" dirty="0"/>
              <a:t>Strengthen multi-tiered systems of support for early literacy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071B3-FB1E-A984-8023-E2AC66E7F204}"/>
              </a:ext>
            </a:extLst>
          </p:cNvPr>
          <p:cNvSpPr txBox="1"/>
          <p:nvPr/>
        </p:nvSpPr>
        <p:spPr>
          <a:xfrm>
            <a:off x="6646000" y="2692475"/>
            <a:ext cx="429029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 sz="2400" dirty="0"/>
              <a:t>Supports preK-3 literacy</a:t>
            </a:r>
          </a:p>
          <a:p>
            <a:pPr marL="285750" indent="-285750">
              <a:buFont typeface="Wingdings"/>
              <a:buChar char="ü"/>
            </a:pPr>
            <a:r>
              <a:rPr lang="en-US" sz="2400" dirty="0"/>
              <a:t>Two cohorts</a:t>
            </a:r>
            <a:endParaRPr lang="en-US" dirty="0"/>
          </a:p>
          <a:p>
            <a:pPr marL="285750" indent="-285750">
              <a:buFont typeface="Wingdings"/>
              <a:buChar char="ü"/>
            </a:pPr>
            <a:r>
              <a:rPr lang="en-US" sz="2400" dirty="0"/>
              <a:t>Up to 60 districts total</a:t>
            </a:r>
          </a:p>
          <a:p>
            <a:pPr marL="285750" indent="-285750">
              <a:buFont typeface="Wingdings"/>
              <a:buChar char="ü"/>
            </a:pPr>
            <a:r>
              <a:rPr lang="en-US" sz="2400" dirty="0"/>
              <a:t>Up to 2 years of funding</a:t>
            </a:r>
            <a:endParaRPr lang="en-US" dirty="0"/>
          </a:p>
          <a:p>
            <a:pPr marL="285750" indent="-285750">
              <a:buFont typeface="Wingdings"/>
              <a:buChar char="ü"/>
            </a:pPr>
            <a:r>
              <a:rPr lang="en-US" sz="2400" dirty="0"/>
              <a:t>Select, purchase, and roll out high-quality instructional materials for early literacy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340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868DB7-C60A-51C0-1BD6-18C35651E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F91601-EE41-7C87-E656-23FEF372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143" y="507105"/>
            <a:ext cx="2855740" cy="1082675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144887"/>
                </a:solidFill>
                <a:latin typeface="Rockwell"/>
                <a:cs typeface="Calibri"/>
              </a:rPr>
              <a:t>PRISM I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3C43BD-46C6-2829-17A0-65F703C3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666407"/>
              </p:ext>
            </p:extLst>
          </p:nvPr>
        </p:nvGraphicFramePr>
        <p:xfrm>
          <a:off x="-176629" y="745589"/>
          <a:ext cx="11149429" cy="536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186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EDD0B-8A11-D9AC-2A8E-39DDA3AA1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5A03-440D-B6DF-C95F-76C23980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1066800"/>
          </a:xfr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Rockwell"/>
                <a:cs typeface="Calibri"/>
              </a:rPr>
              <a:t>PRISM I Grant</a:t>
            </a:r>
            <a:endParaRPr lang="en-US" sz="5000" b="1">
              <a:solidFill>
                <a:schemeClr val="bg1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2BA6AC9-2885-B03E-6795-CEABBF3F5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87" y="5680126"/>
            <a:ext cx="980026" cy="90573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D171B-6E39-EDD1-BBD0-3447539C0F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84739" y="2551291"/>
            <a:ext cx="5183148" cy="367491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400" dirty="0"/>
              <a:t>80% of students meet reading benchmarks by the end of each grade K-3 </a:t>
            </a:r>
          </a:p>
          <a:p>
            <a:r>
              <a:rPr lang="en-US" sz="2400" dirty="0"/>
              <a:t>33% increase in the percentage of students meeting or exceeding MCAS expectations </a:t>
            </a:r>
          </a:p>
          <a:p>
            <a:r>
              <a:rPr lang="en-US" sz="2400" dirty="0"/>
              <a:t>Reduce disparities in the percentage of students meeting or exceeding screening benchmarks and MCAS  expectations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93760-A596-CC09-F7C2-A27023CFC6EB}"/>
              </a:ext>
            </a:extLst>
          </p:cNvPr>
          <p:cNvSpPr txBox="1"/>
          <p:nvPr/>
        </p:nvSpPr>
        <p:spPr>
          <a:xfrm>
            <a:off x="1328213" y="1859481"/>
            <a:ext cx="44346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Rockwell" panose="02060603020205020403" pitchFamily="18" charset="0"/>
              </a:rPr>
              <a:t>5-year Metrics of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E4706-53AC-8F6D-CD9D-19D59F0C217E}"/>
              </a:ext>
            </a:extLst>
          </p:cNvPr>
          <p:cNvSpPr txBox="1"/>
          <p:nvPr/>
        </p:nvSpPr>
        <p:spPr>
          <a:xfrm>
            <a:off x="8307237" y="4773143"/>
            <a:ext cx="224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PRISM I Districts</a:t>
            </a:r>
          </a:p>
        </p:txBody>
      </p:sp>
      <p:pic>
        <p:nvPicPr>
          <p:cNvPr id="9" name="Picture 8" descr="Map&#10;&#10;">
            <a:extLst>
              <a:ext uri="{FF2B5EF4-FFF2-40B4-BE49-F238E27FC236}">
                <a16:creationId xmlns:a16="http://schemas.microsoft.com/office/drawing/2014/main" id="{3D97BBF6-1B6E-F1E5-A5CD-C28B35EA9A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031" y="1933703"/>
            <a:ext cx="5594595" cy="27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D510C-989B-B099-EE17-C5FEAD7DB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BCE-1C92-A586-EE1E-D158BFAE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1066800"/>
          </a:xfr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Rockwell"/>
                <a:cs typeface="Calibri"/>
              </a:rPr>
              <a:t>PRISM II Grant</a:t>
            </a:r>
            <a:endParaRPr lang="en-US" sz="5000" b="1">
              <a:solidFill>
                <a:schemeClr val="bg1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9FD26A-8862-3616-9FDB-DA37C46EB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69" y="2108334"/>
            <a:ext cx="5800872" cy="406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31 districts selected for first cohort</a:t>
            </a:r>
            <a:endParaRPr lang="en-US"/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Second cohort opportunity will open this spring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Two years of funding and coaching to select, purchase, and roll out high-quality instructional materials for early literacy</a:t>
            </a:r>
            <a:endParaRPr lang="en-US" b="0" i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A picture of multiple books. ">
            <a:extLst>
              <a:ext uri="{FF2B5EF4-FFF2-40B4-BE49-F238E27FC236}">
                <a16:creationId xmlns:a16="http://schemas.microsoft.com/office/drawing/2014/main" id="{246E5158-57AF-B6DD-9056-F4AF5549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640" y="2976114"/>
            <a:ext cx="3135847" cy="25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A picture of several books.">
            <a:extLst>
              <a:ext uri="{FF2B5EF4-FFF2-40B4-BE49-F238E27FC236}">
                <a16:creationId xmlns:a16="http://schemas.microsoft.com/office/drawing/2014/main" id="{6475772A-98D2-5572-B744-34E4AF13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364" y="1716658"/>
            <a:ext cx="3101130" cy="24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106ECA-9214-4383-7202-CFFC054BB1E5}"/>
              </a:ext>
            </a:extLst>
          </p:cNvPr>
          <p:cNvSpPr txBox="1"/>
          <p:nvPr/>
        </p:nvSpPr>
        <p:spPr>
          <a:xfrm>
            <a:off x="9524999" y="4192095"/>
            <a:ext cx="2112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Amplify CKLA curricular materials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1F8CA8C-EB46-658F-94F6-51816526D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87" y="5680126"/>
            <a:ext cx="980026" cy="9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8CD-EB26-78EB-1AFA-2A6FB702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642600" cy="1066800"/>
          </a:xfrm>
        </p:spPr>
        <p:txBody>
          <a:bodyPr>
            <a:no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Rockwell"/>
                <a:cs typeface="Calibri"/>
              </a:rPr>
              <a:t>Literacy Launch Institutes and Coaching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3094-B8D8-D44A-00A8-1472CC490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924" y="2105703"/>
            <a:ext cx="5238957" cy="4233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spcAft>
                <a:spcPts val="1200"/>
              </a:spcAft>
              <a:buFont typeface="Wingdings" panose="020B0604020202020204" pitchFamily="34" charset="0"/>
              <a:buChar char="ü"/>
            </a:pPr>
            <a:r>
              <a:rPr lang="en-US" sz="2600" dirty="0">
                <a:ea typeface="Calibri"/>
                <a:cs typeface="Calibri"/>
              </a:rPr>
              <a:t>Open to any public school educator, plus some preschool and higher education</a:t>
            </a:r>
          </a:p>
          <a:p>
            <a:pPr marL="514350" indent="-514350">
              <a:spcAft>
                <a:spcPts val="1200"/>
              </a:spcAft>
              <a:buFont typeface="Wingdings" panose="020B0604020202020204" pitchFamily="34" charset="0"/>
              <a:buChar char="ü"/>
            </a:pPr>
            <a:r>
              <a:rPr lang="en-US" sz="2600" dirty="0">
                <a:ea typeface="Calibri"/>
                <a:cs typeface="Calibri"/>
              </a:rPr>
              <a:t>500+ educators last summer</a:t>
            </a:r>
          </a:p>
          <a:p>
            <a:pPr marL="514350" indent="-514350">
              <a:spcAft>
                <a:spcPts val="1200"/>
              </a:spcAft>
              <a:buFont typeface="Wingdings" panose="020B0604020202020204" pitchFamily="34" charset="0"/>
              <a:buChar char="ü"/>
            </a:pPr>
            <a:r>
              <a:rPr lang="en-US" sz="2600" dirty="0">
                <a:ea typeface="Calibri"/>
                <a:cs typeface="Calibri"/>
              </a:rPr>
              <a:t>1,300 educators this winter/spring and summer</a:t>
            </a:r>
          </a:p>
          <a:p>
            <a:pPr marL="514350" indent="-514350">
              <a:spcAft>
                <a:spcPts val="1200"/>
              </a:spcAft>
              <a:buFont typeface="Wingdings" panose="020B0604020202020204" pitchFamily="34" charset="0"/>
              <a:buChar char="ü"/>
            </a:pPr>
            <a:r>
              <a:rPr lang="en-US" sz="2600" dirty="0">
                <a:ea typeface="Calibri"/>
                <a:cs typeface="Calibri"/>
              </a:rPr>
              <a:t>Free onsite coaching also available for school teams</a:t>
            </a:r>
          </a:p>
          <a:p>
            <a:pPr marL="514350" indent="-514350">
              <a:spcAft>
                <a:spcPts val="1200"/>
              </a:spcAft>
              <a:buFont typeface="Wingdings" panose="020B0604020202020204" pitchFamily="34" charset="0"/>
              <a:buChar char="ü"/>
            </a:pPr>
            <a:endParaRPr lang="en-US" sz="260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8947E-BE82-9ADC-F679-A535408DF13B}"/>
              </a:ext>
            </a:extLst>
          </p:cNvPr>
          <p:cNvSpPr txBox="1"/>
          <p:nvPr/>
        </p:nvSpPr>
        <p:spPr>
          <a:xfrm>
            <a:off x="7237562" y="4986067"/>
            <a:ext cx="4114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Summer 2025 Literacy Launch Institute</a:t>
            </a:r>
          </a:p>
        </p:txBody>
      </p:sp>
      <p:pic>
        <p:nvPicPr>
          <p:cNvPr id="7" name="Picture 6" descr="A person standing in front of a group of people sitting at tables&#10;&#10;">
            <a:extLst>
              <a:ext uri="{FF2B5EF4-FFF2-40B4-BE49-F238E27FC236}">
                <a16:creationId xmlns:a16="http://schemas.microsoft.com/office/drawing/2014/main" id="{2190E331-0F5A-F12D-4571-3A8E773CBC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7870" y="1993559"/>
            <a:ext cx="5142930" cy="29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1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4770A78-5449-864A-ADFC-FEDBEC342B46}" vid="{20EF826D-E6EA-0D43-8CB4-E6370924DD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28f6a2-0fe6-40ac-973e-bb0bf351512f">
      <Terms xmlns="http://schemas.microsoft.com/office/infopath/2007/PartnerControls"/>
    </lcf76f155ced4ddcb4097134ff3c332f>
    <TaxCatchAll xmlns="7a12eb2f-f040-4639-9fb2-5a6588dc803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0f90ca5a2085d8c0a242a18c5743b1a5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cb07360ac9a85e116485bb8f524b855d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19C488-AC86-4B30-81B3-F6E68F3914FD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a12eb2f-f040-4639-9fb2-5a6588dc8035"/>
    <ds:schemaRef ds:uri="0128f6a2-0fe6-40ac-973e-bb0bf351512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4FA74F-8AE2-4385-BA5A-076194AC6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BE1F5E-E944-4B3A-AA96-60BAB1FE929F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418</Words>
  <Application>Microsoft Office PowerPoint</Application>
  <PresentationFormat>Widescreen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Rockwell</vt:lpstr>
      <vt:lpstr>Wingdings</vt:lpstr>
      <vt:lpstr>Office Theme</vt:lpstr>
      <vt:lpstr>Early Literacy Updates</vt:lpstr>
      <vt:lpstr>Update Topics</vt:lpstr>
      <vt:lpstr>Early Literacy as a Strategic Priority</vt:lpstr>
      <vt:lpstr>Progress of Literacy Launch Programs</vt:lpstr>
      <vt:lpstr>Partnership for Reading  Success- Massachusetts</vt:lpstr>
      <vt:lpstr>PRISM I</vt:lpstr>
      <vt:lpstr>PRISM I Grant</vt:lpstr>
      <vt:lpstr>PRISM II Grant</vt:lpstr>
      <vt:lpstr>Literacy Launch Institutes and Coaching</vt:lpstr>
      <vt:lpstr>Early Literacy High Dosage Tutoring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Literacy Updates</dc:title>
  <dc:creator>DESE</dc:creator>
  <cp:lastModifiedBy>Zou, Dong (EOE)</cp:lastModifiedBy>
  <cp:revision>192</cp:revision>
  <dcterms:created xsi:type="dcterms:W3CDTF">2024-05-20T19:07:09Z</dcterms:created>
  <dcterms:modified xsi:type="dcterms:W3CDTF">2026-02-24T14:50:01Z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24 2026 12:00AM</vt:lpwstr>
  </property>
</Properties>
</file>