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6"/>
  </p:notesMasterIdLst>
  <p:sldIdLst>
    <p:sldId id="291" r:id="rId5"/>
    <p:sldId id="263" r:id="rId6"/>
    <p:sldId id="278" r:id="rId7"/>
    <p:sldId id="344" r:id="rId8"/>
    <p:sldId id="347" r:id="rId9"/>
    <p:sldId id="342" r:id="rId10"/>
    <p:sldId id="350" r:id="rId11"/>
    <p:sldId id="353" r:id="rId12"/>
    <p:sldId id="276" r:id="rId13"/>
    <p:sldId id="349" r:id="rId14"/>
    <p:sldId id="352" r:id="rId15"/>
    <p:sldId id="334" r:id="rId16"/>
    <p:sldId id="281" r:id="rId17"/>
    <p:sldId id="341" r:id="rId18"/>
    <p:sldId id="351" r:id="rId19"/>
    <p:sldId id="340" r:id="rId20"/>
    <p:sldId id="339" r:id="rId21"/>
    <p:sldId id="338" r:id="rId22"/>
    <p:sldId id="337" r:id="rId23"/>
    <p:sldId id="336" r:id="rId24"/>
    <p:sldId id="33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D14806-901B-511F-B222-B84A12E5B7B8}" name="Alvarez, Iraida (DESE)" initials="AI" userId="S::iraida.j.alvarez@mass.gov::66b89c24-7507-40c7-9620-66ed0feaf784" providerId="AD"/>
  <p188:author id="{DC6CD306-81AD-BC7D-16A2-05D9847175B0}" name="Woo, Lauren (DESE)" initials="WL" userId="S::lauren.woo@mass.gov::891b1bf9-83ca-4481-960c-a0625b521a43" providerId="AD"/>
  <p188:author id="{39929E07-9375-21F2-08FA-9D8CCDB26A82}" name="Shor, Rebecca (DESE)" initials="SR" userId="S::rebecca.shor@mass.gov::93ff2e12-1af4-41b6-ba58-eb6c18df8ed0" providerId="AD"/>
  <p188:author id="{49D64A0A-317D-00DD-8D4F-C21AAE793981}" name="Champagne, Erica (DESE)" initials="EC" userId="S::erica.champagne@mass.gov::dc479702-aaa5-4bec-8008-71fe1144ad07" providerId="AD"/>
  <p188:author id="{8C592D30-2790-C53A-65AD-E37E11204179}" name="Foley, Kinnon (DESE)" initials="FK" userId="S::kinnon.foley@mass.gov::4bff922e-d211-4dcd-970c-f57d358f4faf" providerId="AD"/>
  <p188:author id="{CEA6E036-CCA5-02B6-6749-978A2B4AB890}" name="Balter, Allison E. (DESE)" initials="B(" userId="S::allison.e.balter@mass.gov::e75af4ba-42b2-4e42-9625-808d672bf118" providerId="AD"/>
  <p188:author id="{BB5E4B54-6D4B-C8B3-0FDB-6F0B7F67C7B1}" name="Secatore, Lauren (DESE)" initials="SL" userId="S::lauren.secatore@mass.gov::cd17b2b9-6d24-4d8d-8f5c-ab70f3a1bb15" providerId="AD"/>
  <p188:author id="{3F602C5C-ED15-FC16-4B03-46E9ADDE3930}" name="Christo, Dimitri D. (DESE)" initials="CDD(" userId="S::dimitri.d.christo@mass.gov::f6874029-da51-4205-b36d-b8ddc7839279" providerId="AD"/>
  <p188:author id="{9073805F-FBDA-A7B5-E1AA-1EF058F02B67}" name="Alvarez, Iraida (DESE)" initials="" userId="S::Iraida.J.Alvarez@mass.gov::66b89c24-7507-40c7-9620-66ed0feaf784" providerId="AD"/>
  <p188:author id="{7961FF5F-6533-BF5A-5B4D-A8A6AEABBD13}" name="Cruz, Jenny (DESE)" initials="CJ" userId="S::jenny.cruz@mass.gov::9acc5e5d-1e16-45d5-8416-f07c61d324d0" providerId="AD"/>
  <p188:author id="{F9690166-FC4A-095D-959C-FBDAAD9B91AA}" name="Higgins, Breanna (DESE)" initials="HB" userId="S::breanna.higgins@mass.gov::13847418-33e5-4c85-8537-ce058deb8f20" providerId="AD"/>
  <p188:author id="{EBE66E6D-C71D-7E53-AED5-A9D4DA1FE526}" name="Wakelin, Johanna (DESE)" initials="WJ" userId="S::johanna.wakelin@mass.gov::861700f2-2647-4c79-b4e9-5d2ae7c7128a" providerId="AD"/>
  <p188:author id="{530FA083-0112-6A8B-1A61-78E202746078}" name="Wu, Jennifer Y. (DESE)" initials="W(" userId="S::jennifer.y.wu@mass.gov::fd4fbbcc-e283-48fc-8500-7d6931f39d3e" providerId="AD"/>
  <p188:author id="{78417393-6085-A394-B581-0C94797131D3}" name="DESEComm (DESE)" initials="D(" userId="S::desecomm@mass.gov::fc30f9e3-0ed0-4d22-b44e-0e5b0bac278d" providerId="AD"/>
  <p188:author id="{1D0F039B-218D-6168-710C-62A14D0E9A4E}" name="Steenland, Deborah (DESE)" initials="" userId="S::Deborah.Steenland@mass.gov::374ac2df-87da-40a8-9b6d-d87c21f5f633" providerId="AD"/>
  <p188:author id="{9CA43CE2-546B-A27E-FF66-ADBBE95484C9}" name="Sahni, Amrita D. (DESE)" initials="AS" userId="S::Amrita.D.Sahni@mass.gov::6313d7e8-2463-49dd-9257-e9ab299d51d0" providerId="AD"/>
  <p188:author id="{29FDBAE2-41D5-162A-6036-D4D0D463F883}" name="Wakelin, Johanna (DESE)" initials="JW" userId="S::Johanna.Wakelin@mass.gov::861700f2-2647-4c79-b4e9-5d2ae7c7128a" providerId="AD"/>
  <p188:author id="{2A390DF0-1804-329A-7436-4012F44D7BD2}" name="Curry, Charmie R. (DESE)" initials="C(" userId="S::charmie.r.curry@mass.gov::b816a030-df0c-4397-92c3-107b0e33ede4" providerId="AD"/>
  <p188:author id="{380075F4-2BB6-6D26-955D-39751D1B51ED}" name="Seymour, Michael (DESE)" initials="SM" userId="S::michael.j.seymour@mass.gov::9bf1bf65-7ab2-4aca-b310-0512c5c1868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782"/>
    <a:srgbClr val="B5DFF3"/>
    <a:srgbClr val="EFBC49"/>
    <a:srgbClr val="347AB6"/>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9" d="100"/>
          <a:sy n="119" d="100"/>
        </p:scale>
        <p:origin x="18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07B44-A9F9-6344-868B-44BA300F2CC7}"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33B4C-1605-5114-E8C3-9F738C987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06052C-A55C-9DE3-3EA3-46B7673EF8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BD7878-8177-83BF-BF4D-B13C61702A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12C766-BC04-25FB-E608-CC6EE469A93E}"/>
              </a:ext>
            </a:extLst>
          </p:cNvPr>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438080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810EB-B4E7-92DF-4CC8-EA7B8DE825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BFBFC-BD68-D3BC-0F0F-E3870F3A3A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B4ACE4-5A17-34A9-FE87-55148EC2E2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D0F5CE-9372-BACA-352F-FDB9D0F061B5}"/>
              </a:ext>
            </a:extLst>
          </p:cNvPr>
          <p:cNvSpPr>
            <a:spLocks noGrp="1"/>
          </p:cNvSpPr>
          <p:nvPr>
            <p:ph type="sldNum" sz="quarter" idx="5"/>
          </p:nvPr>
        </p:nvSpPr>
        <p:spPr/>
        <p:txBody>
          <a:bodyPr/>
          <a:lstStyle/>
          <a:p>
            <a:fld id="{9B6DB38A-5D4A-D140-AE31-7200571C691E}" type="slidenum">
              <a:rPr lang="en-US" smtClean="0"/>
              <a:t>19</a:t>
            </a:fld>
            <a:endParaRPr lang="en-US"/>
          </a:p>
        </p:txBody>
      </p:sp>
    </p:spTree>
    <p:extLst>
      <p:ext uri="{BB962C8B-B14F-4D97-AF65-F5344CB8AC3E}">
        <p14:creationId xmlns:p14="http://schemas.microsoft.com/office/powerpoint/2010/main" val="3490506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C9D41-52FA-DCA1-0E3D-15D7A6DB9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889615-4A29-0BE3-EA86-382C765C39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4117AB-6822-DC06-2DC0-48A347098B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5D4AEC-2E8B-B375-60FE-B0D9DE903DFC}"/>
              </a:ext>
            </a:extLst>
          </p:cNvPr>
          <p:cNvSpPr>
            <a:spLocks noGrp="1"/>
          </p:cNvSpPr>
          <p:nvPr>
            <p:ph type="sldNum" sz="quarter" idx="5"/>
          </p:nvPr>
        </p:nvSpPr>
        <p:spPr/>
        <p:txBody>
          <a:bodyPr/>
          <a:lstStyle/>
          <a:p>
            <a:fld id="{9B6DB38A-5D4A-D140-AE31-7200571C691E}" type="slidenum">
              <a:rPr lang="en-US" smtClean="0"/>
              <a:t>20</a:t>
            </a:fld>
            <a:endParaRPr lang="en-US"/>
          </a:p>
        </p:txBody>
      </p:sp>
    </p:spTree>
    <p:extLst>
      <p:ext uri="{BB962C8B-B14F-4D97-AF65-F5344CB8AC3E}">
        <p14:creationId xmlns:p14="http://schemas.microsoft.com/office/powerpoint/2010/main" val="25929758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17060-ED26-7A99-366C-1E84E9864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750659-31B8-DC46-8015-C9465ED7BB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5825BC-A1AA-1121-28FD-4C9C4AF825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D13D1D-BDAA-9F5A-50D4-A6B2BE8B271B}"/>
              </a:ext>
            </a:extLst>
          </p:cNvPr>
          <p:cNvSpPr>
            <a:spLocks noGrp="1"/>
          </p:cNvSpPr>
          <p:nvPr>
            <p:ph type="sldNum" sz="quarter" idx="5"/>
          </p:nvPr>
        </p:nvSpPr>
        <p:spPr/>
        <p:txBody>
          <a:bodyPr/>
          <a:lstStyle/>
          <a:p>
            <a:fld id="{9B6DB38A-5D4A-D140-AE31-7200571C691E}" type="slidenum">
              <a:rPr lang="en-US" smtClean="0"/>
              <a:t>21</a:t>
            </a:fld>
            <a:endParaRPr lang="en-US"/>
          </a:p>
        </p:txBody>
      </p:sp>
    </p:spTree>
    <p:extLst>
      <p:ext uri="{BB962C8B-B14F-4D97-AF65-F5344CB8AC3E}">
        <p14:creationId xmlns:p14="http://schemas.microsoft.com/office/powerpoint/2010/main" val="1307486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25FC15E-7FD1-034A-9729-2C6FA6821FBB}" type="slidenum">
              <a:rPr lang="en-US" smtClean="0"/>
              <a:t>2</a:t>
            </a:fld>
            <a:endParaRPr lang="en-US"/>
          </a:p>
        </p:txBody>
      </p:sp>
    </p:spTree>
    <p:extLst>
      <p:ext uri="{BB962C8B-B14F-4D97-AF65-F5344CB8AC3E}">
        <p14:creationId xmlns:p14="http://schemas.microsoft.com/office/powerpoint/2010/main" val="32523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3A518-7899-E096-BDE7-54145B15F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640452-2C16-168E-D19F-761D0226C9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20899D-7D1B-0617-4016-43AC0182EAB1}"/>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F3F4509D-D973-B8D9-7A81-7EA95355AB6D}"/>
              </a:ext>
            </a:extLst>
          </p:cNvPr>
          <p:cNvSpPr>
            <a:spLocks noGrp="1"/>
          </p:cNvSpPr>
          <p:nvPr>
            <p:ph type="sldNum" sz="quarter" idx="5"/>
          </p:nvPr>
        </p:nvSpPr>
        <p:spPr/>
        <p:txBody>
          <a:bodyPr/>
          <a:lstStyle/>
          <a:p>
            <a:fld id="{825FC15E-7FD1-034A-9729-2C6FA6821FBB}" type="slidenum">
              <a:rPr lang="en-US" smtClean="0"/>
              <a:t>3</a:t>
            </a:fld>
            <a:endParaRPr lang="en-US"/>
          </a:p>
        </p:txBody>
      </p:sp>
    </p:spTree>
    <p:extLst>
      <p:ext uri="{BB962C8B-B14F-4D97-AF65-F5344CB8AC3E}">
        <p14:creationId xmlns:p14="http://schemas.microsoft.com/office/powerpoint/2010/main" val="3010413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CE4E3-981D-72DD-6DC1-E67E056807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26C37F-B49C-589B-9AED-0AE43C4CE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98F0B7-A160-3465-BE3D-608573BCB68F}"/>
              </a:ext>
            </a:extLst>
          </p:cNvPr>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D3E0429B-3583-C1E8-4D83-187858B6AFBC}"/>
              </a:ext>
            </a:extLst>
          </p:cNvPr>
          <p:cNvSpPr>
            <a:spLocks noGrp="1"/>
          </p:cNvSpPr>
          <p:nvPr>
            <p:ph type="sldNum" sz="quarter" idx="5"/>
          </p:nvPr>
        </p:nvSpPr>
        <p:spPr/>
        <p:txBody>
          <a:bodyPr/>
          <a:lstStyle/>
          <a:p>
            <a:fld id="{9B6DB38A-5D4A-D140-AE31-7200571C691E}" type="slidenum">
              <a:rPr lang="en-US" smtClean="0"/>
              <a:t>4</a:t>
            </a:fld>
            <a:endParaRPr lang="en-US"/>
          </a:p>
        </p:txBody>
      </p:sp>
    </p:spTree>
    <p:extLst>
      <p:ext uri="{BB962C8B-B14F-4D97-AF65-F5344CB8AC3E}">
        <p14:creationId xmlns:p14="http://schemas.microsoft.com/office/powerpoint/2010/main" val="2464509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Calibri"/>
              <a:buChar char="-"/>
            </a:pPr>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9B6DB38A-5D4A-D140-AE31-7200571C691E}" type="slidenum">
              <a:rPr lang="en-US" smtClean="0"/>
              <a:t>10</a:t>
            </a:fld>
            <a:endParaRPr lang="en-US"/>
          </a:p>
        </p:txBody>
      </p:sp>
    </p:spTree>
    <p:extLst>
      <p:ext uri="{BB962C8B-B14F-4D97-AF65-F5344CB8AC3E}">
        <p14:creationId xmlns:p14="http://schemas.microsoft.com/office/powerpoint/2010/main" val="31193948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29BE9-8DD1-1FBB-5402-FB8641F92B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462EFC-66F6-B38C-12E1-AF8885858D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1F5EA0-CDB8-7FA0-A3C0-FD15E74BDA39}"/>
              </a:ext>
            </a:extLst>
          </p:cNvPr>
          <p:cNvSpPr>
            <a:spLocks noGrp="1"/>
          </p:cNvSpPr>
          <p:nvPr>
            <p:ph type="body" idx="1"/>
          </p:nvPr>
        </p:nvSpPr>
        <p:spPr/>
        <p:txBody>
          <a:bodyPr/>
          <a:lstStyle/>
          <a:p>
            <a:pPr marL="171450" indent="-171450">
              <a:buFont typeface="Calibri"/>
              <a:buChar char="-"/>
            </a:pPr>
            <a:endParaRPr lang="en-US" dirty="0">
              <a:latin typeface="Calibri"/>
              <a:ea typeface="Calibri"/>
              <a:cs typeface="Calibri"/>
            </a:endParaRPr>
          </a:p>
        </p:txBody>
      </p:sp>
      <p:sp>
        <p:nvSpPr>
          <p:cNvPr id="4" name="Slide Number Placeholder 3">
            <a:extLst>
              <a:ext uri="{FF2B5EF4-FFF2-40B4-BE49-F238E27FC236}">
                <a16:creationId xmlns:a16="http://schemas.microsoft.com/office/drawing/2014/main" id="{19736D6F-A32F-41DA-FB2B-3BE1D8A1AB94}"/>
              </a:ext>
            </a:extLst>
          </p:cNvPr>
          <p:cNvSpPr>
            <a:spLocks noGrp="1"/>
          </p:cNvSpPr>
          <p:nvPr>
            <p:ph type="sldNum" sz="quarter" idx="5"/>
          </p:nvPr>
        </p:nvSpPr>
        <p:spPr/>
        <p:txBody>
          <a:bodyPr/>
          <a:lstStyle/>
          <a:p>
            <a:fld id="{9B6DB38A-5D4A-D140-AE31-7200571C691E}" type="slidenum">
              <a:rPr lang="en-US" smtClean="0"/>
              <a:t>11</a:t>
            </a:fld>
            <a:endParaRPr lang="en-US"/>
          </a:p>
        </p:txBody>
      </p:sp>
    </p:spTree>
    <p:extLst>
      <p:ext uri="{BB962C8B-B14F-4D97-AF65-F5344CB8AC3E}">
        <p14:creationId xmlns:p14="http://schemas.microsoft.com/office/powerpoint/2010/main" val="2556760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39FA5-FFFD-CEFA-4403-3F97831E59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9DC876-6914-9F35-5A75-7DBE7AA255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F435B2-EF29-F60B-9E0A-699B34C7E7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E16BC5-1806-4F6A-E8C1-7F353D071E7F}"/>
              </a:ext>
            </a:extLst>
          </p:cNvPr>
          <p:cNvSpPr>
            <a:spLocks noGrp="1"/>
          </p:cNvSpPr>
          <p:nvPr>
            <p:ph type="sldNum" sz="quarter" idx="5"/>
          </p:nvPr>
        </p:nvSpPr>
        <p:spPr/>
        <p:txBody>
          <a:bodyPr/>
          <a:lstStyle/>
          <a:p>
            <a:fld id="{9B6DB38A-5D4A-D140-AE31-7200571C691E}" type="slidenum">
              <a:rPr lang="en-US" smtClean="0"/>
              <a:t>16</a:t>
            </a:fld>
            <a:endParaRPr lang="en-US"/>
          </a:p>
        </p:txBody>
      </p:sp>
    </p:spTree>
    <p:extLst>
      <p:ext uri="{BB962C8B-B14F-4D97-AF65-F5344CB8AC3E}">
        <p14:creationId xmlns:p14="http://schemas.microsoft.com/office/powerpoint/2010/main" val="2786604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48004-646B-8EB5-1DEC-F49315153C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A704B0-C129-D573-7D26-4A44B334C0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06B763-75EF-CC0E-24C8-0F02F02883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AA43B4-8A02-07CF-13E5-C4A0B8646125}"/>
              </a:ext>
            </a:extLst>
          </p:cNvPr>
          <p:cNvSpPr>
            <a:spLocks noGrp="1"/>
          </p:cNvSpPr>
          <p:nvPr>
            <p:ph type="sldNum" sz="quarter" idx="5"/>
          </p:nvPr>
        </p:nvSpPr>
        <p:spPr/>
        <p:txBody>
          <a:bodyPr/>
          <a:lstStyle/>
          <a:p>
            <a:fld id="{9B6DB38A-5D4A-D140-AE31-7200571C691E}" type="slidenum">
              <a:rPr lang="en-US" smtClean="0"/>
              <a:t>17</a:t>
            </a:fld>
            <a:endParaRPr lang="en-US"/>
          </a:p>
        </p:txBody>
      </p:sp>
    </p:spTree>
    <p:extLst>
      <p:ext uri="{BB962C8B-B14F-4D97-AF65-F5344CB8AC3E}">
        <p14:creationId xmlns:p14="http://schemas.microsoft.com/office/powerpoint/2010/main" val="3065486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B5D6E-650F-5E45-FC70-ED51A9108E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87B8FD-1B00-17C9-ECFD-C1418A9AEA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E605B7-9CCE-76D3-3556-F62FCA805E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10D853-AA28-18D3-A4F9-1CE17BB15C29}"/>
              </a:ext>
            </a:extLst>
          </p:cNvPr>
          <p:cNvSpPr>
            <a:spLocks noGrp="1"/>
          </p:cNvSpPr>
          <p:nvPr>
            <p:ph type="sldNum" sz="quarter" idx="5"/>
          </p:nvPr>
        </p:nvSpPr>
        <p:spPr/>
        <p:txBody>
          <a:bodyPr/>
          <a:lstStyle/>
          <a:p>
            <a:fld id="{9B6DB38A-5D4A-D140-AE31-7200571C691E}" type="slidenum">
              <a:rPr lang="en-US" smtClean="0"/>
              <a:t>18</a:t>
            </a:fld>
            <a:endParaRPr lang="en-US"/>
          </a:p>
        </p:txBody>
      </p:sp>
    </p:spTree>
    <p:extLst>
      <p:ext uri="{BB962C8B-B14F-4D97-AF65-F5344CB8AC3E}">
        <p14:creationId xmlns:p14="http://schemas.microsoft.com/office/powerpoint/2010/main" val="18870359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1C100-EAC2-276B-5DCB-1085A0CC74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4556D-7B27-275E-746D-F07BD9EFE403}"/>
              </a:ext>
            </a:extLst>
          </p:cNvPr>
          <p:cNvSpPr>
            <a:spLocks noGrp="1"/>
          </p:cNvSpPr>
          <p:nvPr>
            <p:ph type="ctrTitle"/>
          </p:nvPr>
        </p:nvSpPr>
        <p:spPr/>
        <p:txBody>
          <a:bodyPr vert="horz" lIns="91440" tIns="45720" rIns="91440" bIns="45720" rtlCol="0" anchor="b">
            <a:noAutofit/>
          </a:bodyPr>
          <a:lstStyle/>
          <a:p>
            <a:r>
              <a:rPr lang="en-US" sz="4800" dirty="0">
                <a:latin typeface="Arial"/>
                <a:cs typeface="Arial"/>
              </a:rPr>
              <a:t>Proposed Actions Aligned with the Protect Education Equity Act</a:t>
            </a:r>
          </a:p>
        </p:txBody>
      </p:sp>
      <p:sp>
        <p:nvSpPr>
          <p:cNvPr id="3" name="Subtitle 2">
            <a:extLst>
              <a:ext uri="{FF2B5EF4-FFF2-40B4-BE49-F238E27FC236}">
                <a16:creationId xmlns:a16="http://schemas.microsoft.com/office/drawing/2014/main" id="{F661D647-FCAE-3B5E-B847-81C5D46EB765}"/>
              </a:ext>
            </a:extLst>
          </p:cNvPr>
          <p:cNvSpPr>
            <a:spLocks noGrp="1"/>
          </p:cNvSpPr>
          <p:nvPr>
            <p:ph type="subTitle" idx="1"/>
          </p:nvPr>
        </p:nvSpPr>
        <p:spPr/>
        <p:txBody>
          <a:bodyPr vert="horz" lIns="91440" tIns="45720" rIns="91440" bIns="45720" rtlCol="0" anchor="t">
            <a:normAutofit/>
          </a:bodyPr>
          <a:lstStyle/>
          <a:p>
            <a:r>
              <a:rPr lang="en-US">
                <a:latin typeface="Arial"/>
                <a:cs typeface="Arial"/>
              </a:rPr>
              <a:t>Presentation to Board of Elementary &amp; Secondary Education</a:t>
            </a:r>
          </a:p>
          <a:p>
            <a:r>
              <a:rPr lang="en-US">
                <a:latin typeface="Arial"/>
                <a:cs typeface="Arial"/>
              </a:rPr>
              <a:t>February 24, 2026</a:t>
            </a:r>
          </a:p>
        </p:txBody>
      </p:sp>
    </p:spTree>
    <p:extLst>
      <p:ext uri="{BB962C8B-B14F-4D97-AF65-F5344CB8AC3E}">
        <p14:creationId xmlns:p14="http://schemas.microsoft.com/office/powerpoint/2010/main" val="933066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BC9A2-1C2B-9E00-1137-301610F00F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88B8D-9516-8BA5-AABC-84DD11477C13}"/>
              </a:ext>
            </a:extLst>
          </p:cNvPr>
          <p:cNvSpPr>
            <a:spLocks noGrp="1"/>
          </p:cNvSpPr>
          <p:nvPr>
            <p:ph type="title"/>
          </p:nvPr>
        </p:nvSpPr>
        <p:spPr>
          <a:xfrm>
            <a:off x="173179" y="308699"/>
            <a:ext cx="11714688" cy="861002"/>
          </a:xfrm>
        </p:spPr>
        <p:txBody>
          <a:bodyPr vert="horz" lIns="91440" tIns="45720" rIns="91440" bIns="45720" rtlCol="0" anchor="ctr">
            <a:noAutofit/>
          </a:bodyPr>
          <a:lstStyle/>
          <a:p>
            <a:r>
              <a:rPr lang="en-US" sz="3600">
                <a:latin typeface="Arial"/>
                <a:cs typeface="Arial"/>
              </a:rPr>
              <a:t>Proposed Regulations for Interpretation and Translation in Schools </a:t>
            </a:r>
            <a:endParaRPr lang="en-US" sz="3600"/>
          </a:p>
        </p:txBody>
      </p:sp>
      <p:sp>
        <p:nvSpPr>
          <p:cNvPr id="4" name="Slide Number Placeholder 3">
            <a:extLst>
              <a:ext uri="{FF2B5EF4-FFF2-40B4-BE49-F238E27FC236}">
                <a16:creationId xmlns:a16="http://schemas.microsoft.com/office/drawing/2014/main" id="{101E644C-E188-6AC2-D9FE-6FD1491546E6}"/>
              </a:ext>
            </a:extLst>
          </p:cNvPr>
          <p:cNvSpPr>
            <a:spLocks noGrp="1"/>
          </p:cNvSpPr>
          <p:nvPr>
            <p:ph type="sldNum" sz="quarter" idx="12"/>
          </p:nvPr>
        </p:nvSpPr>
        <p:spPr/>
        <p:txBody>
          <a:bodyPr/>
          <a:lstStyle/>
          <a:p>
            <a:fld id="{68A8D22E-6BC5-9E47-900C-2BB94685D9F5}" type="slidenum">
              <a:rPr lang="en-US" smtClean="0"/>
              <a:t>10</a:t>
            </a:fld>
            <a:endParaRPr lang="en-US"/>
          </a:p>
        </p:txBody>
      </p:sp>
      <p:sp>
        <p:nvSpPr>
          <p:cNvPr id="6" name="TextBox 5">
            <a:extLst>
              <a:ext uri="{FF2B5EF4-FFF2-40B4-BE49-F238E27FC236}">
                <a16:creationId xmlns:a16="http://schemas.microsoft.com/office/drawing/2014/main" id="{A249E621-3541-5EFC-02BC-C17971AEDC65}"/>
              </a:ext>
            </a:extLst>
          </p:cNvPr>
          <p:cNvSpPr txBox="1"/>
          <p:nvPr/>
        </p:nvSpPr>
        <p:spPr>
          <a:xfrm>
            <a:off x="313764" y="1559858"/>
            <a:ext cx="11573435" cy="46474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1E4782"/>
                </a:solidFill>
                <a:latin typeface="Arial"/>
                <a:cs typeface="Arial"/>
              </a:rPr>
              <a:t>Qualifications</a:t>
            </a:r>
            <a:endParaRPr lang="en-US" sz="2800" b="1">
              <a:latin typeface="Arial"/>
              <a:cs typeface="Arial"/>
            </a:endParaRPr>
          </a:p>
          <a:p>
            <a:r>
              <a:rPr lang="en-US" sz="800" b="1">
                <a:solidFill>
                  <a:srgbClr val="1E4782"/>
                </a:solidFill>
                <a:latin typeface="Arial"/>
                <a:cs typeface="Arial"/>
              </a:rPr>
              <a:t>  </a:t>
            </a:r>
          </a:p>
          <a:p>
            <a:r>
              <a:rPr lang="en-US" sz="2000" b="1">
                <a:solidFill>
                  <a:srgbClr val="1E4782"/>
                </a:solidFill>
                <a:latin typeface="Arial"/>
                <a:cs typeface="Arial"/>
              </a:rPr>
              <a:t>Interpretation Services</a:t>
            </a:r>
            <a:r>
              <a:rPr lang="en-US" sz="2000">
                <a:solidFill>
                  <a:srgbClr val="1E4782"/>
                </a:solidFill>
                <a:latin typeface="Arial"/>
                <a:cs typeface="Arial"/>
              </a:rPr>
              <a:t>:</a:t>
            </a:r>
          </a:p>
          <a:p>
            <a:pPr marL="285750" indent="-285750">
              <a:buFont typeface="Arial"/>
              <a:buChar char="•"/>
            </a:pPr>
            <a:r>
              <a:rPr lang="en-US" sz="2000" u="sng">
                <a:solidFill>
                  <a:srgbClr val="1E4782"/>
                </a:solidFill>
                <a:latin typeface="Arial"/>
                <a:cs typeface="Arial"/>
              </a:rPr>
              <a:t>General Education Interpreter (for </a:t>
            </a:r>
            <a:r>
              <a:rPr lang="en-US" sz="2000" b="1" u="sng">
                <a:solidFill>
                  <a:srgbClr val="1E4782"/>
                </a:solidFill>
                <a:latin typeface="Arial"/>
                <a:cs typeface="Arial"/>
              </a:rPr>
              <a:t>non-specialized </a:t>
            </a:r>
            <a:r>
              <a:rPr lang="en-US" sz="2000" u="sng">
                <a:solidFill>
                  <a:srgbClr val="1E4782"/>
                </a:solidFill>
                <a:latin typeface="Arial"/>
                <a:cs typeface="Arial"/>
              </a:rPr>
              <a:t>settings)</a:t>
            </a:r>
          </a:p>
          <a:p>
            <a:pPr marL="742950" lvl="1" indent="-285750">
              <a:buFont typeface="Arial"/>
              <a:buChar char="•"/>
            </a:pPr>
            <a:r>
              <a:rPr lang="en-US" sz="2000">
                <a:solidFill>
                  <a:srgbClr val="1E4782"/>
                </a:solidFill>
                <a:latin typeface="Arial"/>
                <a:cs typeface="Arial"/>
              </a:rPr>
              <a:t>Requires proficiency in English and another language, as determined by DESE</a:t>
            </a:r>
          </a:p>
          <a:p>
            <a:pPr marL="742950" lvl="1" indent="-285750">
              <a:buFont typeface="Arial"/>
              <a:buChar char="•"/>
            </a:pPr>
            <a:r>
              <a:rPr lang="en-US" sz="2000">
                <a:solidFill>
                  <a:srgbClr val="1E4782"/>
                </a:solidFill>
                <a:latin typeface="Arial"/>
                <a:cs typeface="Arial"/>
              </a:rPr>
              <a:t>Requires completion of DESE-approved training course (terms, role, ethics/confidentiality)</a:t>
            </a:r>
          </a:p>
          <a:p>
            <a:pPr marL="285750" indent="-285750">
              <a:buFont typeface="Arial"/>
              <a:buChar char="•"/>
            </a:pPr>
            <a:r>
              <a:rPr lang="en-US" sz="2000" u="sng">
                <a:solidFill>
                  <a:srgbClr val="1E4782"/>
                </a:solidFill>
                <a:latin typeface="Arial"/>
                <a:cs typeface="Arial"/>
              </a:rPr>
              <a:t>Advanced Interpreter (for </a:t>
            </a:r>
            <a:r>
              <a:rPr lang="en-US" sz="2000" b="1" u="sng">
                <a:solidFill>
                  <a:srgbClr val="1E4782"/>
                </a:solidFill>
                <a:latin typeface="Arial"/>
                <a:cs typeface="Arial"/>
              </a:rPr>
              <a:t>specialized </a:t>
            </a:r>
            <a:r>
              <a:rPr lang="en-US" sz="2000" u="sng">
                <a:solidFill>
                  <a:srgbClr val="1E4782"/>
                </a:solidFill>
                <a:latin typeface="Arial"/>
                <a:cs typeface="Arial"/>
              </a:rPr>
              <a:t>settings)</a:t>
            </a:r>
          </a:p>
          <a:p>
            <a:pPr marL="742950" lvl="1" indent="-285750">
              <a:buFont typeface="Arial,Sans-Serif"/>
              <a:buChar char="•"/>
            </a:pPr>
            <a:r>
              <a:rPr lang="en-US" sz="2000">
                <a:solidFill>
                  <a:srgbClr val="1E4782"/>
                </a:solidFill>
                <a:latin typeface="Arial"/>
                <a:cs typeface="Arial"/>
              </a:rPr>
              <a:t>Requires proficiency in English and another language, as determined by DESE</a:t>
            </a:r>
          </a:p>
          <a:p>
            <a:pPr marL="742950" lvl="1" indent="-285750">
              <a:buFont typeface="Arial,Sans-Serif"/>
              <a:buChar char="•"/>
            </a:pPr>
            <a:r>
              <a:rPr lang="en-US" sz="2000">
                <a:solidFill>
                  <a:srgbClr val="1E4782"/>
                </a:solidFill>
                <a:latin typeface="Arial"/>
                <a:cs typeface="Arial"/>
              </a:rPr>
              <a:t>Requires completion of DESE-approved training course (specialized terms, role, ethics/confidentiality)</a:t>
            </a:r>
          </a:p>
          <a:p>
            <a:pPr lvl="1"/>
            <a:endParaRPr lang="en-US" sz="2000">
              <a:solidFill>
                <a:srgbClr val="1E4782"/>
              </a:solidFill>
              <a:latin typeface="Arial"/>
              <a:cs typeface="Arial"/>
            </a:endParaRPr>
          </a:p>
          <a:p>
            <a:r>
              <a:rPr lang="en-US" sz="2000" b="1">
                <a:solidFill>
                  <a:srgbClr val="1E4782"/>
                </a:solidFill>
                <a:latin typeface="Arial"/>
                <a:cs typeface="Arial"/>
              </a:rPr>
              <a:t>Translation Services</a:t>
            </a:r>
            <a:r>
              <a:rPr lang="en-US" sz="2000">
                <a:solidFill>
                  <a:srgbClr val="1E4782"/>
                </a:solidFill>
                <a:latin typeface="Arial"/>
                <a:cs typeface="Arial"/>
              </a:rPr>
              <a:t>:</a:t>
            </a:r>
          </a:p>
          <a:p>
            <a:pPr marL="285750" indent="-285750">
              <a:buFont typeface="Arial"/>
              <a:buChar char="•"/>
            </a:pPr>
            <a:r>
              <a:rPr lang="en-US" sz="2000" u="sng">
                <a:solidFill>
                  <a:srgbClr val="1E4782"/>
                </a:solidFill>
                <a:latin typeface="Arial"/>
                <a:cs typeface="Arial"/>
              </a:rPr>
              <a:t>School Translator</a:t>
            </a:r>
          </a:p>
          <a:p>
            <a:pPr marL="742950" lvl="1" indent="-285750">
              <a:buFont typeface="Arial"/>
              <a:buChar char="•"/>
            </a:pPr>
            <a:r>
              <a:rPr lang="en-US" sz="2000">
                <a:solidFill>
                  <a:srgbClr val="1E4782"/>
                </a:solidFill>
                <a:latin typeface="Arial"/>
                <a:cs typeface="Arial"/>
              </a:rPr>
              <a:t>Requires written proficiency in English and another language, as determined by DESE</a:t>
            </a:r>
          </a:p>
          <a:p>
            <a:pPr marL="742950" lvl="1" indent="-285750">
              <a:buFont typeface="Arial"/>
              <a:buChar char="•"/>
            </a:pPr>
            <a:r>
              <a:rPr lang="en-US" sz="2000">
                <a:solidFill>
                  <a:srgbClr val="1E4782"/>
                </a:solidFill>
                <a:latin typeface="Arial"/>
                <a:cs typeface="Arial"/>
              </a:rPr>
              <a:t>Demonstration of ethics, confidentiality, terms</a:t>
            </a:r>
          </a:p>
        </p:txBody>
      </p:sp>
    </p:spTree>
    <p:extLst>
      <p:ext uri="{BB962C8B-B14F-4D97-AF65-F5344CB8AC3E}">
        <p14:creationId xmlns:p14="http://schemas.microsoft.com/office/powerpoint/2010/main" val="417338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0FEEF-39AB-E187-F3BE-44A944E688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6C21BC-BDAF-B031-937A-26EDB7CB1901}"/>
              </a:ext>
            </a:extLst>
          </p:cNvPr>
          <p:cNvSpPr>
            <a:spLocks noGrp="1"/>
          </p:cNvSpPr>
          <p:nvPr>
            <p:ph type="title"/>
          </p:nvPr>
        </p:nvSpPr>
        <p:spPr>
          <a:xfrm>
            <a:off x="173179" y="308699"/>
            <a:ext cx="10941803" cy="861002"/>
          </a:xfrm>
        </p:spPr>
        <p:txBody>
          <a:bodyPr vert="horz" lIns="91440" tIns="45720" rIns="91440" bIns="45720" rtlCol="0" anchor="ctr">
            <a:noAutofit/>
          </a:bodyPr>
          <a:lstStyle/>
          <a:p>
            <a:r>
              <a:rPr lang="en-US" sz="3200">
                <a:latin typeface="Arial"/>
                <a:cs typeface="Arial"/>
              </a:rPr>
              <a:t>Proposed Regulations on Standards for Translation and Interpretation in Schools </a:t>
            </a:r>
            <a:endParaRPr lang="en-US" sz="3200"/>
          </a:p>
        </p:txBody>
      </p:sp>
      <p:sp>
        <p:nvSpPr>
          <p:cNvPr id="4" name="Slide Number Placeholder 3">
            <a:extLst>
              <a:ext uri="{FF2B5EF4-FFF2-40B4-BE49-F238E27FC236}">
                <a16:creationId xmlns:a16="http://schemas.microsoft.com/office/drawing/2014/main" id="{D8897C0E-4B94-578E-1AB3-A7FC92E86D9F}"/>
              </a:ext>
            </a:extLst>
          </p:cNvPr>
          <p:cNvSpPr>
            <a:spLocks noGrp="1"/>
          </p:cNvSpPr>
          <p:nvPr>
            <p:ph type="sldNum" sz="quarter" idx="12"/>
          </p:nvPr>
        </p:nvSpPr>
        <p:spPr/>
        <p:txBody>
          <a:bodyPr/>
          <a:lstStyle/>
          <a:p>
            <a:fld id="{68A8D22E-6BC5-9E47-900C-2BB94685D9F5}" type="slidenum">
              <a:rPr lang="en-US" smtClean="0"/>
              <a:t>11</a:t>
            </a:fld>
            <a:endParaRPr lang="en-US"/>
          </a:p>
        </p:txBody>
      </p:sp>
      <p:sp>
        <p:nvSpPr>
          <p:cNvPr id="6" name="TextBox 5">
            <a:extLst>
              <a:ext uri="{FF2B5EF4-FFF2-40B4-BE49-F238E27FC236}">
                <a16:creationId xmlns:a16="http://schemas.microsoft.com/office/drawing/2014/main" id="{278F1859-DF2B-F06F-B8EE-EF63D200E612}"/>
              </a:ext>
            </a:extLst>
          </p:cNvPr>
          <p:cNvSpPr txBox="1"/>
          <p:nvPr/>
        </p:nvSpPr>
        <p:spPr>
          <a:xfrm>
            <a:off x="313764" y="1718009"/>
            <a:ext cx="11573435" cy="24314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a:solidFill>
                  <a:srgbClr val="1E4782"/>
                </a:solidFill>
                <a:latin typeface="Arial"/>
                <a:ea typeface="+mn-lt"/>
                <a:cs typeface="+mn-lt"/>
              </a:rPr>
              <a:t>Additional Provision</a:t>
            </a:r>
            <a:endParaRPr lang="en-US" sz="3200" b="1">
              <a:solidFill>
                <a:srgbClr val="000000"/>
              </a:solidFill>
              <a:latin typeface="Arial"/>
              <a:ea typeface="+mn-lt"/>
              <a:cs typeface="Arial"/>
            </a:endParaRPr>
          </a:p>
          <a:p>
            <a:r>
              <a:rPr lang="en-US" sz="2400">
                <a:solidFill>
                  <a:srgbClr val="1E4782"/>
                </a:solidFill>
                <a:latin typeface="Arial"/>
                <a:ea typeface="+mn-lt"/>
                <a:cs typeface="+mn-lt"/>
              </a:rPr>
              <a:t>An individual whose primary job responsibilities have included serving as an interpreter in a school district for at least two years may meet the requirements for a General Education interpreter by providing a letter of endorsement from the school’s superintendent or executive director and demonstrating proficiency in English and another language. </a:t>
            </a:r>
            <a:endParaRPr lang="en-US" sz="2400">
              <a:latin typeface="Arial"/>
              <a:cs typeface="Arial"/>
            </a:endParaRPr>
          </a:p>
        </p:txBody>
      </p:sp>
    </p:spTree>
    <p:extLst>
      <p:ext uri="{BB962C8B-B14F-4D97-AF65-F5344CB8AC3E}">
        <p14:creationId xmlns:p14="http://schemas.microsoft.com/office/powerpoint/2010/main" val="578008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26A44-62B4-8FEC-2448-D566E030B264}"/>
              </a:ext>
            </a:extLst>
          </p:cNvPr>
          <p:cNvSpPr>
            <a:spLocks noGrp="1"/>
          </p:cNvSpPr>
          <p:nvPr>
            <p:ph type="title"/>
          </p:nvPr>
        </p:nvSpPr>
        <p:spPr/>
        <p:txBody>
          <a:bodyPr/>
          <a:lstStyle/>
          <a:p>
            <a:r>
              <a:rPr lang="en-US">
                <a:latin typeface="Arial"/>
                <a:cs typeface="Arial"/>
              </a:rPr>
              <a:t>Non-Regulatory Actions</a:t>
            </a:r>
            <a:endParaRPr lang="en-US"/>
          </a:p>
        </p:txBody>
      </p:sp>
      <p:sp>
        <p:nvSpPr>
          <p:cNvPr id="3" name="Content Placeholder 2">
            <a:extLst>
              <a:ext uri="{FF2B5EF4-FFF2-40B4-BE49-F238E27FC236}">
                <a16:creationId xmlns:a16="http://schemas.microsoft.com/office/drawing/2014/main" id="{D83ABCC3-BC2F-1B4F-5958-74665D0DE7BB}"/>
              </a:ext>
            </a:extLst>
          </p:cNvPr>
          <p:cNvSpPr>
            <a:spLocks noGrp="1"/>
          </p:cNvSpPr>
          <p:nvPr>
            <p:ph idx="1"/>
          </p:nvPr>
        </p:nvSpPr>
        <p:spPr/>
        <p:txBody>
          <a:bodyPr vert="horz" lIns="91440" tIns="45720" rIns="91440" bIns="45720" rtlCol="0" anchor="t">
            <a:normAutofit lnSpcReduction="10000"/>
          </a:bodyPr>
          <a:lstStyle/>
          <a:p>
            <a:r>
              <a:rPr lang="en-US">
                <a:latin typeface="Arial"/>
                <a:cs typeface="Arial"/>
              </a:rPr>
              <a:t>Updated Guidance on English Learner Education, Services, &amp; Programming to align with changes to the law and disseminated these updates via statewide webinar on January 21, 2026. Will continue to provide support and technical assistance via monthly Office of Language Acquisition office hours</a:t>
            </a:r>
          </a:p>
          <a:p>
            <a:r>
              <a:rPr lang="en-US">
                <a:latin typeface="Arial"/>
                <a:cs typeface="Arial"/>
              </a:rPr>
              <a:t>Continue to leverage monitoring activities and reviews to monitor districts for compliance with state and federal law</a:t>
            </a:r>
          </a:p>
          <a:p>
            <a:r>
              <a:rPr lang="en-US">
                <a:latin typeface="Arial"/>
                <a:cs typeface="Arial"/>
              </a:rPr>
              <a:t>Updating the "Supporting English Learners with Disabilities with the New Individualized Education Program (IEP): Quick Reference Guide"</a:t>
            </a:r>
          </a:p>
          <a:p>
            <a:r>
              <a:rPr lang="en-US">
                <a:latin typeface="Arial"/>
                <a:cs typeface="Arial"/>
              </a:rPr>
              <a:t>Updating the IEP Technical Guide that accompanies the new IEP</a:t>
            </a:r>
          </a:p>
          <a:p>
            <a:r>
              <a:rPr lang="en-US">
                <a:latin typeface="Arial"/>
                <a:cs typeface="Arial"/>
              </a:rPr>
              <a:t>Updating Guidance for Supporting English Learners with Disabilities</a:t>
            </a:r>
          </a:p>
          <a:p>
            <a:endParaRPr lang="en-US">
              <a:latin typeface="Arial"/>
              <a:cs typeface="Arial"/>
            </a:endParaRPr>
          </a:p>
        </p:txBody>
      </p:sp>
      <p:sp>
        <p:nvSpPr>
          <p:cNvPr id="4" name="Slide Number Placeholder 3">
            <a:extLst>
              <a:ext uri="{FF2B5EF4-FFF2-40B4-BE49-F238E27FC236}">
                <a16:creationId xmlns:a16="http://schemas.microsoft.com/office/drawing/2014/main" id="{41BA508A-76AD-6A79-5B26-B352A8938596}"/>
              </a:ext>
            </a:extLst>
          </p:cNvPr>
          <p:cNvSpPr>
            <a:spLocks noGrp="1"/>
          </p:cNvSpPr>
          <p:nvPr>
            <p:ph type="sldNum" sz="quarter" idx="12"/>
          </p:nvPr>
        </p:nvSpPr>
        <p:spPr/>
        <p:txBody>
          <a:bodyPr/>
          <a:lstStyle/>
          <a:p>
            <a:fld id="{68A8D22E-6BC5-9E47-900C-2BB94685D9F5}" type="slidenum">
              <a:rPr lang="en-US" smtClean="0"/>
              <a:t>12</a:t>
            </a:fld>
            <a:endParaRPr lang="en-US"/>
          </a:p>
        </p:txBody>
      </p:sp>
    </p:spTree>
    <p:extLst>
      <p:ext uri="{BB962C8B-B14F-4D97-AF65-F5344CB8AC3E}">
        <p14:creationId xmlns:p14="http://schemas.microsoft.com/office/powerpoint/2010/main" val="1198958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0E0F4-79CB-9EBA-40E8-833E12C28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EB2FE-8F47-97B9-3B4E-33F69367B13F}"/>
              </a:ext>
            </a:extLst>
          </p:cNvPr>
          <p:cNvSpPr>
            <a:spLocks noGrp="1"/>
          </p:cNvSpPr>
          <p:nvPr>
            <p:ph type="title"/>
          </p:nvPr>
        </p:nvSpPr>
        <p:spPr/>
        <p:txBody>
          <a:bodyPr>
            <a:normAutofit/>
          </a:bodyPr>
          <a:lstStyle/>
          <a:p>
            <a:r>
              <a:rPr lang="en-US"/>
              <a:t>Anticipated Next Steps</a:t>
            </a:r>
          </a:p>
        </p:txBody>
      </p:sp>
      <p:sp>
        <p:nvSpPr>
          <p:cNvPr id="3" name="Content Placeholder 2">
            <a:extLst>
              <a:ext uri="{FF2B5EF4-FFF2-40B4-BE49-F238E27FC236}">
                <a16:creationId xmlns:a16="http://schemas.microsoft.com/office/drawing/2014/main" id="{818DEED7-B4BB-A60B-13E7-06AF0ED679CF}"/>
              </a:ext>
            </a:extLst>
          </p:cNvPr>
          <p:cNvSpPr>
            <a:spLocks noGrp="1"/>
          </p:cNvSpPr>
          <p:nvPr>
            <p:ph idx="1"/>
          </p:nvPr>
        </p:nvSpPr>
        <p:spPr/>
        <p:txBody>
          <a:bodyPr vert="horz" lIns="91440" tIns="45720" rIns="91440" bIns="45720" rtlCol="0" anchor="t">
            <a:normAutofit lnSpcReduction="10000"/>
          </a:bodyPr>
          <a:lstStyle/>
          <a:p>
            <a:pPr fontAlgn="base"/>
            <a:r>
              <a:rPr lang="en-US">
                <a:latin typeface="Arial"/>
                <a:cs typeface="Arial"/>
              </a:rPr>
              <a:t>Public comment may be submitted via an online form, or sent via email to BESERegulationComments@mass.gov, or sent via mail to Regulations Public Comment, c/o Commissioner’s Office, Department of Elementary and Secondary Education, 135 Santilli Highway, Everett, MA 02149.​</a:t>
            </a:r>
          </a:p>
          <a:p>
            <a:pPr marL="0" indent="0" fontAlgn="base">
              <a:buNone/>
            </a:pPr>
            <a:endParaRPr lang="en-US"/>
          </a:p>
          <a:p>
            <a:pPr fontAlgn="base"/>
            <a:r>
              <a:rPr lang="en-US">
                <a:latin typeface="Arial"/>
                <a:cs typeface="Arial"/>
              </a:rPr>
              <a:t>The deadline for the public comment period is </a:t>
            </a:r>
            <a:r>
              <a:rPr lang="en-US" b="1">
                <a:latin typeface="Arial"/>
                <a:cs typeface="Arial"/>
              </a:rPr>
              <a:t>Friday, April 24, 2026, at 5:00pm. </a:t>
            </a:r>
          </a:p>
          <a:p>
            <a:pPr marL="0" indent="0" fontAlgn="base">
              <a:buNone/>
            </a:pPr>
            <a:r>
              <a:rPr lang="en-US">
                <a:latin typeface="Arial"/>
                <a:cs typeface="Arial"/>
              </a:rPr>
              <a:t>​</a:t>
            </a:r>
          </a:p>
          <a:p>
            <a:pPr fontAlgn="base"/>
            <a:r>
              <a:rPr lang="en-US">
                <a:latin typeface="Arial"/>
                <a:cs typeface="Arial"/>
              </a:rPr>
              <a:t>The Board is expected to vote on the proposed amendments at its regular monthly meeting scheduled for </a:t>
            </a:r>
            <a:r>
              <a:rPr lang="en-US" b="1">
                <a:latin typeface="Arial"/>
                <a:cs typeface="Arial"/>
              </a:rPr>
              <a:t>June 23, 2026</a:t>
            </a:r>
            <a:r>
              <a:rPr lang="en-US">
                <a:latin typeface="Arial"/>
                <a:cs typeface="Arial"/>
              </a:rPr>
              <a:t>.  </a:t>
            </a:r>
          </a:p>
        </p:txBody>
      </p:sp>
      <p:sp>
        <p:nvSpPr>
          <p:cNvPr id="4" name="Slide Number Placeholder 3">
            <a:extLst>
              <a:ext uri="{FF2B5EF4-FFF2-40B4-BE49-F238E27FC236}">
                <a16:creationId xmlns:a16="http://schemas.microsoft.com/office/drawing/2014/main" id="{ED8B12EF-EC03-6BC8-DCA0-B68A2FE0DA2D}"/>
              </a:ext>
            </a:extLst>
          </p:cNvPr>
          <p:cNvSpPr>
            <a:spLocks noGrp="1"/>
          </p:cNvSpPr>
          <p:nvPr>
            <p:ph type="sldNum" sz="quarter" idx="12"/>
          </p:nvPr>
        </p:nvSpPr>
        <p:spPr/>
        <p:txBody>
          <a:bodyPr/>
          <a:lstStyle/>
          <a:p>
            <a:fld id="{68A8D22E-6BC5-9E47-900C-2BB94685D9F5}" type="slidenum">
              <a:rPr lang="en-US" smtClean="0"/>
              <a:t>13</a:t>
            </a:fld>
            <a:endParaRPr lang="en-US"/>
          </a:p>
        </p:txBody>
      </p:sp>
    </p:spTree>
    <p:extLst>
      <p:ext uri="{BB962C8B-B14F-4D97-AF65-F5344CB8AC3E}">
        <p14:creationId xmlns:p14="http://schemas.microsoft.com/office/powerpoint/2010/main" val="60505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47622-D61C-56D7-1E05-862F5867C390}"/>
              </a:ext>
            </a:extLst>
          </p:cNvPr>
          <p:cNvSpPr>
            <a:spLocks noGrp="1"/>
          </p:cNvSpPr>
          <p:nvPr>
            <p:ph type="ctrTitle"/>
          </p:nvPr>
        </p:nvSpPr>
        <p:spPr/>
        <p:txBody>
          <a:bodyPr/>
          <a:lstStyle/>
          <a:p>
            <a:r>
              <a:rPr lang="en-US" sz="5400">
                <a:latin typeface="Arial"/>
                <a:cs typeface="Arial"/>
              </a:rPr>
              <a:t>Comments and Questions</a:t>
            </a:r>
            <a:endParaRPr lang="en-US"/>
          </a:p>
        </p:txBody>
      </p:sp>
      <p:sp>
        <p:nvSpPr>
          <p:cNvPr id="4" name="Slide Number Placeholder 3">
            <a:extLst>
              <a:ext uri="{FF2B5EF4-FFF2-40B4-BE49-F238E27FC236}">
                <a16:creationId xmlns:a16="http://schemas.microsoft.com/office/drawing/2014/main" id="{9C630A04-8012-6C03-B4A3-F5D98350E51A}"/>
              </a:ext>
            </a:extLst>
          </p:cNvPr>
          <p:cNvSpPr>
            <a:spLocks noGrp="1"/>
          </p:cNvSpPr>
          <p:nvPr>
            <p:ph type="sldNum" sz="quarter" idx="12"/>
          </p:nvPr>
        </p:nvSpPr>
        <p:spPr/>
        <p:txBody>
          <a:bodyPr/>
          <a:lstStyle/>
          <a:p>
            <a:fld id="{68A8D22E-6BC5-9E47-900C-2BB94685D9F5}" type="slidenum">
              <a:rPr lang="en-US" smtClean="0"/>
              <a:t>14</a:t>
            </a:fld>
            <a:endParaRPr lang="en-US"/>
          </a:p>
        </p:txBody>
      </p:sp>
    </p:spTree>
    <p:extLst>
      <p:ext uri="{BB962C8B-B14F-4D97-AF65-F5344CB8AC3E}">
        <p14:creationId xmlns:p14="http://schemas.microsoft.com/office/powerpoint/2010/main" val="2464041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68425-53E6-AD8F-D381-7CD697B646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DC4E1-9852-8937-D4DF-106126269DC6}"/>
              </a:ext>
            </a:extLst>
          </p:cNvPr>
          <p:cNvSpPr>
            <a:spLocks noGrp="1"/>
          </p:cNvSpPr>
          <p:nvPr>
            <p:ph type="ctrTitle"/>
          </p:nvPr>
        </p:nvSpPr>
        <p:spPr/>
        <p:txBody>
          <a:bodyPr/>
          <a:lstStyle/>
          <a:p>
            <a:r>
              <a:rPr lang="en-US" sz="5400">
                <a:latin typeface="Arial"/>
                <a:cs typeface="Arial"/>
              </a:rPr>
              <a:t>Appendix</a:t>
            </a:r>
            <a:endParaRPr lang="en-US"/>
          </a:p>
        </p:txBody>
      </p:sp>
      <p:sp>
        <p:nvSpPr>
          <p:cNvPr id="4" name="Slide Number Placeholder 3">
            <a:extLst>
              <a:ext uri="{FF2B5EF4-FFF2-40B4-BE49-F238E27FC236}">
                <a16:creationId xmlns:a16="http://schemas.microsoft.com/office/drawing/2014/main" id="{8FF68C59-CBD3-7F6E-FDBF-4EB944820AD0}"/>
              </a:ext>
            </a:extLst>
          </p:cNvPr>
          <p:cNvSpPr>
            <a:spLocks noGrp="1"/>
          </p:cNvSpPr>
          <p:nvPr>
            <p:ph type="sldNum" sz="quarter" idx="12"/>
          </p:nvPr>
        </p:nvSpPr>
        <p:spPr/>
        <p:txBody>
          <a:bodyPr/>
          <a:lstStyle/>
          <a:p>
            <a:fld id="{68A8D22E-6BC5-9E47-900C-2BB94685D9F5}" type="slidenum">
              <a:rPr lang="en-US" smtClean="0"/>
              <a:t>15</a:t>
            </a:fld>
            <a:endParaRPr lang="en-US"/>
          </a:p>
        </p:txBody>
      </p:sp>
    </p:spTree>
    <p:extLst>
      <p:ext uri="{BB962C8B-B14F-4D97-AF65-F5344CB8AC3E}">
        <p14:creationId xmlns:p14="http://schemas.microsoft.com/office/powerpoint/2010/main" val="4057979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1F64BC-AC4B-83EC-5BA7-A63D28539F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8E5BE2-A31B-5D8B-D266-941A6967DE4B}"/>
              </a:ext>
            </a:extLst>
          </p:cNvPr>
          <p:cNvSpPr>
            <a:spLocks noGrp="1"/>
          </p:cNvSpPr>
          <p:nvPr>
            <p:ph type="title"/>
          </p:nvPr>
        </p:nvSpPr>
        <p:spPr/>
        <p:txBody>
          <a:bodyPr/>
          <a:lstStyle/>
          <a:p>
            <a:r>
              <a:rPr lang="en-US">
                <a:latin typeface="Arial"/>
                <a:cs typeface="Arial"/>
              </a:rPr>
              <a:t>Section 25 </a:t>
            </a:r>
            <a:endParaRPr lang="en-US"/>
          </a:p>
        </p:txBody>
      </p:sp>
      <p:sp>
        <p:nvSpPr>
          <p:cNvPr id="3" name="Content Placeholder 2">
            <a:extLst>
              <a:ext uri="{FF2B5EF4-FFF2-40B4-BE49-F238E27FC236}">
                <a16:creationId xmlns:a16="http://schemas.microsoft.com/office/drawing/2014/main" id="{8CD62D1C-7C69-0EA1-F167-81AF65B35DC8}"/>
              </a:ext>
            </a:extLst>
          </p:cNvPr>
          <p:cNvSpPr>
            <a:spLocks noGrp="1"/>
          </p:cNvSpPr>
          <p:nvPr>
            <p:ph idx="1"/>
          </p:nvPr>
        </p:nvSpPr>
        <p:spPr/>
        <p:txBody>
          <a:bodyPr vert="horz" lIns="91440" tIns="45720" rIns="91440" bIns="45720" rtlCol="0" anchor="t">
            <a:normAutofit lnSpcReduction="10000"/>
          </a:bodyPr>
          <a:lstStyle/>
          <a:p>
            <a:r>
              <a:rPr lang="en-US" sz="2000">
                <a:solidFill>
                  <a:schemeClr val="tx1"/>
                </a:solidFill>
              </a:rPr>
              <a:t>SECTION 25. Section 1B of chapter 69 of the General Laws, as appearing in the 2022 Official Edition, is hereby amended by inserting after the thirteenth paragraph, in lines 77 to 82, inclusive, the following paragraph:</a:t>
            </a:r>
          </a:p>
          <a:p>
            <a:pPr lvl="1"/>
            <a:r>
              <a:rPr lang="en-US" sz="2800">
                <a:solidFill>
                  <a:schemeClr val="tx1"/>
                </a:solidFill>
              </a:rPr>
              <a:t>The board shall promulgate regulations establishing standards for the provision of interpretation and translation services, including standards for the qualify cation of interpreters and translators, to limited English proficient parents and legal guardians of all public school students. Such regulations shall include but not be limited to the following qualifications: (</a:t>
            </a:r>
            <a:r>
              <a:rPr lang="en-US" sz="2800" err="1">
                <a:solidFill>
                  <a:schemeClr val="tx1"/>
                </a:solidFill>
              </a:rPr>
              <a:t>i</a:t>
            </a:r>
            <a:r>
              <a:rPr lang="en-US" sz="2800">
                <a:solidFill>
                  <a:schemeClr val="tx1"/>
                </a:solidFill>
              </a:rPr>
              <a:t>) bilingualism; (ii) knowledge in both languages of specialized terms or concepts; (iii) training for interpreters and translators; (iv) ethics of interpreting and translating; and (v) the need to maintain confidentiality</a:t>
            </a:r>
          </a:p>
        </p:txBody>
      </p:sp>
      <p:sp>
        <p:nvSpPr>
          <p:cNvPr id="4" name="Slide Number Placeholder 3">
            <a:extLst>
              <a:ext uri="{FF2B5EF4-FFF2-40B4-BE49-F238E27FC236}">
                <a16:creationId xmlns:a16="http://schemas.microsoft.com/office/drawing/2014/main" id="{81192ED0-9596-7D9A-F759-C33500ED55B3}"/>
              </a:ext>
            </a:extLst>
          </p:cNvPr>
          <p:cNvSpPr>
            <a:spLocks noGrp="1"/>
          </p:cNvSpPr>
          <p:nvPr>
            <p:ph type="sldNum" sz="quarter" idx="12"/>
          </p:nvPr>
        </p:nvSpPr>
        <p:spPr/>
        <p:txBody>
          <a:bodyPr/>
          <a:lstStyle/>
          <a:p>
            <a:fld id="{68A8D22E-6BC5-9E47-900C-2BB94685D9F5}" type="slidenum">
              <a:rPr lang="en-US" smtClean="0"/>
              <a:t>16</a:t>
            </a:fld>
            <a:endParaRPr lang="en-US"/>
          </a:p>
        </p:txBody>
      </p:sp>
    </p:spTree>
    <p:extLst>
      <p:ext uri="{BB962C8B-B14F-4D97-AF65-F5344CB8AC3E}">
        <p14:creationId xmlns:p14="http://schemas.microsoft.com/office/powerpoint/2010/main" val="2872700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0D84B-905B-EDF8-CB51-1C9FC5B074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73353D-0819-708B-9DBF-D6EF0525E4B3}"/>
              </a:ext>
            </a:extLst>
          </p:cNvPr>
          <p:cNvSpPr>
            <a:spLocks noGrp="1"/>
          </p:cNvSpPr>
          <p:nvPr>
            <p:ph type="title"/>
          </p:nvPr>
        </p:nvSpPr>
        <p:spPr/>
        <p:txBody>
          <a:bodyPr/>
          <a:lstStyle/>
          <a:p>
            <a:r>
              <a:rPr lang="en-US">
                <a:latin typeface="Arial"/>
                <a:cs typeface="Arial"/>
              </a:rPr>
              <a:t>Section 27 </a:t>
            </a:r>
            <a:endParaRPr lang="en-US"/>
          </a:p>
        </p:txBody>
      </p:sp>
      <p:sp>
        <p:nvSpPr>
          <p:cNvPr id="3" name="Content Placeholder 2">
            <a:extLst>
              <a:ext uri="{FF2B5EF4-FFF2-40B4-BE49-F238E27FC236}">
                <a16:creationId xmlns:a16="http://schemas.microsoft.com/office/drawing/2014/main" id="{F161FB3A-F5D4-6740-F98A-BAEA5D63293C}"/>
              </a:ext>
            </a:extLst>
          </p:cNvPr>
          <p:cNvSpPr>
            <a:spLocks noGrp="1"/>
          </p:cNvSpPr>
          <p:nvPr>
            <p:ph idx="1"/>
          </p:nvPr>
        </p:nvSpPr>
        <p:spPr/>
        <p:txBody>
          <a:bodyPr vert="horz" lIns="91440" tIns="45720" rIns="91440" bIns="45720" rtlCol="0" anchor="t">
            <a:normAutofit/>
          </a:bodyPr>
          <a:lstStyle/>
          <a:p>
            <a:r>
              <a:rPr lang="en-US" sz="2000">
                <a:solidFill>
                  <a:schemeClr val="tx1"/>
                </a:solidFill>
              </a:rPr>
              <a:t>SECTION 27. Section 4 of chapter 71A of the General Laws, as so appearing, is hereby amended by inserting after the words “component”, in line 13, the following words:-</a:t>
            </a:r>
          </a:p>
          <a:p>
            <a:pPr lvl="1"/>
            <a:r>
              <a:rPr lang="en-US" sz="2800">
                <a:solidFill>
                  <a:schemeClr val="tx1"/>
                </a:solidFill>
              </a:rPr>
              <a:t>- and shall be designed so that English learners can gain proficiency in English and also acquire grade-level skills, competencies and knowledge consistent with the academic standards required by section 1D of chapter 69.</a:t>
            </a:r>
          </a:p>
        </p:txBody>
      </p:sp>
      <p:sp>
        <p:nvSpPr>
          <p:cNvPr id="4" name="Slide Number Placeholder 3">
            <a:extLst>
              <a:ext uri="{FF2B5EF4-FFF2-40B4-BE49-F238E27FC236}">
                <a16:creationId xmlns:a16="http://schemas.microsoft.com/office/drawing/2014/main" id="{AF15212C-C19D-DC90-1D07-62D1E7E4C6B8}"/>
              </a:ext>
            </a:extLst>
          </p:cNvPr>
          <p:cNvSpPr>
            <a:spLocks noGrp="1"/>
          </p:cNvSpPr>
          <p:nvPr>
            <p:ph type="sldNum" sz="quarter" idx="12"/>
          </p:nvPr>
        </p:nvSpPr>
        <p:spPr/>
        <p:txBody>
          <a:bodyPr/>
          <a:lstStyle/>
          <a:p>
            <a:fld id="{68A8D22E-6BC5-9E47-900C-2BB94685D9F5}" type="slidenum">
              <a:rPr lang="en-US" smtClean="0"/>
              <a:t>17</a:t>
            </a:fld>
            <a:endParaRPr lang="en-US"/>
          </a:p>
        </p:txBody>
      </p:sp>
    </p:spTree>
    <p:extLst>
      <p:ext uri="{BB962C8B-B14F-4D97-AF65-F5344CB8AC3E}">
        <p14:creationId xmlns:p14="http://schemas.microsoft.com/office/powerpoint/2010/main" val="2157846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48F30-9A99-0DFD-93FE-0FCB6EFFA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B261BC-A26B-C1DB-598C-CCDABAF0177B}"/>
              </a:ext>
            </a:extLst>
          </p:cNvPr>
          <p:cNvSpPr>
            <a:spLocks noGrp="1"/>
          </p:cNvSpPr>
          <p:nvPr>
            <p:ph type="title"/>
          </p:nvPr>
        </p:nvSpPr>
        <p:spPr/>
        <p:txBody>
          <a:bodyPr/>
          <a:lstStyle/>
          <a:p>
            <a:r>
              <a:rPr lang="en-US">
                <a:latin typeface="Arial"/>
                <a:cs typeface="Arial"/>
              </a:rPr>
              <a:t>Section 28 </a:t>
            </a:r>
            <a:endParaRPr lang="en-US"/>
          </a:p>
        </p:txBody>
      </p:sp>
      <p:sp>
        <p:nvSpPr>
          <p:cNvPr id="3" name="Content Placeholder 2">
            <a:extLst>
              <a:ext uri="{FF2B5EF4-FFF2-40B4-BE49-F238E27FC236}">
                <a16:creationId xmlns:a16="http://schemas.microsoft.com/office/drawing/2014/main" id="{322C7191-8684-5B38-7773-BA37657F0D12}"/>
              </a:ext>
            </a:extLst>
          </p:cNvPr>
          <p:cNvSpPr>
            <a:spLocks noGrp="1"/>
          </p:cNvSpPr>
          <p:nvPr>
            <p:ph idx="1"/>
          </p:nvPr>
        </p:nvSpPr>
        <p:spPr/>
        <p:txBody>
          <a:bodyPr vert="horz" lIns="91440" tIns="45720" rIns="91440" bIns="45720" rtlCol="0" anchor="t">
            <a:normAutofit/>
          </a:bodyPr>
          <a:lstStyle/>
          <a:p>
            <a:r>
              <a:rPr lang="en-US" sz="2000">
                <a:solidFill>
                  <a:schemeClr val="tx1"/>
                </a:solidFill>
              </a:rPr>
              <a:t>SECTION 28. Section 5 of said chapter 71A, as so appearing, is hereby amended by adding the following subsection:</a:t>
            </a:r>
          </a:p>
          <a:p>
            <a:pPr lvl="1"/>
            <a:r>
              <a:rPr lang="en-US" sz="2800">
                <a:solidFill>
                  <a:schemeClr val="tx1"/>
                </a:solidFill>
              </a:rPr>
              <a:t>(c) School districts shall not recommend that parents or legal guardians decline all or some services within an English learner program for any reason, including facilitating scheduling of special education services or other scheduling reasons.</a:t>
            </a:r>
          </a:p>
        </p:txBody>
      </p:sp>
      <p:sp>
        <p:nvSpPr>
          <p:cNvPr id="4" name="Slide Number Placeholder 3">
            <a:extLst>
              <a:ext uri="{FF2B5EF4-FFF2-40B4-BE49-F238E27FC236}">
                <a16:creationId xmlns:a16="http://schemas.microsoft.com/office/drawing/2014/main" id="{073F3EA3-ACB0-FE83-6A59-24385FD3D847}"/>
              </a:ext>
            </a:extLst>
          </p:cNvPr>
          <p:cNvSpPr>
            <a:spLocks noGrp="1"/>
          </p:cNvSpPr>
          <p:nvPr>
            <p:ph type="sldNum" sz="quarter" idx="12"/>
          </p:nvPr>
        </p:nvSpPr>
        <p:spPr/>
        <p:txBody>
          <a:bodyPr/>
          <a:lstStyle/>
          <a:p>
            <a:fld id="{68A8D22E-6BC5-9E47-900C-2BB94685D9F5}" type="slidenum">
              <a:rPr lang="en-US" smtClean="0"/>
              <a:t>18</a:t>
            </a:fld>
            <a:endParaRPr lang="en-US"/>
          </a:p>
        </p:txBody>
      </p:sp>
    </p:spTree>
    <p:extLst>
      <p:ext uri="{BB962C8B-B14F-4D97-AF65-F5344CB8AC3E}">
        <p14:creationId xmlns:p14="http://schemas.microsoft.com/office/powerpoint/2010/main" val="2089965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D2526-EC4A-B8E2-08F0-B6ADD37FE1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3ADEFC-7584-7A5A-4749-01174164C0BE}"/>
              </a:ext>
            </a:extLst>
          </p:cNvPr>
          <p:cNvSpPr>
            <a:spLocks noGrp="1"/>
          </p:cNvSpPr>
          <p:nvPr>
            <p:ph type="title"/>
          </p:nvPr>
        </p:nvSpPr>
        <p:spPr/>
        <p:txBody>
          <a:bodyPr/>
          <a:lstStyle/>
          <a:p>
            <a:r>
              <a:rPr lang="en-US">
                <a:latin typeface="Arial"/>
                <a:cs typeface="Arial"/>
              </a:rPr>
              <a:t>Section 29 </a:t>
            </a:r>
            <a:endParaRPr lang="en-US"/>
          </a:p>
        </p:txBody>
      </p:sp>
      <p:sp>
        <p:nvSpPr>
          <p:cNvPr id="3" name="Content Placeholder 2">
            <a:extLst>
              <a:ext uri="{FF2B5EF4-FFF2-40B4-BE49-F238E27FC236}">
                <a16:creationId xmlns:a16="http://schemas.microsoft.com/office/drawing/2014/main" id="{B4662D81-383A-96D1-7DA1-8A35A969894F}"/>
              </a:ext>
            </a:extLst>
          </p:cNvPr>
          <p:cNvSpPr>
            <a:spLocks noGrp="1"/>
          </p:cNvSpPr>
          <p:nvPr>
            <p:ph idx="1"/>
          </p:nvPr>
        </p:nvSpPr>
        <p:spPr>
          <a:xfrm>
            <a:off x="173179" y="1591254"/>
            <a:ext cx="11890665" cy="5148116"/>
          </a:xfrm>
        </p:spPr>
        <p:txBody>
          <a:bodyPr vert="horz" lIns="91440" tIns="45720" rIns="91440" bIns="45720" rtlCol="0" anchor="t">
            <a:normAutofit fontScale="62500" lnSpcReduction="20000"/>
          </a:bodyPr>
          <a:lstStyle/>
          <a:p>
            <a:r>
              <a:rPr lang="en-US" sz="2900">
                <a:solidFill>
                  <a:schemeClr val="tx1"/>
                </a:solidFill>
              </a:rPr>
              <a:t>SECTION 29. Section 3 of chapter 71B of the General Laws, as appearing in the 2022 Official Edition, is hereby amended by inserting in the sixth paragraph after the words “emotional development.”, in line 145, the following 4 sentences:</a:t>
            </a:r>
          </a:p>
          <a:p>
            <a:pPr lvl="1"/>
            <a:r>
              <a:rPr lang="en-US" sz="3600">
                <a:solidFill>
                  <a:schemeClr val="tx1"/>
                </a:solidFill>
              </a:rPr>
              <a:t>When conducting an evaluation for a student who is an English learner as defined in section 2 of chapter 71A, school committees shall consider the English language proficiency of the student. Assessments and other evaluation materials used to evaluate said student shall be provided and administered in the student’s primary language and in the form most likely to yield accurate information on what the student knows and can do academically, developmentally, and functionally. The individualized education program team shall consider the language needs of a student who is an English learner as those needs relate to such individualized education program with the participation of 1 or more individuals with the following: (</a:t>
            </a:r>
            <a:r>
              <a:rPr lang="en-US" sz="3600" err="1">
                <a:solidFill>
                  <a:schemeClr val="tx1"/>
                </a:solidFill>
              </a:rPr>
              <a:t>i</a:t>
            </a:r>
            <a:r>
              <a:rPr lang="en-US" sz="3600">
                <a:solidFill>
                  <a:schemeClr val="tx1"/>
                </a:solidFill>
              </a:rPr>
              <a:t>) requisite knowledge of the student’s language needs (ii) training and expertise in second language acquisition; and (iii) an understanding of how to differentiate between the student’s limited English proficiency and the student’s disability. To satisfy this participation requirement, such individuals may participate in the individualized education program meeting by either attending the individualized education program team meeting or by submitting in writing to the individualized education program team and parent or legal guardian, input into the development of the individualized education program prior to the meeting.</a:t>
            </a:r>
          </a:p>
        </p:txBody>
      </p:sp>
      <p:sp>
        <p:nvSpPr>
          <p:cNvPr id="4" name="Slide Number Placeholder 3">
            <a:extLst>
              <a:ext uri="{FF2B5EF4-FFF2-40B4-BE49-F238E27FC236}">
                <a16:creationId xmlns:a16="http://schemas.microsoft.com/office/drawing/2014/main" id="{49753D71-5D28-BF4E-8E53-5D40CC12505D}"/>
              </a:ext>
            </a:extLst>
          </p:cNvPr>
          <p:cNvSpPr>
            <a:spLocks noGrp="1"/>
          </p:cNvSpPr>
          <p:nvPr>
            <p:ph type="sldNum" sz="quarter" idx="12"/>
          </p:nvPr>
        </p:nvSpPr>
        <p:spPr/>
        <p:txBody>
          <a:bodyPr/>
          <a:lstStyle/>
          <a:p>
            <a:fld id="{68A8D22E-6BC5-9E47-900C-2BB94685D9F5}" type="slidenum">
              <a:rPr lang="en-US" smtClean="0"/>
              <a:t>19</a:t>
            </a:fld>
            <a:endParaRPr lang="en-US"/>
          </a:p>
        </p:txBody>
      </p:sp>
    </p:spTree>
    <p:extLst>
      <p:ext uri="{BB962C8B-B14F-4D97-AF65-F5344CB8AC3E}">
        <p14:creationId xmlns:p14="http://schemas.microsoft.com/office/powerpoint/2010/main" val="1892758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685C6D-82FD-B40C-8676-69E71C8F119B}"/>
              </a:ext>
            </a:extLst>
          </p:cNvPr>
          <p:cNvSpPr>
            <a:spLocks noGrp="1"/>
          </p:cNvSpPr>
          <p:nvPr>
            <p:ph type="title"/>
          </p:nvPr>
        </p:nvSpPr>
        <p:spPr/>
        <p:txBody>
          <a:bodyPr>
            <a:normAutofit/>
          </a:bodyPr>
          <a:lstStyle/>
          <a:p>
            <a:r>
              <a:rPr lang="en-US" sz="3600">
                <a:latin typeface="Arial"/>
                <a:cs typeface="Arial"/>
              </a:rPr>
              <a:t>Presenters</a:t>
            </a:r>
          </a:p>
        </p:txBody>
      </p:sp>
      <p:sp>
        <p:nvSpPr>
          <p:cNvPr id="2" name="Content Placeholder 1">
            <a:extLst>
              <a:ext uri="{FF2B5EF4-FFF2-40B4-BE49-F238E27FC236}">
                <a16:creationId xmlns:a16="http://schemas.microsoft.com/office/drawing/2014/main" id="{1B55E82F-FF11-FEEC-9491-B7ADB5F7C6E2}"/>
              </a:ext>
            </a:extLst>
          </p:cNvPr>
          <p:cNvSpPr>
            <a:spLocks noGrp="1"/>
          </p:cNvSpPr>
          <p:nvPr>
            <p:ph idx="1"/>
          </p:nvPr>
        </p:nvSpPr>
        <p:spPr>
          <a:xfrm>
            <a:off x="331470" y="1770351"/>
            <a:ext cx="10447020" cy="4182773"/>
          </a:xfrm>
        </p:spPr>
        <p:txBody>
          <a:bodyPr vert="horz" lIns="91440" tIns="45720" rIns="91440" bIns="45720" rtlCol="0" anchor="t">
            <a:normAutofit/>
          </a:bodyPr>
          <a:lstStyle/>
          <a:p>
            <a:r>
              <a:rPr lang="en-US" dirty="0">
                <a:latin typeface="Arial"/>
                <a:cs typeface="Arial"/>
              </a:rPr>
              <a:t>Lauren Woo, Deputy Commissioner</a:t>
            </a:r>
          </a:p>
          <a:p>
            <a:r>
              <a:rPr lang="en-US" dirty="0">
                <a:latin typeface="Arial"/>
                <a:cs typeface="Arial"/>
              </a:rPr>
              <a:t>Iraida Alvarez, Acting Executive Director of Special Education</a:t>
            </a:r>
          </a:p>
          <a:p>
            <a:r>
              <a:rPr lang="en-US" dirty="0">
                <a:latin typeface="Arial"/>
                <a:cs typeface="Arial"/>
              </a:rPr>
              <a:t>Allison Balter, Director, Office of Language Acquisition</a:t>
            </a:r>
          </a:p>
          <a:p>
            <a:pPr marL="457200" lvl="1" indent="0">
              <a:buNone/>
            </a:pPr>
            <a:endParaRPr lang="en-US" dirty="0"/>
          </a:p>
        </p:txBody>
      </p:sp>
    </p:spTree>
    <p:extLst>
      <p:ext uri="{BB962C8B-B14F-4D97-AF65-F5344CB8AC3E}">
        <p14:creationId xmlns:p14="http://schemas.microsoft.com/office/powerpoint/2010/main" val="3158982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78E08-E1C4-600E-C9DE-B54343C19C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EA9201-949F-FD2E-4F5D-2418BE68765D}"/>
              </a:ext>
            </a:extLst>
          </p:cNvPr>
          <p:cNvSpPr>
            <a:spLocks noGrp="1"/>
          </p:cNvSpPr>
          <p:nvPr>
            <p:ph type="title"/>
          </p:nvPr>
        </p:nvSpPr>
        <p:spPr/>
        <p:txBody>
          <a:bodyPr/>
          <a:lstStyle/>
          <a:p>
            <a:r>
              <a:rPr lang="en-US">
                <a:latin typeface="Arial"/>
                <a:cs typeface="Arial"/>
              </a:rPr>
              <a:t>Section 30 </a:t>
            </a:r>
            <a:endParaRPr lang="en-US"/>
          </a:p>
        </p:txBody>
      </p:sp>
      <p:sp>
        <p:nvSpPr>
          <p:cNvPr id="3" name="Content Placeholder 2">
            <a:extLst>
              <a:ext uri="{FF2B5EF4-FFF2-40B4-BE49-F238E27FC236}">
                <a16:creationId xmlns:a16="http://schemas.microsoft.com/office/drawing/2014/main" id="{4A30909B-1DCF-B161-B90A-427731B972ED}"/>
              </a:ext>
            </a:extLst>
          </p:cNvPr>
          <p:cNvSpPr>
            <a:spLocks noGrp="1"/>
          </p:cNvSpPr>
          <p:nvPr>
            <p:ph idx="1"/>
          </p:nvPr>
        </p:nvSpPr>
        <p:spPr>
          <a:xfrm>
            <a:off x="173179" y="1591254"/>
            <a:ext cx="11890665" cy="5148116"/>
          </a:xfrm>
        </p:spPr>
        <p:txBody>
          <a:bodyPr vert="horz" lIns="91440" tIns="45720" rIns="91440" bIns="45720" rtlCol="0" anchor="t">
            <a:normAutofit/>
          </a:bodyPr>
          <a:lstStyle/>
          <a:p>
            <a:r>
              <a:rPr lang="en-US" sz="2000">
                <a:solidFill>
                  <a:schemeClr val="tx1"/>
                </a:solidFill>
              </a:rPr>
              <a:t>SECTION 30. The ninth paragraph of said section 3 of said chapter 71B, as so appearing, is hereby amended by adding the following sentence:</a:t>
            </a:r>
          </a:p>
          <a:p>
            <a:pPr lvl="1"/>
            <a:r>
              <a:rPr lang="en-US" sz="2800">
                <a:solidFill>
                  <a:schemeClr val="tx1"/>
                </a:solidFill>
              </a:rPr>
              <a:t>- The department shall promulgate regulations to continue in effect and enforce the provisions of 20 U.S.C. 1415(k) in effect on January 1, 2025.</a:t>
            </a:r>
          </a:p>
        </p:txBody>
      </p:sp>
      <p:sp>
        <p:nvSpPr>
          <p:cNvPr id="4" name="Slide Number Placeholder 3">
            <a:extLst>
              <a:ext uri="{FF2B5EF4-FFF2-40B4-BE49-F238E27FC236}">
                <a16:creationId xmlns:a16="http://schemas.microsoft.com/office/drawing/2014/main" id="{24BBE0A8-CEBA-5E4D-B949-A59D3C03EE59}"/>
              </a:ext>
            </a:extLst>
          </p:cNvPr>
          <p:cNvSpPr>
            <a:spLocks noGrp="1"/>
          </p:cNvSpPr>
          <p:nvPr>
            <p:ph type="sldNum" sz="quarter" idx="12"/>
          </p:nvPr>
        </p:nvSpPr>
        <p:spPr/>
        <p:txBody>
          <a:bodyPr/>
          <a:lstStyle/>
          <a:p>
            <a:fld id="{68A8D22E-6BC5-9E47-900C-2BB94685D9F5}" type="slidenum">
              <a:rPr lang="en-US" smtClean="0"/>
              <a:t>20</a:t>
            </a:fld>
            <a:endParaRPr lang="en-US"/>
          </a:p>
        </p:txBody>
      </p:sp>
    </p:spTree>
    <p:extLst>
      <p:ext uri="{BB962C8B-B14F-4D97-AF65-F5344CB8AC3E}">
        <p14:creationId xmlns:p14="http://schemas.microsoft.com/office/powerpoint/2010/main" val="2824130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ED982-6646-760E-0FCD-A37BF74EE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C4CDF6-D96C-DAC7-E475-E23179A087B8}"/>
              </a:ext>
            </a:extLst>
          </p:cNvPr>
          <p:cNvSpPr>
            <a:spLocks noGrp="1"/>
          </p:cNvSpPr>
          <p:nvPr>
            <p:ph type="title"/>
          </p:nvPr>
        </p:nvSpPr>
        <p:spPr/>
        <p:txBody>
          <a:bodyPr/>
          <a:lstStyle/>
          <a:p>
            <a:r>
              <a:rPr lang="en-US">
                <a:latin typeface="Arial"/>
                <a:cs typeface="Arial"/>
              </a:rPr>
              <a:t>Section 31 </a:t>
            </a:r>
            <a:endParaRPr lang="en-US"/>
          </a:p>
        </p:txBody>
      </p:sp>
      <p:sp>
        <p:nvSpPr>
          <p:cNvPr id="3" name="Content Placeholder 2">
            <a:extLst>
              <a:ext uri="{FF2B5EF4-FFF2-40B4-BE49-F238E27FC236}">
                <a16:creationId xmlns:a16="http://schemas.microsoft.com/office/drawing/2014/main" id="{E74CD0AA-00FD-08E2-3B62-03CA17957827}"/>
              </a:ext>
            </a:extLst>
          </p:cNvPr>
          <p:cNvSpPr>
            <a:spLocks noGrp="1"/>
          </p:cNvSpPr>
          <p:nvPr>
            <p:ph idx="1"/>
          </p:nvPr>
        </p:nvSpPr>
        <p:spPr>
          <a:xfrm>
            <a:off x="173179" y="1591254"/>
            <a:ext cx="11890665" cy="4272336"/>
          </a:xfrm>
        </p:spPr>
        <p:txBody>
          <a:bodyPr vert="horz" lIns="91440" tIns="45720" rIns="91440" bIns="45720" rtlCol="0" anchor="t">
            <a:normAutofit/>
          </a:bodyPr>
          <a:lstStyle/>
          <a:p>
            <a:r>
              <a:rPr lang="en-US" sz="2000">
                <a:solidFill>
                  <a:schemeClr val="tx1"/>
                </a:solidFill>
              </a:rPr>
              <a:t>SECTION 31. Section 5 of chapter 76 of the General Laws, as so appearing, is hereby amended by inserting after the word “origin”, in line 11, the following words:-</a:t>
            </a:r>
          </a:p>
          <a:p>
            <a:pPr lvl="1"/>
            <a:r>
              <a:rPr lang="en-US" sz="2800">
                <a:solidFill>
                  <a:schemeClr val="tx1"/>
                </a:solidFill>
              </a:rPr>
              <a:t>immigration or citizenship status, disability.</a:t>
            </a:r>
          </a:p>
        </p:txBody>
      </p:sp>
      <p:sp>
        <p:nvSpPr>
          <p:cNvPr id="4" name="Slide Number Placeholder 3">
            <a:extLst>
              <a:ext uri="{FF2B5EF4-FFF2-40B4-BE49-F238E27FC236}">
                <a16:creationId xmlns:a16="http://schemas.microsoft.com/office/drawing/2014/main" id="{25B42F64-9B81-77C2-FAD5-A2D69F8416FC}"/>
              </a:ext>
            </a:extLst>
          </p:cNvPr>
          <p:cNvSpPr>
            <a:spLocks noGrp="1"/>
          </p:cNvSpPr>
          <p:nvPr>
            <p:ph type="sldNum" sz="quarter" idx="12"/>
          </p:nvPr>
        </p:nvSpPr>
        <p:spPr/>
        <p:txBody>
          <a:bodyPr/>
          <a:lstStyle/>
          <a:p>
            <a:fld id="{68A8D22E-6BC5-9E47-900C-2BB94685D9F5}" type="slidenum">
              <a:rPr lang="en-US" smtClean="0"/>
              <a:t>21</a:t>
            </a:fld>
            <a:endParaRPr lang="en-US"/>
          </a:p>
        </p:txBody>
      </p:sp>
    </p:spTree>
    <p:extLst>
      <p:ext uri="{BB962C8B-B14F-4D97-AF65-F5344CB8AC3E}">
        <p14:creationId xmlns:p14="http://schemas.microsoft.com/office/powerpoint/2010/main" val="375728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51421-FA09-45EA-63AD-A8CED8C1952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B6E84A1-D2F5-DD90-8295-CA4449B7A081}"/>
              </a:ext>
            </a:extLst>
          </p:cNvPr>
          <p:cNvSpPr>
            <a:spLocks noGrp="1"/>
          </p:cNvSpPr>
          <p:nvPr>
            <p:ph type="title"/>
          </p:nvPr>
        </p:nvSpPr>
        <p:spPr/>
        <p:txBody>
          <a:bodyPr>
            <a:normAutofit/>
          </a:bodyPr>
          <a:lstStyle/>
          <a:p>
            <a:r>
              <a:rPr lang="en-US" sz="3600">
                <a:latin typeface="Arial"/>
                <a:cs typeface="Arial"/>
              </a:rPr>
              <a:t>Agenda</a:t>
            </a:r>
          </a:p>
        </p:txBody>
      </p:sp>
      <p:sp>
        <p:nvSpPr>
          <p:cNvPr id="2" name="Content Placeholder 1">
            <a:extLst>
              <a:ext uri="{FF2B5EF4-FFF2-40B4-BE49-F238E27FC236}">
                <a16:creationId xmlns:a16="http://schemas.microsoft.com/office/drawing/2014/main" id="{271C0994-FF13-F2B6-0E62-8F864D63AD02}"/>
              </a:ext>
            </a:extLst>
          </p:cNvPr>
          <p:cNvSpPr>
            <a:spLocks noGrp="1"/>
          </p:cNvSpPr>
          <p:nvPr>
            <p:ph idx="1"/>
          </p:nvPr>
        </p:nvSpPr>
        <p:spPr/>
        <p:txBody>
          <a:bodyPr vert="horz" lIns="91440" tIns="45720" rIns="91440" bIns="45720" rtlCol="0" anchor="t">
            <a:normAutofit/>
          </a:bodyPr>
          <a:lstStyle/>
          <a:p>
            <a:r>
              <a:rPr lang="en-US">
                <a:latin typeface="Arial"/>
                <a:cs typeface="Arial"/>
              </a:rPr>
              <a:t>Background on the Protect Education Equity Act</a:t>
            </a:r>
            <a:endParaRPr lang="en-US"/>
          </a:p>
          <a:p>
            <a:r>
              <a:rPr lang="en-US">
                <a:latin typeface="Arial"/>
                <a:cs typeface="Arial"/>
              </a:rPr>
              <a:t>DESE Response to the Protect Education Equity Act</a:t>
            </a:r>
            <a:endParaRPr lang="en-US"/>
          </a:p>
          <a:p>
            <a:r>
              <a:rPr lang="en-US">
                <a:latin typeface="Arial"/>
                <a:cs typeface="Arial"/>
              </a:rPr>
              <a:t>Anticipated Next Steps</a:t>
            </a:r>
            <a:endParaRPr lang="en-US"/>
          </a:p>
          <a:p>
            <a:r>
              <a:rPr lang="en-US">
                <a:latin typeface="Arial"/>
                <a:cs typeface="Arial"/>
              </a:rPr>
              <a:t>Comments &amp; Questions</a:t>
            </a:r>
            <a:endParaRPr lang="en-US"/>
          </a:p>
          <a:p>
            <a:pPr marL="0" indent="0">
              <a:spcAft>
                <a:spcPts val="1200"/>
              </a:spcAft>
              <a:buNone/>
            </a:pPr>
            <a:endParaRPr lang="en-US" sz="3600">
              <a:latin typeface="Arial"/>
              <a:cs typeface="Arial"/>
            </a:endParaRPr>
          </a:p>
        </p:txBody>
      </p:sp>
    </p:spTree>
    <p:extLst>
      <p:ext uri="{BB962C8B-B14F-4D97-AF65-F5344CB8AC3E}">
        <p14:creationId xmlns:p14="http://schemas.microsoft.com/office/powerpoint/2010/main" val="470797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BADA6-2056-F656-7211-B51F69A673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DC844-66A8-DC4C-4109-F521B4D1B158}"/>
              </a:ext>
            </a:extLst>
          </p:cNvPr>
          <p:cNvSpPr>
            <a:spLocks noGrp="1"/>
          </p:cNvSpPr>
          <p:nvPr>
            <p:ph type="title"/>
          </p:nvPr>
        </p:nvSpPr>
        <p:spPr/>
        <p:txBody>
          <a:bodyPr>
            <a:noAutofit/>
          </a:bodyPr>
          <a:lstStyle/>
          <a:p>
            <a:r>
              <a:rPr lang="en-US" sz="3600">
                <a:latin typeface="Arial"/>
                <a:cs typeface="Arial"/>
              </a:rPr>
              <a:t>Background on the Protect Education Equity Act</a:t>
            </a:r>
            <a:endParaRPr lang="en-US" sz="3600"/>
          </a:p>
        </p:txBody>
      </p:sp>
      <p:sp>
        <p:nvSpPr>
          <p:cNvPr id="3" name="Content Placeholder 2">
            <a:extLst>
              <a:ext uri="{FF2B5EF4-FFF2-40B4-BE49-F238E27FC236}">
                <a16:creationId xmlns:a16="http://schemas.microsoft.com/office/drawing/2014/main" id="{7239B09A-A26F-D650-930D-F6EDD04F4D38}"/>
              </a:ext>
            </a:extLst>
          </p:cNvPr>
          <p:cNvSpPr>
            <a:spLocks noGrp="1"/>
          </p:cNvSpPr>
          <p:nvPr>
            <p:ph idx="1"/>
          </p:nvPr>
        </p:nvSpPr>
        <p:spPr>
          <a:xfrm>
            <a:off x="173179" y="1591254"/>
            <a:ext cx="11890665" cy="4682060"/>
          </a:xfrm>
        </p:spPr>
        <p:txBody>
          <a:bodyPr vert="horz" lIns="91440" tIns="45720" rIns="91440" bIns="45720" rtlCol="0" anchor="t">
            <a:normAutofit/>
          </a:bodyPr>
          <a:lstStyle/>
          <a:p>
            <a:pPr marL="0" indent="0">
              <a:lnSpc>
                <a:spcPct val="100000"/>
              </a:lnSpc>
              <a:buNone/>
            </a:pPr>
            <a:r>
              <a:rPr lang="en-US" sz="2400" b="1" i="1">
                <a:latin typeface="Arial"/>
                <a:cs typeface="Arial"/>
              </a:rPr>
              <a:t>Signed by Governor Healey on August 5, 2025</a:t>
            </a:r>
            <a:endParaRPr lang="en-US"/>
          </a:p>
          <a:p>
            <a:endParaRPr lang="en-US" sz="2400" b="1">
              <a:latin typeface="Arial"/>
              <a:cs typeface="Arial"/>
            </a:endParaRPr>
          </a:p>
          <a:p>
            <a:pPr marL="0" indent="0">
              <a:buNone/>
            </a:pPr>
            <a:r>
              <a:rPr lang="en-US" sz="2400" b="1">
                <a:latin typeface="Arial"/>
                <a:cs typeface="Arial"/>
              </a:rPr>
              <a:t>Key Provisions</a:t>
            </a:r>
            <a:endParaRPr lang="en-US" sz="2400"/>
          </a:p>
          <a:p>
            <a:pPr lvl="1"/>
            <a:r>
              <a:rPr lang="en-US" sz="2000">
                <a:latin typeface="Arial"/>
                <a:cs typeface="Arial"/>
              </a:rPr>
              <a:t>requires the adoption of regulations relative to discipline procedures for students with disabilities, as required by federal law in effect on January 1, 2025; and </a:t>
            </a:r>
          </a:p>
          <a:p>
            <a:pPr lvl="1"/>
            <a:r>
              <a:rPr lang="en-US" sz="2000">
                <a:latin typeface="Arial"/>
                <a:cs typeface="Arial"/>
              </a:rPr>
              <a:t>requires the Board of Elementary and Secondary Education (Board) to promulgate regulations establishing standards for the provision of interpretation and translation services in public schools</a:t>
            </a:r>
            <a:endParaRPr lang="en-US" sz="2000"/>
          </a:p>
        </p:txBody>
      </p:sp>
      <p:sp>
        <p:nvSpPr>
          <p:cNvPr id="4" name="Slide Number Placeholder 3">
            <a:extLst>
              <a:ext uri="{FF2B5EF4-FFF2-40B4-BE49-F238E27FC236}">
                <a16:creationId xmlns:a16="http://schemas.microsoft.com/office/drawing/2014/main" id="{E0A666C8-E185-801A-E8CF-01C91D9EEE5C}"/>
              </a:ext>
            </a:extLst>
          </p:cNvPr>
          <p:cNvSpPr>
            <a:spLocks noGrp="1"/>
          </p:cNvSpPr>
          <p:nvPr>
            <p:ph type="sldNum" sz="quarter" idx="12"/>
          </p:nvPr>
        </p:nvSpPr>
        <p:spPr/>
        <p:txBody>
          <a:bodyPr/>
          <a:lstStyle/>
          <a:p>
            <a:fld id="{68A8D22E-6BC5-9E47-900C-2BB94685D9F5}" type="slidenum">
              <a:rPr lang="en-US" smtClean="0"/>
              <a:t>4</a:t>
            </a:fld>
            <a:endParaRPr lang="en-US"/>
          </a:p>
        </p:txBody>
      </p:sp>
    </p:spTree>
    <p:extLst>
      <p:ext uri="{BB962C8B-B14F-4D97-AF65-F5344CB8AC3E}">
        <p14:creationId xmlns:p14="http://schemas.microsoft.com/office/powerpoint/2010/main" val="736323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B58B-86C5-B881-8267-69B418E620E1}"/>
              </a:ext>
            </a:extLst>
          </p:cNvPr>
          <p:cNvSpPr>
            <a:spLocks noGrp="1"/>
          </p:cNvSpPr>
          <p:nvPr>
            <p:ph type="title"/>
          </p:nvPr>
        </p:nvSpPr>
        <p:spPr/>
        <p:txBody>
          <a:bodyPr>
            <a:noAutofit/>
          </a:bodyPr>
          <a:lstStyle/>
          <a:p>
            <a:r>
              <a:rPr lang="en-US" sz="3600">
                <a:latin typeface="Arial"/>
                <a:cs typeface="Arial"/>
              </a:rPr>
              <a:t>DESE Response to the Protect Education Equity Act</a:t>
            </a:r>
            <a:endParaRPr lang="en-US" sz="3600"/>
          </a:p>
        </p:txBody>
      </p:sp>
      <p:sp>
        <p:nvSpPr>
          <p:cNvPr id="3" name="Content Placeholder 2">
            <a:extLst>
              <a:ext uri="{FF2B5EF4-FFF2-40B4-BE49-F238E27FC236}">
                <a16:creationId xmlns:a16="http://schemas.microsoft.com/office/drawing/2014/main" id="{523BE3F1-4012-34DE-F134-5C21084CE5D3}"/>
              </a:ext>
            </a:extLst>
          </p:cNvPr>
          <p:cNvSpPr>
            <a:spLocks noGrp="1"/>
          </p:cNvSpPr>
          <p:nvPr>
            <p:ph idx="1"/>
          </p:nvPr>
        </p:nvSpPr>
        <p:spPr>
          <a:xfrm>
            <a:off x="173179" y="1908754"/>
            <a:ext cx="11890665" cy="4097192"/>
          </a:xfrm>
        </p:spPr>
        <p:txBody>
          <a:bodyPr vert="horz" lIns="91440" tIns="45720" rIns="91440" bIns="45720" rtlCol="0" anchor="t">
            <a:normAutofit/>
          </a:bodyPr>
          <a:lstStyle/>
          <a:p>
            <a:pPr marL="514350" indent="-514350">
              <a:buAutoNum type="arabicPeriod"/>
            </a:pPr>
            <a:r>
              <a:rPr lang="en-US">
                <a:latin typeface="Arial"/>
                <a:cs typeface="Arial"/>
              </a:rPr>
              <a:t>Proposed Amendments to Regulations on Special Education to Conform to State Law, 603 CMR 28.00</a:t>
            </a:r>
            <a:endParaRPr lang="en-US"/>
          </a:p>
          <a:p>
            <a:pPr marL="514350" indent="-514350">
              <a:buAutoNum type="arabicPeriod"/>
            </a:pPr>
            <a:r>
              <a:rPr lang="en-US">
                <a:latin typeface="Arial"/>
                <a:cs typeface="Arial"/>
              </a:rPr>
              <a:t>Proposed New Regulations for Interpretation and Translation Services in Schools, 603 CMR 57.00 </a:t>
            </a:r>
          </a:p>
          <a:p>
            <a:pPr marL="514350" indent="-514350">
              <a:buAutoNum type="arabicPeriod"/>
            </a:pPr>
            <a:r>
              <a:rPr lang="en-US">
                <a:latin typeface="Arial"/>
                <a:cs typeface="Arial"/>
              </a:rPr>
              <a:t>Non-Regulatory Actions</a:t>
            </a:r>
          </a:p>
          <a:p>
            <a:endParaRPr lang="en-US">
              <a:latin typeface="Arial"/>
              <a:cs typeface="Arial"/>
            </a:endParaRPr>
          </a:p>
        </p:txBody>
      </p:sp>
      <p:sp>
        <p:nvSpPr>
          <p:cNvPr id="4" name="Slide Number Placeholder 3">
            <a:extLst>
              <a:ext uri="{FF2B5EF4-FFF2-40B4-BE49-F238E27FC236}">
                <a16:creationId xmlns:a16="http://schemas.microsoft.com/office/drawing/2014/main" id="{64E53DCD-7F82-28C0-EDF3-43F6F5433054}"/>
              </a:ext>
            </a:extLst>
          </p:cNvPr>
          <p:cNvSpPr>
            <a:spLocks noGrp="1"/>
          </p:cNvSpPr>
          <p:nvPr>
            <p:ph type="sldNum" sz="quarter" idx="12"/>
          </p:nvPr>
        </p:nvSpPr>
        <p:spPr/>
        <p:txBody>
          <a:bodyPr/>
          <a:lstStyle/>
          <a:p>
            <a:fld id="{68A8D22E-6BC5-9E47-900C-2BB94685D9F5}" type="slidenum">
              <a:rPr lang="en-US" smtClean="0"/>
              <a:t>5</a:t>
            </a:fld>
            <a:endParaRPr lang="en-US"/>
          </a:p>
        </p:txBody>
      </p:sp>
    </p:spTree>
    <p:extLst>
      <p:ext uri="{BB962C8B-B14F-4D97-AF65-F5344CB8AC3E}">
        <p14:creationId xmlns:p14="http://schemas.microsoft.com/office/powerpoint/2010/main" val="151173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3AA7-8D71-4267-D0D4-DDB9C1EA7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81C38-951B-9B3C-8D2E-8F4A5D581BF0}"/>
              </a:ext>
            </a:extLst>
          </p:cNvPr>
          <p:cNvSpPr>
            <a:spLocks noGrp="1"/>
          </p:cNvSpPr>
          <p:nvPr>
            <p:ph type="title"/>
          </p:nvPr>
        </p:nvSpPr>
        <p:spPr/>
        <p:txBody>
          <a:bodyPr>
            <a:noAutofit/>
          </a:bodyPr>
          <a:lstStyle/>
          <a:p>
            <a:r>
              <a:rPr lang="en-US" sz="3600">
                <a:latin typeface="Arial"/>
                <a:cs typeface="Arial"/>
              </a:rPr>
              <a:t>Proposed Amendments to Regulations on Special Education to Conform to State Law</a:t>
            </a:r>
            <a:endParaRPr lang="en-US" sz="3600"/>
          </a:p>
        </p:txBody>
      </p:sp>
      <p:sp>
        <p:nvSpPr>
          <p:cNvPr id="5" name="Rectangle: Rounded Corners 4">
            <a:extLst>
              <a:ext uri="{FF2B5EF4-FFF2-40B4-BE49-F238E27FC236}">
                <a16:creationId xmlns:a16="http://schemas.microsoft.com/office/drawing/2014/main" id="{6FF747BF-A824-2E69-1550-CEF8609CBCB4}"/>
              </a:ext>
              <a:ext uri="{C183D7F6-B498-43B3-948B-1728B52AA6E4}">
                <adec:decorative xmlns:adec="http://schemas.microsoft.com/office/drawing/2017/decorative" val="1"/>
              </a:ext>
            </a:extLst>
          </p:cNvPr>
          <p:cNvSpPr/>
          <p:nvPr/>
        </p:nvSpPr>
        <p:spPr>
          <a:xfrm>
            <a:off x="173760" y="3860319"/>
            <a:ext cx="11887609" cy="194053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82E4E8C-A48D-C10C-51B4-D17B4CFF39F2}"/>
              </a:ext>
            </a:extLst>
          </p:cNvPr>
          <p:cNvSpPr>
            <a:spLocks noGrp="1"/>
          </p:cNvSpPr>
          <p:nvPr>
            <p:ph idx="1"/>
          </p:nvPr>
        </p:nvSpPr>
        <p:spPr>
          <a:xfrm>
            <a:off x="173179" y="1718254"/>
            <a:ext cx="11890665" cy="4287692"/>
          </a:xfrm>
        </p:spPr>
        <p:txBody>
          <a:bodyPr vert="horz" lIns="91440" tIns="45720" rIns="91440" bIns="45720" rtlCol="0" anchor="t">
            <a:normAutofit fontScale="92500"/>
          </a:bodyPr>
          <a:lstStyle/>
          <a:p>
            <a:pPr marL="0" indent="0">
              <a:buNone/>
            </a:pPr>
            <a:r>
              <a:rPr lang="en-US" dirty="0">
                <a:latin typeface="Arial"/>
                <a:cs typeface="Arial"/>
              </a:rPr>
              <a:t> Amend definition of IEP to include a reference to the new state law, which adopts the language from federal law regarding the consideration of the language needs of English learners with disabilities and requires the participation of an individual with knowledge of the differences between the student's special education and language needs or submission of their report.</a:t>
            </a:r>
          </a:p>
          <a:p>
            <a:pPr marL="0" indent="0">
              <a:buNone/>
            </a:pPr>
            <a:endParaRPr lang="en-US" sz="2500" dirty="0">
              <a:latin typeface="Arial"/>
              <a:cs typeface="Arial"/>
            </a:endParaRPr>
          </a:p>
          <a:p>
            <a:pPr marL="0" indent="0">
              <a:buNone/>
            </a:pPr>
            <a:r>
              <a:rPr lang="en-US" sz="2400" b="1" dirty="0">
                <a:latin typeface="Arial"/>
                <a:cs typeface="Arial"/>
              </a:rPr>
              <a:t>603 CMR 28.02: Definitions</a:t>
            </a:r>
            <a:endParaRPr lang="en-US" sz="2400" dirty="0">
              <a:latin typeface="Arial"/>
              <a:cs typeface="Arial"/>
            </a:endParaRPr>
          </a:p>
          <a:p>
            <a:pPr marL="0" indent="0">
              <a:buNone/>
            </a:pPr>
            <a:r>
              <a:rPr lang="en-US" sz="2400" dirty="0">
                <a:latin typeface="Arial"/>
                <a:cs typeface="Arial"/>
              </a:rPr>
              <a:t>(11) </a:t>
            </a:r>
            <a:r>
              <a:rPr lang="en-US" sz="2400" i="1" dirty="0">
                <a:latin typeface="Arial"/>
                <a:cs typeface="Arial"/>
              </a:rPr>
              <a:t>Individualized Education Program (IEP)</a:t>
            </a:r>
            <a:r>
              <a:rPr lang="en-US" sz="2400" dirty="0">
                <a:latin typeface="Arial"/>
                <a:cs typeface="Arial"/>
              </a:rPr>
              <a:t> shall mean a written statement, developed and approved in accordance with federal </a:t>
            </a:r>
            <a:r>
              <a:rPr lang="en-US" sz="2400" u="sng" dirty="0">
                <a:latin typeface="Arial"/>
                <a:cs typeface="Arial"/>
              </a:rPr>
              <a:t>and state</a:t>
            </a:r>
            <a:r>
              <a:rPr lang="en-US" sz="2400" dirty="0">
                <a:latin typeface="Arial"/>
                <a:cs typeface="Arial"/>
              </a:rPr>
              <a:t> special education law in a form established by the Department that identifies a student’s special education needs and describes the services a school district shall provide to meet those needs.</a:t>
            </a:r>
          </a:p>
          <a:p>
            <a:pPr marL="0" indent="0">
              <a:buNone/>
            </a:pPr>
            <a:endParaRPr lang="en-US" sz="2500" dirty="0"/>
          </a:p>
        </p:txBody>
      </p:sp>
      <p:sp>
        <p:nvSpPr>
          <p:cNvPr id="4" name="Slide Number Placeholder 3">
            <a:extLst>
              <a:ext uri="{FF2B5EF4-FFF2-40B4-BE49-F238E27FC236}">
                <a16:creationId xmlns:a16="http://schemas.microsoft.com/office/drawing/2014/main" id="{D18996E9-085B-D5FB-DBF7-56047B2F7D9A}"/>
              </a:ext>
            </a:extLst>
          </p:cNvPr>
          <p:cNvSpPr>
            <a:spLocks noGrp="1"/>
          </p:cNvSpPr>
          <p:nvPr>
            <p:ph type="sldNum" sz="quarter" idx="12"/>
          </p:nvPr>
        </p:nvSpPr>
        <p:spPr/>
        <p:txBody>
          <a:bodyPr/>
          <a:lstStyle/>
          <a:p>
            <a:fld id="{68A8D22E-6BC5-9E47-900C-2BB94685D9F5}" type="slidenum">
              <a:rPr lang="en-US" smtClean="0"/>
              <a:t>6</a:t>
            </a:fld>
            <a:endParaRPr lang="en-US"/>
          </a:p>
        </p:txBody>
      </p:sp>
    </p:spTree>
    <p:extLst>
      <p:ext uri="{BB962C8B-B14F-4D97-AF65-F5344CB8AC3E}">
        <p14:creationId xmlns:p14="http://schemas.microsoft.com/office/powerpoint/2010/main" val="327258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2228-3D73-4A99-3F20-5AC13A2B42B8}"/>
              </a:ext>
            </a:extLst>
          </p:cNvPr>
          <p:cNvSpPr>
            <a:spLocks noGrp="1"/>
          </p:cNvSpPr>
          <p:nvPr>
            <p:ph type="title"/>
          </p:nvPr>
        </p:nvSpPr>
        <p:spPr>
          <a:xfrm>
            <a:off x="173179" y="199842"/>
            <a:ext cx="10515600" cy="861002"/>
          </a:xfrm>
        </p:spPr>
        <p:txBody>
          <a:bodyPr>
            <a:noAutofit/>
          </a:bodyPr>
          <a:lstStyle/>
          <a:p>
            <a:r>
              <a:rPr lang="en-US" sz="3600">
                <a:latin typeface="Arial"/>
                <a:cs typeface="Arial"/>
              </a:rPr>
              <a:t>Proposed Amendments to Regulations on Special Education to Conform to State Law</a:t>
            </a:r>
            <a:endParaRPr lang="en-US" sz="3600" b="0">
              <a:solidFill>
                <a:srgbClr val="000000"/>
              </a:solidFill>
              <a:latin typeface="Arial"/>
              <a:cs typeface="Arial"/>
            </a:endParaRPr>
          </a:p>
        </p:txBody>
      </p:sp>
      <p:sp>
        <p:nvSpPr>
          <p:cNvPr id="3" name="Content Placeholder 2">
            <a:extLst>
              <a:ext uri="{FF2B5EF4-FFF2-40B4-BE49-F238E27FC236}">
                <a16:creationId xmlns:a16="http://schemas.microsoft.com/office/drawing/2014/main" id="{F61FC682-B79B-6595-B251-6E60A90921B3}"/>
              </a:ext>
            </a:extLst>
          </p:cNvPr>
          <p:cNvSpPr>
            <a:spLocks noGrp="1"/>
          </p:cNvSpPr>
          <p:nvPr>
            <p:ph idx="1"/>
          </p:nvPr>
        </p:nvSpPr>
        <p:spPr/>
        <p:txBody>
          <a:bodyPr vert="horz" lIns="91440" tIns="45720" rIns="91440" bIns="45720" rtlCol="0" anchor="t">
            <a:normAutofit/>
          </a:bodyPr>
          <a:lstStyle/>
          <a:p>
            <a:r>
              <a:rPr lang="en-US">
                <a:latin typeface="Arial"/>
                <a:cs typeface="Arial"/>
              </a:rPr>
              <a:t>Effectuate the Act’s mandate for the Department to promulgate regulations to continue the effect and enforce the provisions in the federal Individuals with Disabilities Education Act (IDEA), regarding discipline protections applicable to students with disabilities</a:t>
            </a:r>
            <a:endParaRPr lang="en-US"/>
          </a:p>
          <a:p>
            <a:endParaRPr lang="en-US">
              <a:latin typeface="Arial"/>
              <a:cs typeface="Arial"/>
            </a:endParaRPr>
          </a:p>
          <a:p>
            <a:r>
              <a:rPr lang="en-US">
                <a:latin typeface="Arial"/>
                <a:cs typeface="Arial"/>
              </a:rPr>
              <a:t>Adds a new section </a:t>
            </a:r>
            <a:r>
              <a:rPr lang="en-US" b="1">
                <a:latin typeface="Arial"/>
                <a:cs typeface="Arial"/>
              </a:rPr>
              <a:t>603 CMR 28.11 - Discipline Procedures for Eligible Students</a:t>
            </a:r>
            <a:r>
              <a:rPr lang="en-US">
                <a:latin typeface="Arial"/>
                <a:cs typeface="Arial"/>
              </a:rPr>
              <a:t> – incorporating the discipline provisions already in the IDEA</a:t>
            </a:r>
          </a:p>
        </p:txBody>
      </p:sp>
      <p:sp>
        <p:nvSpPr>
          <p:cNvPr id="4" name="Slide Number Placeholder 3">
            <a:extLst>
              <a:ext uri="{FF2B5EF4-FFF2-40B4-BE49-F238E27FC236}">
                <a16:creationId xmlns:a16="http://schemas.microsoft.com/office/drawing/2014/main" id="{F381CF87-1026-0A4D-E210-DD0D918E4490}"/>
              </a:ext>
            </a:extLst>
          </p:cNvPr>
          <p:cNvSpPr>
            <a:spLocks noGrp="1"/>
          </p:cNvSpPr>
          <p:nvPr>
            <p:ph type="sldNum" sz="quarter" idx="12"/>
          </p:nvPr>
        </p:nvSpPr>
        <p:spPr/>
        <p:txBody>
          <a:bodyPr/>
          <a:lstStyle/>
          <a:p>
            <a:fld id="{68A8D22E-6BC5-9E47-900C-2BB94685D9F5}" type="slidenum">
              <a:rPr lang="en-US" smtClean="0"/>
              <a:t>7</a:t>
            </a:fld>
            <a:endParaRPr lang="en-US"/>
          </a:p>
        </p:txBody>
      </p:sp>
    </p:spTree>
    <p:extLst>
      <p:ext uri="{BB962C8B-B14F-4D97-AF65-F5344CB8AC3E}">
        <p14:creationId xmlns:p14="http://schemas.microsoft.com/office/powerpoint/2010/main" val="746053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B0FCF-8B00-F0A6-7AAF-A96355313D86}"/>
              </a:ext>
            </a:extLst>
          </p:cNvPr>
          <p:cNvSpPr>
            <a:spLocks noGrp="1"/>
          </p:cNvSpPr>
          <p:nvPr>
            <p:ph type="title"/>
          </p:nvPr>
        </p:nvSpPr>
        <p:spPr>
          <a:xfrm>
            <a:off x="173179" y="232499"/>
            <a:ext cx="10515600" cy="861002"/>
          </a:xfrm>
        </p:spPr>
        <p:txBody>
          <a:bodyPr>
            <a:noAutofit/>
          </a:bodyPr>
          <a:lstStyle/>
          <a:p>
            <a:r>
              <a:rPr lang="en-US" sz="3600">
                <a:latin typeface="Arial"/>
                <a:cs typeface="Arial"/>
              </a:rPr>
              <a:t>Proposed Regulations for Interpretation and Translation Services in Schools </a:t>
            </a:r>
          </a:p>
        </p:txBody>
      </p:sp>
      <p:sp>
        <p:nvSpPr>
          <p:cNvPr id="3" name="Content Placeholder 2">
            <a:extLst>
              <a:ext uri="{FF2B5EF4-FFF2-40B4-BE49-F238E27FC236}">
                <a16:creationId xmlns:a16="http://schemas.microsoft.com/office/drawing/2014/main" id="{6F3C5B2D-AF32-33C0-7414-7B4E710E305C}"/>
              </a:ext>
            </a:extLst>
          </p:cNvPr>
          <p:cNvSpPr>
            <a:spLocks noGrp="1"/>
          </p:cNvSpPr>
          <p:nvPr>
            <p:ph idx="1"/>
          </p:nvPr>
        </p:nvSpPr>
        <p:spPr>
          <a:xfrm>
            <a:off x="173179" y="1720650"/>
            <a:ext cx="11818779" cy="4285296"/>
          </a:xfrm>
        </p:spPr>
        <p:txBody>
          <a:bodyPr vert="horz" lIns="91440" tIns="45720" rIns="91440" bIns="45720" rtlCol="0" anchor="t">
            <a:normAutofit/>
          </a:bodyPr>
          <a:lstStyle/>
          <a:p>
            <a:pPr marL="0" indent="0">
              <a:buNone/>
            </a:pPr>
            <a:r>
              <a:rPr lang="en-US" b="1">
                <a:latin typeface="Arial"/>
                <a:cs typeface="Arial"/>
              </a:rPr>
              <a:t>Background</a:t>
            </a:r>
          </a:p>
          <a:p>
            <a:r>
              <a:rPr lang="en-US">
                <a:latin typeface="Arial"/>
                <a:cs typeface="Arial"/>
              </a:rPr>
              <a:t>There are existing legal requirements to provide interpretation and translation services to parents who have limited English proficiency, for example: </a:t>
            </a:r>
          </a:p>
          <a:p>
            <a:pPr lvl="1"/>
            <a:r>
              <a:rPr lang="en-US">
                <a:latin typeface="Arial"/>
                <a:cs typeface="Arial"/>
              </a:rPr>
              <a:t>603 CMR 28.07(8) requires that communication be in both English and the primary language of the home if such primary language is other than English</a:t>
            </a:r>
          </a:p>
          <a:p>
            <a:r>
              <a:rPr lang="en-US">
                <a:latin typeface="Arial"/>
                <a:cs typeface="Arial"/>
              </a:rPr>
              <a:t>DESE has offered approximately $1 million in grant funding to support over 50 districts' interpretation and translation efforts over the past two years</a:t>
            </a:r>
            <a:endParaRPr lang="en-US"/>
          </a:p>
          <a:p>
            <a:pPr lvl="1"/>
            <a:r>
              <a:rPr lang="en-US">
                <a:latin typeface="Arial"/>
                <a:cs typeface="Arial"/>
              </a:rPr>
              <a:t>There is no dedicated or new funding source to support this</a:t>
            </a:r>
            <a:endParaRPr lang="en-US"/>
          </a:p>
        </p:txBody>
      </p:sp>
      <p:sp>
        <p:nvSpPr>
          <p:cNvPr id="4" name="Slide Number Placeholder 3">
            <a:extLst>
              <a:ext uri="{FF2B5EF4-FFF2-40B4-BE49-F238E27FC236}">
                <a16:creationId xmlns:a16="http://schemas.microsoft.com/office/drawing/2014/main" id="{5A2638B4-0BD2-F0A6-E147-A228352A3283}"/>
              </a:ext>
            </a:extLst>
          </p:cNvPr>
          <p:cNvSpPr>
            <a:spLocks noGrp="1"/>
          </p:cNvSpPr>
          <p:nvPr>
            <p:ph type="sldNum" sz="quarter" idx="12"/>
          </p:nvPr>
        </p:nvSpPr>
        <p:spPr/>
        <p:txBody>
          <a:bodyPr/>
          <a:lstStyle/>
          <a:p>
            <a:fld id="{68A8D22E-6BC5-9E47-900C-2BB94685D9F5}" type="slidenum">
              <a:rPr lang="en-US" smtClean="0"/>
              <a:t>8</a:t>
            </a:fld>
            <a:endParaRPr lang="en-US"/>
          </a:p>
        </p:txBody>
      </p:sp>
    </p:spTree>
    <p:extLst>
      <p:ext uri="{BB962C8B-B14F-4D97-AF65-F5344CB8AC3E}">
        <p14:creationId xmlns:p14="http://schemas.microsoft.com/office/powerpoint/2010/main" val="1904944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A1590-61B5-A121-C836-9537B454D210}"/>
              </a:ext>
            </a:extLst>
          </p:cNvPr>
          <p:cNvSpPr>
            <a:spLocks noGrp="1"/>
          </p:cNvSpPr>
          <p:nvPr>
            <p:ph type="title"/>
          </p:nvPr>
        </p:nvSpPr>
        <p:spPr>
          <a:xfrm>
            <a:off x="173179" y="210727"/>
            <a:ext cx="10515600" cy="861002"/>
          </a:xfrm>
        </p:spPr>
        <p:txBody>
          <a:bodyPr vert="horz" lIns="0" tIns="0" rIns="0" bIns="0" rtlCol="0" anchor="ctr">
            <a:noAutofit/>
          </a:bodyPr>
          <a:lstStyle/>
          <a:p>
            <a:r>
              <a:rPr lang="en-US" sz="3200">
                <a:latin typeface="Arial"/>
                <a:cs typeface="Arial"/>
              </a:rPr>
              <a:t>Proposed New Regulations for Interpretation and Translation Services in Schools</a:t>
            </a:r>
            <a:endParaRPr lang="en-US" sz="3200"/>
          </a:p>
        </p:txBody>
      </p:sp>
      <p:sp>
        <p:nvSpPr>
          <p:cNvPr id="3" name="Content Placeholder 2">
            <a:extLst>
              <a:ext uri="{FF2B5EF4-FFF2-40B4-BE49-F238E27FC236}">
                <a16:creationId xmlns:a16="http://schemas.microsoft.com/office/drawing/2014/main" id="{7AF44E79-BDC6-3D54-2218-95A8F64BFBC7}"/>
              </a:ext>
            </a:extLst>
          </p:cNvPr>
          <p:cNvSpPr>
            <a:spLocks noGrp="1"/>
          </p:cNvSpPr>
          <p:nvPr>
            <p:ph idx="1"/>
          </p:nvPr>
        </p:nvSpPr>
        <p:spPr>
          <a:xfrm>
            <a:off x="173179" y="1718254"/>
            <a:ext cx="11890665" cy="4287692"/>
          </a:xfrm>
        </p:spPr>
        <p:txBody>
          <a:bodyPr vert="horz" lIns="91440" tIns="45720" rIns="91440" bIns="45720" rtlCol="0" anchor="t">
            <a:normAutofit/>
          </a:bodyPr>
          <a:lstStyle/>
          <a:p>
            <a:r>
              <a:rPr lang="en-US">
                <a:latin typeface="Arial"/>
                <a:cs typeface="Arial"/>
              </a:rPr>
              <a:t>Statutory language requires BESE to promulgate regulations establishing the standards for the provision of interpretation and translation services, including standards for the qualification of interpreters and translators including: </a:t>
            </a:r>
            <a:endParaRPr lang="en-US"/>
          </a:p>
          <a:p>
            <a:pPr lvl="1"/>
            <a:r>
              <a:rPr lang="en-US">
                <a:latin typeface="Arial"/>
                <a:cs typeface="Arial"/>
              </a:rPr>
              <a:t>Bilingualism </a:t>
            </a:r>
            <a:endParaRPr lang="en-US"/>
          </a:p>
          <a:p>
            <a:pPr lvl="1"/>
            <a:r>
              <a:rPr lang="en-US">
                <a:latin typeface="Arial"/>
                <a:cs typeface="Arial"/>
              </a:rPr>
              <a:t>Knowledge in both languages of specialized terms or concepts </a:t>
            </a:r>
            <a:endParaRPr lang="en-US"/>
          </a:p>
          <a:p>
            <a:pPr lvl="1"/>
            <a:r>
              <a:rPr lang="en-US">
                <a:latin typeface="Arial"/>
                <a:cs typeface="Arial"/>
              </a:rPr>
              <a:t>Training </a:t>
            </a:r>
            <a:endParaRPr lang="en-US"/>
          </a:p>
          <a:p>
            <a:pPr lvl="1"/>
            <a:r>
              <a:rPr lang="en-US">
                <a:latin typeface="Arial"/>
                <a:cs typeface="Arial"/>
              </a:rPr>
              <a:t>Ethics and confidentiality</a:t>
            </a:r>
            <a:endParaRPr lang="en-US"/>
          </a:p>
          <a:p>
            <a:pPr marL="457200" indent="-457200"/>
            <a:r>
              <a:rPr lang="en-US">
                <a:latin typeface="Arial"/>
                <a:cs typeface="Arial"/>
              </a:rPr>
              <a:t>603 CMR 57.00, effective date shall be September 1, 2027</a:t>
            </a:r>
            <a:endParaRPr lang="en-US"/>
          </a:p>
        </p:txBody>
      </p:sp>
      <p:sp>
        <p:nvSpPr>
          <p:cNvPr id="4" name="Slide Number Placeholder 3">
            <a:extLst>
              <a:ext uri="{FF2B5EF4-FFF2-40B4-BE49-F238E27FC236}">
                <a16:creationId xmlns:a16="http://schemas.microsoft.com/office/drawing/2014/main" id="{87AE5714-BFC8-FBB2-CF7A-243D5DDA1587}"/>
              </a:ext>
            </a:extLst>
          </p:cNvPr>
          <p:cNvSpPr>
            <a:spLocks noGrp="1"/>
          </p:cNvSpPr>
          <p:nvPr>
            <p:ph type="sldNum" sz="quarter" idx="12"/>
          </p:nvPr>
        </p:nvSpPr>
        <p:spPr/>
        <p:txBody>
          <a:bodyPr/>
          <a:lstStyle/>
          <a:p>
            <a:fld id="{68A8D22E-6BC5-9E47-900C-2BB94685D9F5}" type="slidenum">
              <a:rPr lang="en-US" smtClean="0"/>
              <a:t>9</a:t>
            </a:fld>
            <a:endParaRPr lang="en-US"/>
          </a:p>
        </p:txBody>
      </p:sp>
    </p:spTree>
    <p:extLst>
      <p:ext uri="{BB962C8B-B14F-4D97-AF65-F5344CB8AC3E}">
        <p14:creationId xmlns:p14="http://schemas.microsoft.com/office/powerpoint/2010/main" val="29624825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a12eb2f-f040-4639-9fb2-5a6588dc8035" xsi:nil="true"/>
    <lcf76f155ced4ddcb4097134ff3c332f xmlns="0128f6a2-0fe6-40ac-973e-bb0bf35151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C0EA0BB4E6A684694772750B001C800" ma:contentTypeVersion="15" ma:contentTypeDescription="Create a new document." ma:contentTypeScope="" ma:versionID="0f90ca5a2085d8c0a242a18c5743b1a5">
  <xsd:schema xmlns:xsd="http://www.w3.org/2001/XMLSchema" xmlns:xs="http://www.w3.org/2001/XMLSchema" xmlns:p="http://schemas.microsoft.com/office/2006/metadata/properties" xmlns:ns2="0128f6a2-0fe6-40ac-973e-bb0bf351512f" xmlns:ns3="7a12eb2f-f040-4639-9fb2-5a6588dc8035" targetNamespace="http://schemas.microsoft.com/office/2006/metadata/properties" ma:root="true" ma:fieldsID="cb07360ac9a85e116485bb8f524b855d" ns2:_="" ns3:_="">
    <xsd:import namespace="0128f6a2-0fe6-40ac-973e-bb0bf351512f"/>
    <xsd:import namespace="7a12eb2f-f040-4639-9fb2-5a6588dc80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28f6a2-0fe6-40ac-973e-bb0bf35151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a12eb2f-f040-4639-9fb2-5a6588dc80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bb8feb-9677-4bc1-b64f-9fa6907871bd}" ma:internalName="TaxCatchAll" ma:showField="CatchAllData" ma:web="7a12eb2f-f040-4639-9fb2-5a6588dc80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98D21F-1B6C-4306-9254-F6E9DAD8DCB1}">
  <ds:schemaRefs>
    <ds:schemaRef ds:uri="http://schemas.microsoft.com/sharepoint/v3/contenttype/forms"/>
  </ds:schemaRefs>
</ds:datastoreItem>
</file>

<file path=customXml/itemProps2.xml><?xml version="1.0" encoding="utf-8"?>
<ds:datastoreItem xmlns:ds="http://schemas.openxmlformats.org/officeDocument/2006/customXml" ds:itemID="{9D494D0F-5B2D-44F5-A6E4-06E511D698B6}">
  <ds:schemaRefs>
    <ds:schemaRef ds:uri="http://schemas.openxmlformats.org/package/2006/metadata/core-properties"/>
    <ds:schemaRef ds:uri="http://schemas.microsoft.com/office/2006/documentManagement/types"/>
    <ds:schemaRef ds:uri="http://purl.org/dc/elements/1.1/"/>
    <ds:schemaRef ds:uri="http://purl.org/dc/terms/"/>
    <ds:schemaRef ds:uri="http://purl.org/dc/dcmitype/"/>
    <ds:schemaRef ds:uri="http://schemas.microsoft.com/office/2006/metadata/properties"/>
    <ds:schemaRef ds:uri="7a12eb2f-f040-4639-9fb2-5a6588dc8035"/>
    <ds:schemaRef ds:uri="http://schemas.microsoft.com/office/infopath/2007/PartnerControls"/>
    <ds:schemaRef ds:uri="0128f6a2-0fe6-40ac-973e-bb0bf351512f"/>
    <ds:schemaRef ds:uri="http://www.w3.org/XML/1998/namespace"/>
  </ds:schemaRefs>
</ds:datastoreItem>
</file>

<file path=customXml/itemProps3.xml><?xml version="1.0" encoding="utf-8"?>
<ds:datastoreItem xmlns:ds="http://schemas.openxmlformats.org/officeDocument/2006/customXml" ds:itemID="{A361658B-510F-49E2-8921-A17CF59B2A5C}">
  <ds:schemaRefs>
    <ds:schemaRef ds:uri="0128f6a2-0fe6-40ac-973e-bb0bf351512f"/>
    <ds:schemaRef ds:uri="7a12eb2f-f040-4639-9fb2-5a6588dc803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17</TotalTime>
  <Words>1605</Words>
  <Application>Microsoft Office PowerPoint</Application>
  <PresentationFormat>Widescreen</PresentationFormat>
  <Paragraphs>124</Paragraphs>
  <Slides>21</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Arial,Sans-Serif</vt:lpstr>
      <vt:lpstr>Aptos</vt:lpstr>
      <vt:lpstr>Arial</vt:lpstr>
      <vt:lpstr>Calibri</vt:lpstr>
      <vt:lpstr>Office Theme</vt:lpstr>
      <vt:lpstr>Proposed Actions Aligned with the Protect Education Equity Act</vt:lpstr>
      <vt:lpstr>Presenters</vt:lpstr>
      <vt:lpstr>Agenda</vt:lpstr>
      <vt:lpstr>Background on the Protect Education Equity Act</vt:lpstr>
      <vt:lpstr>DESE Response to the Protect Education Equity Act</vt:lpstr>
      <vt:lpstr>Proposed Amendments to Regulations on Special Education to Conform to State Law</vt:lpstr>
      <vt:lpstr>Proposed Amendments to Regulations on Special Education to Conform to State Law</vt:lpstr>
      <vt:lpstr>Proposed Regulations for Interpretation and Translation Services in Schools </vt:lpstr>
      <vt:lpstr>Proposed New Regulations for Interpretation and Translation Services in Schools</vt:lpstr>
      <vt:lpstr>Proposed Regulations for Interpretation and Translation in Schools </vt:lpstr>
      <vt:lpstr>Proposed Regulations on Standards for Translation and Interpretation in Schools </vt:lpstr>
      <vt:lpstr>Non-Regulatory Actions</vt:lpstr>
      <vt:lpstr>Anticipated Next Steps</vt:lpstr>
      <vt:lpstr>Comments and Questions</vt:lpstr>
      <vt:lpstr>Appendix</vt:lpstr>
      <vt:lpstr>Section 25 </vt:lpstr>
      <vt:lpstr>Section 27 </vt:lpstr>
      <vt:lpstr>Section 28 </vt:lpstr>
      <vt:lpstr>Section 29 </vt:lpstr>
      <vt:lpstr>Section 30 </vt:lpstr>
      <vt:lpstr>Section 31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Actions Aligned with the Protect Education Equity Act</dc:title>
  <dc:creator>DESE</dc:creator>
  <cp:lastModifiedBy>Zou, Dong (EOE)</cp:lastModifiedBy>
  <cp:revision>7</cp:revision>
  <dcterms:created xsi:type="dcterms:W3CDTF">2025-04-29T19:14:04Z</dcterms:created>
  <dcterms:modified xsi:type="dcterms:W3CDTF">2026-02-24T14:48:52Z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Feb 24 2026 12:00AM</vt:lpwstr>
  </property>
</Properties>
</file>