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embeddedFontLst>
    <p:embeddedFont>
      <p:font typeface="Lato" panose="020F0502020204030203" pitchFamily="34" charset="0"/>
      <p:regular r:id="rId20"/>
      <p: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6" roundtripDataSignature="AMtx7miQ6qbvsThsMKhcla9DdM/sdGAo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9" autoAdjust="0"/>
    <p:restoredTop sz="86387" autoAdjust="0"/>
  </p:normalViewPr>
  <p:slideViewPr>
    <p:cSldViewPr snapToGrid="0">
      <p:cViewPr varScale="1">
        <p:scale>
          <a:sx n="75" d="100"/>
          <a:sy n="75" d="100"/>
        </p:scale>
        <p:origin x="54" y="360"/>
      </p:cViewPr>
      <p:guideLst/>
    </p:cSldViewPr>
  </p:slideViewPr>
  <p:outlineViewPr>
    <p:cViewPr>
      <p:scale>
        <a:sx n="33" d="100"/>
        <a:sy n="33" d="100"/>
      </p:scale>
      <p:origin x="0" y="-45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ngton, Carrie J (DESE)" userId="b543a0b6-021e-430e-a7cb-c84ac318616d" providerId="ADAL" clId="{CAA42F65-7553-42D4-AC7E-0C42AEAE89C9}"/>
    <pc:docChg chg="modSld">
      <pc:chgData name="Harrington, Carrie J (DESE)" userId="b543a0b6-021e-430e-a7cb-c84ac318616d" providerId="ADAL" clId="{CAA42F65-7553-42D4-AC7E-0C42AEAE89C9}" dt="2026-03-24T14:56:55.977" v="13" actId="962"/>
      <pc:docMkLst>
        <pc:docMk/>
      </pc:docMkLst>
      <pc:sldChg chg="modSp mod">
        <pc:chgData name="Harrington, Carrie J (DESE)" userId="b543a0b6-021e-430e-a7cb-c84ac318616d" providerId="ADAL" clId="{CAA42F65-7553-42D4-AC7E-0C42AEAE89C9}" dt="2026-03-24T14:56:55.977" v="13" actId="962"/>
        <pc:sldMkLst>
          <pc:docMk/>
          <pc:sldMk cId="0" sldId="256"/>
        </pc:sldMkLst>
        <pc:spChg chg="mod">
          <ac:chgData name="Harrington, Carrie J (DESE)" userId="b543a0b6-021e-430e-a7cb-c84ac318616d" providerId="ADAL" clId="{CAA42F65-7553-42D4-AC7E-0C42AEAE89C9}" dt="2026-03-24T14:54:31.417" v="5" actId="962"/>
          <ac:spMkLst>
            <pc:docMk/>
            <pc:sldMk cId="0" sldId="256"/>
            <ac:spMk id="49" creationId="{00000000-0000-0000-0000-000000000000}"/>
          </ac:spMkLst>
        </pc:spChg>
        <pc:picChg chg="mod">
          <ac:chgData name="Harrington, Carrie J (DESE)" userId="b543a0b6-021e-430e-a7cb-c84ac318616d" providerId="ADAL" clId="{CAA42F65-7553-42D4-AC7E-0C42AEAE89C9}" dt="2026-03-24T14:56:55.977" v="13" actId="962"/>
          <ac:picMkLst>
            <pc:docMk/>
            <pc:sldMk cId="0" sldId="256"/>
            <ac:picMk id="50" creationId="{00000000-0000-0000-0000-000000000000}"/>
          </ac:picMkLst>
        </pc:picChg>
      </pc:sldChg>
      <pc:sldChg chg="modSp mod">
        <pc:chgData name="Harrington, Carrie J (DESE)" userId="b543a0b6-021e-430e-a7cb-c84ac318616d" providerId="ADAL" clId="{CAA42F65-7553-42D4-AC7E-0C42AEAE89C9}" dt="2026-03-24T14:54:58.204" v="6" actId="962"/>
        <pc:sldMkLst>
          <pc:docMk/>
          <pc:sldMk cId="0" sldId="258"/>
        </pc:sldMkLst>
        <pc:picChg chg="mod">
          <ac:chgData name="Harrington, Carrie J (DESE)" userId="b543a0b6-021e-430e-a7cb-c84ac318616d" providerId="ADAL" clId="{CAA42F65-7553-42D4-AC7E-0C42AEAE89C9}" dt="2026-03-24T14:54:58.204" v="6" actId="962"/>
          <ac:picMkLst>
            <pc:docMk/>
            <pc:sldMk cId="0" sldId="258"/>
            <ac:picMk id="63" creationId="{00000000-0000-0000-0000-000000000000}"/>
          </ac:picMkLst>
        </pc:picChg>
      </pc:sldChg>
      <pc:sldChg chg="modNotesTx">
        <pc:chgData name="Harrington, Carrie J (DESE)" userId="b543a0b6-021e-430e-a7cb-c84ac318616d" providerId="ADAL" clId="{CAA42F65-7553-42D4-AC7E-0C42AEAE89C9}" dt="2026-03-24T14:52:17.593" v="0" actId="6549"/>
        <pc:sldMkLst>
          <pc:docMk/>
          <pc:sldMk cId="0" sldId="259"/>
        </pc:sldMkLst>
      </pc:sldChg>
      <pc:sldChg chg="modSp mod">
        <pc:chgData name="Harrington, Carrie J (DESE)" userId="b543a0b6-021e-430e-a7cb-c84ac318616d" providerId="ADAL" clId="{CAA42F65-7553-42D4-AC7E-0C42AEAE89C9}" dt="2026-03-24T14:56:11.716" v="8" actId="962"/>
        <pc:sldMkLst>
          <pc:docMk/>
          <pc:sldMk cId="0" sldId="261"/>
        </pc:sldMkLst>
        <pc:picChg chg="mod">
          <ac:chgData name="Harrington, Carrie J (DESE)" userId="b543a0b6-021e-430e-a7cb-c84ac318616d" providerId="ADAL" clId="{CAA42F65-7553-42D4-AC7E-0C42AEAE89C9}" dt="2026-03-24T14:56:11.716" v="8" actId="962"/>
          <ac:picMkLst>
            <pc:docMk/>
            <pc:sldMk cId="0" sldId="261"/>
            <ac:picMk id="84" creationId="{00000000-0000-0000-0000-000000000000}"/>
          </ac:picMkLst>
        </pc:picChg>
      </pc:sldChg>
      <pc:sldChg chg="modNotesTx">
        <pc:chgData name="Harrington, Carrie J (DESE)" userId="b543a0b6-021e-430e-a7cb-c84ac318616d" providerId="ADAL" clId="{CAA42F65-7553-42D4-AC7E-0C42AEAE89C9}" dt="2026-03-24T14:53:01.880" v="1" actId="6549"/>
        <pc:sldMkLst>
          <pc:docMk/>
          <pc:sldMk cId="0" sldId="262"/>
        </pc:sldMkLst>
      </pc:sldChg>
      <pc:sldChg chg="modNotesTx">
        <pc:chgData name="Harrington, Carrie J (DESE)" userId="b543a0b6-021e-430e-a7cb-c84ac318616d" providerId="ADAL" clId="{CAA42F65-7553-42D4-AC7E-0C42AEAE89C9}" dt="2026-03-24T14:53:20.924" v="2" actId="6549"/>
        <pc:sldMkLst>
          <pc:docMk/>
          <pc:sldMk cId="0" sldId="266"/>
        </pc:sldMkLst>
      </pc:sldChg>
      <pc:sldChg chg="modSp mod modNotesTx">
        <pc:chgData name="Harrington, Carrie J (DESE)" userId="b543a0b6-021e-430e-a7cb-c84ac318616d" providerId="ADAL" clId="{CAA42F65-7553-42D4-AC7E-0C42AEAE89C9}" dt="2026-03-24T14:56:52.922" v="12" actId="962"/>
        <pc:sldMkLst>
          <pc:docMk/>
          <pc:sldMk cId="0" sldId="267"/>
        </pc:sldMkLst>
        <pc:spChg chg="mod">
          <ac:chgData name="Harrington, Carrie J (DESE)" userId="b543a0b6-021e-430e-a7cb-c84ac318616d" providerId="ADAL" clId="{CAA42F65-7553-42D4-AC7E-0C42AEAE89C9}" dt="2026-03-24T14:56:29.379" v="10" actId="962"/>
          <ac:spMkLst>
            <pc:docMk/>
            <pc:sldMk cId="0" sldId="267"/>
            <ac:spMk id="122" creationId="{00000000-0000-0000-0000-000000000000}"/>
          </ac:spMkLst>
        </pc:spChg>
        <pc:picChg chg="mod">
          <ac:chgData name="Harrington, Carrie J (DESE)" userId="b543a0b6-021e-430e-a7cb-c84ac318616d" providerId="ADAL" clId="{CAA42F65-7553-42D4-AC7E-0C42AEAE89C9}" dt="2026-03-24T14:56:52.922" v="12" actId="962"/>
          <ac:picMkLst>
            <pc:docMk/>
            <pc:sldMk cId="0" sldId="267"/>
            <ac:picMk id="12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622806014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g39622806014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95f903dbb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3" name="Google Shape;113;g395f903db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104792f55_0_1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-"/>
            </a:pPr>
            <a:endParaRPr dirty="0"/>
          </a:p>
        </p:txBody>
      </p:sp>
      <p:sp>
        <p:nvSpPr>
          <p:cNvPr id="119" name="Google Shape;119;g34104792f55_0_1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104792f55_0_1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-"/>
            </a:pPr>
            <a:r>
              <a:rPr lang="en-US"/>
              <a:t>If asked about the attending the event, let them know this is a targeted event, invite only. The information from this event will be detailed in the end of the year report.</a:t>
            </a:r>
            <a:endParaRPr/>
          </a:p>
        </p:txBody>
      </p:sp>
      <p:sp>
        <p:nvSpPr>
          <p:cNvPr id="127" name="Google Shape;127;g34104792f55_0_1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104792f55_0_1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34104792f55_0_1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445531d7c3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54" name="Google Shape;54;g3445531d7c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d15653646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g3d1565364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962280601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9622806014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g39622806014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9622806014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9622806014_1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39622806014_1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9622806014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9622806014_1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9622806014_1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d15653646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d15653646e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g3d15653646e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104792f55_0_1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g34104792f55_0_1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622806014_1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g39622806014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ctrTitle"/>
          </p:nvPr>
        </p:nvSpPr>
        <p:spPr>
          <a:xfrm>
            <a:off x="1524000" y="2604053"/>
            <a:ext cx="9144000" cy="14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ubTitle" idx="1"/>
          </p:nvPr>
        </p:nvSpPr>
        <p:spPr>
          <a:xfrm>
            <a:off x="2295938" y="4060688"/>
            <a:ext cx="837206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3410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14246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13252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venir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sldNum" idx="12"/>
          </p:nvPr>
        </p:nvSpPr>
        <p:spPr>
          <a:xfrm>
            <a:off x="14246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13252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13252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e425440805_0_58"/>
          <p:cNvSpPr txBox="1">
            <a:spLocks noGrp="1"/>
          </p:cNvSpPr>
          <p:nvPr>
            <p:ph type="body" idx="1"/>
          </p:nvPr>
        </p:nvSpPr>
        <p:spPr>
          <a:xfrm>
            <a:off x="838200" y="2086984"/>
            <a:ext cx="10515600" cy="4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g2e425440805_0_5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44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13252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/>
        </p:nvSpPr>
        <p:spPr>
          <a:xfrm>
            <a:off x="547427" y="1535475"/>
            <a:ext cx="10065300" cy="19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535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SSAC Mid-Year Report (202</a:t>
            </a:r>
            <a:r>
              <a:rPr lang="en-US" sz="535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535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</a:t>
            </a:r>
            <a:r>
              <a:rPr lang="en-US" sz="535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535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535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" name="Google Shape;5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9499" y="411675"/>
            <a:ext cx="3934698" cy="11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"/>
          <p:cNvSpPr txBox="1">
            <a:spLocks noGrp="1"/>
          </p:cNvSpPr>
          <p:nvPr>
            <p:ph type="title" idx="4294967295"/>
          </p:nvPr>
        </p:nvSpPr>
        <p:spPr>
          <a:xfrm>
            <a:off x="547425" y="3463574"/>
            <a:ext cx="11436900" cy="580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Isabella Chamberlain, SSAC Chair &amp; Student Board Member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9622806014_1_61"/>
          <p:cNvSpPr txBox="1">
            <a:spLocks noGrp="1"/>
          </p:cNvSpPr>
          <p:nvPr>
            <p:ph type="title"/>
          </p:nvPr>
        </p:nvSpPr>
        <p:spPr>
          <a:xfrm>
            <a:off x="755013" y="23509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5652"/>
              <a:buFont typeface="Arial"/>
              <a:buNone/>
            </a:pPr>
            <a:r>
              <a:rPr lang="en-US" sz="4600">
                <a:latin typeface="Times New Roman"/>
                <a:ea typeface="Times New Roman"/>
                <a:cs typeface="Times New Roman"/>
                <a:sym typeface="Times New Roman"/>
              </a:rPr>
              <a:t>Snapshot of the Data at the Center of  Concerns</a:t>
            </a:r>
            <a:endParaRPr sz="6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g39622806014_1_61"/>
          <p:cNvSpPr txBox="1"/>
          <p:nvPr/>
        </p:nvSpPr>
        <p:spPr>
          <a:xfrm>
            <a:off x="935175" y="1541946"/>
            <a:ext cx="101553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Nutrition and Nutritional Environments (cont.)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who perceive themselves as overweight is higher than the the amount of students who are actually overweight (28.1% &gt; 15%) with a high minority of students activity trying to lose weight at the same time (~42%) (2023 YRBS).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95f903dbb6_0_0"/>
          <p:cNvSpPr txBox="1">
            <a:spLocks noGrp="1"/>
          </p:cNvSpPr>
          <p:nvPr>
            <p:ph type="title"/>
          </p:nvPr>
        </p:nvSpPr>
        <p:spPr>
          <a:xfrm>
            <a:off x="838200" y="2426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Avenir"/>
              <a:buNone/>
            </a:pPr>
            <a:r>
              <a:rPr lang="en-US" sz="4370">
                <a:latin typeface="Times New Roman"/>
                <a:ea typeface="Times New Roman"/>
                <a:cs typeface="Times New Roman"/>
                <a:sym typeface="Times New Roman"/>
              </a:rPr>
              <a:t>What the Council Identified as Strengths </a:t>
            </a:r>
            <a:endParaRPr sz="43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g395f903dbb6_0_0"/>
          <p:cNvSpPr txBox="1">
            <a:spLocks noGrp="1"/>
          </p:cNvSpPr>
          <p:nvPr>
            <p:ph type="body" idx="1"/>
          </p:nvPr>
        </p:nvSpPr>
        <p:spPr>
          <a:xfrm>
            <a:off x="838200" y="1910300"/>
            <a:ext cx="10515600" cy="43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○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92.3% of schools have placed fruits and vegetables near the cafeteria cashier, where they are easy to access (2024 School Health Profiles). 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○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was a 7% increase in the number of 10th graders who said they felt comfortable reaching out to teachers/counselors for emotional support if needed (61% in 2022 → 68% in 2025) (VOCAL)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○"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70.8% of students feel like they have at least one teacher or adult at school that they can talk to if they have a problem (2023 YRBS). 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104792f55_0_1137"/>
          <p:cNvSpPr txBox="1">
            <a:spLocks noGrp="1"/>
          </p:cNvSpPr>
          <p:nvPr>
            <p:ph type="title"/>
          </p:nvPr>
        </p:nvSpPr>
        <p:spPr>
          <a:xfrm>
            <a:off x="838188" y="3182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en-US" sz="4540">
                <a:latin typeface="Times New Roman"/>
                <a:ea typeface="Times New Roman"/>
                <a:cs typeface="Times New Roman"/>
                <a:sym typeface="Times New Roman"/>
              </a:rPr>
              <a:t>SSAC Newsletter</a:t>
            </a:r>
            <a:endParaRPr sz="45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g34104792f55_0_1137" descr="Barcode to link to newsletter"/>
          <p:cNvSpPr txBox="1"/>
          <p:nvPr/>
        </p:nvSpPr>
        <p:spPr>
          <a:xfrm>
            <a:off x="841075" y="1892425"/>
            <a:ext cx="10642800" cy="3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3" name="Google Shape;123;g34104792f55_0_1137"/>
          <p:cNvSpPr txBox="1"/>
          <p:nvPr/>
        </p:nvSpPr>
        <p:spPr>
          <a:xfrm>
            <a:off x="572400" y="912875"/>
            <a:ext cx="11047200" cy="56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2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Times New Roman"/>
              <a:buChar char="●"/>
            </a:pPr>
            <a:r>
              <a:rPr lang="en-US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Released for the first time this year, the SSAC has a public newsletter highlighting the progress and work of the state and regional councils. 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2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Times New Roman"/>
              <a:buChar char="●"/>
            </a:pPr>
            <a:r>
              <a:rPr lang="en-US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Includes current council information and resources on how other students can get involved. 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g34104792f55_0_1137" descr="Barcode to link to newslet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188" y="3752850"/>
            <a:ext cx="2521625" cy="264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104792f55_0_1161"/>
          <p:cNvSpPr txBox="1">
            <a:spLocks noGrp="1"/>
          </p:cNvSpPr>
          <p:nvPr>
            <p:ph type="title"/>
          </p:nvPr>
        </p:nvSpPr>
        <p:spPr>
          <a:xfrm>
            <a:off x="838188" y="732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en-US" sz="5140">
                <a:latin typeface="Times New Roman"/>
                <a:ea typeface="Times New Roman"/>
                <a:cs typeface="Times New Roman"/>
                <a:sym typeface="Times New Roman"/>
              </a:rPr>
              <a:t>State Council’s Next Steps: Stakeholder Engagement Event</a:t>
            </a:r>
            <a:endParaRPr sz="51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g34104792f55_0_1161"/>
          <p:cNvSpPr txBox="1">
            <a:spLocks noGrp="1"/>
          </p:cNvSpPr>
          <p:nvPr>
            <p:ph type="body" idx="3"/>
          </p:nvPr>
        </p:nvSpPr>
        <p:spPr>
          <a:xfrm>
            <a:off x="911675" y="1681175"/>
            <a:ext cx="10443600" cy="4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15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>
                <a:latin typeface="Times New Roman"/>
                <a:ea typeface="Times New Roman"/>
                <a:cs typeface="Times New Roman"/>
                <a:sym typeface="Times New Roman"/>
              </a:rPr>
              <a:t>On March 26th, the State Student Advisory Council will be holding their Stakeholder Engagement event. </a:t>
            </a:r>
            <a:endParaRPr sz="26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>
                <a:latin typeface="Times New Roman"/>
                <a:ea typeface="Times New Roman"/>
                <a:cs typeface="Times New Roman"/>
                <a:sym typeface="Times New Roman"/>
              </a:rPr>
              <a:t>Each regional council has already held their own Stakeholder Engagement Events to ask questions and receive feedback on their initiatives. The state event </a:t>
            </a:r>
            <a:r>
              <a:rPr lang="en-US" sz="2600" b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will </a:t>
            </a:r>
            <a:r>
              <a:rPr lang="en-US" sz="2600" b="0">
                <a:latin typeface="Times New Roman"/>
                <a:ea typeface="Times New Roman"/>
                <a:cs typeface="Times New Roman"/>
                <a:sym typeface="Times New Roman"/>
              </a:rPr>
              <a:t>help continue to bring in new perspectives, ideas, and information, and will assist the state council in supporting regional objectives and projects. </a:t>
            </a:r>
            <a:endParaRPr sz="26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104792f55_0_1203"/>
          <p:cNvSpPr txBox="1">
            <a:spLocks noGrp="1"/>
          </p:cNvSpPr>
          <p:nvPr>
            <p:ph type="title" idx="4294967295"/>
          </p:nvPr>
        </p:nvSpPr>
        <p:spPr>
          <a:xfrm>
            <a:off x="464263" y="1687876"/>
            <a:ext cx="8631600" cy="1928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tabLst/>
              <a:defRPr/>
            </a:pPr>
            <a:r>
              <a:rPr kumimoji="0" lang="en-US" sz="68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 kumimoji="0" lang="en-US" sz="68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g34104792f55_0_1203"/>
          <p:cNvSpPr txBox="1"/>
          <p:nvPr/>
        </p:nvSpPr>
        <p:spPr>
          <a:xfrm>
            <a:off x="547400" y="1060275"/>
            <a:ext cx="8222700" cy="3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en-US" sz="385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  <a:endParaRPr sz="385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45531d7c3_0_22"/>
          <p:cNvSpPr txBox="1">
            <a:spLocks noGrp="1"/>
          </p:cNvSpPr>
          <p:nvPr>
            <p:ph type="title"/>
          </p:nvPr>
        </p:nvSpPr>
        <p:spPr>
          <a:xfrm>
            <a:off x="838188" y="732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en-US" sz="4440">
                <a:latin typeface="Times New Roman"/>
                <a:ea typeface="Times New Roman"/>
                <a:cs typeface="Times New Roman"/>
                <a:sym typeface="Times New Roman"/>
              </a:rPr>
              <a:t>What is the State Student Advisory Council (SSAC)?</a:t>
            </a:r>
            <a:endParaRPr sz="44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g3445531d7c3_0_22"/>
          <p:cNvSpPr txBox="1">
            <a:spLocks noGrp="1"/>
          </p:cNvSpPr>
          <p:nvPr>
            <p:ph type="body" idx="3"/>
          </p:nvPr>
        </p:nvSpPr>
        <p:spPr>
          <a:xfrm>
            <a:off x="874200" y="2295598"/>
            <a:ext cx="10443600" cy="4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457200" lvl="0" indent="-411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75"/>
              <a:buFont typeface="Times New Roman"/>
              <a:buChar char="●"/>
            </a:pPr>
            <a:r>
              <a:rPr lang="en-US" sz="2875" b="0">
                <a:latin typeface="Times New Roman"/>
                <a:ea typeface="Times New Roman"/>
                <a:cs typeface="Times New Roman"/>
                <a:sym typeface="Times New Roman"/>
              </a:rPr>
              <a:t>Student Representatives from secondary schools serve on 5 Regional Student Advisory Councils (RSACs). Each region elects their leadership who make up and also serve on the State Student Advisory Council (SSAC). </a:t>
            </a:r>
            <a:endParaRPr sz="2875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1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75"/>
              <a:buFont typeface="Times New Roman"/>
              <a:buChar char="●"/>
            </a:pPr>
            <a:r>
              <a:rPr lang="en-US" sz="2875" b="0">
                <a:latin typeface="Times New Roman"/>
                <a:ea typeface="Times New Roman"/>
                <a:cs typeface="Times New Roman"/>
                <a:sym typeface="Times New Roman"/>
              </a:rPr>
              <a:t>The student Board member is elected by the members of SSAC. </a:t>
            </a:r>
            <a:endParaRPr sz="2875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1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75"/>
              <a:buFont typeface="Times New Roman"/>
              <a:buChar char="●"/>
            </a:pPr>
            <a:r>
              <a:rPr lang="en-US" sz="2875" b="0">
                <a:latin typeface="Times New Roman"/>
                <a:ea typeface="Times New Roman"/>
                <a:cs typeface="Times New Roman"/>
                <a:sym typeface="Times New Roman"/>
              </a:rPr>
              <a:t>The SSAC elevates student concerns and connects students across Massachusetts.</a:t>
            </a:r>
            <a:endParaRPr sz="2875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2875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3120"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d15653646e_0_0"/>
          <p:cNvSpPr txBox="1">
            <a:spLocks noGrp="1"/>
          </p:cNvSpPr>
          <p:nvPr>
            <p:ph type="title" idx="4294967295"/>
          </p:nvPr>
        </p:nvSpPr>
        <p:spPr>
          <a:xfrm>
            <a:off x="1063352" y="2044425"/>
            <a:ext cx="10065300" cy="1928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  <a:tabLst/>
              <a:defRPr/>
            </a:pPr>
            <a:r>
              <a:rPr kumimoji="0" lang="en-US" sz="535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2025-2026 Council Progress to Date</a:t>
            </a:r>
          </a:p>
        </p:txBody>
      </p:sp>
      <p:pic>
        <p:nvPicPr>
          <p:cNvPr id="63" name="Google Shape;63;g3d15653646e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9499" y="411675"/>
            <a:ext cx="3934698" cy="11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3d15653646e_0_0"/>
          <p:cNvSpPr txBox="1"/>
          <p:nvPr/>
        </p:nvSpPr>
        <p:spPr>
          <a:xfrm>
            <a:off x="1090050" y="3898075"/>
            <a:ext cx="10011900" cy="21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Char char="●"/>
            </a:pPr>
            <a:r>
              <a:rPr lang="en-US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Council Focus Topic Determination</a:t>
            </a:r>
            <a:endParaRPr sz="2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Char char="●"/>
            </a:pPr>
            <a:r>
              <a:rPr lang="en-US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Regional to State Connections</a:t>
            </a:r>
            <a:endParaRPr sz="2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Char char="●"/>
            </a:pPr>
            <a:r>
              <a:rPr lang="en-US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Communicating Progress</a:t>
            </a:r>
            <a:endParaRPr sz="2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Char char="●"/>
            </a:pPr>
            <a:r>
              <a:rPr lang="en-US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Engaging Stakeholders</a:t>
            </a:r>
            <a:endParaRPr sz="2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9622806014_0_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2025-2026 SSAC Focus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g39622806014_0_9"/>
          <p:cNvSpPr txBox="1">
            <a:spLocks noGrp="1"/>
          </p:cNvSpPr>
          <p:nvPr>
            <p:ph type="body" idx="1"/>
          </p:nvPr>
        </p:nvSpPr>
        <p:spPr>
          <a:xfrm>
            <a:off x="838200" y="20197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council came to a consensus on the focus of the year during a data party during which we analyzed MA educational and education-related data. 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analyzed during the data party were selected based on issues and concerns student representatives felt were important to bring to the council. 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year we decided to focus on Utilizing Student Voice to Impact Wellness with a focus on: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Emotional Wellbeing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Bullying and Harassment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Nutrition and School Nutritional Environments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9622806014_1_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Regional to State Connections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g39622806014_1_31"/>
          <p:cNvSpPr txBox="1">
            <a:spLocks noGrp="1"/>
          </p:cNvSpPr>
          <p:nvPr>
            <p:ph type="body" idx="1"/>
          </p:nvPr>
        </p:nvSpPr>
        <p:spPr>
          <a:xfrm>
            <a:off x="838200" y="203590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of the regional councils dives deeper into the focus area topics to understand the regional impact of concerns.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State Council focuses on learning the impacts in each region and synthesizing regional perspectives into state level considerations.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39622806014_1_37" descr="This is a breakdoen of councilsub-groups. cmrsac, gbesac,nersac,sersac, and wmrsa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25" y="108675"/>
            <a:ext cx="11899777" cy="65730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39622806014_1_37"/>
          <p:cNvSpPr txBox="1">
            <a:spLocks noGrp="1"/>
          </p:cNvSpPr>
          <p:nvPr>
            <p:ph type="title" idx="4294967295"/>
          </p:nvPr>
        </p:nvSpPr>
        <p:spPr>
          <a:xfrm>
            <a:off x="566125" y="339675"/>
            <a:ext cx="10885500" cy="938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Council Subgroups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15653646e_0_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latin typeface="Times New Roman"/>
                <a:ea typeface="Times New Roman"/>
                <a:cs typeface="Times New Roman"/>
                <a:sym typeface="Times New Roman"/>
              </a:rPr>
              <a:t>Data Sources for Council Data Parties </a:t>
            </a:r>
            <a:endParaRPr sz="4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g3d15653646e_0_8"/>
          <p:cNvSpPr txBox="1">
            <a:spLocks noGrp="1"/>
          </p:cNvSpPr>
          <p:nvPr>
            <p:ph type="body" idx="1"/>
          </p:nvPr>
        </p:nvSpPr>
        <p:spPr>
          <a:xfrm>
            <a:off x="838200" y="20197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 Statewide Data</a:t>
            </a:r>
            <a:endParaRPr sz="3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•2023 MA YRBS (trend data: 2013-2023)</a:t>
            </a:r>
            <a:endParaRPr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•2024 School Health Profiles</a:t>
            </a:r>
            <a:endParaRPr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•2025 VOCAL (trend data: 2018-2025)</a:t>
            </a:r>
            <a:endParaRPr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104792f55_0_1197"/>
          <p:cNvSpPr txBox="1">
            <a:spLocks noGrp="1"/>
          </p:cNvSpPr>
          <p:nvPr>
            <p:ph type="title"/>
          </p:nvPr>
        </p:nvSpPr>
        <p:spPr>
          <a:xfrm>
            <a:off x="755013" y="23509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5652"/>
              <a:buFont typeface="Arial"/>
              <a:buNone/>
            </a:pPr>
            <a:r>
              <a:rPr lang="en-US" sz="4600">
                <a:latin typeface="Times New Roman"/>
                <a:ea typeface="Times New Roman"/>
                <a:cs typeface="Times New Roman"/>
                <a:sym typeface="Times New Roman"/>
              </a:rPr>
              <a:t>Snapshot of the Data at the Center of  Concerns</a:t>
            </a:r>
            <a:endParaRPr sz="6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g34104792f55_0_1197"/>
          <p:cNvSpPr txBox="1"/>
          <p:nvPr/>
        </p:nvSpPr>
        <p:spPr>
          <a:xfrm>
            <a:off x="935175" y="1556825"/>
            <a:ext cx="101553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Emotional Wellbeing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23.6% of high school students reported getting 8 or more hours of sleep on an average school night (2023 MA YRBS)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65.0% of all middle and high schools provided parents and families with information to increase family knowledge on mental and emotional health during the current school year (2024 School Health Profiles)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Bullying and Harassment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Among high school students, 56.8% of black students, 34.5% of hispanic students, 55.8% of asian students, and 39.8% of multiracial and other students feel as though they are treated badly or unfairly in school because of their race or ethnicity most of the time or always (2023 MA YRBS)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9622806014_1_56"/>
          <p:cNvSpPr txBox="1">
            <a:spLocks noGrp="1"/>
          </p:cNvSpPr>
          <p:nvPr>
            <p:ph type="title"/>
          </p:nvPr>
        </p:nvSpPr>
        <p:spPr>
          <a:xfrm>
            <a:off x="755013" y="23509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5652"/>
              <a:buFont typeface="Arial"/>
              <a:buNone/>
            </a:pPr>
            <a:r>
              <a:rPr lang="en-US" sz="4600" dirty="0">
                <a:latin typeface="Times New Roman"/>
                <a:ea typeface="Times New Roman"/>
                <a:cs typeface="Times New Roman"/>
                <a:sym typeface="Times New Roman"/>
              </a:rPr>
              <a:t>Snapshot of the Data at the Center </a:t>
            </a:r>
            <a:r>
              <a:rPr lang="en-US" sz="4600">
                <a:latin typeface="Times New Roman"/>
                <a:ea typeface="Times New Roman"/>
                <a:cs typeface="Times New Roman"/>
                <a:sym typeface="Times New Roman"/>
              </a:rPr>
              <a:t>of  Concerns</a:t>
            </a:r>
            <a:endParaRPr sz="6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g39622806014_1_56"/>
          <p:cNvSpPr txBox="1"/>
          <p:nvPr/>
        </p:nvSpPr>
        <p:spPr>
          <a:xfrm>
            <a:off x="935175" y="1590475"/>
            <a:ext cx="101553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Bullying and Harassment (cont.)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13% decrease between 2018 and 2025 of 5th grade students reporting that students at their school try to stop bullying when they see it (2025 VOCAL)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Nutrition and Nutritional Environments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26.1% of high schools have a lead health education teacher who has received professional development (e.g., workshops, conferences, continuing education, any other kind of in-service) on nutrition and dietary behaviors during the past two years (2024 School Health Profiles).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0f90ca5a2085d8c0a242a18c5743b1a5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cb07360ac9a85e116485bb8f524b855d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5E9CE5-C4BD-4E53-8175-C30831D2A544}">
  <ds:schemaRefs>
    <ds:schemaRef ds:uri="http://purl.org/dc/elements/1.1/"/>
    <ds:schemaRef ds:uri="http://schemas.openxmlformats.org/package/2006/metadata/core-properties"/>
    <ds:schemaRef ds:uri="http://purl.org/dc/dcmitype/"/>
    <ds:schemaRef ds:uri="0128f6a2-0fe6-40ac-973e-bb0bf351512f"/>
    <ds:schemaRef ds:uri="7a12eb2f-f040-4639-9fb2-5a6588dc8035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02C9844-476F-4C59-AF6F-45760732D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8f6a2-0fe6-40ac-973e-bb0bf351512f"/>
    <ds:schemaRef ds:uri="7a12eb2f-f040-4639-9fb2-5a6588dc8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476A9D-BC2B-4994-B8EA-ABB4CCA4896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818</Words>
  <Application>Microsoft Office PowerPoint</Application>
  <PresentationFormat>Widescreen</PresentationFormat>
  <Paragraphs>68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Roboto</vt:lpstr>
      <vt:lpstr>Avenir</vt:lpstr>
      <vt:lpstr>Times New Roman</vt:lpstr>
      <vt:lpstr>Lato</vt:lpstr>
      <vt:lpstr>Arial</vt:lpstr>
      <vt:lpstr>Office Theme</vt:lpstr>
      <vt:lpstr>Isabella Chamberlain, SSAC Chair &amp; Student Board Member</vt:lpstr>
      <vt:lpstr>What is the State Student Advisory Council (SSAC)?</vt:lpstr>
      <vt:lpstr>2025-2026 Council Progress to Date</vt:lpstr>
      <vt:lpstr>2025-2026 SSAC Focus</vt:lpstr>
      <vt:lpstr>Regional to State Connections</vt:lpstr>
      <vt:lpstr>Council Subgroups</vt:lpstr>
      <vt:lpstr>Data Sources for Council Data Parties </vt:lpstr>
      <vt:lpstr>Snapshot of the Data at the Center of  Concerns</vt:lpstr>
      <vt:lpstr>Snapshot of the Data at the Center of  Concerns</vt:lpstr>
      <vt:lpstr>Snapshot of the Data at the Center of  Concerns</vt:lpstr>
      <vt:lpstr>What the Council Identified as Strengths </vt:lpstr>
      <vt:lpstr>SSAC Newsletter</vt:lpstr>
      <vt:lpstr>State Council’s Next Steps: Stakeholder Engagement Event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March 24, 2026 Regular Meeting Item 2 Slides: SSAC Mid-Year Report (2025-26)</dc:title>
  <dc:creator>DESE</dc:creator>
  <cp:lastModifiedBy>Zou, Dong (EOE)</cp:lastModifiedBy>
  <cp:revision>4</cp:revision>
  <dcterms:created xsi:type="dcterms:W3CDTF">2024-09-16T20:25:31Z</dcterms:created>
  <dcterms:modified xsi:type="dcterms:W3CDTF">2026-03-24T17:08:18Z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Mar 24 2026 12:00AM</vt:lpwstr>
  </property>
</Properties>
</file>