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74" r:id="rId6"/>
    <p:sldId id="299" r:id="rId7"/>
    <p:sldId id="276" r:id="rId8"/>
    <p:sldId id="277" r:id="rId9"/>
    <p:sldId id="301" r:id="rId10"/>
    <p:sldId id="278" r:id="rId11"/>
    <p:sldId id="281" r:id="rId12"/>
    <p:sldId id="286" r:id="rId13"/>
    <p:sldId id="288" r:id="rId14"/>
    <p:sldId id="300" r:id="rId15"/>
    <p:sldId id="292" r:id="rId16"/>
    <p:sldId id="293" r:id="rId17"/>
    <p:sldId id="295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782"/>
    <a:srgbClr val="347AB6"/>
    <a:srgbClr val="B5DFF3"/>
    <a:srgbClr val="EFBC49"/>
    <a:srgbClr val="EFF8FE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ngton, Carrie J (DESE)" userId="b543a0b6-021e-430e-a7cb-c84ac318616d" providerId="ADAL" clId="{CAA42F65-7553-42D4-AC7E-0C42AEAE89C9}"/>
    <pc:docChg chg="modSld">
      <pc:chgData name="Harrington, Carrie J (DESE)" userId="b543a0b6-021e-430e-a7cb-c84ac318616d" providerId="ADAL" clId="{CAA42F65-7553-42D4-AC7E-0C42AEAE89C9}" dt="2026-04-28T17:28:32.769" v="5" actId="962"/>
      <pc:docMkLst>
        <pc:docMk/>
      </pc:docMkLst>
      <pc:sldChg chg="modSp mod">
        <pc:chgData name="Harrington, Carrie J (DESE)" userId="b543a0b6-021e-430e-a7cb-c84ac318616d" providerId="ADAL" clId="{CAA42F65-7553-42D4-AC7E-0C42AEAE89C9}" dt="2026-04-28T17:26:56.728" v="1" actId="962"/>
        <pc:sldMkLst>
          <pc:docMk/>
          <pc:sldMk cId="2281293069" sldId="299"/>
        </pc:sldMkLst>
        <pc:spChg chg="mod">
          <ac:chgData name="Harrington, Carrie J (DESE)" userId="b543a0b6-021e-430e-a7cb-c84ac318616d" providerId="ADAL" clId="{CAA42F65-7553-42D4-AC7E-0C42AEAE89C9}" dt="2026-04-28T17:26:56.728" v="1" actId="962"/>
          <ac:spMkLst>
            <pc:docMk/>
            <pc:sldMk cId="2281293069" sldId="299"/>
            <ac:spMk id="6" creationId="{496CCD11-5E53-995B-EF8E-7C8366DB3C78}"/>
          </ac:spMkLst>
        </pc:spChg>
      </pc:sldChg>
      <pc:sldChg chg="modSp mod">
        <pc:chgData name="Harrington, Carrie J (DESE)" userId="b543a0b6-021e-430e-a7cb-c84ac318616d" providerId="ADAL" clId="{CAA42F65-7553-42D4-AC7E-0C42AEAE89C9}" dt="2026-04-28T17:28:32.769" v="5" actId="962"/>
        <pc:sldMkLst>
          <pc:docMk/>
          <pc:sldMk cId="1929484791" sldId="300"/>
        </pc:sldMkLst>
        <pc:spChg chg="mod">
          <ac:chgData name="Harrington, Carrie J (DESE)" userId="b543a0b6-021e-430e-a7cb-c84ac318616d" providerId="ADAL" clId="{CAA42F65-7553-42D4-AC7E-0C42AEAE89C9}" dt="2026-04-28T17:28:32.769" v="5" actId="962"/>
          <ac:spMkLst>
            <pc:docMk/>
            <pc:sldMk cId="1929484791" sldId="300"/>
            <ac:spMk id="6" creationId="{498580CA-EA36-A4D3-A326-C698C5FD3B1F}"/>
          </ac:spMkLst>
        </pc:spChg>
      </pc:sldChg>
      <pc:sldChg chg="modSp mod">
        <pc:chgData name="Harrington, Carrie J (DESE)" userId="b543a0b6-021e-430e-a7cb-c84ac318616d" providerId="ADAL" clId="{CAA42F65-7553-42D4-AC7E-0C42AEAE89C9}" dt="2026-04-28T17:28:17.507" v="3" actId="962"/>
        <pc:sldMkLst>
          <pc:docMk/>
          <pc:sldMk cId="2012700331" sldId="301"/>
        </pc:sldMkLst>
        <pc:spChg chg="mod">
          <ac:chgData name="Harrington, Carrie J (DESE)" userId="b543a0b6-021e-430e-a7cb-c84ac318616d" providerId="ADAL" clId="{CAA42F65-7553-42D4-AC7E-0C42AEAE89C9}" dt="2026-04-28T17:28:17.507" v="3" actId="962"/>
          <ac:spMkLst>
            <pc:docMk/>
            <pc:sldMk cId="2012700331" sldId="301"/>
            <ac:spMk id="6" creationId="{EE8A9068-174A-3AB7-14DC-E890CEA537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07B44-A9F9-6344-868B-44BA300F2CC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DB38A-5D4A-D140-AE31-7200571C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39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8b662c6d9e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38b662c6d9e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5693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>
          <a:extLst>
            <a:ext uri="{FF2B5EF4-FFF2-40B4-BE49-F238E27FC236}">
              <a16:creationId xmlns:a16="http://schemas.microsoft.com/office/drawing/2014/main" id="{5BD97BBF-C4C9-9BFF-E2CA-99A4EA9B3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8b662c6d9e_2_186:notes">
            <a:extLst>
              <a:ext uri="{FF2B5EF4-FFF2-40B4-BE49-F238E27FC236}">
                <a16:creationId xmlns:a16="http://schemas.microsoft.com/office/drawing/2014/main" id="{009BC19A-60E5-EF14-775E-6CB0C1B0E7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38b662c6d9e_2_186:notes">
            <a:extLst>
              <a:ext uri="{FF2B5EF4-FFF2-40B4-BE49-F238E27FC236}">
                <a16:creationId xmlns:a16="http://schemas.microsoft.com/office/drawing/2014/main" id="{2ABB5AC3-E05F-A359-A05A-7EC9FBDA84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022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b662c6d9e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 order - Board Slides w/ Safe Schools Logo </a:t>
            </a:r>
            <a:endParaRPr/>
          </a:p>
        </p:txBody>
      </p:sp>
      <p:sp>
        <p:nvSpPr>
          <p:cNvPr id="91" name="Google Shape;91;g38b662c6d9e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059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b662c6d9e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38b662c6d9e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88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b662c6d9e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8b662c6d9e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712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b662c6d9e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8b662c6d9e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911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b662c6d9e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8b662c6d9e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8099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b662c6d9e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direct quotes </a:t>
            </a:r>
            <a:endParaRPr/>
          </a:p>
        </p:txBody>
      </p:sp>
      <p:sp>
        <p:nvSpPr>
          <p:cNvPr id="166" name="Google Shape;166;g38b662c6d9e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351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b662c6d9e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8b662c6d9e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6404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b662c6d9e_2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38b662c6d9e_2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754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1C12EC-2D98-F919-775B-ABB3C3B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E8125-6C10-B68E-7EEC-29F87A03E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377519"/>
            <a:ext cx="10079182" cy="2560638"/>
          </a:xfrm>
        </p:spPr>
        <p:txBody>
          <a:bodyPr anchor="b">
            <a:normAutofit/>
          </a:bodyPr>
          <a:lstStyle>
            <a:lvl1pPr algn="l">
              <a:defRPr sz="80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40F4C-9107-5A14-480E-3D44D062E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3938157"/>
            <a:ext cx="10079182" cy="155863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5DFF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2B64-39B8-E038-D8C3-7C98BA2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971965" dist="50800" dir="5400000" algn="ctr" rotWithShape="0">
              <a:srgbClr val="000000">
                <a:alpha val="30037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33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C3C95-C45D-6F6C-F3B4-EDA7F22D4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FBC82F-33C1-E184-14B2-3E5429080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F3F3F3"/>
                </a:solidFill>
              </a:defRPr>
            </a:lvl1pPr>
            <a:lvl2pPr>
              <a:defRPr sz="2800">
                <a:solidFill>
                  <a:srgbClr val="F3F3F3"/>
                </a:solidFill>
              </a:defRPr>
            </a:lvl2pPr>
            <a:lvl3pPr>
              <a:defRPr sz="2400">
                <a:solidFill>
                  <a:srgbClr val="F3F3F3"/>
                </a:solidFill>
              </a:defRPr>
            </a:lvl3pPr>
            <a:lvl4pPr>
              <a:defRPr sz="2000">
                <a:solidFill>
                  <a:srgbClr val="F3F3F3"/>
                </a:solidFill>
              </a:defRPr>
            </a:lvl4pPr>
            <a:lvl5pPr>
              <a:defRPr sz="2000">
                <a:solidFill>
                  <a:srgbClr val="F3F3F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5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551A6A-4D8B-5122-0AE6-EB1794A93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1E4782"/>
                </a:solidFill>
              </a:defRPr>
            </a:lvl1pPr>
            <a:lvl2pPr>
              <a:defRPr sz="2800">
                <a:solidFill>
                  <a:srgbClr val="1E4782"/>
                </a:solidFill>
              </a:defRPr>
            </a:lvl2pPr>
            <a:lvl3pPr>
              <a:defRPr sz="2400">
                <a:solidFill>
                  <a:srgbClr val="1E4782"/>
                </a:solidFill>
              </a:defRPr>
            </a:lvl3pPr>
            <a:lvl4pPr>
              <a:defRPr sz="2000">
                <a:solidFill>
                  <a:srgbClr val="1E4782"/>
                </a:solidFill>
              </a:defRPr>
            </a:lvl4pPr>
            <a:lvl5pPr>
              <a:defRPr sz="2000">
                <a:solidFill>
                  <a:srgbClr val="1E478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E478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5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F3FA896-C43D-31E8-81CC-112E026C87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81888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8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0F6B8AA-CDAC-6F83-437E-9F75F81B74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30A28D6-B250-1721-F3F0-F1B69120797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8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4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75CF-B5C5-ED8A-88A0-8AE47B40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0DD9-4BCC-D20C-9CD3-C61570FC1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FA598-F2AA-D757-9BAF-844B64AEC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255EE-1863-610E-AAE1-EE332FFAC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FAF1-FDD2-DEBC-6AA4-EC4CCBD2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4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BFBA8-CEF2-8E5D-9095-7FA8144C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4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5D4F3-A1B5-B917-5F54-AF19B274D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5548" y="2505075"/>
            <a:ext cx="5157787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01150-5393-D283-E33B-3609AA2AB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2796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017DC-0538-D4B7-3886-13292A469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7960" y="2505075"/>
            <a:ext cx="5183188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DB7D3-E745-25B4-373D-DBC63B595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1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95598" dist="50800" dir="5400000" algn="ctr" rotWithShape="0">
              <a:srgbClr val="000000">
                <a:alpha val="2955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92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76969" dir="72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67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793118" dist="50800" dir="5400000" algn="ctr" rotWithShape="0">
              <a:srgbClr val="000000">
                <a:alpha val="3021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44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D4DCB4-D71E-80F2-CD14-980FA57C2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549BF-250F-BA79-3611-D06653B9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0" y="365126"/>
            <a:ext cx="10515600" cy="86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C57C9-737B-B6D6-1314-78C22CCF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80" y="1340427"/>
            <a:ext cx="10515600" cy="483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BD77-56B0-2B84-ADB2-A2EE1F0E5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2372" y="6492875"/>
            <a:ext cx="2324099" cy="246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52" r:id="rId5"/>
    <p:sldLayoutId id="2147483653" r:id="rId6"/>
    <p:sldLayoutId id="2147483655" r:id="rId7"/>
    <p:sldLayoutId id="2147483665" r:id="rId8"/>
    <p:sldLayoutId id="2147483664" r:id="rId9"/>
    <p:sldLayoutId id="2147483666" r:id="rId10"/>
    <p:sldLayoutId id="2147483656" r:id="rId11"/>
    <p:sldLayoutId id="2147483660" r:id="rId12"/>
    <p:sldLayoutId id="2147483661" r:id="rId13"/>
    <p:sldLayoutId id="2147483657" r:id="rId14"/>
    <p:sldLayoutId id="2147483669" r:id="rId15"/>
    <p:sldLayoutId id="2147483662" r:id="rId16"/>
    <p:sldLayoutId id="2147483670" r:id="rId17"/>
    <p:sldLayoutId id="2147483663" r:id="rId18"/>
    <p:sldLayoutId id="214748367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7A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AB2B-9E86-B31F-8494-E95DE385C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" y="1377519"/>
            <a:ext cx="10922131" cy="2560638"/>
          </a:xfrm>
        </p:spPr>
        <p:txBody>
          <a:bodyPr/>
          <a:lstStyle/>
          <a:p>
            <a:r>
              <a:rPr lang="en-US" dirty="0"/>
              <a:t>Safe Schools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1BCB3-4284-A57E-4AB3-04CB2D22AC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 on the Safe Schools Program for LGBTQ Students</a:t>
            </a:r>
          </a:p>
          <a:p>
            <a:r>
              <a:rPr lang="en-US" dirty="0"/>
              <a:t>April 28, 2026 Board Meeting</a:t>
            </a:r>
          </a:p>
        </p:txBody>
      </p:sp>
      <p:pic>
        <p:nvPicPr>
          <p:cNvPr id="5" name="Picture 4" descr="logo - Safe Schools Program for LGBTQ Students">
            <a:extLst>
              <a:ext uri="{FF2B5EF4-FFF2-40B4-BE49-F238E27FC236}">
                <a16:creationId xmlns:a16="http://schemas.microsoft.com/office/drawing/2014/main" id="{57CDE4D3-567B-4F3E-A83A-B3F060D4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265" y="294198"/>
            <a:ext cx="1871221" cy="187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0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173179" y="289846"/>
            <a:ext cx="10515600" cy="8610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960"/>
            </a:pPr>
            <a:r>
              <a:rPr lang="en" sz="485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Curriculum and Instruction</a:t>
            </a:r>
            <a:endParaRPr lang="en-US" sz="485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idx="1"/>
          </p:nvPr>
        </p:nvSpPr>
        <p:spPr>
          <a:xfrm>
            <a:off x="742792" y="1620801"/>
            <a:ext cx="10132784" cy="44146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ts val="3200"/>
            </a:pPr>
            <a:r>
              <a:rPr lang="en" sz="240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Inclusive curriculum is part of high-quality, standards-aligned instruction</a:t>
            </a:r>
            <a:endParaRPr lang="en-US" sz="2400">
              <a:solidFill>
                <a:schemeClr val="dk1"/>
              </a:solidFill>
              <a:latin typeface="Arial"/>
              <a:ea typeface="Calibri"/>
              <a:cs typeface="Arial"/>
            </a:endParaRPr>
          </a:p>
          <a:p>
            <a:pPr>
              <a:lnSpc>
                <a:spcPct val="120000"/>
              </a:lnSpc>
              <a:buSzPts val="3200"/>
            </a:pPr>
            <a:r>
              <a:rPr lang="en" sz="240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Aligned with DESE regulations (603 CMR 26.00) requiring inclusive, non-discriminatory curricula</a:t>
            </a:r>
            <a:endParaRPr lang="en" sz="2400">
              <a:solidFill>
                <a:schemeClr val="dk1"/>
              </a:solidFill>
            </a:endParaRPr>
          </a:p>
          <a:p>
            <a:pPr>
              <a:lnSpc>
                <a:spcPct val="120000"/>
              </a:lnSpc>
              <a:buSzPts val="3200"/>
            </a:pPr>
            <a:r>
              <a:rPr lang="en" sz="240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Ensures access and respect for all students regardless of race, gender identity, religion, or sexual orientation</a:t>
            </a:r>
            <a:endParaRPr sz="2400">
              <a:solidFill>
                <a:schemeClr val="dk1"/>
              </a:solidFill>
            </a:endParaRPr>
          </a:p>
          <a:p>
            <a:pPr>
              <a:lnSpc>
                <a:spcPct val="120000"/>
              </a:lnSpc>
              <a:buSzPts val="3200"/>
            </a:pPr>
            <a:r>
              <a:rPr lang="en" sz="240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Supports culturally responsive practices and diverse representation in instructional materials</a:t>
            </a:r>
            <a:endParaRPr lang="en" sz="2400">
              <a:solidFill>
                <a:schemeClr val="dk1"/>
              </a:solidFill>
            </a:endParaRPr>
          </a:p>
          <a:p>
            <a:pPr>
              <a:lnSpc>
                <a:spcPct val="120000"/>
              </a:lnSpc>
              <a:buSzPts val="3200"/>
            </a:pPr>
            <a:r>
              <a:rPr lang="en" sz="240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Strengthens engagement, belonging, and academic success</a:t>
            </a:r>
            <a:endParaRPr sz="2400">
              <a:solidFill>
                <a:schemeClr val="dk1"/>
              </a:solidFill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ts val="3200"/>
            </a:pPr>
            <a:endParaRPr lang="en" sz="2400">
              <a:solidFill>
                <a:schemeClr val="dk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2" name="Picture 1" descr="logo - Safe Schools Program for LGBTQ Students">
            <a:extLst>
              <a:ext uri="{FF2B5EF4-FFF2-40B4-BE49-F238E27FC236}">
                <a16:creationId xmlns:a16="http://schemas.microsoft.com/office/drawing/2014/main" id="{B15246B1-0EFA-4F0B-002E-7FB73BCFE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070" y="114797"/>
            <a:ext cx="1871221" cy="18712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BB196-8E75-BDB8-12EC-B9374295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4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A0B8-94ED-D2A2-251F-4149898E5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7AA4-E2CF-CFDD-2ED0-31B2DB73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</a:t>
            </a:r>
            <a:r>
              <a:rPr lang="en-US" sz="800"/>
              <a:t>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2B1DD-7DB1-A346-E051-DDDBBB255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828998"/>
            <a:ext cx="11890665" cy="4414692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>
                <a:latin typeface="Arial"/>
                <a:cs typeface="Arial"/>
              </a:rPr>
              <a:t>Program Support and Overview </a:t>
            </a:r>
            <a:br>
              <a:rPr lang="en-US">
                <a:latin typeface="Arial"/>
                <a:cs typeface="Arial"/>
              </a:rPr>
            </a:br>
            <a:endParaRPr lang="en-US">
              <a:latin typeface="Arial"/>
              <a:cs typeface="Arial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>
                <a:latin typeface="Arial"/>
                <a:cs typeface="Arial"/>
              </a:rPr>
              <a:t>Current Context</a:t>
            </a:r>
            <a:br>
              <a:rPr lang="en-US">
                <a:latin typeface="Arial"/>
                <a:cs typeface="Arial"/>
              </a:rPr>
            </a:br>
            <a:endParaRPr lang="en-US">
              <a:latin typeface="Arial"/>
              <a:cs typeface="Arial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i="1">
                <a:latin typeface="Arial"/>
                <a:cs typeface="Arial"/>
              </a:rPr>
              <a:t>Key Points Summary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57B72-ED52-4954-BE84-96D2D58A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Arrow: Left 5" descr="arrow pointing towards agenda item 3">
            <a:extLst>
              <a:ext uri="{FF2B5EF4-FFF2-40B4-BE49-F238E27FC236}">
                <a16:creationId xmlns:a16="http://schemas.microsoft.com/office/drawing/2014/main" id="{498580CA-EA36-A4D3-A326-C698C5FD3B1F}"/>
              </a:ext>
            </a:extLst>
          </p:cNvPr>
          <p:cNvSpPr/>
          <p:nvPr/>
        </p:nvSpPr>
        <p:spPr>
          <a:xfrm>
            <a:off x="4773168" y="3675888"/>
            <a:ext cx="2304288" cy="37490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8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Key Takeaways and Looking Ahead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1" name="Google Shape;211;p33"/>
          <p:cNvSpPr txBox="1">
            <a:spLocks noGrp="1"/>
          </p:cNvSpPr>
          <p:nvPr>
            <p:ph idx="1"/>
          </p:nvPr>
        </p:nvSpPr>
        <p:spPr>
          <a:xfrm>
            <a:off x="505261" y="1803863"/>
            <a:ext cx="11181478" cy="44146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National landscape shifting rapidly and impacting schools</a:t>
            </a:r>
            <a:endParaRPr lang="en-US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SzPts val="320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Student experience remaining central to decision-making</a:t>
            </a:r>
            <a:endParaRPr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SzPts val="320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Continued clarity, consistency, and support for districts</a:t>
            </a:r>
            <a:endParaRPr lang="en"/>
          </a:p>
          <a:p>
            <a:pPr>
              <a:lnSpc>
                <a:spcPct val="150000"/>
              </a:lnSpc>
              <a:buSzPts val="320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Sustained partnership across DESE, the Commission, and districts</a:t>
            </a:r>
            <a:endParaRPr lang="en"/>
          </a:p>
          <a:p>
            <a:pPr>
              <a:lnSpc>
                <a:spcPct val="150000"/>
              </a:lnSpc>
              <a:buClr>
                <a:srgbClr val="000000"/>
              </a:buClr>
              <a:buSzPts val="3200"/>
            </a:pPr>
            <a:endParaRPr lang="en">
              <a:solidFill>
                <a:schemeClr val="dk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2" name="Picture 1" descr="logo - Safe Schools Program for LGBTQ Students">
            <a:extLst>
              <a:ext uri="{FF2B5EF4-FFF2-40B4-BE49-F238E27FC236}">
                <a16:creationId xmlns:a16="http://schemas.microsoft.com/office/drawing/2014/main" id="{A17E5232-131D-0C36-7816-4AC02E6E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265" y="294198"/>
            <a:ext cx="1871221" cy="18712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793A8B-295F-EF4E-A0C1-47083AA2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3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8841-EE66-2EB8-0122-2AE3DAC0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Shared Commitment Moving Forward</a:t>
            </a:r>
            <a:endParaRPr lang="en-US" sz="4000"/>
          </a:p>
        </p:txBody>
      </p:sp>
      <p:sp>
        <p:nvSpPr>
          <p:cNvPr id="216" name="Google Shape;216;p34"/>
          <p:cNvSpPr txBox="1">
            <a:spLocks noGrp="1"/>
          </p:cNvSpPr>
          <p:nvPr>
            <p:ph idx="1"/>
          </p:nvPr>
        </p:nvSpPr>
        <p:spPr>
          <a:xfrm>
            <a:off x="562620" y="1962545"/>
            <a:ext cx="10845745" cy="43958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Ongoing partnership between DESE and the Commission</a:t>
            </a:r>
            <a:endParaRPr lang="en-US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Shared responsibility to support districts and students</a:t>
            </a:r>
            <a:endParaRPr lang="en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Continued focus on safe, supportive, and inclusive schools</a:t>
            </a:r>
            <a:endParaRPr lang="en">
              <a:solidFill>
                <a:schemeClr val="dk1"/>
              </a:solidFill>
              <a:ea typeface="Calibri"/>
            </a:endParaRPr>
          </a:p>
          <a:p>
            <a:pPr marL="0" indent="0">
              <a:buNone/>
            </a:pPr>
            <a:endParaRPr lang="en">
              <a:solidFill>
                <a:schemeClr val="dk1"/>
              </a:solidFill>
              <a:latin typeface="Arial"/>
              <a:ea typeface="Calibri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endParaRPr lang="en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A6716-5F96-F728-5C9E-B8F87378B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550" y="0"/>
            <a:ext cx="1871221" cy="1871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8470D-C61F-CE2A-C653-FAE8617F5CD7}"/>
              </a:ext>
            </a:extLst>
          </p:cNvPr>
          <p:cNvSpPr txBox="1"/>
          <p:nvPr/>
        </p:nvSpPr>
        <p:spPr>
          <a:xfrm>
            <a:off x="173179" y="4954193"/>
            <a:ext cx="105722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" sz="2000" b="1">
                <a:latin typeface="Calibri"/>
                <a:ea typeface="Calibri"/>
                <a:cs typeface="Calibri"/>
              </a:rPr>
              <a:t>Every student feels supported, every family feels welcomed, </a:t>
            </a:r>
            <a:br>
              <a:rPr lang="en" sz="2000" b="1">
                <a:latin typeface="Calibri"/>
                <a:ea typeface="Calibri"/>
                <a:cs typeface="Calibri"/>
              </a:rPr>
            </a:br>
            <a:r>
              <a:rPr lang="en" sz="2000" b="1">
                <a:latin typeface="Calibri"/>
                <a:ea typeface="Calibri"/>
                <a:cs typeface="Calibri"/>
              </a:rPr>
              <a:t>and every educator is prepared and supported to succeed.</a:t>
            </a:r>
            <a:endParaRPr lang="en-US" sz="2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D1B29-A262-32B6-B3A9-EA6C1780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1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99F47EEC-BE07-D9F5-911E-1C391B3EA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887A-709E-2533-DC2A-11C1CB14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Questions and Discussion</a:t>
            </a:r>
            <a:endParaRPr lang="en-US"/>
          </a:p>
        </p:txBody>
      </p:sp>
      <p:pic>
        <p:nvPicPr>
          <p:cNvPr id="3" name="Picture 2" descr="logo - Safe Schools Program for LGBTQ Students">
            <a:extLst>
              <a:ext uri="{FF2B5EF4-FFF2-40B4-BE49-F238E27FC236}">
                <a16:creationId xmlns:a16="http://schemas.microsoft.com/office/drawing/2014/main" id="{A1F864EA-1BF0-943C-0EF3-30E6C7875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98" y="2203704"/>
            <a:ext cx="2681450" cy="26814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2C187-FA95-3A66-D6F2-BB847780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01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35C5-CBD8-CAF6-410B-1491AD8D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solidFill>
                  <a:schemeClr val="tx1"/>
                </a:solidFill>
                <a:latin typeface="Arial"/>
                <a:cs typeface="Arial"/>
              </a:rPr>
              <a:t>APPENDIX: Key Data on </a:t>
            </a:r>
            <a:br>
              <a:rPr lang="en-US" b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b="0">
                <a:solidFill>
                  <a:schemeClr val="tx1"/>
                </a:solidFill>
                <a:latin typeface="Arial"/>
                <a:cs typeface="Arial"/>
              </a:rPr>
              <a:t>LGBTQ High School Students in MA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F5663-CE3A-4BE9-7C82-D32A8CBDA7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" b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Representation</a:t>
            </a:r>
            <a:endParaRPr lang="en-US">
              <a:solidFill>
                <a:schemeClr val="dk1"/>
              </a:solidFill>
            </a:endParaRPr>
          </a:p>
          <a:p>
            <a:pPr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~23% of high school students identify as LGBTQ (nearly 1 in 4) </a:t>
            </a:r>
            <a:endParaRPr lang="en">
              <a:solidFill>
                <a:schemeClr val="dk1"/>
              </a:solidFill>
            </a:endParaRPr>
          </a:p>
          <a:p>
            <a:pPr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Persistent disparities in safety, mental health, and belonging </a:t>
            </a:r>
            <a:endParaRPr lang="en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" b="1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  <a:p>
            <a:pPr marL="0" indent="0">
              <a:buNone/>
            </a:pPr>
            <a:r>
              <a:rPr lang="en" b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School Climate &amp; Risk</a:t>
            </a:r>
            <a:endParaRPr lang="en">
              <a:solidFill>
                <a:schemeClr val="dk1"/>
              </a:solidFill>
            </a:endParaRPr>
          </a:p>
          <a:p>
            <a:pPr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25% bullied at school | 26% bullied online </a:t>
            </a:r>
            <a:endParaRPr lang="en">
              <a:solidFill>
                <a:schemeClr val="dk1"/>
              </a:solidFill>
            </a:endParaRPr>
          </a:p>
          <a:p>
            <a:pPr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13% skipped school due to safety concerns </a:t>
            </a:r>
            <a:endParaRPr lang="en">
              <a:solidFill>
                <a:schemeClr val="dk1"/>
              </a:solidFill>
            </a:endParaRPr>
          </a:p>
          <a:p>
            <a:pPr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14% in physical fights | 10% threatened/injured with a weapon </a:t>
            </a:r>
            <a:endParaRPr lang="en">
              <a:solidFill>
                <a:schemeClr val="dk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6305C-14B1-F8C5-E8C2-407E770C05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" b="1">
                <a:solidFill>
                  <a:schemeClr val="dk1"/>
                </a:solidFill>
                <a:latin typeface="Arial"/>
                <a:cs typeface="Arial"/>
              </a:rPr>
              <a:t>Mental Health &amp; Safety</a:t>
            </a:r>
            <a:endParaRPr lang="en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buFont typeface="Arial,Sans-Serif" panose="020B0604020202020204" pitchFamily="34" charset="0"/>
            </a:pPr>
            <a:r>
              <a:rPr lang="en">
                <a:solidFill>
                  <a:schemeClr val="dk1"/>
                </a:solidFill>
                <a:latin typeface="Arial"/>
                <a:cs typeface="Arial"/>
              </a:rPr>
              <a:t>41% reported self-harm (past year) </a:t>
            </a:r>
          </a:p>
          <a:p>
            <a:pPr>
              <a:buFont typeface="Arial,Sans-Serif" panose="020B0604020202020204" pitchFamily="34" charset="0"/>
            </a:pPr>
            <a:r>
              <a:rPr lang="en">
                <a:solidFill>
                  <a:schemeClr val="dk1"/>
                </a:solidFill>
                <a:latin typeface="Arial"/>
                <a:cs typeface="Arial"/>
              </a:rPr>
              <a:t>15% reported suicide attempt (past year) </a:t>
            </a:r>
          </a:p>
          <a:p>
            <a:pPr>
              <a:buFont typeface="Arial,Sans-Serif" panose="020B0604020202020204" pitchFamily="34" charset="0"/>
            </a:pPr>
            <a:r>
              <a:rPr lang="en">
                <a:solidFill>
                  <a:schemeClr val="dk1"/>
                </a:solidFill>
                <a:latin typeface="Arial"/>
                <a:cs typeface="Arial"/>
              </a:rPr>
              <a:t>16% experienced sexual contact against their will </a:t>
            </a:r>
          </a:p>
          <a:p>
            <a:pPr marL="0" indent="0">
              <a:buNone/>
            </a:pPr>
            <a:endParaRPr lang="en" b="1">
              <a:solidFill>
                <a:schemeClr val="dk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" b="1">
                <a:solidFill>
                  <a:schemeClr val="dk1"/>
                </a:solidFill>
                <a:latin typeface="Arial"/>
                <a:cs typeface="Arial"/>
              </a:rPr>
              <a:t>Protective Factor</a:t>
            </a:r>
            <a:endParaRPr lang="en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buFont typeface="Arial,Sans-Serif" panose="020B0604020202020204" pitchFamily="34" charset="0"/>
            </a:pPr>
            <a:r>
              <a:rPr lang="en">
                <a:solidFill>
                  <a:schemeClr val="dk1"/>
                </a:solidFill>
                <a:latin typeface="Arial"/>
                <a:cs typeface="Arial"/>
              </a:rPr>
              <a:t>64% can talk with a parent or caregiver about something important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7AE03-53DA-B316-4AC4-A05DC27C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15</a:t>
            </a:fld>
            <a:endParaRPr lang="en-US"/>
          </a:p>
        </p:txBody>
      </p:sp>
      <p:sp>
        <p:nvSpPr>
          <p:cNvPr id="8" name="Google Shape;95;p14">
            <a:extLst>
              <a:ext uri="{FF2B5EF4-FFF2-40B4-BE49-F238E27FC236}">
                <a16:creationId xmlns:a16="http://schemas.microsoft.com/office/drawing/2014/main" id="{057473EA-BFF1-0BD3-F25D-FB72CAC5EC94}"/>
              </a:ext>
            </a:extLst>
          </p:cNvPr>
          <p:cNvSpPr txBox="1"/>
          <p:nvPr/>
        </p:nvSpPr>
        <p:spPr>
          <a:xfrm>
            <a:off x="609600" y="1741492"/>
            <a:ext cx="109728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i="1">
                <a:ea typeface="+mn-lt"/>
                <a:cs typeface="+mn-lt"/>
                <a:sym typeface="Calibri"/>
              </a:rPr>
              <a:t>From 2023 MA Youth Risk Behavior Survey (Reported in 2026 Commission Recommendations)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427612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91126" y="101072"/>
            <a:ext cx="10515600" cy="8610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960"/>
            </a:pPr>
            <a:r>
              <a:rPr lang="en" sz="360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Safe Schools Program for LGBTQ Students</a:t>
            </a:r>
            <a:endParaRPr lang="en-US" sz="3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idx="1"/>
          </p:nvPr>
        </p:nvSpPr>
        <p:spPr>
          <a:xfrm>
            <a:off x="210209" y="1877051"/>
            <a:ext cx="11890665" cy="44146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Speakers:</a:t>
            </a:r>
            <a:br>
              <a:rPr lang="en" sz="2400">
                <a:latin typeface="Arial"/>
                <a:ea typeface="Calibri"/>
                <a:cs typeface="Arial"/>
              </a:rPr>
            </a:br>
            <a:endParaRPr lang="en" sz="2400">
              <a:solidFill>
                <a:schemeClr val="dk1"/>
              </a:solidFill>
              <a:latin typeface="Arial"/>
              <a:ea typeface="Calibri"/>
              <a:cs typeface="Arial"/>
            </a:endParaRPr>
          </a:p>
          <a:p>
            <a:pPr marL="456565" indent="-334645">
              <a:spcBef>
                <a:spcPts val="853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●"/>
            </a:pPr>
            <a:r>
              <a:rPr lang="en" sz="2000" b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Shaplaie Brooks, </a:t>
            </a:r>
            <a:r>
              <a:rPr lang="en" sz="200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Executive Director, MA Commission on LGBTQ Youth (Commission)</a:t>
            </a:r>
            <a:endParaRPr lang="en-US" sz="2000">
              <a:solidFill>
                <a:schemeClr val="dk1"/>
              </a:solidFill>
              <a:latin typeface="Arial"/>
              <a:cs typeface="Arial"/>
            </a:endParaRPr>
          </a:p>
          <a:p>
            <a:pPr marL="456565" indent="-334645">
              <a:spcBef>
                <a:spcPts val="853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2000" b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Gary Burboa-Reese</a:t>
            </a:r>
            <a:r>
              <a:rPr lang="en-US" sz="200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, MA Association of School Superintendents (MASS) representative on Commission, and Assistant Superintendent, North Middlesex Regional School District</a:t>
            </a:r>
            <a:endParaRPr lang="en-US" sz="2000">
              <a:solidFill>
                <a:schemeClr val="dk1"/>
              </a:solidFill>
              <a:latin typeface="Arial"/>
              <a:cs typeface="Arial"/>
            </a:endParaRPr>
          </a:p>
          <a:p>
            <a:pPr marL="456565" indent="-334645">
              <a:spcBef>
                <a:spcPts val="853"/>
              </a:spcBef>
              <a:buClr>
                <a:schemeClr val="dk1"/>
              </a:buClr>
              <a:buSzPct val="100000"/>
              <a:buChar char="●"/>
            </a:pPr>
            <a:r>
              <a:rPr lang="en" sz="2000" b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Rachelle Engler Bennett</a:t>
            </a:r>
            <a:r>
              <a:rPr lang="en" sz="200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, Associate Commissioner, Student and Family Support</a:t>
            </a:r>
            <a:endParaRPr lang="en-US" sz="2000">
              <a:solidFill>
                <a:schemeClr val="dk1"/>
              </a:solidFill>
              <a:latin typeface="Arial"/>
              <a:cs typeface="Arial"/>
            </a:endParaRPr>
          </a:p>
          <a:p>
            <a:pPr marL="456565" indent="-334645">
              <a:spcBef>
                <a:spcPts val="853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2000" b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Darcy Fernandes</a:t>
            </a:r>
            <a:r>
              <a:rPr lang="en-US" sz="200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, Senior Associate Commissioner, Specialized Supports</a:t>
            </a:r>
            <a:endParaRPr lang="en-US" sz="2000">
              <a:solidFill>
                <a:schemeClr val="dk1"/>
              </a:solidFill>
              <a:latin typeface="Arial"/>
              <a:cs typeface="Arial"/>
            </a:endParaRPr>
          </a:p>
          <a:p>
            <a:pPr marL="456565" indent="-334645">
              <a:spcBef>
                <a:spcPts val="853"/>
              </a:spcBef>
              <a:buClr>
                <a:schemeClr val="dk1"/>
              </a:buClr>
              <a:buSzPct val="100000"/>
              <a:buChar char="●"/>
            </a:pPr>
            <a:r>
              <a:rPr lang="en" sz="2000" b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Erin Hashimoto Martell</a:t>
            </a:r>
            <a:r>
              <a:rPr lang="en" sz="200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, Senior Associate Commissioner, Teaching and Learning</a:t>
            </a:r>
            <a:endParaRPr lang="en-US" sz="2000">
              <a:solidFill>
                <a:schemeClr val="dk1"/>
              </a:solidFill>
              <a:latin typeface="Arial"/>
              <a:cs typeface="Arial"/>
            </a:endParaRPr>
          </a:p>
          <a:p>
            <a:pPr marL="456565" indent="-334645">
              <a:spcBef>
                <a:spcPts val="853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2000" b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Gabriel Rivas Orellana</a:t>
            </a:r>
            <a:r>
              <a:rPr lang="en-US" sz="200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, Youth Programs Coordinator, </a:t>
            </a:r>
            <a:br>
              <a:rPr lang="en-US" sz="2000">
                <a:latin typeface="Arial"/>
                <a:ea typeface="Calibri"/>
                <a:cs typeface="Arial"/>
              </a:rPr>
            </a:br>
            <a:r>
              <a:rPr lang="en-US" sz="200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Safe Schools Program for LGBTQ Students</a:t>
            </a:r>
            <a:endParaRPr lang="en-US" sz="2000">
              <a:solidFill>
                <a:schemeClr val="dk1"/>
              </a:solidFill>
              <a:latin typeface="Arial"/>
              <a:cs typeface="Arial"/>
            </a:endParaRPr>
          </a:p>
          <a:p>
            <a:pPr marL="456565" indent="-334645">
              <a:spcBef>
                <a:spcPts val="853"/>
              </a:spcBef>
              <a:buClr>
                <a:schemeClr val="dk1"/>
              </a:buClr>
              <a:buSzPct val="100000"/>
              <a:buChar char="●"/>
            </a:pPr>
            <a:r>
              <a:rPr lang="en" sz="2000" b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Jason Wheeler</a:t>
            </a:r>
            <a:r>
              <a:rPr lang="en" sz="200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, Director, Safe Schools Program for LGBTQ Students</a:t>
            </a:r>
            <a:endParaRPr lang="en-US" sz="2000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91126" y="739200"/>
            <a:ext cx="109728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Biannual Update to the MA Board of Elementary and Secondary Education</a:t>
            </a:r>
            <a:endParaRPr lang="en-US" sz="100">
              <a:solidFill>
                <a:schemeClr val="bg1"/>
              </a:solidFill>
              <a:latin typeface="Arial"/>
              <a:ea typeface="Roboto"/>
              <a:cs typeface="Arial"/>
            </a:endParaRPr>
          </a:p>
        </p:txBody>
      </p:sp>
      <p:pic>
        <p:nvPicPr>
          <p:cNvPr id="2" name="Picture 1" descr="logo - Safe Schools Program for LGBTQ Students">
            <a:extLst>
              <a:ext uri="{FF2B5EF4-FFF2-40B4-BE49-F238E27FC236}">
                <a16:creationId xmlns:a16="http://schemas.microsoft.com/office/drawing/2014/main" id="{42C700EF-79DC-9236-6CCD-4917FE734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653" y="38149"/>
            <a:ext cx="1871221" cy="18712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3B31AF-C31A-037F-E1D0-338F0EEA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7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1BFF0-271B-3FDD-0502-5420DB17B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F731-B8FB-019E-257C-2EF1D22B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</a:t>
            </a:r>
            <a:r>
              <a:rPr lang="en-US" sz="800"/>
              <a:t>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E9751-9810-FF81-EEF3-123FC6BB1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828998"/>
            <a:ext cx="11890665" cy="4414692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i="1">
                <a:latin typeface="Arial"/>
                <a:cs typeface="Arial"/>
              </a:rPr>
              <a:t>Program Support and Overview</a:t>
            </a:r>
            <a:r>
              <a:rPr lang="en-US">
                <a:latin typeface="Arial"/>
                <a:cs typeface="Arial"/>
              </a:rPr>
              <a:t> </a:t>
            </a:r>
            <a:br>
              <a:rPr lang="en-US">
                <a:latin typeface="Arial"/>
                <a:cs typeface="Arial"/>
              </a:rPr>
            </a:br>
            <a:endParaRPr lang="en-US">
              <a:latin typeface="Arial"/>
              <a:cs typeface="Arial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>
                <a:latin typeface="Arial"/>
                <a:cs typeface="Arial"/>
              </a:rPr>
              <a:t>Current Context</a:t>
            </a:r>
            <a:br>
              <a:rPr lang="en-US">
                <a:latin typeface="Arial"/>
                <a:cs typeface="Arial"/>
              </a:rPr>
            </a:br>
            <a:endParaRPr lang="en-US">
              <a:latin typeface="Arial"/>
              <a:cs typeface="Arial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>
                <a:latin typeface="Arial"/>
                <a:cs typeface="Arial"/>
              </a:rPr>
              <a:t>Key Points Summary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9CCA2-DA78-AFED-28C3-CD18394C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Arrow: Left 5" descr="Picture of an arrow pointing towards agenda item 1">
            <a:extLst>
              <a:ext uri="{FF2B5EF4-FFF2-40B4-BE49-F238E27FC236}">
                <a16:creationId xmlns:a16="http://schemas.microsoft.com/office/drawing/2014/main" id="{496CCD11-5E53-995B-EF8E-7C8366DB3C78}"/>
              </a:ext>
            </a:extLst>
          </p:cNvPr>
          <p:cNvSpPr/>
          <p:nvPr/>
        </p:nvSpPr>
        <p:spPr>
          <a:xfrm>
            <a:off x="6144768" y="1883664"/>
            <a:ext cx="2304288" cy="37490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9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sz="410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Partnership and Shared Commitment</a:t>
            </a:r>
            <a:endParaRPr lang="en-US" sz="41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idx="1"/>
          </p:nvPr>
        </p:nvSpPr>
        <p:spPr>
          <a:xfrm>
            <a:off x="603218" y="1783996"/>
            <a:ext cx="11030588" cy="44146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  <a:buSzPts val="266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Joint initiative: DESE and MA Commission on LGBTQ Youth</a:t>
            </a:r>
            <a:endParaRPr lang="en-US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buClr>
                <a:srgbClr val="000000"/>
              </a:buClr>
              <a:buSzPts val="266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Aligned with DESE’s EdVision and priorities</a:t>
            </a:r>
            <a:endParaRPr lang="en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buClr>
                <a:srgbClr val="000000"/>
              </a:buClr>
              <a:buSzPts val="266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Student voice highlights ongoing needs across the Commonwealth</a:t>
            </a:r>
            <a:endParaRPr lang="en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buClr>
                <a:srgbClr val="000000"/>
              </a:buClr>
              <a:buSzPts val="266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Rapidly evolving landscape for schools and communities</a:t>
            </a:r>
            <a:endParaRPr lang="en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buClr>
                <a:srgbClr val="000000"/>
              </a:buClr>
              <a:buSzPts val="266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Shared commitment to LGBTQ+ students, families, and staff</a:t>
            </a:r>
            <a:endParaRPr lang="en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buClr>
                <a:srgbClr val="000000"/>
              </a:buClr>
              <a:buSzPts val="2660"/>
            </a:pPr>
            <a:endParaRPr lang="en">
              <a:solidFill>
                <a:schemeClr val="dk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2" name="Picture 1" descr="logo - Safe Schools Program for LGBTQ Students">
            <a:extLst>
              <a:ext uri="{FF2B5EF4-FFF2-40B4-BE49-F238E27FC236}">
                <a16:creationId xmlns:a16="http://schemas.microsoft.com/office/drawing/2014/main" id="{953DB90D-E133-5815-D34D-716840C4A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600" y="0"/>
            <a:ext cx="1871221" cy="18712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5559C4-B4EC-EC4B-A8D8-90ACCAF1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sz="585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Program Overview</a:t>
            </a:r>
            <a:endParaRPr lang="en-US" sz="585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idx="1"/>
          </p:nvPr>
        </p:nvSpPr>
        <p:spPr>
          <a:xfrm>
            <a:off x="298387" y="1869763"/>
            <a:ext cx="11230952" cy="42488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ct val="10000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Statewide initiative supporting LGBTQ+ students, staff, and families</a:t>
            </a:r>
            <a:endParaRPr lang="en-US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Training and technical assistance</a:t>
            </a:r>
            <a:endParaRPr>
              <a:solidFill>
                <a:schemeClr val="dk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Student leadership development</a:t>
            </a:r>
            <a:endParaRPr>
              <a:solidFill>
                <a:schemeClr val="dk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Policy and implementation support</a:t>
            </a:r>
            <a:endParaRPr>
              <a:solidFill>
                <a:schemeClr val="dk1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n" b="1">
              <a:solidFill>
                <a:schemeClr val="dk1"/>
              </a:solidFill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b="1" i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Goal:</a:t>
            </a:r>
            <a:r>
              <a:rPr lang="en" i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 Safe, supportive, and inclusive school environments</a:t>
            </a:r>
            <a:endParaRPr lang="en" i="1">
              <a:solidFill>
                <a:schemeClr val="dk1"/>
              </a:solidFill>
              <a:latin typeface="Arial"/>
              <a:cs typeface="Arial"/>
            </a:endParaRPr>
          </a:p>
          <a:p>
            <a:pPr marL="456565" indent="-395605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endParaRPr lang="en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logo - Safe Schools Program for LGBTQ Students">
            <a:extLst>
              <a:ext uri="{FF2B5EF4-FFF2-40B4-BE49-F238E27FC236}">
                <a16:creationId xmlns:a16="http://schemas.microsoft.com/office/drawing/2014/main" id="{CBEA0B13-9DF0-436F-A473-BB9C718F9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392" y="-83557"/>
            <a:ext cx="1871221" cy="18712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5DAD7-4107-20B1-7C8C-5D22BF2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3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AADEC-B013-3447-0310-301F0EA0B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A2A2-F103-5F94-2B45-41E92A75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</a:t>
            </a:r>
            <a:r>
              <a:rPr lang="en-US" sz="800"/>
              <a:t>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01D66-2191-806F-AE6E-E4898040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828998"/>
            <a:ext cx="11890665" cy="4414692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>
                <a:latin typeface="Arial"/>
                <a:cs typeface="Arial"/>
              </a:rPr>
              <a:t>Program Support and Overview </a:t>
            </a:r>
            <a:br>
              <a:rPr lang="en-US">
                <a:latin typeface="Arial"/>
                <a:cs typeface="Arial"/>
              </a:rPr>
            </a:br>
            <a:endParaRPr lang="en-US">
              <a:latin typeface="Arial"/>
              <a:cs typeface="Arial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i="1">
                <a:latin typeface="Arial"/>
                <a:cs typeface="Arial"/>
              </a:rPr>
              <a:t>Current Context</a:t>
            </a:r>
            <a:br>
              <a:rPr lang="en-US">
                <a:latin typeface="Arial"/>
                <a:cs typeface="Arial"/>
              </a:rPr>
            </a:br>
            <a:endParaRPr lang="en-US">
              <a:latin typeface="Arial"/>
              <a:cs typeface="Arial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>
                <a:latin typeface="Arial"/>
                <a:cs typeface="Arial"/>
              </a:rPr>
              <a:t>Key Points Summary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544F5-436A-BDB1-768A-0E6288EB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Arrow: Left 5" descr="arrow pointing towards agenda item 2">
            <a:extLst>
              <a:ext uri="{FF2B5EF4-FFF2-40B4-BE49-F238E27FC236}">
                <a16:creationId xmlns:a16="http://schemas.microsoft.com/office/drawing/2014/main" id="{EE8A9068-174A-3AB7-14DC-E890CEA53791}"/>
              </a:ext>
            </a:extLst>
          </p:cNvPr>
          <p:cNvSpPr/>
          <p:nvPr/>
        </p:nvSpPr>
        <p:spPr>
          <a:xfrm>
            <a:off x="3849624" y="2770632"/>
            <a:ext cx="2304288" cy="37490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 sz="585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Context and Ongoing Need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idx="1"/>
          </p:nvPr>
        </p:nvSpPr>
        <p:spPr>
          <a:xfrm>
            <a:off x="302133" y="1614010"/>
            <a:ext cx="11162616" cy="44146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Increasing complexity in school climate and expectations</a:t>
            </a:r>
            <a:endParaRPr lang="en-US">
              <a:solidFill>
                <a:schemeClr val="dk1"/>
              </a:solidFill>
            </a:endParaRPr>
          </a:p>
          <a:p>
            <a:pPr>
              <a:lnSpc>
                <a:spcPct val="120000"/>
              </a:lnSpc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Growing need for implementation support and consistency</a:t>
            </a:r>
            <a:endParaRPr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~23% (nearly 1 in 4) high school students identify as LGBTQ, with persistent disparities in safety, mental health and belonging </a:t>
            </a:r>
            <a:b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</a:br>
            <a:r>
              <a:rPr lang="en" i="1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(per Youth Risk Behavior Survey data)</a:t>
            </a:r>
            <a:endParaRPr lang="en" i="1">
              <a:solidFill>
                <a:schemeClr val="dk1"/>
              </a:solidFill>
            </a:endParaRPr>
          </a:p>
          <a:p>
            <a:pPr>
              <a:lnSpc>
                <a:spcPct val="120000"/>
              </a:lnSpc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Strengthening staff capacity and family engagement</a:t>
            </a:r>
            <a:endParaRPr>
              <a:solidFill>
                <a:schemeClr val="dk1"/>
              </a:solidFill>
            </a:endParaRPr>
          </a:p>
          <a:p>
            <a:pPr>
              <a:lnSpc>
                <a:spcPct val="120000"/>
              </a:lnSpc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Opportunity to reinforce student belonging and well-being</a:t>
            </a:r>
          </a:p>
        </p:txBody>
      </p:sp>
      <p:pic>
        <p:nvPicPr>
          <p:cNvPr id="2" name="Picture 1" descr="logo - Safe Schools Program for LGBTQ Students">
            <a:extLst>
              <a:ext uri="{FF2B5EF4-FFF2-40B4-BE49-F238E27FC236}">
                <a16:creationId xmlns:a16="http://schemas.microsoft.com/office/drawing/2014/main" id="{5F956F20-8A3A-CA7C-7E63-65D089B4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265" y="294198"/>
            <a:ext cx="1871221" cy="18712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90E30F-0E16-6D88-B0B3-8FC36B23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5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sz="530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District Perspective</a:t>
            </a:r>
            <a:endParaRPr lang="en" sz="1200" b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idx="1"/>
          </p:nvPr>
        </p:nvSpPr>
        <p:spPr>
          <a:xfrm>
            <a:off x="301335" y="2071397"/>
            <a:ext cx="11890665" cy="44146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ts val="320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Strong commitment from district leaders across the Commonwealth</a:t>
            </a:r>
            <a:endParaRPr lang="en-US">
              <a:solidFill>
                <a:schemeClr val="dk1"/>
              </a:solidFill>
              <a:latin typeface="Arial"/>
              <a:ea typeface="Calibri"/>
              <a:cs typeface="Arial"/>
            </a:endParaRPr>
          </a:p>
          <a:p>
            <a:pPr>
              <a:lnSpc>
                <a:spcPct val="120000"/>
              </a:lnSpc>
              <a:buSzPts val="320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Increasing complexity due to policy, community, and external pressures</a:t>
            </a:r>
            <a:endParaRPr>
              <a:solidFill>
                <a:schemeClr val="dk1"/>
              </a:solidFill>
            </a:endParaRPr>
          </a:p>
          <a:p>
            <a:pPr>
              <a:lnSpc>
                <a:spcPct val="120000"/>
              </a:lnSpc>
              <a:buSzPts val="320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Need for clear, timely guidance and practical support</a:t>
            </a:r>
            <a:endParaRPr lang="en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SzPts val="320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Importance of reinforcing that districts are not navigating this work alone</a:t>
            </a:r>
            <a:endParaRPr lang="en"/>
          </a:p>
          <a:p>
            <a:pPr marL="456565" indent="-456565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3200"/>
              <a:buChar char="●"/>
            </a:pPr>
            <a:endParaRPr lang="en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52828B-B31B-2460-E234-0085A4605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168" y="308699"/>
            <a:ext cx="1871221" cy="1871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5A81A1-91FA-1699-D180-00B3D326F8E1}"/>
              </a:ext>
            </a:extLst>
          </p:cNvPr>
          <p:cNvSpPr txBox="1"/>
          <p:nvPr/>
        </p:nvSpPr>
        <p:spPr>
          <a:xfrm>
            <a:off x="3776967" y="5506842"/>
            <a:ext cx="7982602" cy="1239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08965" algn="r">
              <a:lnSpc>
                <a:spcPct val="90000"/>
              </a:lnSpc>
              <a:spcBef>
                <a:spcPts val="1600"/>
              </a:spcBef>
            </a:pPr>
            <a:r>
              <a:rPr lang="en" sz="1200">
                <a:solidFill>
                  <a:srgbClr val="1E4782"/>
                </a:solidFill>
                <a:latin typeface="Arial"/>
                <a:cs typeface="Arial"/>
              </a:rPr>
              <a:t>“Overall, I have felt well supported. When national policy changes emerged in early 2025, Massachusetts responded clearly and thoughtfully, which provided a sense of support for districts. Since then, DESE has remained consistent in its goals and mission, reinforcing confidence in the state’s leadership.”</a:t>
            </a:r>
            <a:endParaRPr lang="en-US" sz="1200">
              <a:solidFill>
                <a:srgbClr val="1E4782"/>
              </a:solidFill>
              <a:latin typeface="Arial"/>
              <a:cs typeface="Arial"/>
            </a:endParaRPr>
          </a:p>
          <a:p>
            <a:pPr marL="608965" indent="-516255" algn="r">
              <a:lnSpc>
                <a:spcPct val="90000"/>
              </a:lnSpc>
              <a:spcBef>
                <a:spcPts val="1600"/>
              </a:spcBef>
              <a:buFont typeface="Calibri,Sans-Serif"/>
              <a:buChar char="-"/>
            </a:pPr>
            <a:r>
              <a:rPr lang="en" sz="1200" i="1">
                <a:solidFill>
                  <a:srgbClr val="1E4782"/>
                </a:solidFill>
                <a:latin typeface="Arial"/>
                <a:cs typeface="Arial"/>
              </a:rPr>
              <a:t>Paraphrased from a Massachusetts superintendent</a:t>
            </a:r>
            <a:endParaRPr lang="en-US" sz="1200">
              <a:solidFill>
                <a:srgbClr val="1E4782"/>
              </a:solidFill>
              <a:latin typeface="Arial"/>
              <a:cs typeface="Arial"/>
            </a:endParaRPr>
          </a:p>
          <a:p>
            <a:pPr algn="l"/>
            <a:endParaRPr lang="en-US">
              <a:solidFill>
                <a:srgbClr val="1E478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E776B-C0D8-81A6-6855-112DD5D2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0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960"/>
            </a:pPr>
            <a:r>
              <a:rPr lang="en" sz="470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Student Voice</a:t>
            </a:r>
            <a:endParaRPr lang="en-US" sz="255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idx="1"/>
          </p:nvPr>
        </p:nvSpPr>
        <p:spPr>
          <a:xfrm>
            <a:off x="514856" y="2171269"/>
            <a:ext cx="11585111" cy="40215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320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Students want consistent, affirming experiences across schools</a:t>
            </a:r>
            <a:endParaRPr lang="en-US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SzPts val="320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Prepared and responsive adults make the biggest difference</a:t>
            </a:r>
            <a:endParaRPr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SzPts val="3200"/>
            </a:pPr>
            <a:r>
              <a:rPr lang="en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Visibility and representation contribute to belonging</a:t>
            </a:r>
            <a:endParaRPr lang="en">
              <a:solidFill>
                <a:schemeClr val="dk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3200"/>
              <a:buNone/>
            </a:pPr>
            <a:endParaRPr lang="en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logo - Safe Schools Program for LGBTQ Students">
            <a:extLst>
              <a:ext uri="{FF2B5EF4-FFF2-40B4-BE49-F238E27FC236}">
                <a16:creationId xmlns:a16="http://schemas.microsoft.com/office/drawing/2014/main" id="{8A4A612F-9A27-2980-16B8-7529C1C4C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168" y="0"/>
            <a:ext cx="1871221" cy="18712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C9065-437F-4AF7-28E8-9CB64AEC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88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0f90ca5a2085d8c0a242a18c5743b1a5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cb07360ac9a85e116485bb8f524b855d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43A678-3B62-4638-847B-287AF50462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AE953C-8625-41BD-8F5F-99414B7D27C3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7649671-6F31-4B50-9257-3E5C81E7FB2B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7a12eb2f-f040-4639-9fb2-5a6588dc8035"/>
    <ds:schemaRef ds:uri="0128f6a2-0fe6-40ac-973e-bb0bf351512f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759</Words>
  <Application>Microsoft Office PowerPoint</Application>
  <PresentationFormat>Widescreen</PresentationFormat>
  <Paragraphs>106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Arial,Sans-Serif</vt:lpstr>
      <vt:lpstr>Calibri,Sans-Serif</vt:lpstr>
      <vt:lpstr>Aptos</vt:lpstr>
      <vt:lpstr>Arial</vt:lpstr>
      <vt:lpstr>Calibri</vt:lpstr>
      <vt:lpstr>Office Theme</vt:lpstr>
      <vt:lpstr>Safe Schools Program</vt:lpstr>
      <vt:lpstr>Safe Schools Program for LGBTQ Students</vt:lpstr>
      <vt:lpstr>Agenda (I)</vt:lpstr>
      <vt:lpstr>Partnership and Shared Commitment</vt:lpstr>
      <vt:lpstr>Program Overview</vt:lpstr>
      <vt:lpstr>Agenda (II)</vt:lpstr>
      <vt:lpstr>Context and Ongoing Need</vt:lpstr>
      <vt:lpstr>District Perspective</vt:lpstr>
      <vt:lpstr>Student Voice</vt:lpstr>
      <vt:lpstr>Curriculum and Instruction</vt:lpstr>
      <vt:lpstr>Agenda (III)</vt:lpstr>
      <vt:lpstr>Key Takeaways and Looking Ahead</vt:lpstr>
      <vt:lpstr>Shared Commitment Moving Forward</vt:lpstr>
      <vt:lpstr>Questions and Discussion</vt:lpstr>
      <vt:lpstr>APPENDIX: Key Data on  LGBTQ High School Students in 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April 28, 2026 Regular Meeting Item 3 Slides: Update on the Safe Schools Program for LGBTQ Students</dc:title>
  <dc:creator>DESE</dc:creator>
  <cp:lastModifiedBy>Zou, Dong (EOE)</cp:lastModifiedBy>
  <cp:revision>5</cp:revision>
  <dcterms:created xsi:type="dcterms:W3CDTF">2025-07-28T12:45:59Z</dcterms:created>
  <dcterms:modified xsi:type="dcterms:W3CDTF">2026-04-28T19:17:52Z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28 2026 12:00AM</vt:lpwstr>
  </property>
</Properties>
</file>