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592D30-2790-C53A-65AD-E37E11204179}" name="Foley, Kinnon (DESE)" initials="FK" userId="S::kinnon.foley@mass.gov::4bff922e-d211-4dcd-970c-f57d358f4faf" providerId="AD"/>
  <p188:author id="{BB5E4B54-6D4B-C8B3-0FDB-6F0B7F67C7B1}" name="Secatore, Lauren (DESE)" initials="SL" userId="S::lauren.secatore@mass.gov::cd17b2b9-6d24-4d8d-8f5c-ab70f3a1bb15" providerId="AD"/>
  <p188:author id="{F9690166-FC4A-095D-959C-FBDAAD9B91AA}" name="Higgins, Breanna (DESE)" initials="HB" userId="S::breanna.higgins@mass.gov::13847418-33e5-4c85-8537-ce058deb8f20" providerId="AD"/>
  <p188:author id="{F66CAF69-BA8A-071F-8604-9E6655091FAF}" name="Williamson, Lenworth" initials="WL" userId="S::lwilliamson_pcgus.com#ext#@massgov.onmicrosoft.com::7eae6f1b-60ce-425c-97ed-b5e00887951a" providerId="AD"/>
  <p188:author id="{178961ED-6CC0-D920-E7A5-4F1493A73A15}" name="Steenland, Deborah (DESE)" initials="SD" userId="S::deborah.steenland@mass.gov::374ac2df-87da-40a8-9b6d-d87c21f5f633" providerId="AD"/>
  <p188:author id="{5A3F0EF4-3C0D-73A3-27C7-E90D66090C92}" name="Woo, Lauren (DESE)" initials="LW" userId="S::Lauren.Woo@mass.gov::891b1bf9-83ca-4481-960c-a0625b521a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0B140-323B-2091-F9BB-B2DBDC070C43}" v="55" dt="2026-04-27T11:53:19.044"/>
    <p1510:client id="{5A5F202D-1E48-D8A6-6EFF-4120D65B9491}" v="14" dt="2026-04-27T13:43:04.888"/>
    <p1510:client id="{C15CA945-C6FF-0FB9-96B9-93A4867C3170}" v="95" dt="2026-04-27T16:45:28.077"/>
    <p1510:client id="{CE204238-C5B7-4C72-91B4-E10C8A8DFB82}" v="3" dt="2026-04-27T18:55:41.6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4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A337D9-2EED-4F28-93F2-E8D114E88787}" type="datetimeFigureOut">
              <a:t>4/28/2026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B1537-E65D-4257-96F7-654E0608B072}" type="slidenum">
              <a:t>‹#›</a:t>
            </a:fld>
            <a:endParaRPr lang="en-US"/>
          </a:p>
        </p:txBody>
      </p:sp>
    </p:spTree>
    <p:extLst>
      <p:ext uri="{BB962C8B-B14F-4D97-AF65-F5344CB8AC3E}">
        <p14:creationId xmlns:p14="http://schemas.microsoft.com/office/powerpoint/2010/main" val="2010466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lnSpc>
                <a:spcPct val="90000"/>
              </a:lnSpc>
              <a:spcBef>
                <a:spcPts val="1019"/>
              </a:spcBef>
              <a:buFont typeface="Arial"/>
              <a:buChar char="•"/>
            </a:pPr>
            <a:r>
              <a:rPr lang="en-US">
                <a:solidFill>
                  <a:srgbClr val="1E4782"/>
                </a:solidFill>
              </a:rPr>
              <a:t>Thank you for being here.</a:t>
            </a:r>
            <a:endParaRPr lang="en-US"/>
          </a:p>
          <a:p>
            <a:pPr marL="291179" indent="-291179">
              <a:lnSpc>
                <a:spcPct val="90000"/>
              </a:lnSpc>
              <a:spcBef>
                <a:spcPts val="1019"/>
              </a:spcBef>
              <a:buFont typeface="Arial"/>
              <a:buChar char="•"/>
            </a:pPr>
            <a:r>
              <a:rPr lang="en-US">
                <a:solidFill>
                  <a:srgbClr val="1E4782"/>
                </a:solidFill>
              </a:rPr>
              <a:t>Your voice matters. This strategic plan will guide our work for the next several years, and we want to ensure it reflects the realities you experience every day and addresses the needs of students across the Commonwealth.</a:t>
            </a:r>
            <a:endParaRPr lang="en-US"/>
          </a:p>
          <a:p>
            <a:pPr marL="291179" indent="-291179">
              <a:lnSpc>
                <a:spcPct val="90000"/>
              </a:lnSpc>
              <a:spcBef>
                <a:spcPts val="1019"/>
              </a:spcBef>
              <a:buFont typeface="Arial"/>
              <a:buChar char="•"/>
            </a:pPr>
            <a:r>
              <a:rPr lang="en-US">
                <a:solidFill>
                  <a:srgbClr val="1E4782"/>
                </a:solidFill>
              </a:rPr>
              <a:t>Today, we're seeking your honest input to strengthen our thinking. We've done our homework, but we know the best ideas come from partnership with educators, families, students, and communities who are closest to this work.</a:t>
            </a:r>
            <a:endParaRPr lang="en-US"/>
          </a:p>
          <a:p>
            <a:pPr marL="291179" indent="-291179">
              <a:lnSpc>
                <a:spcPct val="90000"/>
              </a:lnSpc>
              <a:spcBef>
                <a:spcPts val="1019"/>
              </a:spcBef>
              <a:buFont typeface="Arial"/>
              <a:buChar char="•"/>
            </a:pPr>
            <a:r>
              <a:rPr lang="en-US">
                <a:solidFill>
                  <a:srgbClr val="1E4782"/>
                </a:solidFill>
              </a:rPr>
              <a:t>Thank you for lending your expertise and experience to shape Massachusetts' future.</a:t>
            </a:r>
            <a:endParaRPr lang="en-US"/>
          </a:p>
        </p:txBody>
      </p:sp>
      <p:sp>
        <p:nvSpPr>
          <p:cNvPr id="4" name="Slide Number Placeholder 3"/>
          <p:cNvSpPr>
            <a:spLocks noGrp="1"/>
          </p:cNvSpPr>
          <p:nvPr>
            <p:ph type="sldNum" sz="quarter" idx="5"/>
          </p:nvPr>
        </p:nvSpPr>
        <p:spPr/>
        <p:txBody>
          <a:bodyPr/>
          <a:lstStyle/>
          <a:p>
            <a:fld id="{68F671B3-4532-4AFA-A5DA-967835EA92C7}" type="slidenum">
              <a:t>1</a:t>
            </a:fld>
            <a:endParaRPr lang="en-US"/>
          </a:p>
        </p:txBody>
      </p:sp>
    </p:spTree>
    <p:extLst>
      <p:ext uri="{BB962C8B-B14F-4D97-AF65-F5344CB8AC3E}">
        <p14:creationId xmlns:p14="http://schemas.microsoft.com/office/powerpoint/2010/main" val="366306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2776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9933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9854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1975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1E478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1383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6005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351026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0728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57375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 uri="{C183D7F6-B498-43B3-948B-1728B52AA6E4}">
                <adec:decorative xmlns:adec="http://schemas.microsoft.com/office/drawing/2017/decorative" val="1"/>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3381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9651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1541371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3571345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58901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4718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41524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7414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621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0292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60667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9444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D4DCB4-D71E-80F2-CD14-980FA57C2A14}"/>
              </a:ext>
              <a:ext uri="{C183D7F6-B498-43B3-948B-1728B52AA6E4}">
                <adec:decorative xmlns:adec="http://schemas.microsoft.com/office/drawing/2017/decorative" val="1"/>
              </a:ext>
            </a:extLst>
          </p:cNvPr>
          <p:cNvPicPr>
            <a:picLocks noChangeAspect="1"/>
          </p:cNvPicPr>
          <p:nvPr userDrawn="1"/>
        </p:nvPicPr>
        <p:blipFill>
          <a:blip r:embed="rId2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 uri="{C183D7F6-B498-43B3-948B-1728B52AA6E4}">
                <adec:decorative xmlns:adec="http://schemas.microsoft.com/office/drawing/2017/decorative" val="1"/>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69991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 id="2147483652" r:id="rId5"/>
    <p:sldLayoutId id="2147483653" r:id="rId6"/>
    <p:sldLayoutId id="2147483655" r:id="rId7"/>
    <p:sldLayoutId id="2147483665" r:id="rId8"/>
    <p:sldLayoutId id="2147483664" r:id="rId9"/>
    <p:sldLayoutId id="2147483666" r:id="rId10"/>
    <p:sldLayoutId id="2147483656" r:id="rId11"/>
    <p:sldLayoutId id="2147483660" r:id="rId12"/>
    <p:sldLayoutId id="2147483661" r:id="rId13"/>
    <p:sldLayoutId id="2147483657" r:id="rId14"/>
    <p:sldLayoutId id="2147483669" r:id="rId15"/>
    <p:sldLayoutId id="2147483662" r:id="rId16"/>
    <p:sldLayoutId id="2147483670" r:id="rId17"/>
    <p:sldLayoutId id="2147483663" r:id="rId18"/>
    <p:sldLayoutId id="2147483671" r:id="rId19"/>
    <p:sldLayoutId id="2147483672" r:id="rId20"/>
    <p:sldLayoutId id="2147483673" r:id="rId21"/>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D8F73-F760-200D-8352-532B6B4A3B39}"/>
              </a:ext>
            </a:extLst>
          </p:cNvPr>
          <p:cNvSpPr>
            <a:spLocks noGrp="1"/>
          </p:cNvSpPr>
          <p:nvPr>
            <p:ph type="ctrTitle"/>
          </p:nvPr>
        </p:nvSpPr>
        <p:spPr/>
        <p:txBody>
          <a:bodyPr vert="horz" lIns="91440" tIns="45720" rIns="91440" bIns="45720" rtlCol="0" anchor="b">
            <a:noAutofit/>
          </a:bodyPr>
          <a:lstStyle/>
          <a:p>
            <a:r>
              <a:rPr lang="en-US" sz="6600" dirty="0">
                <a:latin typeface="Arial"/>
                <a:cs typeface="Arial"/>
              </a:rPr>
              <a:t>State Budget Update –BESE Meeting </a:t>
            </a:r>
            <a:endParaRPr lang="en-US" sz="6600" dirty="0"/>
          </a:p>
        </p:txBody>
      </p:sp>
      <p:sp>
        <p:nvSpPr>
          <p:cNvPr id="3" name="Subtitle 2">
            <a:extLst>
              <a:ext uri="{FF2B5EF4-FFF2-40B4-BE49-F238E27FC236}">
                <a16:creationId xmlns:a16="http://schemas.microsoft.com/office/drawing/2014/main" id="{DBE05BC1-DD0C-15EF-B112-A9C5ACE723E7}"/>
              </a:ext>
            </a:extLst>
          </p:cNvPr>
          <p:cNvSpPr>
            <a:spLocks noGrp="1"/>
          </p:cNvSpPr>
          <p:nvPr>
            <p:ph type="subTitle" idx="1"/>
          </p:nvPr>
        </p:nvSpPr>
        <p:spPr/>
        <p:txBody>
          <a:bodyPr vert="horz" lIns="91440" tIns="45720" rIns="91440" bIns="45720" rtlCol="0" anchor="t">
            <a:normAutofit/>
          </a:bodyPr>
          <a:lstStyle/>
          <a:p>
            <a:r>
              <a:rPr lang="en-US" dirty="0">
                <a:latin typeface="Arial"/>
                <a:cs typeface="Arial"/>
              </a:rPr>
              <a:t>April 28, 2026</a:t>
            </a:r>
            <a:endParaRPr lang="en-US" dirty="0"/>
          </a:p>
        </p:txBody>
      </p:sp>
      <p:sp>
        <p:nvSpPr>
          <p:cNvPr id="4" name="Slide Number Placeholder 3">
            <a:extLst>
              <a:ext uri="{FF2B5EF4-FFF2-40B4-BE49-F238E27FC236}">
                <a16:creationId xmlns:a16="http://schemas.microsoft.com/office/drawing/2014/main" id="{BBF0B6F1-FFCD-F04B-90CF-FE943CFD5CF3}"/>
              </a:ext>
            </a:extLst>
          </p:cNvPr>
          <p:cNvSpPr>
            <a:spLocks noGrp="1"/>
          </p:cNvSpPr>
          <p:nvPr>
            <p:ph type="sldNum" sz="quarter" idx="12"/>
          </p:nvPr>
        </p:nvSpPr>
        <p:spPr/>
        <p:txBody>
          <a:bodyPr/>
          <a:lstStyle/>
          <a:p>
            <a:fld id="{68A8D22E-6BC5-9E47-900C-2BB94685D9F5}" type="slidenum">
              <a:rPr lang="en-US" dirty="0" smtClean="0"/>
              <a:pPr/>
              <a:t>1</a:t>
            </a:fld>
            <a:endParaRPr lang="en-US"/>
          </a:p>
        </p:txBody>
      </p:sp>
    </p:spTree>
    <p:extLst>
      <p:ext uri="{BB962C8B-B14F-4D97-AF65-F5344CB8AC3E}">
        <p14:creationId xmlns:p14="http://schemas.microsoft.com/office/powerpoint/2010/main" val="762739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D9B13-C8F3-CD7A-0066-B466B095BE22}"/>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794D445C-CDA0-7708-C173-04817B360A3D}"/>
              </a:ext>
            </a:extLst>
          </p:cNvPr>
          <p:cNvSpPr>
            <a:spLocks noGrp="1"/>
          </p:cNvSpPr>
          <p:nvPr>
            <p:ph idx="1"/>
          </p:nvPr>
        </p:nvSpPr>
        <p:spPr/>
        <p:txBody>
          <a:bodyPr/>
          <a:lstStyle/>
          <a:p>
            <a:endParaRPr lang="en-US"/>
          </a:p>
          <a:p>
            <a:r>
              <a:rPr lang="en-US" sz="3600"/>
              <a:t>Education Aid Accounts</a:t>
            </a:r>
          </a:p>
          <a:p>
            <a:r>
              <a:rPr lang="en-US" sz="3600"/>
              <a:t>Other Key Initiatives</a:t>
            </a:r>
          </a:p>
          <a:p>
            <a:r>
              <a:rPr lang="en-US" sz="3600"/>
              <a:t>Next Steps</a:t>
            </a:r>
          </a:p>
        </p:txBody>
      </p:sp>
      <p:sp>
        <p:nvSpPr>
          <p:cNvPr id="4" name="Slide Number Placeholder 3">
            <a:extLst>
              <a:ext uri="{FF2B5EF4-FFF2-40B4-BE49-F238E27FC236}">
                <a16:creationId xmlns:a16="http://schemas.microsoft.com/office/drawing/2014/main" id="{89E2D532-1599-C8A6-0D8B-BA5B7E9F8200}"/>
              </a:ext>
            </a:extLst>
          </p:cNvPr>
          <p:cNvSpPr>
            <a:spLocks noGrp="1"/>
          </p:cNvSpPr>
          <p:nvPr>
            <p:ph type="sldNum" sz="quarter" idx="12"/>
          </p:nvPr>
        </p:nvSpPr>
        <p:spPr/>
        <p:txBody>
          <a:bodyPr/>
          <a:lstStyle/>
          <a:p>
            <a:fld id="{68A8D22E-6BC5-9E47-900C-2BB94685D9F5}" type="slidenum">
              <a:rPr lang="en-US" smtClean="0"/>
              <a:pPr/>
              <a:t>2</a:t>
            </a:fld>
            <a:endParaRPr lang="en-US"/>
          </a:p>
        </p:txBody>
      </p:sp>
    </p:spTree>
    <p:extLst>
      <p:ext uri="{BB962C8B-B14F-4D97-AF65-F5344CB8AC3E}">
        <p14:creationId xmlns:p14="http://schemas.microsoft.com/office/powerpoint/2010/main" val="145382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9C71C-479A-3AC4-C2E8-583A5B6C030F}"/>
              </a:ext>
            </a:extLst>
          </p:cNvPr>
          <p:cNvSpPr>
            <a:spLocks noGrp="1"/>
          </p:cNvSpPr>
          <p:nvPr>
            <p:ph type="title"/>
          </p:nvPr>
        </p:nvSpPr>
        <p:spPr/>
        <p:txBody>
          <a:bodyPr/>
          <a:lstStyle/>
          <a:p>
            <a:r>
              <a:rPr lang="en-US"/>
              <a:t>Education Aid Accounts</a:t>
            </a:r>
          </a:p>
        </p:txBody>
      </p:sp>
      <p:sp>
        <p:nvSpPr>
          <p:cNvPr id="3" name="Content Placeholder 2">
            <a:extLst>
              <a:ext uri="{FF2B5EF4-FFF2-40B4-BE49-F238E27FC236}">
                <a16:creationId xmlns:a16="http://schemas.microsoft.com/office/drawing/2014/main" id="{8A09A31A-A275-0187-3286-20277817AF29}"/>
              </a:ext>
            </a:extLst>
          </p:cNvPr>
          <p:cNvSpPr>
            <a:spLocks noGrp="1"/>
          </p:cNvSpPr>
          <p:nvPr>
            <p:ph idx="1"/>
          </p:nvPr>
        </p:nvSpPr>
        <p:spPr>
          <a:xfrm>
            <a:off x="173179" y="1663140"/>
            <a:ext cx="11833156" cy="4846013"/>
          </a:xfrm>
        </p:spPr>
        <p:txBody>
          <a:bodyPr vert="horz" lIns="91440" tIns="45720" rIns="91440" bIns="45720" rtlCol="0" anchor="t">
            <a:normAutofit/>
          </a:bodyPr>
          <a:lstStyle/>
          <a:p>
            <a:r>
              <a:rPr lang="en-US"/>
              <a:t>All Education Aid accounts are funded at their historically highest levels in the release of the House Ways and Means (HWM) Bill.</a:t>
            </a:r>
          </a:p>
          <a:p>
            <a:endParaRPr lang="en-US"/>
          </a:p>
          <a:p>
            <a:r>
              <a:rPr lang="en-US" u="sng"/>
              <a:t>Ch.70 Aid</a:t>
            </a:r>
          </a:p>
          <a:p>
            <a:pPr lvl="1"/>
            <a:r>
              <a:rPr lang="en-US"/>
              <a:t>$7.66 Billion, 4% growth ($296.5 million from this school year)</a:t>
            </a:r>
          </a:p>
          <a:p>
            <a:pPr lvl="1"/>
            <a:r>
              <a:rPr lang="en-US"/>
              <a:t>FY27 Proposal implements the 6</a:t>
            </a:r>
            <a:r>
              <a:rPr lang="en-US" baseline="30000"/>
              <a:t>th</a:t>
            </a:r>
            <a:r>
              <a:rPr lang="en-US"/>
              <a:t> year of the Student Opportunity Act phased increase rates across the five categories: </a:t>
            </a:r>
          </a:p>
          <a:p>
            <a:pPr lvl="2"/>
            <a:r>
              <a:rPr lang="en-US"/>
              <a:t> benefits and fixed charges</a:t>
            </a:r>
          </a:p>
          <a:p>
            <a:pPr lvl="2"/>
            <a:r>
              <a:rPr lang="en-US"/>
              <a:t> guidance and psychological services</a:t>
            </a:r>
          </a:p>
          <a:p>
            <a:pPr lvl="2"/>
            <a:r>
              <a:rPr lang="en-US"/>
              <a:t> special education out of district tuition,</a:t>
            </a:r>
          </a:p>
          <a:p>
            <a:pPr lvl="2"/>
            <a:r>
              <a:rPr lang="en-US"/>
              <a:t> English learners, </a:t>
            </a:r>
          </a:p>
          <a:p>
            <a:pPr lvl="2"/>
            <a:r>
              <a:rPr lang="en-US"/>
              <a:t> low-income students</a:t>
            </a:r>
          </a:p>
          <a:p>
            <a:pPr lvl="2"/>
            <a:endParaRPr lang="en-US"/>
          </a:p>
          <a:p>
            <a:pPr lvl="1"/>
            <a:endParaRPr lang="en-US"/>
          </a:p>
        </p:txBody>
      </p:sp>
      <p:sp>
        <p:nvSpPr>
          <p:cNvPr id="4" name="Slide Number Placeholder 3">
            <a:extLst>
              <a:ext uri="{FF2B5EF4-FFF2-40B4-BE49-F238E27FC236}">
                <a16:creationId xmlns:a16="http://schemas.microsoft.com/office/drawing/2014/main" id="{7BD661D3-E0FE-71CA-5FD0-2C623D895917}"/>
              </a:ext>
            </a:extLst>
          </p:cNvPr>
          <p:cNvSpPr>
            <a:spLocks noGrp="1"/>
          </p:cNvSpPr>
          <p:nvPr>
            <p:ph type="sldNum" sz="quarter" idx="12"/>
          </p:nvPr>
        </p:nvSpPr>
        <p:spPr/>
        <p:txBody>
          <a:bodyPr/>
          <a:lstStyle/>
          <a:p>
            <a:fld id="{68A8D22E-6BC5-9E47-900C-2BB94685D9F5}" type="slidenum">
              <a:rPr lang="en-US" smtClean="0"/>
              <a:pPr/>
              <a:t>3</a:t>
            </a:fld>
            <a:endParaRPr lang="en-US"/>
          </a:p>
        </p:txBody>
      </p:sp>
    </p:spTree>
    <p:extLst>
      <p:ext uri="{BB962C8B-B14F-4D97-AF65-F5344CB8AC3E}">
        <p14:creationId xmlns:p14="http://schemas.microsoft.com/office/powerpoint/2010/main" val="904848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D569E-C638-6DD5-6DA9-1642463F7229}"/>
              </a:ext>
            </a:extLst>
          </p:cNvPr>
          <p:cNvSpPr>
            <a:spLocks noGrp="1"/>
          </p:cNvSpPr>
          <p:nvPr>
            <p:ph type="title"/>
          </p:nvPr>
        </p:nvSpPr>
        <p:spPr/>
        <p:txBody>
          <a:bodyPr/>
          <a:lstStyle/>
          <a:p>
            <a:r>
              <a:rPr lang="en-US"/>
              <a:t>Education Aid Accounts</a:t>
            </a:r>
          </a:p>
        </p:txBody>
      </p:sp>
      <p:sp>
        <p:nvSpPr>
          <p:cNvPr id="3" name="Content Placeholder 2">
            <a:extLst>
              <a:ext uri="{FF2B5EF4-FFF2-40B4-BE49-F238E27FC236}">
                <a16:creationId xmlns:a16="http://schemas.microsoft.com/office/drawing/2014/main" id="{930E3034-D206-A531-3E73-F8F68475DA48}"/>
              </a:ext>
            </a:extLst>
          </p:cNvPr>
          <p:cNvSpPr>
            <a:spLocks noGrp="1"/>
          </p:cNvSpPr>
          <p:nvPr>
            <p:ph idx="1"/>
          </p:nvPr>
        </p:nvSpPr>
        <p:spPr/>
        <p:txBody>
          <a:bodyPr>
            <a:normAutofit fontScale="92500" lnSpcReduction="10000"/>
          </a:bodyPr>
          <a:lstStyle/>
          <a:p>
            <a:r>
              <a:rPr lang="en-US"/>
              <a:t>Statewide, foundation enrollment decreased from 905,307 in FY26 to 890,622 in FY27, a decrease of 14,685 students. Foundation enrollment decreased for 236 districts, while 81 districts experienced enrollment increases.</a:t>
            </a:r>
          </a:p>
          <a:p>
            <a:endParaRPr lang="en-US"/>
          </a:p>
          <a:p>
            <a:r>
              <a:rPr lang="en-US"/>
              <a:t>Minimum aid provision guarantees all districts receive at least the same amount of aid in FY27 as they did in FY26 plus a $160 per pupil increase.</a:t>
            </a:r>
          </a:p>
          <a:p>
            <a:endParaRPr lang="en-US"/>
          </a:p>
          <a:p>
            <a:r>
              <a:rPr lang="en-US"/>
              <a:t>HWM provides a $10 million reserve to offset reductions in state aid distributed to cities and towns</a:t>
            </a:r>
            <a:r>
              <a:rPr lang="en-US" b="1"/>
              <a:t> </a:t>
            </a:r>
            <a:r>
              <a:rPr lang="en-US"/>
              <a:t>under Chapter 70 due to unexpected reductions in</a:t>
            </a:r>
            <a:r>
              <a:rPr lang="en-US" b="1"/>
              <a:t> </a:t>
            </a:r>
            <a:r>
              <a:rPr lang="en-US"/>
              <a:t>English language learners. The methodology for distributing the funds is not specified.</a:t>
            </a:r>
          </a:p>
          <a:p>
            <a:endParaRPr lang="en-US"/>
          </a:p>
          <a:p>
            <a:endParaRPr lang="en-US"/>
          </a:p>
        </p:txBody>
      </p:sp>
      <p:sp>
        <p:nvSpPr>
          <p:cNvPr id="4" name="Slide Number Placeholder 3">
            <a:extLst>
              <a:ext uri="{FF2B5EF4-FFF2-40B4-BE49-F238E27FC236}">
                <a16:creationId xmlns:a16="http://schemas.microsoft.com/office/drawing/2014/main" id="{AF6E335B-2B43-4E05-ED31-00F4B7F6C2C8}"/>
              </a:ext>
            </a:extLst>
          </p:cNvPr>
          <p:cNvSpPr>
            <a:spLocks noGrp="1"/>
          </p:cNvSpPr>
          <p:nvPr>
            <p:ph type="sldNum" sz="quarter" idx="12"/>
          </p:nvPr>
        </p:nvSpPr>
        <p:spPr/>
        <p:txBody>
          <a:bodyPr/>
          <a:lstStyle/>
          <a:p>
            <a:fld id="{68A8D22E-6BC5-9E47-900C-2BB94685D9F5}" type="slidenum">
              <a:rPr lang="en-US" smtClean="0"/>
              <a:pPr/>
              <a:t>4</a:t>
            </a:fld>
            <a:endParaRPr lang="en-US"/>
          </a:p>
        </p:txBody>
      </p:sp>
    </p:spTree>
    <p:extLst>
      <p:ext uri="{BB962C8B-B14F-4D97-AF65-F5344CB8AC3E}">
        <p14:creationId xmlns:p14="http://schemas.microsoft.com/office/powerpoint/2010/main" val="4201471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2EA9-EB01-0841-0768-4918C89A78EF}"/>
              </a:ext>
            </a:extLst>
          </p:cNvPr>
          <p:cNvSpPr>
            <a:spLocks noGrp="1"/>
          </p:cNvSpPr>
          <p:nvPr>
            <p:ph type="title"/>
          </p:nvPr>
        </p:nvSpPr>
        <p:spPr/>
        <p:txBody>
          <a:bodyPr/>
          <a:lstStyle/>
          <a:p>
            <a:r>
              <a:rPr lang="en-US"/>
              <a:t>Education Aid Accounts</a:t>
            </a:r>
          </a:p>
        </p:txBody>
      </p:sp>
      <p:sp>
        <p:nvSpPr>
          <p:cNvPr id="3" name="Content Placeholder 2">
            <a:extLst>
              <a:ext uri="{FF2B5EF4-FFF2-40B4-BE49-F238E27FC236}">
                <a16:creationId xmlns:a16="http://schemas.microsoft.com/office/drawing/2014/main" id="{21877868-4B96-53B7-0C09-1CD355194CC0}"/>
              </a:ext>
            </a:extLst>
          </p:cNvPr>
          <p:cNvSpPr>
            <a:spLocks noGrp="1"/>
          </p:cNvSpPr>
          <p:nvPr>
            <p:ph idx="1"/>
          </p:nvPr>
        </p:nvSpPr>
        <p:spPr/>
        <p:txBody>
          <a:bodyPr vert="horz" lIns="91440" tIns="45720" rIns="91440" bIns="45720" rtlCol="0" anchor="t">
            <a:normAutofit lnSpcReduction="10000"/>
          </a:bodyPr>
          <a:lstStyle/>
          <a:p>
            <a:r>
              <a:rPr lang="en-US" u="sng"/>
              <a:t>Special Education Circuit Breaker</a:t>
            </a:r>
          </a:p>
          <a:p>
            <a:pPr lvl="1"/>
            <a:r>
              <a:rPr lang="en-US">
                <a:latin typeface="Arial"/>
                <a:cs typeface="Arial"/>
              </a:rPr>
              <a:t>This program is being funded by two accounts in FY27 totaling $805.4M (1596-2604 Fair Share account in the supplemental budget and 7061-0012). </a:t>
            </a:r>
          </a:p>
          <a:p>
            <a:pPr lvl="1"/>
            <a:r>
              <a:rPr lang="en-US"/>
              <a:t>This funding level is projected to reimburse 100% of the entitlements for instruction/tuition and transportation claims.</a:t>
            </a:r>
          </a:p>
          <a:p>
            <a:endParaRPr lang="en-US"/>
          </a:p>
          <a:p>
            <a:r>
              <a:rPr lang="en-US" u="sng"/>
              <a:t>Charter School Tuition Reimbursement</a:t>
            </a:r>
          </a:p>
          <a:p>
            <a:pPr lvl="1"/>
            <a:r>
              <a:rPr lang="en-US">
                <a:latin typeface="Arial"/>
                <a:cs typeface="Arial"/>
              </a:rPr>
              <a:t>The SOA requires that 100% of the total statewide reimbursement obligation be funded.</a:t>
            </a:r>
          </a:p>
          <a:p>
            <a:pPr lvl="1"/>
            <a:r>
              <a:rPr lang="en-US"/>
              <a:t>The HWM recommendation of $200.4 million is expected to meet the 100% requirement when tuition assessments are updated to reflect actual enrollments and district spending levels. </a:t>
            </a:r>
          </a:p>
        </p:txBody>
      </p:sp>
      <p:sp>
        <p:nvSpPr>
          <p:cNvPr id="4" name="Slide Number Placeholder 3">
            <a:extLst>
              <a:ext uri="{FF2B5EF4-FFF2-40B4-BE49-F238E27FC236}">
                <a16:creationId xmlns:a16="http://schemas.microsoft.com/office/drawing/2014/main" id="{EA8A6170-C9A1-1C94-BD05-6DE9A5C830A3}"/>
              </a:ext>
            </a:extLst>
          </p:cNvPr>
          <p:cNvSpPr>
            <a:spLocks noGrp="1"/>
          </p:cNvSpPr>
          <p:nvPr>
            <p:ph type="sldNum" sz="quarter" idx="12"/>
          </p:nvPr>
        </p:nvSpPr>
        <p:spPr/>
        <p:txBody>
          <a:bodyPr/>
          <a:lstStyle/>
          <a:p>
            <a:fld id="{68A8D22E-6BC5-9E47-900C-2BB94685D9F5}" type="slidenum">
              <a:rPr lang="en-US" smtClean="0"/>
              <a:pPr/>
              <a:t>5</a:t>
            </a:fld>
            <a:endParaRPr lang="en-US"/>
          </a:p>
        </p:txBody>
      </p:sp>
    </p:spTree>
    <p:extLst>
      <p:ext uri="{BB962C8B-B14F-4D97-AF65-F5344CB8AC3E}">
        <p14:creationId xmlns:p14="http://schemas.microsoft.com/office/powerpoint/2010/main" val="2655814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C21E3-CB84-F0B1-5C72-345FB1A19C53}"/>
              </a:ext>
            </a:extLst>
          </p:cNvPr>
          <p:cNvSpPr>
            <a:spLocks noGrp="1"/>
          </p:cNvSpPr>
          <p:nvPr>
            <p:ph type="title"/>
          </p:nvPr>
        </p:nvSpPr>
        <p:spPr/>
        <p:txBody>
          <a:bodyPr/>
          <a:lstStyle/>
          <a:p>
            <a:r>
              <a:rPr lang="en-US"/>
              <a:t>Education Aid Accounts</a:t>
            </a:r>
          </a:p>
        </p:txBody>
      </p:sp>
      <p:sp>
        <p:nvSpPr>
          <p:cNvPr id="3" name="Content Placeholder 2">
            <a:extLst>
              <a:ext uri="{FF2B5EF4-FFF2-40B4-BE49-F238E27FC236}">
                <a16:creationId xmlns:a16="http://schemas.microsoft.com/office/drawing/2014/main" id="{2EEF14CE-7545-FD0F-E7B8-CA62054C9D6A}"/>
              </a:ext>
            </a:extLst>
          </p:cNvPr>
          <p:cNvSpPr>
            <a:spLocks noGrp="1"/>
          </p:cNvSpPr>
          <p:nvPr>
            <p:ph idx="1"/>
          </p:nvPr>
        </p:nvSpPr>
        <p:spPr/>
        <p:txBody>
          <a:bodyPr vert="horz" lIns="91440" tIns="45720" rIns="91440" bIns="45720" rtlCol="0" anchor="t">
            <a:normAutofit/>
          </a:bodyPr>
          <a:lstStyle/>
          <a:p>
            <a:r>
              <a:rPr lang="en-US" sz="3200" u="sng">
                <a:latin typeface="Arial"/>
                <a:cs typeface="Arial"/>
              </a:rPr>
              <a:t>Transportation Reimbursements</a:t>
            </a:r>
          </a:p>
          <a:p>
            <a:pPr lvl="1"/>
            <a:r>
              <a:rPr lang="en-US" sz="2800">
                <a:latin typeface="Arial"/>
                <a:cs typeface="Arial"/>
              </a:rPr>
              <a:t>HWM proposes $57.1M for Regional School Transportation and an additional $62M to fund both Non-Resident Vocational and Regional Transportation. The funding should reimburse these transportation programs at 90% of the projected entitlement.</a:t>
            </a:r>
          </a:p>
          <a:p>
            <a:pPr lvl="1"/>
            <a:r>
              <a:rPr lang="en-US" sz="2800">
                <a:latin typeface="Arial"/>
                <a:cs typeface="Arial"/>
              </a:rPr>
              <a:t>Homeless Transportation is funded at $35.2M, a $6.5M increase this year and projects to reimburse at this year’s rate of approximately 52%.</a:t>
            </a:r>
          </a:p>
          <a:p>
            <a:endParaRPr lang="en-US"/>
          </a:p>
        </p:txBody>
      </p:sp>
      <p:sp>
        <p:nvSpPr>
          <p:cNvPr id="4" name="Slide Number Placeholder 3">
            <a:extLst>
              <a:ext uri="{FF2B5EF4-FFF2-40B4-BE49-F238E27FC236}">
                <a16:creationId xmlns:a16="http://schemas.microsoft.com/office/drawing/2014/main" id="{9C196D33-CA47-EA4D-58E6-2BDA25D29319}"/>
              </a:ext>
            </a:extLst>
          </p:cNvPr>
          <p:cNvSpPr>
            <a:spLocks noGrp="1"/>
          </p:cNvSpPr>
          <p:nvPr>
            <p:ph type="sldNum" sz="quarter" idx="12"/>
          </p:nvPr>
        </p:nvSpPr>
        <p:spPr/>
        <p:txBody>
          <a:bodyPr/>
          <a:lstStyle/>
          <a:p>
            <a:fld id="{68A8D22E-6BC5-9E47-900C-2BB94685D9F5}" type="slidenum">
              <a:rPr lang="en-US" smtClean="0"/>
              <a:pPr/>
              <a:t>6</a:t>
            </a:fld>
            <a:endParaRPr lang="en-US"/>
          </a:p>
        </p:txBody>
      </p:sp>
    </p:spTree>
    <p:extLst>
      <p:ext uri="{BB962C8B-B14F-4D97-AF65-F5344CB8AC3E}">
        <p14:creationId xmlns:p14="http://schemas.microsoft.com/office/powerpoint/2010/main" val="2040548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8D639-77E8-EBA4-5373-F4D2E6533CEA}"/>
              </a:ext>
            </a:extLst>
          </p:cNvPr>
          <p:cNvSpPr>
            <a:spLocks noGrp="1"/>
          </p:cNvSpPr>
          <p:nvPr>
            <p:ph type="title"/>
          </p:nvPr>
        </p:nvSpPr>
        <p:spPr/>
        <p:txBody>
          <a:bodyPr/>
          <a:lstStyle/>
          <a:p>
            <a:r>
              <a:rPr lang="en-US"/>
              <a:t>Other Key Initiatives</a:t>
            </a:r>
          </a:p>
        </p:txBody>
      </p:sp>
      <p:sp>
        <p:nvSpPr>
          <p:cNvPr id="3" name="Content Placeholder 2">
            <a:extLst>
              <a:ext uri="{FF2B5EF4-FFF2-40B4-BE49-F238E27FC236}">
                <a16:creationId xmlns:a16="http://schemas.microsoft.com/office/drawing/2014/main" id="{DFB47BD8-BDD6-A220-3775-7997D5BA9751}"/>
              </a:ext>
            </a:extLst>
          </p:cNvPr>
          <p:cNvSpPr>
            <a:spLocks noGrp="1"/>
          </p:cNvSpPr>
          <p:nvPr>
            <p:ph idx="1"/>
          </p:nvPr>
        </p:nvSpPr>
        <p:spPr/>
        <p:txBody>
          <a:bodyPr vert="horz" lIns="91440" tIns="45720" rIns="91440" bIns="45720" rtlCol="0" anchor="t">
            <a:noAutofit/>
          </a:bodyPr>
          <a:lstStyle/>
          <a:p>
            <a:r>
              <a:rPr lang="en-US" u="sng">
                <a:latin typeface="Arial"/>
                <a:cs typeface="Arial"/>
              </a:rPr>
              <a:t>School Nutrition</a:t>
            </a:r>
          </a:p>
          <a:p>
            <a:pPr lvl="1"/>
            <a:r>
              <a:rPr lang="en-US">
                <a:latin typeface="Arial"/>
                <a:cs typeface="Arial"/>
              </a:rPr>
              <a:t>Universal School Meals is funded at $198M which is a $6M increase from this year’s appropriation level.</a:t>
            </a:r>
          </a:p>
          <a:p>
            <a:endParaRPr lang="en-US"/>
          </a:p>
          <a:p>
            <a:r>
              <a:rPr lang="en-US" u="sng">
                <a:latin typeface="Arial"/>
                <a:cs typeface="Arial"/>
              </a:rPr>
              <a:t>Literacy</a:t>
            </a:r>
          </a:p>
          <a:p>
            <a:pPr lvl="1"/>
            <a:r>
              <a:rPr lang="en-US">
                <a:latin typeface="Arial"/>
                <a:cs typeface="Arial"/>
              </a:rPr>
              <a:t>HWM did not include any new FY27 funding for EOE’s Literacy Launch nor DESE’s High Dosage Tutoring accounts.</a:t>
            </a:r>
          </a:p>
          <a:p>
            <a:pPr lvl="1"/>
            <a:endParaRPr lang="en-US" u="sng"/>
          </a:p>
          <a:p>
            <a:r>
              <a:rPr lang="en-US" u="sng">
                <a:latin typeface="Arial"/>
                <a:cs typeface="Arial"/>
              </a:rPr>
              <a:t>Reimagining High School</a:t>
            </a:r>
            <a:endParaRPr lang="en-US" u="sng"/>
          </a:p>
          <a:p>
            <a:pPr lvl="1"/>
            <a:r>
              <a:rPr lang="en-US">
                <a:latin typeface="Arial"/>
                <a:cs typeface="Arial"/>
              </a:rPr>
              <a:t>HWM did not include any new FY27 funding for EOE’s Reimagining High School account. </a:t>
            </a:r>
          </a:p>
        </p:txBody>
      </p:sp>
      <p:sp>
        <p:nvSpPr>
          <p:cNvPr id="4" name="Slide Number Placeholder 3">
            <a:extLst>
              <a:ext uri="{FF2B5EF4-FFF2-40B4-BE49-F238E27FC236}">
                <a16:creationId xmlns:a16="http://schemas.microsoft.com/office/drawing/2014/main" id="{F7B78104-94ED-3058-4FFF-0479D4AFE663}"/>
              </a:ext>
            </a:extLst>
          </p:cNvPr>
          <p:cNvSpPr>
            <a:spLocks noGrp="1"/>
          </p:cNvSpPr>
          <p:nvPr>
            <p:ph type="sldNum" sz="quarter" idx="12"/>
          </p:nvPr>
        </p:nvSpPr>
        <p:spPr/>
        <p:txBody>
          <a:bodyPr/>
          <a:lstStyle/>
          <a:p>
            <a:fld id="{68A8D22E-6BC5-9E47-900C-2BB94685D9F5}" type="slidenum">
              <a:rPr lang="en-US" smtClean="0"/>
              <a:pPr/>
              <a:t>7</a:t>
            </a:fld>
            <a:endParaRPr lang="en-US"/>
          </a:p>
        </p:txBody>
      </p:sp>
    </p:spTree>
    <p:extLst>
      <p:ext uri="{BB962C8B-B14F-4D97-AF65-F5344CB8AC3E}">
        <p14:creationId xmlns:p14="http://schemas.microsoft.com/office/powerpoint/2010/main" val="1879341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31581-2F88-BB6F-420F-1BB099D81523}"/>
              </a:ext>
            </a:extLst>
          </p:cNvPr>
          <p:cNvSpPr>
            <a:spLocks noGrp="1"/>
          </p:cNvSpPr>
          <p:nvPr>
            <p:ph type="title"/>
          </p:nvPr>
        </p:nvSpPr>
        <p:spPr/>
        <p:txBody>
          <a:bodyPr/>
          <a:lstStyle/>
          <a:p>
            <a:r>
              <a:rPr lang="en-US"/>
              <a:t>Other Key Initiatives</a:t>
            </a:r>
          </a:p>
        </p:txBody>
      </p:sp>
      <p:sp>
        <p:nvSpPr>
          <p:cNvPr id="3" name="Content Placeholder 2">
            <a:extLst>
              <a:ext uri="{FF2B5EF4-FFF2-40B4-BE49-F238E27FC236}">
                <a16:creationId xmlns:a16="http://schemas.microsoft.com/office/drawing/2014/main" id="{643FC81C-4EBF-8C37-EB3B-6FE9934913D0}"/>
              </a:ext>
            </a:extLst>
          </p:cNvPr>
          <p:cNvSpPr>
            <a:spLocks noGrp="1"/>
          </p:cNvSpPr>
          <p:nvPr>
            <p:ph idx="1"/>
          </p:nvPr>
        </p:nvSpPr>
        <p:spPr/>
        <p:txBody>
          <a:bodyPr vert="horz" lIns="91440" tIns="45720" rIns="91440" bIns="45720" rtlCol="0" anchor="t">
            <a:normAutofit/>
          </a:bodyPr>
          <a:lstStyle/>
          <a:p>
            <a:r>
              <a:rPr lang="en-US" sz="3200" u="sng">
                <a:latin typeface="Arial"/>
                <a:cs typeface="Arial"/>
              </a:rPr>
              <a:t>Social &amp; Emotional Supports </a:t>
            </a:r>
          </a:p>
          <a:p>
            <a:pPr lvl="1"/>
            <a:r>
              <a:rPr lang="en-US" sz="2800">
                <a:latin typeface="Arial"/>
                <a:cs typeface="Arial"/>
              </a:rPr>
              <a:t>The Governor’s Mental Health Systems and Wraparounds initiative is not funded by HWM - $6M decrease from FY27 H.2.</a:t>
            </a:r>
          </a:p>
          <a:p>
            <a:pPr lvl="1"/>
            <a:r>
              <a:rPr lang="en-US" sz="2800">
                <a:latin typeface="Arial"/>
                <a:cs typeface="Arial"/>
              </a:rPr>
              <a:t>Social Emotional Learning Grant program is not funded by HWM budget - $3M decrease from FY27 H.2 proposal and FY26 GAA.</a:t>
            </a:r>
          </a:p>
          <a:p>
            <a:pPr lvl="1"/>
            <a:endParaRPr lang="en-US" sz="2800"/>
          </a:p>
          <a:p>
            <a:r>
              <a:rPr lang="en-US" sz="3200" u="sng">
                <a:latin typeface="Arial"/>
                <a:cs typeface="Arial"/>
              </a:rPr>
              <a:t>Accelerating Achievement </a:t>
            </a:r>
          </a:p>
          <a:p>
            <a:pPr lvl="1"/>
            <a:r>
              <a:rPr lang="en-US" sz="2800">
                <a:latin typeface="Arial"/>
                <a:cs typeface="Arial"/>
              </a:rPr>
              <a:t>The Governor’s proposed $10M Accelerating Achievement initiative, including Workforce Diversification is not funded.</a:t>
            </a:r>
          </a:p>
        </p:txBody>
      </p:sp>
      <p:sp>
        <p:nvSpPr>
          <p:cNvPr id="4" name="Slide Number Placeholder 3">
            <a:extLst>
              <a:ext uri="{FF2B5EF4-FFF2-40B4-BE49-F238E27FC236}">
                <a16:creationId xmlns:a16="http://schemas.microsoft.com/office/drawing/2014/main" id="{F974F8A6-4BD9-6C08-37D5-C37D86520B98}"/>
              </a:ext>
            </a:extLst>
          </p:cNvPr>
          <p:cNvSpPr>
            <a:spLocks noGrp="1"/>
          </p:cNvSpPr>
          <p:nvPr>
            <p:ph type="sldNum" sz="quarter" idx="12"/>
          </p:nvPr>
        </p:nvSpPr>
        <p:spPr/>
        <p:txBody>
          <a:bodyPr/>
          <a:lstStyle/>
          <a:p>
            <a:fld id="{68A8D22E-6BC5-9E47-900C-2BB94685D9F5}" type="slidenum">
              <a:rPr lang="en-US" smtClean="0"/>
              <a:pPr/>
              <a:t>8</a:t>
            </a:fld>
            <a:endParaRPr lang="en-US"/>
          </a:p>
        </p:txBody>
      </p:sp>
    </p:spTree>
    <p:extLst>
      <p:ext uri="{BB962C8B-B14F-4D97-AF65-F5344CB8AC3E}">
        <p14:creationId xmlns:p14="http://schemas.microsoft.com/office/powerpoint/2010/main" val="3124358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18446-C963-524B-34B7-9C103F70E044}"/>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D55ED300-8BCA-3D35-FECC-C652FAD6CF9A}"/>
              </a:ext>
            </a:extLst>
          </p:cNvPr>
          <p:cNvSpPr>
            <a:spLocks noGrp="1"/>
          </p:cNvSpPr>
          <p:nvPr>
            <p:ph idx="1"/>
          </p:nvPr>
        </p:nvSpPr>
        <p:spPr/>
        <p:txBody>
          <a:bodyPr vert="horz" lIns="91440" tIns="45720" rIns="91440" bIns="45720" rtlCol="0" anchor="t">
            <a:normAutofit/>
          </a:bodyPr>
          <a:lstStyle/>
          <a:p>
            <a:r>
              <a:rPr lang="en-US" sz="3200" u="sng">
                <a:latin typeface="Arial"/>
                <a:cs typeface="Arial"/>
              </a:rPr>
              <a:t>FY27 Budget Calendar</a:t>
            </a:r>
          </a:p>
          <a:p>
            <a:pPr lvl="1"/>
            <a:r>
              <a:rPr lang="en-US" sz="2800">
                <a:latin typeface="Arial"/>
                <a:cs typeface="Arial"/>
              </a:rPr>
              <a:t>Full House floor debate this week</a:t>
            </a:r>
          </a:p>
          <a:p>
            <a:pPr lvl="1"/>
            <a:r>
              <a:rPr lang="en-US" sz="2800">
                <a:latin typeface="Arial"/>
                <a:cs typeface="Arial"/>
              </a:rPr>
              <a:t>Senate Ways &amp; Means proposal release in mid-May.  Floor debate to conclude by Memorial Day weekend.</a:t>
            </a:r>
          </a:p>
          <a:p>
            <a:pPr lvl="1"/>
            <a:r>
              <a:rPr lang="en-US" sz="2800">
                <a:latin typeface="Arial"/>
                <a:cs typeface="Arial"/>
              </a:rPr>
              <a:t>Joint House/Senate Conference Committee to convene in June.</a:t>
            </a:r>
          </a:p>
          <a:p>
            <a:pPr lvl="1"/>
            <a:r>
              <a:rPr lang="en-US" sz="2800">
                <a:latin typeface="Arial"/>
                <a:cs typeface="Arial"/>
              </a:rPr>
              <a:t>Conference report to the Governor by late June/early July.</a:t>
            </a:r>
          </a:p>
          <a:p>
            <a:pPr lvl="1"/>
            <a:r>
              <a:rPr lang="en-US" sz="2800">
                <a:latin typeface="Arial"/>
                <a:cs typeface="Arial"/>
              </a:rPr>
              <a:t>FY27 General Appropriations Act – July </a:t>
            </a:r>
          </a:p>
        </p:txBody>
      </p:sp>
      <p:sp>
        <p:nvSpPr>
          <p:cNvPr id="4" name="Slide Number Placeholder 3">
            <a:extLst>
              <a:ext uri="{FF2B5EF4-FFF2-40B4-BE49-F238E27FC236}">
                <a16:creationId xmlns:a16="http://schemas.microsoft.com/office/drawing/2014/main" id="{929DFD1C-3AC8-97C5-27F9-2DB5D476861B}"/>
              </a:ext>
            </a:extLst>
          </p:cNvPr>
          <p:cNvSpPr>
            <a:spLocks noGrp="1"/>
          </p:cNvSpPr>
          <p:nvPr>
            <p:ph type="sldNum" sz="quarter" idx="12"/>
          </p:nvPr>
        </p:nvSpPr>
        <p:spPr/>
        <p:txBody>
          <a:bodyPr/>
          <a:lstStyle/>
          <a:p>
            <a:fld id="{68A8D22E-6BC5-9E47-900C-2BB94685D9F5}" type="slidenum">
              <a:rPr lang="en-US" smtClean="0"/>
              <a:pPr/>
              <a:t>9</a:t>
            </a:fld>
            <a:endParaRPr lang="en-US"/>
          </a:p>
        </p:txBody>
      </p:sp>
    </p:spTree>
    <p:extLst>
      <p:ext uri="{BB962C8B-B14F-4D97-AF65-F5344CB8AC3E}">
        <p14:creationId xmlns:p14="http://schemas.microsoft.com/office/powerpoint/2010/main" val="1311599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a12eb2f-f040-4639-9fb2-5a6588dc8035" xsi:nil="true"/>
    <lcf76f155ced4ddcb4097134ff3c332f xmlns="0128f6a2-0fe6-40ac-973e-bb0bf351512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0EA0BB4E6A684694772750B001C800" ma:contentTypeVersion="15" ma:contentTypeDescription="Create a new document." ma:contentTypeScope="" ma:versionID="0f90ca5a2085d8c0a242a18c5743b1a5">
  <xsd:schema xmlns:xsd="http://www.w3.org/2001/XMLSchema" xmlns:xs="http://www.w3.org/2001/XMLSchema" xmlns:p="http://schemas.microsoft.com/office/2006/metadata/properties" xmlns:ns2="0128f6a2-0fe6-40ac-973e-bb0bf351512f" xmlns:ns3="7a12eb2f-f040-4639-9fb2-5a6588dc8035" targetNamespace="http://schemas.microsoft.com/office/2006/metadata/properties" ma:root="true" ma:fieldsID="cb07360ac9a85e116485bb8f524b855d" ns2:_="" ns3:_="">
    <xsd:import namespace="0128f6a2-0fe6-40ac-973e-bb0bf351512f"/>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8f6a2-0fe6-40ac-973e-bb0bf3515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B874FE-1B66-4779-A1AA-FA49C755E8CA}">
  <ds:schemaRefs>
    <ds:schemaRef ds:uri="http://purl.org/dc/elements/1.1/"/>
    <ds:schemaRef ds:uri="http://schemas.microsoft.com/office/2006/metadata/properties"/>
    <ds:schemaRef ds:uri="http://schemas.microsoft.com/office/2006/documentManagement/types"/>
    <ds:schemaRef ds:uri="0128f6a2-0fe6-40ac-973e-bb0bf351512f"/>
    <ds:schemaRef ds:uri="http://purl.org/dc/terms/"/>
    <ds:schemaRef ds:uri="http://schemas.openxmlformats.org/package/2006/metadata/core-properties"/>
    <ds:schemaRef ds:uri="http://purl.org/dc/dcmitype/"/>
    <ds:schemaRef ds:uri="http://schemas.microsoft.com/office/infopath/2007/PartnerControls"/>
    <ds:schemaRef ds:uri="7a12eb2f-f040-4639-9fb2-5a6588dc8035"/>
    <ds:schemaRef ds:uri="http://www.w3.org/XML/1998/namespace"/>
  </ds:schemaRefs>
</ds:datastoreItem>
</file>

<file path=customXml/itemProps2.xml><?xml version="1.0" encoding="utf-8"?>
<ds:datastoreItem xmlns:ds="http://schemas.openxmlformats.org/officeDocument/2006/customXml" ds:itemID="{52339EBE-B2E7-451A-A0D7-473AABF7B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28f6a2-0fe6-40ac-973e-bb0bf351512f"/>
    <ds:schemaRef ds:uri="7a12eb2f-f040-4639-9fb2-5a6588dc8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752CDD-31EA-4772-BFDC-CE845F173BA7}">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6</TotalTime>
  <Words>690</Words>
  <Application>Microsoft Office PowerPoint</Application>
  <PresentationFormat>Widescreen</PresentationFormat>
  <Paragraphs>73</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State Budget Update –BESE Meeting </vt:lpstr>
      <vt:lpstr>Agenda</vt:lpstr>
      <vt:lpstr>Education Aid Accounts</vt:lpstr>
      <vt:lpstr>Education Aid Accounts</vt:lpstr>
      <vt:lpstr>Education Aid Accounts</vt:lpstr>
      <vt:lpstr>Education Aid Accounts</vt:lpstr>
      <vt:lpstr>Other Key Initiatives</vt:lpstr>
      <vt:lpstr>Other Key Initiatives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April 28, 2026 Regular Meeting Item 5 Slides: State Budget Update</dc:title>
  <dc:creator>DESE</dc:creator>
  <cp:lastModifiedBy>Zou, Dong (EOE)</cp:lastModifiedBy>
  <cp:revision>7</cp:revision>
  <dcterms:created xsi:type="dcterms:W3CDTF">2026-01-27T14:15:57Z</dcterms:created>
  <dcterms:modified xsi:type="dcterms:W3CDTF">2026-04-28T19:19:59Z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Apr 28 2026 12:00AM</vt:lpwstr>
  </property>
</Properties>
</file>