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sldIdLst>
    <p:sldId id="273" r:id="rId5"/>
    <p:sldId id="4496" r:id="rId6"/>
    <p:sldId id="285" r:id="rId7"/>
    <p:sldId id="4512" r:id="rId8"/>
    <p:sldId id="274" r:id="rId9"/>
    <p:sldId id="4534" r:id="rId10"/>
    <p:sldId id="4538" r:id="rId11"/>
    <p:sldId id="270" r:id="rId12"/>
    <p:sldId id="4488" r:id="rId13"/>
    <p:sldId id="4548" r:id="rId14"/>
    <p:sldId id="4545" r:id="rId15"/>
    <p:sldId id="4546" r:id="rId16"/>
    <p:sldId id="4542" r:id="rId17"/>
    <p:sldId id="4547" r:id="rId18"/>
    <p:sldId id="4494" r:id="rId19"/>
    <p:sldId id="4539" r:id="rId20"/>
    <p:sldId id="4555" r:id="rId21"/>
    <p:sldId id="4540" r:id="rId22"/>
    <p:sldId id="4556" r:id="rId23"/>
    <p:sldId id="4501" r:id="rId24"/>
    <p:sldId id="4533" r:id="rId25"/>
    <p:sldId id="4504" r:id="rId26"/>
    <p:sldId id="4514" r:id="rId27"/>
    <p:sldId id="4557" r:id="rId28"/>
    <p:sldId id="4559" r:id="rId29"/>
    <p:sldId id="4551" r:id="rId30"/>
    <p:sldId id="4562" r:id="rId31"/>
    <p:sldId id="4537" r:id="rId32"/>
    <p:sldId id="4558" r:id="rId3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C8C6393-E746-40B5-9FC1-D6A472CAA925}">
          <p14:sldIdLst>
            <p14:sldId id="273"/>
            <p14:sldId id="4496"/>
          </p14:sldIdLst>
        </p14:section>
        <p14:section name="Why Research Matters" id="{732FC377-226E-4B23-8B1C-1E1E16FB0402}">
          <p14:sldIdLst>
            <p14:sldId id="285"/>
            <p14:sldId id="4512"/>
          </p14:sldIdLst>
        </p14:section>
        <p14:section name="OPR's Research Functions" id="{4B0A322B-3A51-4018-8FEE-F04FD4D481F3}">
          <p14:sldIdLst>
            <p14:sldId id="274"/>
            <p14:sldId id="4534"/>
            <p14:sldId id="4538"/>
            <p14:sldId id="270"/>
            <p14:sldId id="4488"/>
          </p14:sldIdLst>
        </p14:section>
        <p14:section name="Ongoing Research" id="{728DA76F-83AF-4870-8520-FD5CD2EA16B7}">
          <p14:sldIdLst>
            <p14:sldId id="4548"/>
            <p14:sldId id="4545"/>
            <p14:sldId id="4546"/>
            <p14:sldId id="4542"/>
            <p14:sldId id="4547"/>
            <p14:sldId id="4494"/>
          </p14:sldIdLst>
        </p14:section>
        <p14:section name="Selection of Studies &amp; Their Use" id="{E62452EF-ECEE-4D98-8169-338B1D224B24}">
          <p14:sldIdLst>
            <p14:sldId id="4539"/>
            <p14:sldId id="4555"/>
            <p14:sldId id="4540"/>
            <p14:sldId id="4556"/>
            <p14:sldId id="4501"/>
            <p14:sldId id="4533"/>
            <p14:sldId id="4504"/>
            <p14:sldId id="4514"/>
            <p14:sldId id="4557"/>
            <p14:sldId id="4559"/>
            <p14:sldId id="4551"/>
            <p14:sldId id="4562"/>
          </p14:sldIdLst>
        </p14:section>
        <p14:section name="Limitations and Closing" id="{93ED6E12-523F-4A9B-98FB-FB3223B711B9}">
          <p14:sldIdLst>
            <p14:sldId id="4537"/>
            <p14:sldId id="45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47003-ACFD-568D-AF7C-38BEC866C1F7}" name="Deninger, Matthew (DESE)" initials="MD" userId="S::Matthew.J.Deninger@mass.gov::d333489e-9138-4625-ad0a-e48888547b01" providerId="AD"/>
  <p188:author id="{DC6CD306-81AD-BC7D-16A2-05D9847175B0}" name="Woo, Lauren (DESE)" initials="WL" userId="S::lauren.woo@mass.gov::891b1bf9-83ca-4481-960c-a0625b521a43" providerId="AD"/>
  <p188:author id="{8C592D30-2790-C53A-65AD-E37E11204179}" name="Foley, Kinnon (DESE)" initials="FK" userId="S::kinnon.foley@mass.gov::4bff922e-d211-4dcd-970c-f57d358f4faf" providerId="AD"/>
  <p188:author id="{E6455C3D-F478-5200-7890-9518D1F80781}" name="Winner, Kendra (DESE)" initials="KW" userId="S::Kendra.L.Winner@mass.gov::c4a8ae17-bfa4-40c2-a450-c325afb6dbe1" providerId="AD"/>
  <p188:author id="{6B0BA659-6A49-34B4-55EA-FC435F88D623}" name="Hoang, Lien A (DESE)" initials="H(" userId="S::lien.a.hoang@mass.gov::01847846-fe9b-4ec6-92ff-43e8992098f3" providerId="AD"/>
  <p188:author id="{3F602C5C-ED15-FC16-4B03-46E9ADDE3930}" name="Christo, Dimitri D. (DESE)" initials="CDD(" userId="S::dimitri.d.christo@mass.gov::f6874029-da51-4205-b36d-b8ddc7839279" providerId="AD"/>
  <p188:author id="{7961FF5F-6533-BF5A-5B4D-A8A6AEABBD13}" name="Cruz, Jenny (DESE)" initials="CJ" userId="S::jenny.cruz@mass.gov::9acc5e5d-1e16-45d5-8416-f07c61d324d0" providerId="AD"/>
  <p188:author id="{41BE9399-9991-5738-4CFC-496159E803C4}" name="Puglia, Victoria (DESE)" initials="PV" userId="S::victoria.puglia@mass.gov::847f686a-3eda-47b9-a489-5353fe3b4cac" providerId="AD"/>
  <p188:author id="{9CA43CE2-546B-A27E-FF66-ADBBE95484C9}" name="Sahni, Amrita D. (DESE)" initials="AS" userId="S::Amrita.D.Sahni@mass.gov::6313d7e8-2463-49dd-9257-e9ab299d5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D"/>
    <a:srgbClr val="F3F3F3"/>
    <a:srgbClr val="1E4782"/>
    <a:srgbClr val="EFBC49"/>
    <a:srgbClr val="347AB6"/>
    <a:srgbClr val="B5DFF3"/>
    <a:srgbClr val="EF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B6E9E-0C39-4AF0-B90D-6EC9491E9B9C}" v="368" dt="2026-05-18T16:38:03.496"/>
    <p1510:client id="{F2EF399D-CBC1-C868-695D-8AA4FFA047E2}" v="1" dt="2026-05-18T16:46:37.588"/>
    <p1510:client id="{FEA7B8AF-0008-AB60-E83A-40F4860B2D15}" v="40" dt="2026-05-18T13:50:5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EComm (DESE)" userId="S::desecomm@mass.gov::fc30f9e3-0ed0-4d22-b44e-0e5b0bac278d" providerId="AD" clId="Web-{FEA7B8AF-0008-AB60-E83A-40F4860B2D15}"/>
    <pc:docChg chg="modSld sldOrd">
      <pc:chgData name="DESEComm (DESE)" userId="S::desecomm@mass.gov::fc30f9e3-0ed0-4d22-b44e-0e5b0bac278d" providerId="AD" clId="Web-{FEA7B8AF-0008-AB60-E83A-40F4860B2D15}" dt="2026-05-18T13:50:50.799" v="38" actId="20577"/>
      <pc:docMkLst>
        <pc:docMk/>
      </pc:docMkLst>
      <pc:sldChg chg="modSp">
        <pc:chgData name="DESEComm (DESE)" userId="S::desecomm@mass.gov::fc30f9e3-0ed0-4d22-b44e-0e5b0bac278d" providerId="AD" clId="Web-{FEA7B8AF-0008-AB60-E83A-40F4860B2D15}" dt="2026-05-18T13:50:45.674" v="35"/>
        <pc:sldMkLst>
          <pc:docMk/>
          <pc:sldMk cId="1814007787" sldId="4545"/>
        </pc:sldMkLst>
        <pc:graphicFrameChg chg="mod modGraphic">
          <ac:chgData name="DESEComm (DESE)" userId="S::desecomm@mass.gov::fc30f9e3-0ed0-4d22-b44e-0e5b0bac278d" providerId="AD" clId="Web-{FEA7B8AF-0008-AB60-E83A-40F4860B2D15}" dt="2026-05-18T13:50:35.924" v="25"/>
          <ac:graphicFrameMkLst>
            <pc:docMk/>
            <pc:sldMk cId="1814007787" sldId="4545"/>
            <ac:graphicFrameMk id="5" creationId="{F575E7CB-0324-3667-99CD-6082C2835F63}"/>
          </ac:graphicFrameMkLst>
        </pc:graphicFrameChg>
        <pc:graphicFrameChg chg="mod modGraphic">
          <ac:chgData name="DESEComm (DESE)" userId="S::desecomm@mass.gov::fc30f9e3-0ed0-4d22-b44e-0e5b0bac278d" providerId="AD" clId="Web-{FEA7B8AF-0008-AB60-E83A-40F4860B2D15}" dt="2026-05-18T13:50:45.674" v="35"/>
          <ac:graphicFrameMkLst>
            <pc:docMk/>
            <pc:sldMk cId="1814007787" sldId="4545"/>
            <ac:graphicFrameMk id="6" creationId="{60424462-CCBB-3E8F-8B7D-435F778434E8}"/>
          </ac:graphicFrameMkLst>
        </pc:graphicFrameChg>
      </pc:sldChg>
      <pc:sldChg chg="modSp ord">
        <pc:chgData name="DESEComm (DESE)" userId="S::desecomm@mass.gov::fc30f9e3-0ed0-4d22-b44e-0e5b0bac278d" providerId="AD" clId="Web-{FEA7B8AF-0008-AB60-E83A-40F4860B2D15}" dt="2026-05-18T13:50:50.799" v="38" actId="20577"/>
        <pc:sldMkLst>
          <pc:docMk/>
          <pc:sldMk cId="2077908903" sldId="4548"/>
        </pc:sldMkLst>
        <pc:spChg chg="mod">
          <ac:chgData name="DESEComm (DESE)" userId="S::desecomm@mass.gov::fc30f9e3-0ed0-4d22-b44e-0e5b0bac278d" providerId="AD" clId="Web-{FEA7B8AF-0008-AB60-E83A-40F4860B2D15}" dt="2026-05-18T13:50:50.799" v="38" actId="20577"/>
          <ac:spMkLst>
            <pc:docMk/>
            <pc:sldMk cId="2077908903" sldId="4548"/>
            <ac:spMk id="4" creationId="{19E3AE98-A957-B4C7-012D-9C446DA98C86}"/>
          </ac:spMkLst>
        </pc:spChg>
      </pc:sldChg>
    </pc:docChg>
  </pc:docChgLst>
  <pc:docChgLst>
    <pc:chgData name="Harrington, Carrie J (DESE)" userId="S::carriej.harrington@mass.gov::b543a0b6-021e-430e-a7cb-c84ac318616d" providerId="AD" clId="Web-{F2EF399D-CBC1-C868-695D-8AA4FFA047E2}"/>
    <pc:docChg chg="sldOrd">
      <pc:chgData name="Harrington, Carrie J (DESE)" userId="S::carriej.harrington@mass.gov::b543a0b6-021e-430e-a7cb-c84ac318616d" providerId="AD" clId="Web-{F2EF399D-CBC1-C868-695D-8AA4FFA047E2}" dt="2026-05-18T16:46:37.588" v="0"/>
      <pc:docMkLst>
        <pc:docMk/>
      </pc:docMkLst>
      <pc:sldChg chg="ord">
        <pc:chgData name="Harrington, Carrie J (DESE)" userId="S::carriej.harrington@mass.gov::b543a0b6-021e-430e-a7cb-c84ac318616d" providerId="AD" clId="Web-{F2EF399D-CBC1-C868-695D-8AA4FFA047E2}" dt="2026-05-18T16:46:37.588" v="0"/>
        <pc:sldMkLst>
          <pc:docMk/>
          <pc:sldMk cId="3852230194" sldId="270"/>
        </pc:sldMkLst>
      </pc:sldChg>
    </pc:docChg>
  </pc:docChgLst>
  <pc:docChgLst>
    <pc:chgData name="Deninger, Matthew (DESE)" userId="d333489e-9138-4625-ad0a-e48888547b01" providerId="ADAL" clId="{50620693-DB66-4313-BFFF-951BDC4190E4}"/>
    <pc:docChg chg="custSel addSld delSld modSld addSection delSection modSection">
      <pc:chgData name="Deninger, Matthew (DESE)" userId="d333489e-9138-4625-ad0a-e48888547b01" providerId="ADAL" clId="{50620693-DB66-4313-BFFF-951BDC4190E4}" dt="2026-05-18T16:38:03.495" v="446" actId="17846"/>
      <pc:docMkLst>
        <pc:docMk/>
      </pc:docMkLst>
      <pc:sldChg chg="modSp mod modNotesTx">
        <pc:chgData name="Deninger, Matthew (DESE)" userId="d333489e-9138-4625-ad0a-e48888547b01" providerId="ADAL" clId="{50620693-DB66-4313-BFFF-951BDC4190E4}" dt="2026-05-18T16:33:17.717" v="424" actId="962"/>
        <pc:sldMkLst>
          <pc:docMk/>
          <pc:sldMk cId="3852230194" sldId="270"/>
        </pc:sldMkLst>
        <pc:spChg chg="mod">
          <ac:chgData name="Deninger, Matthew (DESE)" userId="d333489e-9138-4625-ad0a-e48888547b01" providerId="ADAL" clId="{50620693-DB66-4313-BFFF-951BDC4190E4}" dt="2026-05-18T16:33:12.506" v="420" actId="962"/>
          <ac:spMkLst>
            <pc:docMk/>
            <pc:sldMk cId="3852230194" sldId="270"/>
            <ac:spMk id="10" creationId="{4B42932F-0E4C-3FBF-E813-618AA45F7171}"/>
          </ac:spMkLst>
        </pc:spChg>
        <pc:spChg chg="mod">
          <ac:chgData name="Deninger, Matthew (DESE)" userId="d333489e-9138-4625-ad0a-e48888547b01" providerId="ADAL" clId="{50620693-DB66-4313-BFFF-951BDC4190E4}" dt="2026-05-18T16:33:15.784" v="422" actId="962"/>
          <ac:spMkLst>
            <pc:docMk/>
            <pc:sldMk cId="3852230194" sldId="270"/>
            <ac:spMk id="11" creationId="{72068866-712C-BAEA-EA36-79F49950234D}"/>
          </ac:spMkLst>
        </pc:spChg>
        <pc:spChg chg="mod">
          <ac:chgData name="Deninger, Matthew (DESE)" userId="d333489e-9138-4625-ad0a-e48888547b01" providerId="ADAL" clId="{50620693-DB66-4313-BFFF-951BDC4190E4}" dt="2026-05-18T16:33:17.717" v="424" actId="962"/>
          <ac:spMkLst>
            <pc:docMk/>
            <pc:sldMk cId="3852230194" sldId="270"/>
            <ac:spMk id="12" creationId="{4F0C0A13-45D1-6DAD-3696-6F328DCC085A}"/>
          </ac:spMkLst>
        </pc:spChg>
      </pc:sldChg>
      <pc:sldChg chg="modSp mod modNotesTx">
        <pc:chgData name="Deninger, Matthew (DESE)" userId="d333489e-9138-4625-ad0a-e48888547b01" providerId="ADAL" clId="{50620693-DB66-4313-BFFF-951BDC4190E4}" dt="2026-05-18T16:32:54.728" v="418" actId="962"/>
        <pc:sldMkLst>
          <pc:docMk/>
          <pc:sldMk cId="3468117815" sldId="273"/>
        </pc:sldMkLst>
        <pc:picChg chg="mod">
          <ac:chgData name="Deninger, Matthew (DESE)" userId="d333489e-9138-4625-ad0a-e48888547b01" providerId="ADAL" clId="{50620693-DB66-4313-BFFF-951BDC4190E4}" dt="2026-05-18T16:32:54.728" v="418" actId="962"/>
          <ac:picMkLst>
            <pc:docMk/>
            <pc:sldMk cId="3468117815" sldId="273"/>
            <ac:picMk id="7" creationId="{24A0758C-42F6-D69B-D55A-7693D9A34127}"/>
          </ac:picMkLst>
        </pc:picChg>
      </pc:sldChg>
      <pc:sldChg chg="modSp mod modNotesTx">
        <pc:chgData name="Deninger, Matthew (DESE)" userId="d333489e-9138-4625-ad0a-e48888547b01" providerId="ADAL" clId="{50620693-DB66-4313-BFFF-951BDC4190E4}" dt="2026-05-17T22:29:52.720" v="53" actId="113"/>
        <pc:sldMkLst>
          <pc:docMk/>
          <pc:sldMk cId="3956702198" sldId="274"/>
        </pc:sldMkLst>
        <pc:spChg chg="mod">
          <ac:chgData name="Deninger, Matthew (DESE)" userId="d333489e-9138-4625-ad0a-e48888547b01" providerId="ADAL" clId="{50620693-DB66-4313-BFFF-951BDC4190E4}" dt="2026-05-17T22:29:52.720" v="53" actId="113"/>
          <ac:spMkLst>
            <pc:docMk/>
            <pc:sldMk cId="3956702198" sldId="274"/>
            <ac:spMk id="4" creationId="{00000000-0000-0000-0000-000000000000}"/>
          </ac:spMkLst>
        </pc:spChg>
      </pc:sldChg>
      <pc:sldChg chg="modSp mod modNotesTx">
        <pc:chgData name="Deninger, Matthew (DESE)" userId="d333489e-9138-4625-ad0a-e48888547b01" providerId="ADAL" clId="{50620693-DB66-4313-BFFF-951BDC4190E4}" dt="2026-05-17T22:27:57.107" v="47" actId="2711"/>
        <pc:sldMkLst>
          <pc:docMk/>
          <pc:sldMk cId="962254666" sldId="285"/>
        </pc:sldMkLst>
        <pc:spChg chg="mod">
          <ac:chgData name="Deninger, Matthew (DESE)" userId="d333489e-9138-4625-ad0a-e48888547b01" providerId="ADAL" clId="{50620693-DB66-4313-BFFF-951BDC4190E4}" dt="2026-05-17T22:27:57.107" v="47" actId="2711"/>
          <ac:spMkLst>
            <pc:docMk/>
            <pc:sldMk cId="962254666" sldId="285"/>
            <ac:spMk id="4" creationId="{B1603A6E-B4ED-970B-7201-6F080B651B2D}"/>
          </ac:spMkLst>
        </pc:spChg>
      </pc:sldChg>
      <pc:sldChg chg="modSp mod">
        <pc:chgData name="Deninger, Matthew (DESE)" userId="d333489e-9138-4625-ad0a-e48888547b01" providerId="ADAL" clId="{50620693-DB66-4313-BFFF-951BDC4190E4}" dt="2026-05-18T16:33:30.779" v="427" actId="962"/>
        <pc:sldMkLst>
          <pc:docMk/>
          <pc:sldMk cId="230597913" sldId="4488"/>
        </pc:sldMkLst>
        <pc:cxnChg chg="mod">
          <ac:chgData name="Deninger, Matthew (DESE)" userId="d333489e-9138-4625-ad0a-e48888547b01" providerId="ADAL" clId="{50620693-DB66-4313-BFFF-951BDC4190E4}" dt="2026-05-18T16:33:27.571" v="425" actId="962"/>
          <ac:cxnSpMkLst>
            <pc:docMk/>
            <pc:sldMk cId="230597913" sldId="4488"/>
            <ac:cxnSpMk id="8" creationId="{E9D3BB65-D29D-4A39-115E-5A5C0F9F8587}"/>
          </ac:cxnSpMkLst>
        </pc:cxnChg>
        <pc:cxnChg chg="mod">
          <ac:chgData name="Deninger, Matthew (DESE)" userId="d333489e-9138-4625-ad0a-e48888547b01" providerId="ADAL" clId="{50620693-DB66-4313-BFFF-951BDC4190E4}" dt="2026-05-18T16:33:29.478" v="426" actId="962"/>
          <ac:cxnSpMkLst>
            <pc:docMk/>
            <pc:sldMk cId="230597913" sldId="4488"/>
            <ac:cxnSpMk id="9" creationId="{F2834B6E-669F-4323-6F26-22375656080C}"/>
          </ac:cxnSpMkLst>
        </pc:cxnChg>
        <pc:cxnChg chg="mod">
          <ac:chgData name="Deninger, Matthew (DESE)" userId="d333489e-9138-4625-ad0a-e48888547b01" providerId="ADAL" clId="{50620693-DB66-4313-BFFF-951BDC4190E4}" dt="2026-05-18T16:33:30.779" v="427" actId="962"/>
          <ac:cxnSpMkLst>
            <pc:docMk/>
            <pc:sldMk cId="230597913" sldId="4488"/>
            <ac:cxnSpMk id="10" creationId="{C1564F14-F4D8-6E87-843B-96031E170818}"/>
          </ac:cxnSpMkLst>
        </pc:cxnChg>
      </pc:sldChg>
      <pc:sldChg chg="modNotesTx">
        <pc:chgData name="Deninger, Matthew (DESE)" userId="d333489e-9138-4625-ad0a-e48888547b01" providerId="ADAL" clId="{50620693-DB66-4313-BFFF-951BDC4190E4}" dt="2026-05-15T21:33:14.680" v="10" actId="6549"/>
        <pc:sldMkLst>
          <pc:docMk/>
          <pc:sldMk cId="3522086848" sldId="4501"/>
        </pc:sldMkLst>
      </pc:sldChg>
      <pc:sldChg chg="modNotesTx">
        <pc:chgData name="Deninger, Matthew (DESE)" userId="d333489e-9138-4625-ad0a-e48888547b01" providerId="ADAL" clId="{50620693-DB66-4313-BFFF-951BDC4190E4}" dt="2026-05-15T21:33:21.721" v="12" actId="6549"/>
        <pc:sldMkLst>
          <pc:docMk/>
          <pc:sldMk cId="4269887435" sldId="4504"/>
        </pc:sldMkLst>
      </pc:sldChg>
      <pc:sldChg chg="modSp mod modNotesTx">
        <pc:chgData name="Deninger, Matthew (DESE)" userId="d333489e-9138-4625-ad0a-e48888547b01" providerId="ADAL" clId="{50620693-DB66-4313-BFFF-951BDC4190E4}" dt="2026-05-17T22:28:18.157" v="50" actId="113"/>
        <pc:sldMkLst>
          <pc:docMk/>
          <pc:sldMk cId="4170530420" sldId="4512"/>
        </pc:sldMkLst>
        <pc:spChg chg="mod">
          <ac:chgData name="Deninger, Matthew (DESE)" userId="d333489e-9138-4625-ad0a-e48888547b01" providerId="ADAL" clId="{50620693-DB66-4313-BFFF-951BDC4190E4}" dt="2026-05-17T22:28:18.157" v="50" actId="113"/>
          <ac:spMkLst>
            <pc:docMk/>
            <pc:sldMk cId="4170530420" sldId="4512"/>
            <ac:spMk id="4" creationId="{841BE5A4-0F66-8C42-2548-20D41E2B2E70}"/>
          </ac:spMkLst>
        </pc:spChg>
      </pc:sldChg>
      <pc:sldChg chg="modSp mod modNotesTx">
        <pc:chgData name="Deninger, Matthew (DESE)" userId="d333489e-9138-4625-ad0a-e48888547b01" providerId="ADAL" clId="{50620693-DB66-4313-BFFF-951BDC4190E4}" dt="2026-05-18T16:01:36.456" v="112" actId="20577"/>
        <pc:sldMkLst>
          <pc:docMk/>
          <pc:sldMk cId="1980684251" sldId="4514"/>
        </pc:sldMkLst>
        <pc:spChg chg="mod">
          <ac:chgData name="Deninger, Matthew (DESE)" userId="d333489e-9138-4625-ad0a-e48888547b01" providerId="ADAL" clId="{50620693-DB66-4313-BFFF-951BDC4190E4}" dt="2026-05-18T16:01:36.456" v="112" actId="20577"/>
          <ac:spMkLst>
            <pc:docMk/>
            <pc:sldMk cId="1980684251" sldId="4514"/>
            <ac:spMk id="3" creationId="{2B98DA28-8C34-3723-64AE-C54EE840CE2C}"/>
          </ac:spMkLst>
        </pc:spChg>
      </pc:sldChg>
      <pc:sldChg chg="modSp modNotesTx">
        <pc:chgData name="Deninger, Matthew (DESE)" userId="d333489e-9138-4625-ad0a-e48888547b01" providerId="ADAL" clId="{50620693-DB66-4313-BFFF-951BDC4190E4}" dt="2026-05-18T16:24:41.342" v="416" actId="962"/>
        <pc:sldMkLst>
          <pc:docMk/>
          <pc:sldMk cId="3688090013" sldId="4533"/>
        </pc:sldMkLst>
        <pc:graphicFrameChg chg="mod">
          <ac:chgData name="Deninger, Matthew (DESE)" userId="d333489e-9138-4625-ad0a-e48888547b01" providerId="ADAL" clId="{50620693-DB66-4313-BFFF-951BDC4190E4}" dt="2026-05-18T16:24:41.342" v="416" actId="962"/>
          <ac:graphicFrameMkLst>
            <pc:docMk/>
            <pc:sldMk cId="3688090013" sldId="4533"/>
            <ac:graphicFrameMk id="5" creationId="{A766F118-DB8D-3CE4-8CA0-72CD043B0881}"/>
          </ac:graphicFrameMkLst>
        </pc:graphicFrameChg>
      </pc:sldChg>
      <pc:sldChg chg="modNotesTx">
        <pc:chgData name="Deninger, Matthew (DESE)" userId="d333489e-9138-4625-ad0a-e48888547b01" providerId="ADAL" clId="{50620693-DB66-4313-BFFF-951BDC4190E4}" dt="2026-05-15T21:34:04.073" v="20" actId="6549"/>
        <pc:sldMkLst>
          <pc:docMk/>
          <pc:sldMk cId="3450521279" sldId="4537"/>
        </pc:sldMkLst>
      </pc:sldChg>
      <pc:sldChg chg="modSp mod">
        <pc:chgData name="Deninger, Matthew (DESE)" userId="d333489e-9138-4625-ad0a-e48888547b01" providerId="ADAL" clId="{50620693-DB66-4313-BFFF-951BDC4190E4}" dt="2026-05-18T16:35:00.611" v="433" actId="33553"/>
        <pc:sldMkLst>
          <pc:docMk/>
          <pc:sldMk cId="2218595876" sldId="4539"/>
        </pc:sldMkLst>
        <pc:spChg chg="mod">
          <ac:chgData name="Deninger, Matthew (DESE)" userId="d333489e-9138-4625-ad0a-e48888547b01" providerId="ADAL" clId="{50620693-DB66-4313-BFFF-951BDC4190E4}" dt="2026-05-18T16:35:00.611" v="433" actId="33553"/>
          <ac:spMkLst>
            <pc:docMk/>
            <pc:sldMk cId="2218595876" sldId="4539"/>
            <ac:spMk id="4" creationId="{C8A19A43-F483-23D1-5A91-1CBB7E092481}"/>
          </ac:spMkLst>
        </pc:spChg>
      </pc:sldChg>
      <pc:sldChg chg="modSp mod modNotesTx">
        <pc:chgData name="Deninger, Matthew (DESE)" userId="d333489e-9138-4625-ad0a-e48888547b01" providerId="ADAL" clId="{50620693-DB66-4313-BFFF-951BDC4190E4}" dt="2026-05-18T15:35:16.591" v="78" actId="20577"/>
        <pc:sldMkLst>
          <pc:docMk/>
          <pc:sldMk cId="2406082675" sldId="4540"/>
        </pc:sldMkLst>
        <pc:spChg chg="mod">
          <ac:chgData name="Deninger, Matthew (DESE)" userId="d333489e-9138-4625-ad0a-e48888547b01" providerId="ADAL" clId="{50620693-DB66-4313-BFFF-951BDC4190E4}" dt="2026-05-18T15:35:16.591" v="78" actId="20577"/>
          <ac:spMkLst>
            <pc:docMk/>
            <pc:sldMk cId="2406082675" sldId="4540"/>
            <ac:spMk id="5" creationId="{3502C1E2-7428-0037-921B-1AAE8262AFD8}"/>
          </ac:spMkLst>
        </pc:spChg>
      </pc:sldChg>
      <pc:sldChg chg="addSp delSp modSp mod">
        <pc:chgData name="Deninger, Matthew (DESE)" userId="d333489e-9138-4625-ad0a-e48888547b01" providerId="ADAL" clId="{50620693-DB66-4313-BFFF-951BDC4190E4}" dt="2026-05-18T16:34:03.614" v="431" actId="478"/>
        <pc:sldMkLst>
          <pc:docMk/>
          <pc:sldMk cId="245201005" sldId="4542"/>
        </pc:sldMkLst>
        <pc:spChg chg="add del mod">
          <ac:chgData name="Deninger, Matthew (DESE)" userId="d333489e-9138-4625-ad0a-e48888547b01" providerId="ADAL" clId="{50620693-DB66-4313-BFFF-951BDC4190E4}" dt="2026-05-18T16:34:03.614" v="431" actId="478"/>
          <ac:spMkLst>
            <pc:docMk/>
            <pc:sldMk cId="245201005" sldId="4542"/>
            <ac:spMk id="3" creationId="{441E6564-C7D9-99A0-E15B-81A0782872AA}"/>
          </ac:spMkLst>
        </pc:spChg>
        <pc:spChg chg="del">
          <ac:chgData name="Deninger, Matthew (DESE)" userId="d333489e-9138-4625-ad0a-e48888547b01" providerId="ADAL" clId="{50620693-DB66-4313-BFFF-951BDC4190E4}" dt="2026-05-18T16:34:01.930" v="430" actId="478"/>
          <ac:spMkLst>
            <pc:docMk/>
            <pc:sldMk cId="245201005" sldId="4542"/>
            <ac:spMk id="7" creationId="{C62C4D92-E879-F62B-D7FE-CB791B52CBD0}"/>
          </ac:spMkLst>
        </pc:spChg>
      </pc:sldChg>
      <pc:sldChg chg="addSp delSp modSp mod">
        <pc:chgData name="Deninger, Matthew (DESE)" userId="d333489e-9138-4625-ad0a-e48888547b01" providerId="ADAL" clId="{50620693-DB66-4313-BFFF-951BDC4190E4}" dt="2026-05-18T16:33:44.630" v="429" actId="478"/>
        <pc:sldMkLst>
          <pc:docMk/>
          <pc:sldMk cId="1814007787" sldId="4545"/>
        </pc:sldMkLst>
        <pc:spChg chg="del">
          <ac:chgData name="Deninger, Matthew (DESE)" userId="d333489e-9138-4625-ad0a-e48888547b01" providerId="ADAL" clId="{50620693-DB66-4313-BFFF-951BDC4190E4}" dt="2026-05-18T16:33:39.873" v="428" actId="478"/>
          <ac:spMkLst>
            <pc:docMk/>
            <pc:sldMk cId="1814007787" sldId="4545"/>
            <ac:spMk id="3" creationId="{D95F8C21-94A4-7ED5-4D5E-6512C45544CD}"/>
          </ac:spMkLst>
        </pc:spChg>
        <pc:spChg chg="add del mod">
          <ac:chgData name="Deninger, Matthew (DESE)" userId="d333489e-9138-4625-ad0a-e48888547b01" providerId="ADAL" clId="{50620693-DB66-4313-BFFF-951BDC4190E4}" dt="2026-05-18T16:33:44.630" v="429" actId="478"/>
          <ac:spMkLst>
            <pc:docMk/>
            <pc:sldMk cId="1814007787" sldId="4545"/>
            <ac:spMk id="8" creationId="{07A17438-0EBC-E263-A90D-8B1D34764359}"/>
          </ac:spMkLst>
        </pc:spChg>
      </pc:sldChg>
      <pc:sldChg chg="modSp mod">
        <pc:chgData name="Deninger, Matthew (DESE)" userId="d333489e-9138-4625-ad0a-e48888547b01" providerId="ADAL" clId="{50620693-DB66-4313-BFFF-951BDC4190E4}" dt="2026-05-18T16:34:53.520" v="432" actId="33553"/>
        <pc:sldMkLst>
          <pc:docMk/>
          <pc:sldMk cId="2077908903" sldId="4548"/>
        </pc:sldMkLst>
        <pc:spChg chg="mod">
          <ac:chgData name="Deninger, Matthew (DESE)" userId="d333489e-9138-4625-ad0a-e48888547b01" providerId="ADAL" clId="{50620693-DB66-4313-BFFF-951BDC4190E4}" dt="2026-05-18T16:34:53.520" v="432" actId="33553"/>
          <ac:spMkLst>
            <pc:docMk/>
            <pc:sldMk cId="2077908903" sldId="4548"/>
            <ac:spMk id="4" creationId="{19E3AE98-A957-B4C7-012D-9C446DA98C86}"/>
          </ac:spMkLst>
        </pc:spChg>
      </pc:sldChg>
      <pc:sldChg chg="modNotesTx">
        <pc:chgData name="Deninger, Matthew (DESE)" userId="d333489e-9138-4625-ad0a-e48888547b01" providerId="ADAL" clId="{50620693-DB66-4313-BFFF-951BDC4190E4}" dt="2026-05-15T21:33:52.602" v="18" actId="6549"/>
        <pc:sldMkLst>
          <pc:docMk/>
          <pc:sldMk cId="1253332352" sldId="4551"/>
        </pc:sldMkLst>
      </pc:sldChg>
      <pc:sldChg chg="modSp mod">
        <pc:chgData name="Deninger, Matthew (DESE)" userId="d333489e-9138-4625-ad0a-e48888547b01" providerId="ADAL" clId="{50620693-DB66-4313-BFFF-951BDC4190E4}" dt="2026-05-18T16:35:03.855" v="434" actId="33553"/>
        <pc:sldMkLst>
          <pc:docMk/>
          <pc:sldMk cId="3344599186" sldId="4555"/>
        </pc:sldMkLst>
        <pc:spChg chg="mod">
          <ac:chgData name="Deninger, Matthew (DESE)" userId="d333489e-9138-4625-ad0a-e48888547b01" providerId="ADAL" clId="{50620693-DB66-4313-BFFF-951BDC4190E4}" dt="2026-05-18T16:35:03.855" v="434" actId="33553"/>
          <ac:spMkLst>
            <pc:docMk/>
            <pc:sldMk cId="3344599186" sldId="4555"/>
            <ac:spMk id="4" creationId="{E5F632F1-E853-2F38-D895-4411F9122DFA}"/>
          </ac:spMkLst>
        </pc:spChg>
      </pc:sldChg>
      <pc:sldChg chg="modSp mod">
        <pc:chgData name="Deninger, Matthew (DESE)" userId="d333489e-9138-4625-ad0a-e48888547b01" providerId="ADAL" clId="{50620693-DB66-4313-BFFF-951BDC4190E4}" dt="2026-05-18T16:35:06.236" v="435" actId="33553"/>
        <pc:sldMkLst>
          <pc:docMk/>
          <pc:sldMk cId="3531576133" sldId="4556"/>
        </pc:sldMkLst>
        <pc:spChg chg="mod">
          <ac:chgData name="Deninger, Matthew (DESE)" userId="d333489e-9138-4625-ad0a-e48888547b01" providerId="ADAL" clId="{50620693-DB66-4313-BFFF-951BDC4190E4}" dt="2026-05-18T16:35:06.236" v="435" actId="33553"/>
          <ac:spMkLst>
            <pc:docMk/>
            <pc:sldMk cId="3531576133" sldId="4556"/>
            <ac:spMk id="4" creationId="{56B006D5-1911-A699-3FD3-B4F4AC2095E4}"/>
          </ac:spMkLst>
        </pc:spChg>
      </pc:sldChg>
      <pc:sldChg chg="modSp mod">
        <pc:chgData name="Deninger, Matthew (DESE)" userId="d333489e-9138-4625-ad0a-e48888547b01" providerId="ADAL" clId="{50620693-DB66-4313-BFFF-951BDC4190E4}" dt="2026-05-18T16:35:08.156" v="436" actId="33553"/>
        <pc:sldMkLst>
          <pc:docMk/>
          <pc:sldMk cId="2439269772" sldId="4557"/>
        </pc:sldMkLst>
        <pc:spChg chg="mod">
          <ac:chgData name="Deninger, Matthew (DESE)" userId="d333489e-9138-4625-ad0a-e48888547b01" providerId="ADAL" clId="{50620693-DB66-4313-BFFF-951BDC4190E4}" dt="2026-05-18T16:35:08.156" v="436" actId="33553"/>
          <ac:spMkLst>
            <pc:docMk/>
            <pc:sldMk cId="2439269772" sldId="4557"/>
            <ac:spMk id="4" creationId="{98D9C23A-495E-D6CD-3C26-8414A0F46EA0}"/>
          </ac:spMkLst>
        </pc:spChg>
      </pc:sldChg>
      <pc:sldChg chg="modNotesTx">
        <pc:chgData name="Deninger, Matthew (DESE)" userId="d333489e-9138-4625-ad0a-e48888547b01" providerId="ADAL" clId="{50620693-DB66-4313-BFFF-951BDC4190E4}" dt="2026-05-15T21:34:06.122" v="21" actId="6549"/>
        <pc:sldMkLst>
          <pc:docMk/>
          <pc:sldMk cId="21987791" sldId="4558"/>
        </pc:sldMkLst>
      </pc:sldChg>
      <pc:sldChg chg="new del">
        <pc:chgData name="Deninger, Matthew (DESE)" userId="d333489e-9138-4625-ad0a-e48888547b01" providerId="ADAL" clId="{50620693-DB66-4313-BFFF-951BDC4190E4}" dt="2026-05-18T16:37:51.745" v="444" actId="2696"/>
        <pc:sldMkLst>
          <pc:docMk/>
          <pc:sldMk cId="1346215842" sldId="4563"/>
        </pc:sldMkLst>
      </pc:sldChg>
      <pc:sldMasterChg chg="delSldLayout">
        <pc:chgData name="Deninger, Matthew (DESE)" userId="d333489e-9138-4625-ad0a-e48888547b01" providerId="ADAL" clId="{50620693-DB66-4313-BFFF-951BDC4190E4}" dt="2026-05-15T21:34:32.517" v="25" actId="47"/>
        <pc:sldMasterMkLst>
          <pc:docMk/>
          <pc:sldMasterMk cId="469991869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97753B-2B27-44F9-B349-8940070DC6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EC5-4380-9C35-9299AF54D91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3C79B23-E596-4BB9-9C69-0C94A96FD54D}" type="CELLRANGE"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18960521960709E-2"/>
                      <c:h val="0.10536741046904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C5-4380-9C35-9299AF54D91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77FFA5B-C2CF-4761-812B-D27B11A416CE}" type="CELLRANGE"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363246022497992E-2"/>
                      <c:h val="0.1057067866516685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EC5-4380-9C35-9299AF54D91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A2A226B-120C-44F3-AF1B-8A5653F16D2F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708964416392417E-2"/>
                      <c:h val="9.57868649318463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C5-4380-9C35-9299AF54D910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7F9AB96-4E85-4202-8926-1B5429116F81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90000110033544E-2"/>
                      <c:h val="0.1032218091697645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EC5-4380-9C35-9299AF54D910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6C682F-7F9C-427F-B50F-F80AB21305AC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94157038781364E-2"/>
                      <c:h val="0.1006553354845636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EC5-4380-9C35-9299AF54D910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DE214E3-224D-424A-91A5-80EC84792345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67096748279959E-2"/>
                      <c:h val="0.1051080296378881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EC5-4380-9C35-9299AF54D910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3EEF857-D7F4-4281-AA88-1E77F0BD9254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135282934715441E-2"/>
                      <c:h val="0.1007434944237918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EC5-4380-9C35-9299AF54D910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55A67C4-A1B7-4850-BC13-D258B5FDA2BE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644873930099578E-2"/>
                      <c:h val="0.1032218091697645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EC5-4380-9C35-9299AF54D910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B84406E-D9C0-4A3E-954F-57B95DED1D61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20080776230313E-2"/>
                      <c:h val="0.1025112303439946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EC5-4380-9C35-9299AF54D910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3CD9F33-EC21-4330-8CA9-3DB67505EE2F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58268156382982E-2"/>
                      <c:h val="0.1032218091697645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EC5-4380-9C35-9299AF54D910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614CF4A-74BF-4CFC-97B7-8D4AC0DD5FE2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08042943068355E-2"/>
                      <c:h val="9.59052330848024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EC5-4380-9C35-9299AF54D910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AB12BA9-A93C-4656-A6A7-6373D93D7015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95570190108999E-2"/>
                      <c:h val="0.1180916976456009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EC5-4380-9C35-9299AF54D910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4A1D686-456A-46C1-B7D5-2577B27E0781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09285871976285E-2"/>
                      <c:h val="0.1134132215043904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EC5-4380-9C35-9299AF54D910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451D42B-BBDD-4000-B309-92AFE213BD47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30129213884908E-2"/>
                      <c:h val="0.105368731563421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EC5-4380-9C35-9299AF54D910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616A923-D979-44F1-9E55-5108F2ABA2E7}" type="CELLRANGE">
                      <a:rPr lang="en-US"/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[Green]\+##,#0\ \▲\ 0%;[Red]\−##,#0\ \▼\ 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30115744877686E-2"/>
                      <c:h val="0.121009649731201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EC5-4380-9C35-9299AF54D910}"/>
                </c:ext>
              </c:extLst>
            </c:dLbl>
            <c:numFmt formatCode="[Green]\+##,#0\ \▲\ 0%;[Red]\−##,#0\ \▼\ 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Sheet1!$A$1:$A$16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12316</c:v>
                </c:pt>
                <c:pt idx="1">
                  <c:v>13528</c:v>
                </c:pt>
                <c:pt idx="2">
                  <c:v>14325</c:v>
                </c:pt>
                <c:pt idx="3">
                  <c:v>15052</c:v>
                </c:pt>
                <c:pt idx="4">
                  <c:v>16444</c:v>
                </c:pt>
                <c:pt idx="5">
                  <c:v>18269</c:v>
                </c:pt>
                <c:pt idx="6">
                  <c:v>19928</c:v>
                </c:pt>
                <c:pt idx="7">
                  <c:v>19924</c:v>
                </c:pt>
                <c:pt idx="8">
                  <c:v>22681</c:v>
                </c:pt>
                <c:pt idx="9">
                  <c:v>23243</c:v>
                </c:pt>
                <c:pt idx="10">
                  <c:v>22577</c:v>
                </c:pt>
                <c:pt idx="11">
                  <c:v>19999</c:v>
                </c:pt>
                <c:pt idx="12">
                  <c:v>21226</c:v>
                </c:pt>
                <c:pt idx="13">
                  <c:v>25214</c:v>
                </c:pt>
                <c:pt idx="14">
                  <c:v>31605</c:v>
                </c:pt>
                <c:pt idx="15">
                  <c:v>33769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Sheet1!$E$1:$E$16</c15:f>
                <c15:dlblRangeCache>
                  <c:ptCount val="16"/>
                  <c:pt idx="1">
                    <c:v>+1,212 10%</c:v>
                  </c:pt>
                  <c:pt idx="2">
                    <c:v>+797 6%</c:v>
                  </c:pt>
                  <c:pt idx="3">
                    <c:v>+727 5%</c:v>
                  </c:pt>
                  <c:pt idx="4">
                    <c:v>+1,392 9%</c:v>
                  </c:pt>
                  <c:pt idx="5">
                    <c:v>+1,825 11%</c:v>
                  </c:pt>
                  <c:pt idx="6">
                    <c:v>+1,659 9%</c:v>
                  </c:pt>
                  <c:pt idx="7">
                    <c:v>−4 0%</c:v>
                  </c:pt>
                  <c:pt idx="8">
                    <c:v>+2,757 14%</c:v>
                  </c:pt>
                  <c:pt idx="9">
                    <c:v>+562 2%</c:v>
                  </c:pt>
                  <c:pt idx="10">
                    <c:v>−666 3%</c:v>
                  </c:pt>
                  <c:pt idx="11">
                    <c:v>−2,578 11%</c:v>
                  </c:pt>
                  <c:pt idx="12">
                    <c:v>+1,277 6%</c:v>
                  </c:pt>
                  <c:pt idx="13">
                    <c:v>+3,988 19%</c:v>
                  </c:pt>
                  <c:pt idx="14">
                    <c:v>+6,391 16%</c:v>
                  </c:pt>
                  <c:pt idx="15">
                    <c:v>+2,164 13%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7EC5-4380-9C35-9299AF54D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947854015"/>
        <c:axId val="947848735"/>
      </c:barChart>
      <c:lineChart>
        <c:grouping val="standard"/>
        <c:varyColors val="0"/>
        <c:ser>
          <c:idx val="0"/>
          <c:order val="1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Sheet1!$B$1:$B$16</c:f>
              <c:numCache>
                <c:formatCode>General</c:formatCode>
                <c:ptCount val="16"/>
                <c:pt idx="0">
                  <c:v>12316</c:v>
                </c:pt>
                <c:pt idx="1">
                  <c:v>13528</c:v>
                </c:pt>
                <c:pt idx="2">
                  <c:v>14325</c:v>
                </c:pt>
                <c:pt idx="3">
                  <c:v>15052</c:v>
                </c:pt>
                <c:pt idx="4">
                  <c:v>16444</c:v>
                </c:pt>
                <c:pt idx="5">
                  <c:v>18269</c:v>
                </c:pt>
                <c:pt idx="6">
                  <c:v>19928</c:v>
                </c:pt>
                <c:pt idx="7">
                  <c:v>19924</c:v>
                </c:pt>
                <c:pt idx="8">
                  <c:v>22681</c:v>
                </c:pt>
                <c:pt idx="9">
                  <c:v>23243</c:v>
                </c:pt>
                <c:pt idx="10">
                  <c:v>22577</c:v>
                </c:pt>
                <c:pt idx="11">
                  <c:v>19999</c:v>
                </c:pt>
                <c:pt idx="12">
                  <c:v>21226</c:v>
                </c:pt>
                <c:pt idx="13">
                  <c:v>25214</c:v>
                </c:pt>
                <c:pt idx="14">
                  <c:v>31605</c:v>
                </c:pt>
                <c:pt idx="15">
                  <c:v>33769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EC5-4380-9C35-9299AF54D910}"/>
            </c:ext>
          </c:extLst>
        </c:ser>
        <c:ser>
          <c:idx val="2"/>
          <c:order val="2"/>
          <c:spPr>
            <a:ln w="28575" cap="rnd">
              <a:solidFill>
                <a:srgbClr val="1560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Sheet1!$B$1:$B$16</c:f>
              <c:numCache>
                <c:formatCode>General</c:formatCode>
                <c:ptCount val="16"/>
                <c:pt idx="0">
                  <c:v>12316</c:v>
                </c:pt>
                <c:pt idx="1">
                  <c:v>13528</c:v>
                </c:pt>
                <c:pt idx="2">
                  <c:v>14325</c:v>
                </c:pt>
                <c:pt idx="3">
                  <c:v>15052</c:v>
                </c:pt>
                <c:pt idx="4">
                  <c:v>16444</c:v>
                </c:pt>
                <c:pt idx="5">
                  <c:v>18269</c:v>
                </c:pt>
                <c:pt idx="6">
                  <c:v>19928</c:v>
                </c:pt>
                <c:pt idx="7">
                  <c:v>19924</c:v>
                </c:pt>
                <c:pt idx="8">
                  <c:v>22681</c:v>
                </c:pt>
                <c:pt idx="9">
                  <c:v>23243</c:v>
                </c:pt>
                <c:pt idx="10">
                  <c:v>22577</c:v>
                </c:pt>
                <c:pt idx="11">
                  <c:v>19999</c:v>
                </c:pt>
                <c:pt idx="12">
                  <c:v>21226</c:v>
                </c:pt>
                <c:pt idx="13">
                  <c:v>25214</c:v>
                </c:pt>
                <c:pt idx="14">
                  <c:v>31605</c:v>
                </c:pt>
                <c:pt idx="15">
                  <c:v>33769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EC5-4380-9C35-9299AF54D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2225" cap="flat" cmpd="sng" algn="ctr">
              <a:solidFill>
                <a:srgbClr val="156082"/>
              </a:solidFill>
              <a:round/>
            </a:ln>
            <a:effectLst/>
          </c:spPr>
        </c:dropLines>
        <c:marker val="1"/>
        <c:smooth val="0"/>
        <c:axId val="1342523423"/>
        <c:axId val="1342522943"/>
      </c:lineChart>
      <c:catAx>
        <c:axId val="94785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48735"/>
        <c:crosses val="autoZero"/>
        <c:auto val="1"/>
        <c:lblAlgn val="ctr"/>
        <c:lblOffset val="100"/>
        <c:noMultiLvlLbl val="0"/>
      </c:catAx>
      <c:valAx>
        <c:axId val="947848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7854015"/>
        <c:crosses val="autoZero"/>
        <c:crossBetween val="between"/>
      </c:valAx>
      <c:valAx>
        <c:axId val="1342522943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342523423"/>
        <c:crosses val="max"/>
        <c:crossBetween val="between"/>
      </c:valAx>
      <c:catAx>
        <c:axId val="1342523423"/>
        <c:scaling>
          <c:orientation val="minMax"/>
        </c:scaling>
        <c:delete val="1"/>
        <c:axPos val="b"/>
        <c:majorTickMark val="out"/>
        <c:minorTickMark val="none"/>
        <c:tickLblPos val="nextTo"/>
        <c:crossAx val="13425229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6CDB4-77C7-4FBE-B97D-6C26EAE67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5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1C9E-21BD-6644-7E6E-1B937E18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32A79-A759-3513-790C-F3C754318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EDCE1-F164-0BCA-0550-02A3ECBA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C332-B514-F267-89AD-F0F8CB74C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6CDB4-77C7-4FBE-B97D-6C26EAE67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AF3A1-4808-7B57-E9A4-E7033A974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66F6F-C009-BB75-D018-340315D64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7B9F2-210B-4CBF-FCF8-5D0C6B705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9D466-EC27-17C0-0A5A-7BDA208D4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6CDB4-77C7-4FBE-B97D-6C26EAE67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6CDB4-77C7-4FBE-B97D-6C26EAE67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9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4E6F-39DC-463C-8A39-D2BAA86A0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AI-generated content may be incorrect.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51D4DCB4-D71E-80F2-CD14-980FA57C2A1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doe.mass.edu%2Fresearch%2Freports%2F2025%2Fhomeless-report-2026.docx&amp;wdOrigin=BROWSE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research/reports/2024/10-hqim-evaluation-summative-report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www.doe.mass.edu%2Finstruction%2Fimpd%2Fimplement-ma-guide.docx&amp;wdOrigin=BROWSELINK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oe.mass.edu/research/agenda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583" y="1808905"/>
            <a:ext cx="7395621" cy="2450031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Research and Evaluation at DESE</a:t>
            </a:r>
            <a:endParaRPr lang="en-US" b="1" dirty="0">
              <a:latin typeface="Segoe Semi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135" y="4258936"/>
            <a:ext cx="7180516" cy="826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May 2026</a:t>
            </a:r>
          </a:p>
        </p:txBody>
      </p:sp>
      <p:pic>
        <p:nvPicPr>
          <p:cNvPr id="7" name="Picture 6" descr="OPR - Office of Planning and Research logo">
            <a:extLst>
              <a:ext uri="{FF2B5EF4-FFF2-40B4-BE49-F238E27FC236}">
                <a16:creationId xmlns:a16="http://schemas.microsoft.com/office/drawing/2014/main" id="{24A0758C-42F6-D69B-D55A-7693D9A34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48" y="6099452"/>
            <a:ext cx="1169833" cy="6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8920-D16C-9788-EE4C-D7535AD4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6DD03-F224-D387-AADE-51E36D82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3AE98-A957-B4C7-012D-9C446DA98C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6925" y="2565400"/>
            <a:ext cx="7366000" cy="172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 of Ongoing Research</a:t>
            </a:r>
          </a:p>
        </p:txBody>
      </p:sp>
    </p:spTree>
    <p:extLst>
      <p:ext uri="{BB962C8B-B14F-4D97-AF65-F5344CB8AC3E}">
        <p14:creationId xmlns:p14="http://schemas.microsoft.com/office/powerpoint/2010/main" val="207790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5D05-57A3-4B14-3688-3257F471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Teaching and Learning &amp; Multilingual Learners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F2335-FB2B-3E0A-E6C1-D74278E8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75E7CB-0324-3667-99CD-6082C283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83575"/>
              </p:ext>
            </p:extLst>
          </p:nvPr>
        </p:nvGraphicFramePr>
        <p:xfrm>
          <a:off x="312421" y="1709036"/>
          <a:ext cx="1156715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967">
                  <a:extLst>
                    <a:ext uri="{9D8B030D-6E8A-4147-A177-3AD203B41FA5}">
                      <a16:colId xmlns:a16="http://schemas.microsoft.com/office/drawing/2014/main" val="485204332"/>
                    </a:ext>
                  </a:extLst>
                </a:gridCol>
                <a:gridCol w="6119748">
                  <a:extLst>
                    <a:ext uri="{9D8B030D-6E8A-4147-A177-3AD203B41FA5}">
                      <a16:colId xmlns:a16="http://schemas.microsoft.com/office/drawing/2014/main" val="1078510757"/>
                    </a:ext>
                  </a:extLst>
                </a:gridCol>
                <a:gridCol w="2052443">
                  <a:extLst>
                    <a:ext uri="{9D8B030D-6E8A-4147-A177-3AD203B41FA5}">
                      <a16:colId xmlns:a16="http://schemas.microsoft.com/office/drawing/2014/main" val="2211230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  <a:cs typeface="Arial"/>
                        </a:rPr>
                        <a:t>Teaching and Learning Topic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72549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 Hopkins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Literacy High Dosage Tutoring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10/21/2025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54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Literacy 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9/22/2025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53069"/>
                  </a:ext>
                </a:extLst>
              </a:tr>
              <a:tr h="1356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Columbia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Quality Instrucitonal Materials (HQIM) 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8/25/2025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9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University/WEPC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Calculus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8/16/2025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3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Rethinking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in elementary and middle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14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MC2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Genocide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Literacy Screeners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7/22/2022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056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424462-CCBB-3E8F-8B7D-435F7784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43726"/>
              </p:ext>
            </p:extLst>
          </p:nvPr>
        </p:nvGraphicFramePr>
        <p:xfrm>
          <a:off x="297879" y="4677096"/>
          <a:ext cx="1156715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050">
                  <a:extLst>
                    <a:ext uri="{9D8B030D-6E8A-4147-A177-3AD203B41FA5}">
                      <a16:colId xmlns:a16="http://schemas.microsoft.com/office/drawing/2014/main" val="326310706"/>
                    </a:ext>
                  </a:extLst>
                </a:gridCol>
                <a:gridCol w="6115665">
                  <a:extLst>
                    <a:ext uri="{9D8B030D-6E8A-4147-A177-3AD203B41FA5}">
                      <a16:colId xmlns:a16="http://schemas.microsoft.com/office/drawing/2014/main" val="1632472618"/>
                    </a:ext>
                  </a:extLst>
                </a:gridCol>
                <a:gridCol w="2052443">
                  <a:extLst>
                    <a:ext uri="{9D8B030D-6E8A-4147-A177-3AD203B41FA5}">
                      <a16:colId xmlns:a16="http://schemas.microsoft.com/office/drawing/2014/main" val="3440884957"/>
                    </a:ext>
                  </a:extLst>
                </a:gridCol>
              </a:tblGrid>
              <a:tr h="1215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/>
                          <a:cs typeface="Arial"/>
                        </a:rPr>
                        <a:t>Research Team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/>
                          <a:cs typeface="Arial"/>
                        </a:rPr>
                        <a:t>Multilingual Learners Topic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/>
                          <a:cs typeface="Arial"/>
                        </a:rPr>
                        <a:t>Start Date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31721"/>
                  </a:ext>
                </a:extLst>
              </a:tr>
              <a:tr h="1215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 University</a:t>
                      </a:r>
                    </a:p>
                  </a:txBody>
                  <a:tcP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 of Multilingual Learners and Newcomers </a:t>
                      </a:r>
                      <a:endParaRPr lang="en-US" sz="1600" b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2/4/2026</a:t>
                      </a:r>
                    </a:p>
                  </a:txBody>
                  <a:tcPr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91616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UMass Lowell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Multilingual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Learners who have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1/27/2026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872833"/>
                  </a:ext>
                </a:extLst>
              </a:tr>
              <a:tr h="1176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Bilingual Programs and Seal of Biliteracy (LOOK 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3/19/2024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18801"/>
                  </a:ext>
                </a:extLst>
              </a:tr>
              <a:tr h="263155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ESSA Entrance and Exit Policies for </a:t>
                      </a:r>
                      <a:r>
                        <a:rPr lang="en-US" sz="1600" b="0" i="0" u="none" strike="noStrike" noProof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Multilingual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249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00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0AFC-84EF-3A35-1885-4AA665F1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and Career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D25DC-55C0-51A3-6C29-1CEBBB09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B48760-9A7C-023B-38F6-2FD86F4D8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73568"/>
              </p:ext>
            </p:extLst>
          </p:nvPr>
        </p:nvGraphicFramePr>
        <p:xfrm>
          <a:off x="314362" y="1914459"/>
          <a:ext cx="11563275" cy="276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521">
                  <a:extLst>
                    <a:ext uri="{9D8B030D-6E8A-4147-A177-3AD203B41FA5}">
                      <a16:colId xmlns:a16="http://schemas.microsoft.com/office/drawing/2014/main" val="4195776361"/>
                    </a:ext>
                  </a:extLst>
                </a:gridCol>
                <a:gridCol w="6731426">
                  <a:extLst>
                    <a:ext uri="{9D8B030D-6E8A-4147-A177-3AD203B41FA5}">
                      <a16:colId xmlns:a16="http://schemas.microsoft.com/office/drawing/2014/main" val="1238558472"/>
                    </a:ext>
                  </a:extLst>
                </a:gridCol>
                <a:gridCol w="1397328">
                  <a:extLst>
                    <a:ext uri="{9D8B030D-6E8A-4147-A177-3AD203B41FA5}">
                      <a16:colId xmlns:a16="http://schemas.microsoft.com/office/drawing/2014/main" val="1843491791"/>
                    </a:ext>
                  </a:extLst>
                </a:gridCol>
              </a:tblGrid>
              <a:tr h="41726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53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Institutes for Research 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 Career Pathways (ICP) Evaluation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4/9/2026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75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Peer Effects on Selection into Technical Education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2/24/2026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82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University/WEPC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College and Innovation Career Pathways: ELs and SWD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1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UMass Donahue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Placement STEM and 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5/1/2025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3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in Early Education (EEC PIER Fellow)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41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Charter Schools on Student Postsecondary Outcomes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819559"/>
                  </a:ext>
                </a:extLst>
              </a:tr>
              <a:tr h="2070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CTE and Postsecondary Transition for Low-achieving Students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4/6/2023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5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9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D29752-EA58-E22B-EB06-7FC93F65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Diverse and Effective Workforce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9ADDC-E936-595E-8F88-2C932EFA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B9C4E5-C1DD-7916-CBD5-CC79D6491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24467"/>
              </p:ext>
            </p:extLst>
          </p:nvPr>
        </p:nvGraphicFramePr>
        <p:xfrm>
          <a:off x="242005" y="1965960"/>
          <a:ext cx="1156715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739">
                  <a:extLst>
                    <a:ext uri="{9D8B030D-6E8A-4147-A177-3AD203B41FA5}">
                      <a16:colId xmlns:a16="http://schemas.microsoft.com/office/drawing/2014/main" val="257490262"/>
                    </a:ext>
                  </a:extLst>
                </a:gridCol>
                <a:gridCol w="6647701">
                  <a:extLst>
                    <a:ext uri="{9D8B030D-6E8A-4147-A177-3AD203B41FA5}">
                      <a16:colId xmlns:a16="http://schemas.microsoft.com/office/drawing/2014/main" val="3085432129"/>
                    </a:ext>
                  </a:extLst>
                </a:gridCol>
                <a:gridCol w="1683716">
                  <a:extLst>
                    <a:ext uri="{9D8B030D-6E8A-4147-A177-3AD203B41FA5}">
                      <a16:colId xmlns:a16="http://schemas.microsoft.com/office/drawing/2014/main" val="309400931"/>
                    </a:ext>
                  </a:extLst>
                </a:gridCol>
              </a:tblGrid>
              <a:tr h="13284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49834"/>
                  </a:ext>
                </a:extLst>
              </a:tr>
              <a:tr h="1244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University/WEPC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Educator 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7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Persistently Effective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9/25/2025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1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UMass Donahue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Diversification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1/24/2025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00370"/>
                  </a:ext>
                </a:extLst>
              </a:tr>
              <a:tr h="2955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CALDER at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 of Teacher Shortages on Teachers, Learning, &amp; Equity</a:t>
                      </a:r>
                      <a:endParaRPr lang="en-US" sz="1600" b="0" i="0" u="none" strike="noStrike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1/10/2024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45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University/WEPC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66485"/>
                  </a:ext>
                </a:extLst>
              </a:tr>
              <a:tr h="2915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 of Teacher Effectiveness on Charter School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8/5/2022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 University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Pipeline Diversity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6/22/2021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7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1C52-225F-3DD9-0C3B-6A5B07B9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Student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0E3B1-2532-2EB0-9EE2-E1165F67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153F31-CE02-A8D8-6AD9-8D51B87E8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7793"/>
              </p:ext>
            </p:extLst>
          </p:nvPr>
        </p:nvGraphicFramePr>
        <p:xfrm>
          <a:off x="312423" y="1965960"/>
          <a:ext cx="11567154" cy="270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999">
                  <a:extLst>
                    <a:ext uri="{9D8B030D-6E8A-4147-A177-3AD203B41FA5}">
                      <a16:colId xmlns:a16="http://schemas.microsoft.com/office/drawing/2014/main" val="3392618708"/>
                    </a:ext>
                  </a:extLst>
                </a:gridCol>
                <a:gridCol w="6185891">
                  <a:extLst>
                    <a:ext uri="{9D8B030D-6E8A-4147-A177-3AD203B41FA5}">
                      <a16:colId xmlns:a16="http://schemas.microsoft.com/office/drawing/2014/main" val="789091716"/>
                    </a:ext>
                  </a:extLst>
                </a:gridCol>
                <a:gridCol w="1825264">
                  <a:extLst>
                    <a:ext uri="{9D8B030D-6E8A-4147-A177-3AD203B41FA5}">
                      <a16:colId xmlns:a16="http://schemas.microsoft.com/office/drawing/2014/main" val="2138653803"/>
                    </a:ext>
                  </a:extLst>
                </a:gridCol>
              </a:tblGrid>
              <a:tr h="359767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7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Institutes for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Elevating Student Voice and 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1/8/2026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45391"/>
                  </a:ext>
                </a:extLst>
              </a:tr>
              <a:tr h="2256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 University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Multi-State Study on State Cell Phone Policies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12/12/2025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853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Pre-K 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5/20/2025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67126"/>
                  </a:ext>
                </a:extLst>
              </a:tr>
              <a:tr h="2315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Learning Study at Harvard (ELS@H)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3/21/2025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2701"/>
                  </a:ext>
                </a:extLst>
              </a:tr>
              <a:tr h="1214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Chicago, NORC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Playful Learning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4/19/2024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99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 Anslem College &amp; BU/WEPC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 Policy and Practice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7/20/2023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4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of Charter School Suspensions on Student Outcomes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42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1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F01F-1214-93B0-FB10-2B3DA90C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Research Grant Awards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0B8913-B208-86CA-93AA-F260BD2B0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08872"/>
              </p:ext>
            </p:extLst>
          </p:nvPr>
        </p:nvGraphicFramePr>
        <p:xfrm>
          <a:off x="344488" y="1876425"/>
          <a:ext cx="1131411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01">
                  <a:extLst>
                    <a:ext uri="{9D8B030D-6E8A-4147-A177-3AD203B41FA5}">
                      <a16:colId xmlns:a16="http://schemas.microsoft.com/office/drawing/2014/main" val="1799408026"/>
                    </a:ext>
                  </a:extLst>
                </a:gridCol>
                <a:gridCol w="2375520">
                  <a:extLst>
                    <a:ext uri="{9D8B030D-6E8A-4147-A177-3AD203B41FA5}">
                      <a16:colId xmlns:a16="http://schemas.microsoft.com/office/drawing/2014/main" val="3052261918"/>
                    </a:ext>
                  </a:extLst>
                </a:gridCol>
                <a:gridCol w="5523041">
                  <a:extLst>
                    <a:ext uri="{9D8B030D-6E8A-4147-A177-3AD203B41FA5}">
                      <a16:colId xmlns:a16="http://schemas.microsoft.com/office/drawing/2014/main" val="2036169397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572915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Date/Partner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0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2026 DESE with Johns Hopkins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Education Innovation and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Building Ongoing Outcomes in Student Tutoring (BOOST)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9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2023 WestEd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/>
                          <a:cs typeface="Arial"/>
                        </a:rPr>
                        <a:t>Institute of Educational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Examination of LOOK Act Implementation in Massachusetts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3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2020 DESE with UMass Donahue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USDOE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Advanced Placement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2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2019 Brown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Institute of Educational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Consequences of High School Exit Examinations for Student Life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473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6F1DB-5D0A-FD13-4332-9408BC1B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F0A3-2F56-B9C4-54AB-B893EB36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F497C-5F8B-FA3D-EC16-07A35D12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9A43-F483-23D1-5A91-1CBB7E0924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6913" y="1633538"/>
            <a:ext cx="7366000" cy="1725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Studies that Improved DESE’s Work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EB704E-1D92-8022-2CC6-AE1094EA4551}"/>
              </a:ext>
            </a:extLst>
          </p:cNvPr>
          <p:cNvSpPr txBox="1">
            <a:spLocks/>
          </p:cNvSpPr>
          <p:nvPr/>
        </p:nvSpPr>
        <p:spPr>
          <a:xfrm>
            <a:off x="3709416" y="3199907"/>
            <a:ext cx="7365365" cy="172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State-level Policy Research</a:t>
            </a:r>
          </a:p>
          <a:p>
            <a:r>
              <a:rPr lang="en-US" sz="2800"/>
              <a:t>Vulnerable Student Group Research</a:t>
            </a:r>
          </a:p>
          <a:p>
            <a:r>
              <a:rPr lang="en-US" sz="2800"/>
              <a:t>Discrete Program Evaluation</a:t>
            </a:r>
          </a:p>
        </p:txBody>
      </p:sp>
    </p:spTree>
    <p:extLst>
      <p:ext uri="{BB962C8B-B14F-4D97-AF65-F5344CB8AC3E}">
        <p14:creationId xmlns:p14="http://schemas.microsoft.com/office/powerpoint/2010/main" val="221859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B861E-333F-2A02-5BF6-E2E35DF6E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F5119F-2E77-4364-4FA9-AEAF159C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632F1-E853-2F38-D895-4411F9122D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6913" y="1633538"/>
            <a:ext cx="7366000" cy="1725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Studies that Improved DESE’s Work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16FB34-FF47-A149-5004-0874613E32CE}"/>
              </a:ext>
            </a:extLst>
          </p:cNvPr>
          <p:cNvSpPr txBox="1">
            <a:spLocks/>
          </p:cNvSpPr>
          <p:nvPr/>
        </p:nvSpPr>
        <p:spPr>
          <a:xfrm>
            <a:off x="3709416" y="3199907"/>
            <a:ext cx="7365365" cy="172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State-level Policy Research</a:t>
            </a:r>
          </a:p>
          <a:p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Vulnerable Student Group Research</a:t>
            </a:r>
          </a:p>
          <a:p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Discrete Program Evaluation</a:t>
            </a:r>
          </a:p>
        </p:txBody>
      </p:sp>
    </p:spTree>
    <p:extLst>
      <p:ext uri="{BB962C8B-B14F-4D97-AF65-F5344CB8AC3E}">
        <p14:creationId xmlns:p14="http://schemas.microsoft.com/office/powerpoint/2010/main" val="334459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2C1E2-7428-0037-921B-1AAE8262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1300364" cy="861002"/>
          </a:xfrm>
        </p:spPr>
        <p:txBody>
          <a:bodyPr>
            <a:normAutofit fontScale="90000"/>
          </a:bodyPr>
          <a:lstStyle/>
          <a:p>
            <a:r>
              <a:rPr lang="en-US"/>
              <a:t>State Policy Research – Grad Requirement</a:t>
            </a:r>
            <a:br>
              <a:rPr lang="en-US"/>
            </a:br>
            <a:r>
              <a:rPr lang="en-US"/>
              <a:t>September 2018 - present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C0E8F-D32E-51A0-B657-243A9D7C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5486957" cy="441469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Research Partnership</a:t>
            </a:r>
          </a:p>
          <a:p>
            <a:pPr lvl="1"/>
            <a:r>
              <a:rPr lang="en-US"/>
              <a:t>John Papay, Brown University</a:t>
            </a:r>
          </a:p>
          <a:p>
            <a:pPr lvl="1"/>
            <a:r>
              <a:rPr lang="en-US"/>
              <a:t>Dick Murnane, Harvard University</a:t>
            </a:r>
          </a:p>
          <a:p>
            <a:pPr lvl="1"/>
            <a:r>
              <a:rPr lang="en-US"/>
              <a:t>Ann Mantil, Harvard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17B1E-58A2-2601-4A12-576FA089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1CA41D5-7DC3-5000-7FCA-5C0827F837C3}"/>
              </a:ext>
            </a:extLst>
          </p:cNvPr>
          <p:cNvSpPr txBox="1">
            <a:spLocks/>
          </p:cNvSpPr>
          <p:nvPr/>
        </p:nvSpPr>
        <p:spPr>
          <a:xfrm>
            <a:off x="5823361" y="2487168"/>
            <a:ext cx="5486957" cy="3721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Highlights</a:t>
            </a:r>
          </a:p>
          <a:p>
            <a:pPr lvl="1"/>
            <a:r>
              <a:rPr lang="en-US"/>
              <a:t>Relationship between MCAS and later outcomes</a:t>
            </a:r>
          </a:p>
          <a:p>
            <a:pPr lvl="1"/>
            <a:r>
              <a:rPr lang="en-US"/>
              <a:t>Grade inflation</a:t>
            </a:r>
          </a:p>
          <a:p>
            <a:pPr lvl="1"/>
            <a:r>
              <a:rPr lang="en-US"/>
              <a:t>Effective high schools</a:t>
            </a:r>
          </a:p>
          <a:p>
            <a:pPr lvl="1"/>
            <a:r>
              <a:rPr lang="en-US"/>
              <a:t>Community college transfer and attainment</a:t>
            </a:r>
          </a:p>
          <a:p>
            <a:pPr lvl="1"/>
            <a:r>
              <a:rPr lang="en-US"/>
              <a:t>High School Newcomers</a:t>
            </a:r>
          </a:p>
          <a:p>
            <a:pPr lvl="1"/>
            <a:r>
              <a:rPr lang="en-US"/>
              <a:t>Relationship between </a:t>
            </a:r>
            <a:r>
              <a:rPr lang="en-US" err="1"/>
              <a:t>MassCore</a:t>
            </a:r>
            <a:r>
              <a:rPr lang="en-US"/>
              <a:t> completion and later outcomes</a:t>
            </a:r>
          </a:p>
        </p:txBody>
      </p:sp>
    </p:spTree>
    <p:extLst>
      <p:ext uri="{BB962C8B-B14F-4D97-AF65-F5344CB8AC3E}">
        <p14:creationId xmlns:p14="http://schemas.microsoft.com/office/powerpoint/2010/main" val="240608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54B97-D1E7-2A39-93F9-684151D07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8C85D-FB2C-3BA7-2CFB-CA7BC607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006D5-1911-A699-3FD3-B4F4AC2095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6913" y="1633538"/>
            <a:ext cx="7366000" cy="1725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Studies that Improved DESE’s Work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3CC6844-096B-CABB-BE64-3FCA14B3A51F}"/>
              </a:ext>
            </a:extLst>
          </p:cNvPr>
          <p:cNvSpPr txBox="1">
            <a:spLocks/>
          </p:cNvSpPr>
          <p:nvPr/>
        </p:nvSpPr>
        <p:spPr>
          <a:xfrm>
            <a:off x="3709416" y="3199907"/>
            <a:ext cx="7365365" cy="172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State-level Policy Research</a:t>
            </a:r>
          </a:p>
          <a:p>
            <a:r>
              <a:rPr lang="en-US" sz="2800"/>
              <a:t>Vulnerable Student Group Research</a:t>
            </a:r>
          </a:p>
          <a:p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Discrete Program Evaluation</a:t>
            </a:r>
          </a:p>
        </p:txBody>
      </p:sp>
    </p:spTree>
    <p:extLst>
      <p:ext uri="{BB962C8B-B14F-4D97-AF65-F5344CB8AC3E}">
        <p14:creationId xmlns:p14="http://schemas.microsoft.com/office/powerpoint/2010/main" val="353157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878B-14DB-87AE-9A1D-1DD56ED2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F3E8-77B5-9C41-4378-436E37F3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Why research matters</a:t>
            </a:r>
          </a:p>
          <a:p>
            <a:r>
              <a:rPr lang="en-US"/>
              <a:t>The Office of Planning and Research (OPR) and its functions</a:t>
            </a:r>
          </a:p>
          <a:p>
            <a:r>
              <a:rPr lang="en-US"/>
              <a:t>Ongoing research </a:t>
            </a:r>
          </a:p>
          <a:p>
            <a:r>
              <a:rPr lang="en-US"/>
              <a:t>Recent studies that improved DESE’s work</a:t>
            </a:r>
          </a:p>
          <a:p>
            <a:pPr lvl="1"/>
            <a:r>
              <a:rPr lang="en-US"/>
              <a:t>State-level policy research</a:t>
            </a:r>
          </a:p>
          <a:p>
            <a:pPr lvl="1"/>
            <a:r>
              <a:rPr lang="en-US"/>
              <a:t>Vulnerable student group research</a:t>
            </a:r>
          </a:p>
          <a:p>
            <a:pPr lvl="1"/>
            <a:r>
              <a:rPr lang="en-US"/>
              <a:t>Discrete program evaluation</a:t>
            </a:r>
          </a:p>
          <a:p>
            <a:r>
              <a:rPr lang="en-US"/>
              <a:t>Limitations</a:t>
            </a:r>
          </a:p>
          <a:p>
            <a:r>
              <a:rPr lang="en-US"/>
              <a:t>What’s next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71C8C-AAE2-B048-A0F6-CE740B20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0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ABC4B2-DB29-6285-0D9F-76A08DEB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8" y="308699"/>
            <a:ext cx="11890665" cy="861002"/>
          </a:xfrm>
        </p:spPr>
        <p:txBody>
          <a:bodyPr>
            <a:normAutofit fontScale="90000"/>
          </a:bodyPr>
          <a:lstStyle/>
          <a:p>
            <a:r>
              <a:rPr lang="en-US"/>
              <a:t>Students Experiencing Homelessness </a:t>
            </a:r>
            <a:br>
              <a:rPr lang="en-US"/>
            </a:br>
            <a:r>
              <a:rPr lang="en-US"/>
              <a:t>October 2023 - December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1829D-64F8-9996-3741-24F52843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hlinkClick r:id="rId3"/>
              </a:rPr>
              <a:t>Students Experiencing Homelessness in Massachusetts</a:t>
            </a:r>
            <a:endParaRPr lang="en-US"/>
          </a:p>
          <a:p>
            <a:pPr marL="0" indent="0">
              <a:buNone/>
            </a:pPr>
            <a:r>
              <a:rPr lang="en-US"/>
              <a:t>DESE’s Educational Stability Office, Student and Family Support</a:t>
            </a:r>
          </a:p>
          <a:p>
            <a:pPr lvl="1"/>
            <a:r>
              <a:rPr lang="en-US"/>
              <a:t>First comprehensive study of “highly mobile” Massachusetts students:</a:t>
            </a:r>
          </a:p>
          <a:p>
            <a:pPr lvl="2"/>
            <a:r>
              <a:rPr lang="en-US"/>
              <a:t>Experiencing homelessness</a:t>
            </a:r>
          </a:p>
          <a:p>
            <a:pPr lvl="2"/>
            <a:r>
              <a:rPr lang="en-US"/>
              <a:t>Foster care</a:t>
            </a:r>
          </a:p>
          <a:p>
            <a:pPr lvl="2"/>
            <a:r>
              <a:rPr lang="en-US"/>
              <a:t>Migrant families</a:t>
            </a:r>
          </a:p>
          <a:p>
            <a:pPr lvl="2"/>
            <a:r>
              <a:rPr lang="en-US"/>
              <a:t>Military families</a:t>
            </a:r>
          </a:p>
          <a:p>
            <a:pPr lvl="1"/>
            <a:r>
              <a:rPr lang="en-US"/>
              <a:t>Mixed methods design:</a:t>
            </a:r>
          </a:p>
          <a:p>
            <a:pPr lvl="2"/>
            <a:r>
              <a:rPr lang="en-US"/>
              <a:t>Outcomes for “highly mobile” students</a:t>
            </a:r>
          </a:p>
          <a:p>
            <a:pPr lvl="2"/>
            <a:r>
              <a:rPr lang="en-US"/>
              <a:t>Efforts of districts, schools, and community organizations to support these students and their families</a:t>
            </a:r>
          </a:p>
          <a:p>
            <a:pPr lvl="2"/>
            <a:r>
              <a:rPr lang="en-US"/>
              <a:t>Key facilitators, challenges, and recommendations for improvement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EA0F3-F4D5-2CD6-5CCC-B4ECB0AE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C46A-9797-EEF7-59A9-E134A141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8" y="308699"/>
            <a:ext cx="11604293" cy="861002"/>
          </a:xfrm>
        </p:spPr>
        <p:txBody>
          <a:bodyPr>
            <a:normAutofit fontScale="90000"/>
          </a:bodyPr>
          <a:lstStyle/>
          <a:p>
            <a:r>
              <a:rPr lang="en-US"/>
              <a:t>Numbers of Massachusetts K-12 students experiencing homelessness 2010 - 2025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0018C-51C2-39D1-8D44-C40E0465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4" descr="Graph showing that K-12 student homelessness has nearly tripled since 2010, from 12,316 students in 2010 to 33,769 students in 2025.">
            <a:extLst>
              <a:ext uri="{FF2B5EF4-FFF2-40B4-BE49-F238E27FC236}">
                <a16:creationId xmlns:a16="http://schemas.microsoft.com/office/drawing/2014/main" id="{A766F118-DB8D-3CE4-8CA0-72CD043B0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386041"/>
              </p:ext>
            </p:extLst>
          </p:nvPr>
        </p:nvGraphicFramePr>
        <p:xfrm>
          <a:off x="173038" y="1590675"/>
          <a:ext cx="11890375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425BFA-9C9D-7C14-3FB7-AB5462B8B258}"/>
              </a:ext>
            </a:extLst>
          </p:cNvPr>
          <p:cNvSpPr txBox="1"/>
          <p:nvPr/>
        </p:nvSpPr>
        <p:spPr>
          <a:xfrm>
            <a:off x="596128" y="1929384"/>
            <a:ext cx="833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E4782"/>
                </a:solidFill>
              </a:rPr>
              <a:t>K-12 student homelessness nearly tripled from 2010-2025</a:t>
            </a:r>
          </a:p>
        </p:txBody>
      </p:sp>
    </p:spTree>
    <p:extLst>
      <p:ext uri="{BB962C8B-B14F-4D97-AF65-F5344CB8AC3E}">
        <p14:creationId xmlns:p14="http://schemas.microsoft.com/office/powerpoint/2010/main" val="368809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D067-1836-BB18-FF2B-8138AFFE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BBEC-5E8D-39BD-1235-DA136004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Rising numbers of K-12 students experiencing homelessness, in foster care, in migrant worker families and military families</a:t>
            </a:r>
          </a:p>
          <a:p>
            <a:r>
              <a:rPr lang="en-US"/>
              <a:t>Hispanic or Latino, African American or Black, English Learners, Low Income and Students with disabilities overrepresented</a:t>
            </a:r>
          </a:p>
          <a:p>
            <a:r>
              <a:rPr lang="en-US"/>
              <a:t>Students experiencing homelessness or in foster care have poorer nonacademic and academic outcomes compared to their less mobile peers:</a:t>
            </a:r>
          </a:p>
          <a:p>
            <a:pPr lvl="1"/>
            <a:r>
              <a:rPr lang="en-US"/>
              <a:t>Lower attendance</a:t>
            </a:r>
          </a:p>
          <a:p>
            <a:pPr lvl="1"/>
            <a:r>
              <a:rPr lang="en-US"/>
              <a:t>Higher suspension</a:t>
            </a:r>
          </a:p>
          <a:p>
            <a:pPr lvl="1"/>
            <a:r>
              <a:rPr lang="en-US"/>
              <a:t>Higher dropout</a:t>
            </a:r>
          </a:p>
          <a:p>
            <a:pPr lvl="1"/>
            <a:r>
              <a:rPr lang="en-US"/>
              <a:t>Lower rates of MCAS grade 3 and 6 meeting or exceeding expectations</a:t>
            </a:r>
          </a:p>
          <a:p>
            <a:pPr lvl="1"/>
            <a:r>
              <a:rPr lang="en-US"/>
              <a:t>Lower rates of passing all 9</a:t>
            </a:r>
            <a:r>
              <a:rPr lang="en-US" baseline="30000"/>
              <a:t>th</a:t>
            </a:r>
            <a:r>
              <a:rPr lang="en-US"/>
              <a:t> grade courses</a:t>
            </a:r>
          </a:p>
          <a:p>
            <a:pPr lvl="1"/>
            <a:r>
              <a:rPr lang="en-US"/>
              <a:t>Lower graduation </a:t>
            </a:r>
          </a:p>
          <a:p>
            <a:pPr lvl="1"/>
            <a:r>
              <a:rPr lang="en-US"/>
              <a:t>Lower college enrollment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06F3A-E9E6-8FE6-84CA-5EE4C64D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2392-DF3D-1819-A090-F0999EF0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Application of Findings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DA28-8C34-3723-64AE-C54EE840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Informed project plans for DESE’s Educational Stability Team</a:t>
            </a:r>
          </a:p>
          <a:p>
            <a:r>
              <a:rPr lang="en-US"/>
              <a:t>Provided districts with a clearer understanding of the influence of attendance and mobility on the academic outcomes of students experiencing homelessness</a:t>
            </a:r>
          </a:p>
          <a:p>
            <a:r>
              <a:rPr lang="en-US"/>
              <a:t>Increased district training for and focus on family engagement efforts for students with disabilities who are also experiencing homelessness.</a:t>
            </a:r>
          </a:p>
          <a:p>
            <a:r>
              <a:rPr lang="en-US"/>
              <a:t>Improved districts and Regional Homelessness Liaisons professional development </a:t>
            </a:r>
          </a:p>
          <a:p>
            <a:pPr lvl="1"/>
            <a:r>
              <a:rPr lang="en-US"/>
              <a:t>Offered technical assistance to all districts not just McKinney-Vento grantees</a:t>
            </a:r>
          </a:p>
          <a:p>
            <a:pPr lvl="1"/>
            <a:r>
              <a:rPr lang="en-US"/>
              <a:t>Focused technical assistance on specific topics </a:t>
            </a:r>
          </a:p>
          <a:p>
            <a:pPr lvl="1"/>
            <a:r>
              <a:rPr lang="en-US"/>
              <a:t>Included district case consultancies</a:t>
            </a:r>
          </a:p>
          <a:p>
            <a:pPr lvl="1"/>
            <a:r>
              <a:rPr lang="en-US"/>
              <a:t>Offered technical assistance in collaboration with key partners</a:t>
            </a:r>
          </a:p>
          <a:p>
            <a:pPr lvl="2"/>
            <a:r>
              <a:rPr lang="en-US"/>
              <a:t>Other MA agencies (e.g., Department of Children and Families)</a:t>
            </a:r>
          </a:p>
          <a:p>
            <a:pPr lvl="2"/>
            <a:r>
              <a:rPr lang="en-US"/>
              <a:t>DESE units (e.g., Federal Grants, Special Education, Problem Resolution)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AC2C-E740-AE00-BDBB-7EC95223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4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3AC2D-7702-CDC7-DF4D-53315CBD6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00557-6CA3-FA91-8382-EB52A3E3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9C23A-495E-D6CD-3C26-8414A0F46E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6913" y="1633538"/>
            <a:ext cx="7366000" cy="1725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Studies that Improved DESE’s Work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3F314C-34E5-1BA0-699F-B6E71F8F0E43}"/>
              </a:ext>
            </a:extLst>
          </p:cNvPr>
          <p:cNvSpPr txBox="1">
            <a:spLocks/>
          </p:cNvSpPr>
          <p:nvPr/>
        </p:nvSpPr>
        <p:spPr>
          <a:xfrm>
            <a:off x="3709416" y="3199907"/>
            <a:ext cx="7365365" cy="172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State-level Policy Research</a:t>
            </a:r>
          </a:p>
          <a:p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Vulnerable Student Group Research</a:t>
            </a:r>
          </a:p>
          <a:p>
            <a:r>
              <a:rPr lang="en-US" sz="2800"/>
              <a:t>Discrete Program Evaluation</a:t>
            </a:r>
          </a:p>
        </p:txBody>
      </p:sp>
    </p:spTree>
    <p:extLst>
      <p:ext uri="{BB962C8B-B14F-4D97-AF65-F5344CB8AC3E}">
        <p14:creationId xmlns:p14="http://schemas.microsoft.com/office/powerpoint/2010/main" val="2439269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387050-6BAE-C28C-2CA5-C24EBEB1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8" y="308699"/>
            <a:ext cx="12018821" cy="861002"/>
          </a:xfrm>
        </p:spPr>
        <p:txBody>
          <a:bodyPr>
            <a:noAutofit/>
          </a:bodyPr>
          <a:lstStyle/>
          <a:p>
            <a:r>
              <a:rPr lang="en-US" sz="3800"/>
              <a:t>Evaluation of HQIM High-Quality Implementation </a:t>
            </a:r>
            <a:br>
              <a:rPr lang="en-US" sz="3800"/>
            </a:br>
            <a:r>
              <a:rPr lang="en-US" sz="3800"/>
              <a:t>June 2023 - June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9A91F-5521-53B1-6108-F5363273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Evaluation of the High-Quality Instructional Materials (HQIM) Implementation Grant Program </a:t>
            </a:r>
            <a:endParaRPr lang="en-US"/>
          </a:p>
          <a:p>
            <a:pPr marL="0" indent="0">
              <a:buNone/>
            </a:pPr>
            <a:r>
              <a:rPr lang="en-US"/>
              <a:t>DESE’s Instructional Policy Office, Teaching and Learning</a:t>
            </a:r>
          </a:p>
          <a:p>
            <a:r>
              <a:rPr lang="en-US"/>
              <a:t>Evaluation of DESE support for and district implementation of HQIM.</a:t>
            </a:r>
          </a:p>
          <a:p>
            <a:r>
              <a:rPr lang="en-US"/>
              <a:t>Documented evidence of:</a:t>
            </a:r>
          </a:p>
          <a:p>
            <a:pPr lvl="1"/>
            <a:r>
              <a:rPr lang="en-US"/>
              <a:t>Progress, successes, and challenges in supporting effective district systems to implement HQIM.</a:t>
            </a:r>
          </a:p>
          <a:p>
            <a:pPr lvl="1"/>
            <a:r>
              <a:rPr lang="en-US"/>
              <a:t>Changes in educator mindsets, understanding of district HQIM goals, educator practices, and expectations of students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E03D5-A1AF-8F81-5AE4-0E9D210C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43D0-5846-495C-6C53-D017A16F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CD12-9BAC-C013-0E67-06D55051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Over a six-month period of implementing HQIM, teachers reported positive shifts in their: </a:t>
            </a:r>
          </a:p>
          <a:p>
            <a:pPr lvl="1"/>
            <a:r>
              <a:rPr lang="en-US"/>
              <a:t>expectations for students</a:t>
            </a:r>
          </a:p>
          <a:p>
            <a:pPr lvl="1"/>
            <a:r>
              <a:rPr lang="en-US"/>
              <a:t>beliefs about student capabilities</a:t>
            </a:r>
          </a:p>
          <a:p>
            <a:pPr lvl="1"/>
            <a:r>
              <a:rPr lang="en-US"/>
              <a:t>perceptions of equitable HQIM implementation</a:t>
            </a:r>
          </a:p>
          <a:p>
            <a:pPr lvl="1"/>
            <a:r>
              <a:rPr lang="en-US"/>
              <a:t>overall satisfaction with HQIM </a:t>
            </a:r>
          </a:p>
          <a:p>
            <a:r>
              <a:rPr lang="en-US"/>
              <a:t>Teachers reported decreased satisfaction with HQIM supports for Multilingual Learners and students performing below grade level. </a:t>
            </a:r>
          </a:p>
          <a:p>
            <a:r>
              <a:rPr lang="en-US"/>
              <a:t>More positive teacher perceptions were associated with stronger leadership support for:</a:t>
            </a:r>
          </a:p>
          <a:p>
            <a:pPr lvl="1"/>
            <a:r>
              <a:rPr lang="en-US"/>
              <a:t>culturally and linguistically sustaining practices</a:t>
            </a:r>
          </a:p>
          <a:p>
            <a:pPr lvl="1"/>
            <a:r>
              <a:rPr lang="en-US"/>
              <a:t>effective two-way communication between administrators and educators</a:t>
            </a:r>
          </a:p>
          <a:p>
            <a:pPr lvl="1"/>
            <a:r>
              <a:rPr lang="en-US"/>
              <a:t>access to necessary HQIM materials, and </a:t>
            </a:r>
          </a:p>
          <a:p>
            <a:pPr lvl="1"/>
            <a:r>
              <a:rPr lang="en-US"/>
              <a:t>sufficient time for HQIM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0F46F-307B-1226-FFB8-166D37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2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178D-739D-1397-1291-F86FF62B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D209-C6BA-EC82-8C35-756F4566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612902"/>
          </a:xfrm>
        </p:spPr>
        <p:txBody>
          <a:bodyPr>
            <a:normAutofit lnSpcReduction="10000"/>
          </a:bodyPr>
          <a:lstStyle/>
          <a:p>
            <a:r>
              <a:rPr lang="en-US"/>
              <a:t>Updated district supports, tools, and resources to concretely center the role of building-level leadership and effective systems:</a:t>
            </a:r>
          </a:p>
          <a:p>
            <a:pPr lvl="1"/>
            <a:r>
              <a:rPr lang="en-US">
                <a:hlinkClick r:id="rId2"/>
              </a:rPr>
              <a:t>Implement MA Guide</a:t>
            </a:r>
            <a:r>
              <a:rPr lang="en-US"/>
              <a:t>: a clear roadmap for districts to navigate the evaluation, selection, launch, and implementation of HQIM.</a:t>
            </a:r>
          </a:p>
          <a:p>
            <a:r>
              <a:rPr lang="en-US"/>
              <a:t>Stimulated ongoing continuous improvement in district HQIM implementation, including:</a:t>
            </a:r>
          </a:p>
          <a:p>
            <a:pPr lvl="1"/>
            <a:r>
              <a:rPr lang="en-US"/>
              <a:t>Identification of specific instructional practices requiring improvement</a:t>
            </a:r>
          </a:p>
          <a:p>
            <a:pPr lvl="1"/>
            <a:r>
              <a:rPr lang="en-US"/>
              <a:t>Development of full-year professional development calendars</a:t>
            </a:r>
          </a:p>
          <a:p>
            <a:pPr lvl="1"/>
            <a:r>
              <a:rPr lang="en-US"/>
              <a:t>Alignment of district and school leadership and teachers on areas for improvement, namely supports for Multilingual Learners</a:t>
            </a:r>
          </a:p>
          <a:p>
            <a:pPr lvl="1"/>
            <a:r>
              <a:rPr lang="en-US"/>
              <a:t>District monitoring of progress and measures of success</a:t>
            </a:r>
          </a:p>
          <a:p>
            <a:pPr marL="457200" lvl="1" indent="0">
              <a:buNone/>
            </a:pP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F2F4A-F5F8-0D93-81FA-1BD73280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0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9725-344A-39C4-B3CD-0FED6BB1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5610E-973D-16E9-C3FC-24227C09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Funding</a:t>
            </a:r>
          </a:p>
          <a:p>
            <a:r>
              <a:rPr lang="en-US"/>
              <a:t>Researcher Availability/Market</a:t>
            </a:r>
          </a:p>
          <a:p>
            <a:r>
              <a:rPr lang="en-US"/>
              <a:t>Mismatch between questions asked and available data</a:t>
            </a:r>
          </a:p>
          <a:p>
            <a:r>
              <a:rPr lang="en-US"/>
              <a:t>We do as much as we can to extend the reach of research, but because there are so many programs and initiatives, we cannot rigorously evaluate all of them</a:t>
            </a:r>
          </a:p>
          <a:p>
            <a:r>
              <a:rPr lang="en-US"/>
              <a:t>Qualitative research:</a:t>
            </a:r>
          </a:p>
          <a:p>
            <a:pPr lvl="1"/>
            <a:r>
              <a:rPr lang="en-US"/>
              <a:t>Higher cost and higher burden on educators</a:t>
            </a:r>
          </a:p>
          <a:p>
            <a:pPr lvl="1"/>
            <a:r>
              <a:rPr lang="en-US"/>
              <a:t>Quantitative data might not fully answer the question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875BA-FFE3-DCB5-D5F3-05FEF900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1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2AEA-2173-90F1-BEEA-43FC368B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B4AE-7F20-5272-EB1A-CF1F94B7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13114"/>
            <a:ext cx="11890665" cy="4822372"/>
          </a:xfrm>
        </p:spPr>
        <p:txBody>
          <a:bodyPr>
            <a:normAutofit/>
          </a:bodyPr>
          <a:lstStyle/>
          <a:p>
            <a:r>
              <a:rPr lang="en-US"/>
              <a:t>Sharpened focus on how research can continuously inform and shape DESE’s major initiatives </a:t>
            </a:r>
          </a:p>
          <a:p>
            <a:r>
              <a:rPr lang="en-US"/>
              <a:t>Expanding dissemination and transparency of research and findings: </a:t>
            </a:r>
          </a:p>
          <a:p>
            <a:pPr lvl="1"/>
            <a:r>
              <a:rPr lang="en-US"/>
              <a:t>Newsletters</a:t>
            </a:r>
          </a:p>
          <a:p>
            <a:pPr lvl="1"/>
            <a:r>
              <a:rPr lang="en-US"/>
              <a:t>Researcher Round Tables</a:t>
            </a:r>
          </a:p>
          <a:p>
            <a:pPr lvl="1"/>
            <a:r>
              <a:rPr lang="en-US"/>
              <a:t>External Research Report Library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6265B-217B-CFB2-20A9-91A7E601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16534-4A28-E176-201B-BB55D0DF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42A5EB-34AD-081E-B4C9-3F27AAFD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Research Matters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07F36-78B5-3DE0-9A28-08CC8DF4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728215"/>
            <a:ext cx="10642939" cy="4220197"/>
          </a:xfrm>
        </p:spPr>
        <p:txBody>
          <a:bodyPr>
            <a:normAutofit/>
          </a:bodyPr>
          <a:lstStyle/>
          <a:p>
            <a:r>
              <a:rPr lang="en-US"/>
              <a:t>In a complex and rapidly evolving world, consequential decision-making benefits from adopting a researcher’s mindset:</a:t>
            </a:r>
          </a:p>
          <a:p>
            <a:pPr lvl="1"/>
            <a:r>
              <a:rPr lang="en-US"/>
              <a:t>rigorously test our assumptions and intuitions</a:t>
            </a:r>
          </a:p>
          <a:p>
            <a:pPr lvl="1"/>
            <a:r>
              <a:rPr lang="en-US"/>
              <a:t>promote intellectual curiosity, humility, and flexibility in our thinking</a:t>
            </a:r>
          </a:p>
          <a:p>
            <a:pPr lvl="1"/>
            <a:r>
              <a:rPr lang="en-US"/>
              <a:t>a willingness to continuously refine and update our beliefs based on new evidence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03A6E-B4ED-970B-7201-6F080B65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2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8F3F-6B9B-CDD7-BECA-95747693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0ADAB-58D3-91E4-10EC-E60B1CDC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Research Matters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5562B-5590-5869-774D-C3D86460C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728215"/>
            <a:ext cx="8148094" cy="4220197"/>
          </a:xfrm>
        </p:spPr>
        <p:txBody>
          <a:bodyPr>
            <a:normAutofit/>
          </a:bodyPr>
          <a:lstStyle/>
          <a:p>
            <a:r>
              <a:rPr lang="en-US"/>
              <a:t>Research at DESE is not just about reporting on results after the fact; it is how we design better programs, learn together as we implement, and deliberately improve over time.</a:t>
            </a:r>
          </a:p>
          <a:p>
            <a:r>
              <a:rPr lang="en-US"/>
              <a:t>In short, OPR strives to make DESE an organization that learns from new evidence, so we make more informed decisions that benefit the students who count on us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BE5A4-0F66-8C42-2548-20D41E2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</a:endParaRPr>
          </a:p>
        </p:txBody>
      </p:sp>
      <p:pic>
        <p:nvPicPr>
          <p:cNvPr id="5" name="Picture 2" descr="Plan Do Study Act Cycle ">
            <a:extLst>
              <a:ext uri="{FF2B5EF4-FFF2-40B4-BE49-F238E27FC236}">
                <a16:creationId xmlns:a16="http://schemas.microsoft.com/office/drawing/2014/main" id="{695E5238-2620-CF00-59AB-507947A3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13" y="2094540"/>
            <a:ext cx="3071259" cy="30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3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78" y="308699"/>
            <a:ext cx="11267707" cy="861002"/>
          </a:xfrm>
        </p:spPr>
        <p:txBody>
          <a:bodyPr>
            <a:normAutofit/>
          </a:bodyPr>
          <a:lstStyle/>
          <a:p>
            <a:r>
              <a:rPr lang="en-US"/>
              <a:t>OPR’s Research Functions</a:t>
            </a:r>
            <a:endParaRPr lang="en-US">
              <a:latin typeface="Segoe UI Semibold"/>
              <a:cs typeface="Segoe UI 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7914C-0F86-A0B2-AFD6-D0A3FCB06592}"/>
              </a:ext>
            </a:extLst>
          </p:cNvPr>
          <p:cNvSpPr/>
          <p:nvPr/>
        </p:nvSpPr>
        <p:spPr>
          <a:xfrm>
            <a:off x="365759" y="1502229"/>
            <a:ext cx="11267707" cy="5047075"/>
          </a:xfrm>
          <a:custGeom>
            <a:avLst/>
            <a:gdLst>
              <a:gd name="connsiteX0" fmla="*/ 0 w 6263640"/>
              <a:gd name="connsiteY0" fmla="*/ 0 h 1989270"/>
              <a:gd name="connsiteX1" fmla="*/ 6263640 w 6263640"/>
              <a:gd name="connsiteY1" fmla="*/ 0 h 1989270"/>
              <a:gd name="connsiteX2" fmla="*/ 6263640 w 6263640"/>
              <a:gd name="connsiteY2" fmla="*/ 1989270 h 1989270"/>
              <a:gd name="connsiteX3" fmla="*/ 0 w 6263640"/>
              <a:gd name="connsiteY3" fmla="*/ 1989270 h 1989270"/>
              <a:gd name="connsiteX4" fmla="*/ 0 w 6263640"/>
              <a:gd name="connsiteY4" fmla="*/ 0 h 198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3640" h="1989270">
                <a:moveTo>
                  <a:pt x="0" y="0"/>
                </a:moveTo>
                <a:lnTo>
                  <a:pt x="6263640" y="0"/>
                </a:lnTo>
                <a:lnTo>
                  <a:pt x="6263640" y="1989270"/>
                </a:lnTo>
                <a:lnTo>
                  <a:pt x="0" y="19892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871" tIns="39370" rIns="220472" bIns="3937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800" kern="12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Agency-wide research agenda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project development, procurement, management, and dissemination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Cross-agency research collaborations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FERPA and FIPA compliant confidential data access for independent researchers (data-sharing MOUs, etc.)</a:t>
            </a:r>
            <a:endParaRPr lang="en-US" sz="2800" kern="120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data and statistical tools and training for educators on understanding and using these (VOCAL, DARTs, RADAR, etc.)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grant applications and administration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 Community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395670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CEB0D-610A-949A-FA4E-9923337E7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520F68-0204-FA0F-9978-258C35A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DESE’s Research 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38554-C0E0-A62E-F3C6-0B2EA49FB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6648245" cy="441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DESE </a:t>
            </a:r>
            <a:r>
              <a:rPr lang="en-US">
                <a:hlinkClick r:id="rId2"/>
              </a:rPr>
              <a:t>publicly posts</a:t>
            </a:r>
            <a:r>
              <a:rPr lang="en-US"/>
              <a:t> priority research topics both broad and specific:</a:t>
            </a:r>
          </a:p>
          <a:p>
            <a:r>
              <a:rPr lang="en-US" sz="2400"/>
              <a:t>Aligned to DESE’s Vision and Strategic Objectives</a:t>
            </a:r>
          </a:p>
          <a:p>
            <a:r>
              <a:rPr lang="en-US" sz="2400"/>
              <a:t>Organized by broad topics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Additionally, you’ll find lists of:</a:t>
            </a:r>
          </a:p>
          <a:p>
            <a:r>
              <a:rPr lang="en-US" sz="2400"/>
              <a:t>Ongoing research projects and partners</a:t>
            </a:r>
          </a:p>
          <a:p>
            <a:r>
              <a:rPr lang="en-US" sz="2400"/>
              <a:t>Completed research projects and publications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12C0F-FF16-477F-64E3-34469953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Picture of front page of document: DESE 2026 Research Priorities: Office of Planning and Research">
            <a:extLst>
              <a:ext uri="{FF2B5EF4-FFF2-40B4-BE49-F238E27FC236}">
                <a16:creationId xmlns:a16="http://schemas.microsoft.com/office/drawing/2014/main" id="{6970F3BA-75E7-F916-BBBF-A2DECE93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906" y="1591254"/>
            <a:ext cx="3015515" cy="38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2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9A4A-46CF-D7FD-D8AD-DC92E3C3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DESE’s Researcher’s Guide to Massachusetts State Education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119E3-B7E9-8825-45BE-8C86D431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E6935-BAE3-4127-8BE0-775E8BAACD62}"/>
              </a:ext>
            </a:extLst>
          </p:cNvPr>
          <p:cNvSpPr txBox="1"/>
          <p:nvPr/>
        </p:nvSpPr>
        <p:spPr>
          <a:xfrm>
            <a:off x="489857" y="1785257"/>
            <a:ext cx="52686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Specifies available data and how to obtain and interpret it.</a:t>
            </a:r>
          </a:p>
          <a:p>
            <a:endParaRPr lang="en-US" sz="280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four kinds of data for researchers: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 data at the school, district, and statewide levels,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non-confidential student-level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student-level data,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individual-level data on educators</a:t>
            </a:r>
          </a:p>
          <a:p>
            <a:endParaRPr lang="en-US"/>
          </a:p>
        </p:txBody>
      </p:sp>
      <p:pic>
        <p:nvPicPr>
          <p:cNvPr id="9" name="Picture 8" descr="Screenshot of document: &quot;Researcher's Guide to Massachusetts State Education Data. Office of Planning and Research. 2026.&quot;">
            <a:extLst>
              <a:ext uri="{FF2B5EF4-FFF2-40B4-BE49-F238E27FC236}">
                <a16:creationId xmlns:a16="http://schemas.microsoft.com/office/drawing/2014/main" id="{71EDFF77-7F60-F059-121A-770E2EB5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627" y="1464326"/>
            <a:ext cx="3215659" cy="4167868"/>
          </a:xfrm>
          <a:prstGeom prst="rect">
            <a:avLst/>
          </a:prstGeom>
        </p:spPr>
      </p:pic>
      <p:pic>
        <p:nvPicPr>
          <p:cNvPr id="5" name="Picture 4" descr="screenshot of page entitled: Requesting Access to State Data">
            <a:extLst>
              <a:ext uri="{FF2B5EF4-FFF2-40B4-BE49-F238E27FC236}">
                <a16:creationId xmlns:a16="http://schemas.microsoft.com/office/drawing/2014/main" id="{988E71F7-F627-F8D8-063F-1A135C78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326" y="2359593"/>
            <a:ext cx="3257717" cy="41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5874-6893-381D-B184-94C15D98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Our General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E82C1-220C-55CF-9E27-15C443A7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FBB6155-628A-3A20-AE68-5F6D619E7FD8}"/>
              </a:ext>
            </a:extLst>
          </p:cNvPr>
          <p:cNvSpPr txBox="1">
            <a:spLocks/>
          </p:cNvSpPr>
          <p:nvPr/>
        </p:nvSpPr>
        <p:spPr>
          <a:xfrm>
            <a:off x="293889" y="1543049"/>
            <a:ext cx="11317927" cy="198673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OPR maintains an open, rolling research proposal process</a:t>
            </a:r>
          </a:p>
          <a:p>
            <a:r>
              <a:rPr lang="en-US"/>
              <a:t>3-5 proposals typically received monthly</a:t>
            </a:r>
          </a:p>
          <a:p>
            <a:r>
              <a:rPr lang="en-US"/>
              <a:t>External partnerships support research we couldn't otherwise conduct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3FAEA5-B9E6-68D7-4A86-3634CE736CB7}"/>
              </a:ext>
            </a:extLst>
          </p:cNvPr>
          <p:cNvSpPr/>
          <p:nvPr/>
        </p:nvSpPr>
        <p:spPr>
          <a:xfrm>
            <a:off x="550687" y="4270609"/>
            <a:ext cx="2197851" cy="11704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Research Request Review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B8FED6-C410-9EB7-1C0C-969C03A29315}"/>
              </a:ext>
            </a:extLst>
          </p:cNvPr>
          <p:cNvSpPr/>
          <p:nvPr/>
        </p:nvSpPr>
        <p:spPr>
          <a:xfrm>
            <a:off x="3405217" y="4270609"/>
            <a:ext cx="2197851" cy="11704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Data Sharing Agreement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06B967-D247-E9F1-544D-C52B0B335C0A}"/>
              </a:ext>
            </a:extLst>
          </p:cNvPr>
          <p:cNvSpPr/>
          <p:nvPr/>
        </p:nvSpPr>
        <p:spPr>
          <a:xfrm>
            <a:off x="6259747" y="4246634"/>
            <a:ext cx="2197851" cy="11944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Secure Data Delivery &amp; Upkeep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BEBF00-488F-D023-98FC-56356897454D}"/>
              </a:ext>
            </a:extLst>
          </p:cNvPr>
          <p:cNvSpPr/>
          <p:nvPr/>
        </p:nvSpPr>
        <p:spPr>
          <a:xfrm>
            <a:off x="9114277" y="4270609"/>
            <a:ext cx="2197851" cy="11704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Project Management, Publication, and Closeout</a:t>
            </a:r>
          </a:p>
        </p:txBody>
      </p:sp>
      <p:sp>
        <p:nvSpPr>
          <p:cNvPr id="10" name="Arrow: Right 9" descr="arrow pointing to the right">
            <a:extLst>
              <a:ext uri="{FF2B5EF4-FFF2-40B4-BE49-F238E27FC236}">
                <a16:creationId xmlns:a16="http://schemas.microsoft.com/office/drawing/2014/main" id="{4B42932F-0E4C-3FBF-E813-618AA45F7171}"/>
              </a:ext>
            </a:extLst>
          </p:cNvPr>
          <p:cNvSpPr/>
          <p:nvPr/>
        </p:nvSpPr>
        <p:spPr>
          <a:xfrm>
            <a:off x="2806288" y="4480282"/>
            <a:ext cx="548095" cy="841920"/>
          </a:xfrm>
          <a:prstGeom prst="rightArrow">
            <a:avLst/>
          </a:prstGeom>
          <a:solidFill>
            <a:srgbClr val="1F4782"/>
          </a:solidFill>
          <a:ln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 descr="arrow pointing to the right">
            <a:extLst>
              <a:ext uri="{FF2B5EF4-FFF2-40B4-BE49-F238E27FC236}">
                <a16:creationId xmlns:a16="http://schemas.microsoft.com/office/drawing/2014/main" id="{72068866-712C-BAEA-EA36-79F49950234D}"/>
              </a:ext>
            </a:extLst>
          </p:cNvPr>
          <p:cNvSpPr/>
          <p:nvPr/>
        </p:nvSpPr>
        <p:spPr>
          <a:xfrm>
            <a:off x="5673152" y="4480282"/>
            <a:ext cx="548095" cy="841920"/>
          </a:xfrm>
          <a:prstGeom prst="rightArrow">
            <a:avLst/>
          </a:prstGeom>
          <a:solidFill>
            <a:srgbClr val="1F4782"/>
          </a:solidFill>
          <a:ln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4F0C0A13-45D1-6DAD-3696-6F328DCC085A}"/>
              </a:ext>
            </a:extLst>
          </p:cNvPr>
          <p:cNvSpPr/>
          <p:nvPr/>
        </p:nvSpPr>
        <p:spPr>
          <a:xfrm>
            <a:off x="8511890" y="4480282"/>
            <a:ext cx="548095" cy="841920"/>
          </a:xfrm>
          <a:prstGeom prst="rightArrow">
            <a:avLst/>
          </a:prstGeom>
          <a:solidFill>
            <a:srgbClr val="1F4782"/>
          </a:solidFill>
          <a:ln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F9F4-DD50-D02B-C6D3-D48A08D9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Research Request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474E4-D03A-A658-7995-3B6F98AC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2CF732-EFA7-4820-B3D6-D81694A8A735}"/>
              </a:ext>
            </a:extLst>
          </p:cNvPr>
          <p:cNvSpPr/>
          <p:nvPr/>
        </p:nvSpPr>
        <p:spPr>
          <a:xfrm>
            <a:off x="287977" y="1632165"/>
            <a:ext cx="3063240" cy="1180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place for education  agency and cross-agency data requests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3AD24D-8AFA-63F7-399A-25A86B74097A}"/>
              </a:ext>
            </a:extLst>
          </p:cNvPr>
          <p:cNvSpPr/>
          <p:nvPr/>
        </p:nvSpPr>
        <p:spPr>
          <a:xfrm>
            <a:off x="249543" y="3125102"/>
            <a:ext cx="3063240" cy="1180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MOU creation if projects are approved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8C8AA4-8500-8E7D-04F1-8C576162C626}"/>
              </a:ext>
            </a:extLst>
          </p:cNvPr>
          <p:cNvSpPr/>
          <p:nvPr/>
        </p:nvSpPr>
        <p:spPr>
          <a:xfrm>
            <a:off x="287977" y="4736261"/>
            <a:ext cx="3063240" cy="1180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and centralized tracking of all requests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D3BB65-D29D-4A39-115E-5A5C0F9F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784" y="2066965"/>
            <a:ext cx="1715752" cy="1149483"/>
          </a:xfrm>
          <a:prstGeom prst="straightConnector1">
            <a:avLst/>
          </a:prstGeom>
          <a:ln>
            <a:solidFill>
              <a:srgbClr val="1F47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834B6E-669F-4323-6F26-22375656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12783" y="3657600"/>
            <a:ext cx="1783754" cy="26078"/>
          </a:xfrm>
          <a:prstGeom prst="straightConnector1">
            <a:avLst/>
          </a:prstGeom>
          <a:ln>
            <a:solidFill>
              <a:srgbClr val="1F47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564F14-F4D8-6E87-843B-96031E17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36199" y="4323511"/>
            <a:ext cx="1726337" cy="1002868"/>
          </a:xfrm>
          <a:prstGeom prst="straightConnector1">
            <a:avLst/>
          </a:prstGeom>
          <a:ln>
            <a:solidFill>
              <a:srgbClr val="1F47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shot of Education Data Request website.">
            <a:extLst>
              <a:ext uri="{FF2B5EF4-FFF2-40B4-BE49-F238E27FC236}">
                <a16:creationId xmlns:a16="http://schemas.microsoft.com/office/drawing/2014/main" id="{B0406B21-AC95-A6DD-8FB0-DEF5D95E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52" y="1772920"/>
            <a:ext cx="6251636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691941-B799-48DC-9F06-A30F0D271C3B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494D0F-5B2D-44F5-A6E4-06E511D698B6}">
  <ds:schemaRefs>
    <ds:schemaRef ds:uri="0128f6a2-0fe6-40ac-973e-bb0bf351512f"/>
    <ds:schemaRef ds:uri="7a12eb2f-f040-4639-9fb2-5a6588dc803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98D21F-1B6C-4306-9254-F6E9DAD8DC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1667</Words>
  <Application>Microsoft Office PowerPoint</Application>
  <PresentationFormat>Widescreen</PresentationFormat>
  <Paragraphs>358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等线</vt:lpstr>
      <vt:lpstr>Segoe SemiBold</vt:lpstr>
      <vt:lpstr>Aptos</vt:lpstr>
      <vt:lpstr>Arial</vt:lpstr>
      <vt:lpstr>Segoe UI Semibold</vt:lpstr>
      <vt:lpstr>Office Theme</vt:lpstr>
      <vt:lpstr>Research and Evaluation at DESE</vt:lpstr>
      <vt:lpstr>Agenda</vt:lpstr>
      <vt:lpstr>Why Research Matters</vt:lpstr>
      <vt:lpstr>Why Research Matters</vt:lpstr>
      <vt:lpstr>OPR’s Research Functions</vt:lpstr>
      <vt:lpstr>DESE’s Research Agenda</vt:lpstr>
      <vt:lpstr>DESE’s Researcher’s Guide to Massachusetts State Education Data</vt:lpstr>
      <vt:lpstr>Our General Process</vt:lpstr>
      <vt:lpstr>New Research Request Portal</vt:lpstr>
      <vt:lpstr>Sample of Ongoing Research</vt:lpstr>
      <vt:lpstr>Teaching and Learning &amp; Multilingual Learners</vt:lpstr>
      <vt:lpstr>College and Career Readiness</vt:lpstr>
      <vt:lpstr>Diverse and Effective Workforce</vt:lpstr>
      <vt:lpstr>Whole Student</vt:lpstr>
      <vt:lpstr>Federal Research Grant Awards</vt:lpstr>
      <vt:lpstr>Recent Studies that Improved DESE’s Work</vt:lpstr>
      <vt:lpstr>Recent Studies that Improved DESE’s Work</vt:lpstr>
      <vt:lpstr>State Policy Research – Grad Requirement September 2018 - present</vt:lpstr>
      <vt:lpstr>Recent Studies that Improved DESE’s Work</vt:lpstr>
      <vt:lpstr>Students Experiencing Homelessness  October 2023 - December 2024</vt:lpstr>
      <vt:lpstr>Numbers of Massachusetts K-12 students experiencing homelessness 2010 - 2025</vt:lpstr>
      <vt:lpstr>Key Findings</vt:lpstr>
      <vt:lpstr>Application of Findings</vt:lpstr>
      <vt:lpstr>Recent Studies that Improved DESE’s Work</vt:lpstr>
      <vt:lpstr>Evaluation of HQIM High-Quality Implementation  June 2023 - June 2024</vt:lpstr>
      <vt:lpstr>Key Findings</vt:lpstr>
      <vt:lpstr>Application of Findings</vt:lpstr>
      <vt:lpstr>Limitations</vt:lpstr>
      <vt:lpstr>What’s Next: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28, 2026 Regular Meeting Item 2 Slides: Research and Evaluation at DESE</dc:title>
  <dc:creator>DESE</dc:creator>
  <cp:lastModifiedBy>Zou, Dong (EOE)</cp:lastModifiedBy>
  <cp:revision>2</cp:revision>
  <cp:lastPrinted>2026-04-13T21:34:01Z</cp:lastPrinted>
  <dcterms:created xsi:type="dcterms:W3CDTF">2025-04-29T19:14:04Z</dcterms:created>
  <dcterms:modified xsi:type="dcterms:W3CDTF">2026-05-20T15:46:14Z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20 2026 12:00AM</vt:lpwstr>
  </property>
</Properties>
</file>