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592D30-2790-C53A-65AD-E37E11204179}" name="Foley, Kinnon (DESE)" initials="FK" userId="S::kinnon.foley@mass.gov::4bff922e-d211-4dcd-970c-f57d358f4faf" providerId="AD"/>
  <p188:author id="{BB5E4B54-6D4B-C8B3-0FDB-6F0B7F67C7B1}" name="Secatore, Lauren (DESE)" initials="SL" userId="S::lauren.secatore@mass.gov::cd17b2b9-6d24-4d8d-8f5c-ab70f3a1bb15" providerId="AD"/>
  <p188:author id="{F9690166-FC4A-095D-959C-FBDAAD9B91AA}" name="Higgins, Breanna (DESE)" initials="HB" userId="S::breanna.higgins@mass.gov::13847418-33e5-4c85-8537-ce058deb8f20" providerId="AD"/>
  <p188:author id="{F66CAF69-BA8A-071F-8604-9E6655091FAF}" name="Williamson, Lenworth" initials="WL" userId="S::lwilliamson_pcgus.com#ext#@massgov.onmicrosoft.com::7eae6f1b-60ce-425c-97ed-b5e00887951a" providerId="AD"/>
  <p188:author id="{D3AA9091-9AC7-C72B-5D0E-FD7EC9CA3C30}" name="Schneider, Rhoda E (DESE)" initials="S(" userId="S::rhoda.e.schneider@mass.gov::d0126d03-90dd-41f7-a22f-30a70334c8c9" providerId="AD"/>
  <p188:author id="{7290C5B1-B32B-82DC-F444-BDA4B8D6250C}" name="Jou, Julia (DESE)" initials="JJ" userId="S::jjou@mass.gov::7cf196f2-cf9e-453f-b737-da9245d0bade" providerId="AD"/>
  <p188:author id="{178961ED-6CC0-D920-E7A5-4F1493A73A15}" name="Steenland, Deborah (DESE)" initials="SD" userId="S::deborah.steenland@mass.gov::374ac2df-87da-40a8-9b6d-d87c21f5f633" providerId="AD"/>
  <p188:author id="{5A3F0EF4-3C0D-73A3-27C7-E90D66090C92}" name="Woo, Lauren (DESE)" initials="LW" userId="S::Lauren.Woo@mass.gov::891b1bf9-83ca-4481-960c-a0625b521a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79259-AA2A-42E0-A388-377BB4FAE95A}" v="1" dt="2026-05-18T15:17:02.805"/>
    <p1510:client id="{781AF4F6-0186-A105-779C-679E4CB895E7}" v="4" dt="2026-05-18T18:24:57.118"/>
    <p1510:client id="{90BE3787-9417-C387-9F48-5C3DC46DF687}" v="12" dt="2026-05-18T18:19:33.892"/>
    <p1510:client id="{D39C1205-9B0F-43A5-86B4-A6DAB020545E}" v="74" dt="2026-05-18T19:12:07.633"/>
    <p1510:client id="{D9E1CF6C-D7F3-4FD3-958C-CDC0FC27BDF5}" v="9" dt="2026-05-18T19:16:44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337D9-2EED-4F28-93F2-E8D114E88787}" type="datetimeFigureOut"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B1537-E65D-4257-96F7-654E0608B0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38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671B3-4532-4AFA-A5DA-967835EA92C7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1537-E65D-4257-96F7-654E0608B07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1C12EC-2D98-F919-775B-ABB3C3B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8125-6C10-B68E-7EEC-29F87A03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0079182" cy="2560638"/>
          </a:xfrm>
        </p:spPr>
        <p:txBody>
          <a:bodyPr anchor="b">
            <a:normAutofit/>
          </a:bodyPr>
          <a:lstStyle>
            <a:lvl1pPr algn="l">
              <a:defRPr sz="80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40F4C-9107-5A14-480E-3D44D062E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938157"/>
            <a:ext cx="10079182" cy="155863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5DFF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2B64-39B8-E038-D8C3-7C98BA2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971965" dist="50800" dir="5400000" algn="ctr" rotWithShape="0">
              <a:srgbClr val="000000">
                <a:alpha val="3003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3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C3C95-C45D-6F6C-F3B4-EDA7F22D4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BC82F-33C1-E184-14B2-3E5429080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F3F3F3"/>
                </a:solidFill>
              </a:defRPr>
            </a:lvl1pPr>
            <a:lvl2pPr>
              <a:defRPr sz="2800">
                <a:solidFill>
                  <a:srgbClr val="F3F3F3"/>
                </a:solidFill>
              </a:defRPr>
            </a:lvl2pPr>
            <a:lvl3pPr>
              <a:defRPr sz="2400">
                <a:solidFill>
                  <a:srgbClr val="F3F3F3"/>
                </a:solidFill>
              </a:defRPr>
            </a:lvl3pPr>
            <a:lvl4pPr>
              <a:defRPr sz="2000">
                <a:solidFill>
                  <a:srgbClr val="F3F3F3"/>
                </a:solidFill>
              </a:defRPr>
            </a:lvl4pPr>
            <a:lvl5pPr>
              <a:defRPr sz="2000">
                <a:solidFill>
                  <a:srgbClr val="F3F3F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51A6A-4D8B-5122-0AE6-EB1794A93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1E4782"/>
                </a:solidFill>
              </a:defRPr>
            </a:lvl1pPr>
            <a:lvl2pPr>
              <a:defRPr sz="2800">
                <a:solidFill>
                  <a:srgbClr val="1E4782"/>
                </a:solidFill>
              </a:defRPr>
            </a:lvl2pPr>
            <a:lvl3pPr>
              <a:defRPr sz="2400">
                <a:solidFill>
                  <a:srgbClr val="1E4782"/>
                </a:solidFill>
              </a:defRPr>
            </a:lvl3pPr>
            <a:lvl4pPr>
              <a:defRPr sz="2000">
                <a:solidFill>
                  <a:srgbClr val="1E4782"/>
                </a:solidFill>
              </a:defRPr>
            </a:lvl4pPr>
            <a:lvl5pPr>
              <a:defRPr sz="2000">
                <a:solidFill>
                  <a:srgbClr val="1E478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E478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F3FA896-C43D-31E8-81CC-112E026C87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8188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F6B8AA-CDAC-6F83-437E-9F75F81B74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30A28D6-B250-1721-F3F0-F1B6912079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1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45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1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75CF-B5C5-ED8A-88A0-8AE47B40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0DD9-4BCC-D20C-9CD3-C61570FC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A598-F2AA-D757-9BAF-844B64A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55EE-1863-610E-AAE1-EE332FFAC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FAF1-FDD2-DEBC-6AA4-EC4CCBD2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BFBA8-CEF2-8E5D-9095-7FA8144C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4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5D4F3-A1B5-B917-5F54-AF19B274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548" y="2505075"/>
            <a:ext cx="5157787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1150-5393-D283-E33B-3609AA2A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796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017DC-0538-D4B7-3886-13292A469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960" y="2505075"/>
            <a:ext cx="5183188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B7D3-E745-25B4-373D-DBC63B595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95598" dist="50800" dir="5400000" algn="ctr" rotWithShape="0">
              <a:srgbClr val="000000">
                <a:alpha val="2955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92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76969" dir="72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7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793118" dist="50800" dir="5400000" algn="ctr" rotWithShape="0">
              <a:srgbClr val="000000">
                <a:alpha val="3021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D4DCB4-D71E-80F2-CD14-980FA57C2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549BF-250F-BA79-3611-D06653B9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65126"/>
            <a:ext cx="10515600" cy="86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C57C9-737B-B6D6-1314-78C22CCF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0" y="1340427"/>
            <a:ext cx="10515600" cy="483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BD77-56B0-2B84-ADB2-A2EE1F0E5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52" r:id="rId5"/>
    <p:sldLayoutId id="2147483653" r:id="rId6"/>
    <p:sldLayoutId id="2147483655" r:id="rId7"/>
    <p:sldLayoutId id="2147483665" r:id="rId8"/>
    <p:sldLayoutId id="2147483664" r:id="rId9"/>
    <p:sldLayoutId id="2147483666" r:id="rId10"/>
    <p:sldLayoutId id="2147483656" r:id="rId11"/>
    <p:sldLayoutId id="2147483660" r:id="rId12"/>
    <p:sldLayoutId id="2147483661" r:id="rId13"/>
    <p:sldLayoutId id="2147483657" r:id="rId14"/>
    <p:sldLayoutId id="2147483669" r:id="rId15"/>
    <p:sldLayoutId id="2147483662" r:id="rId16"/>
    <p:sldLayoutId id="2147483670" r:id="rId17"/>
    <p:sldLayoutId id="2147483663" r:id="rId18"/>
    <p:sldLayoutId id="2147483671" r:id="rId19"/>
    <p:sldLayoutId id="2147483672" r:id="rId20"/>
    <p:sldLayoutId id="214748367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7A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8F73-F760-200D-8352-532B6B4A3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6600" dirty="0">
                <a:latin typeface="Arial"/>
                <a:cs typeface="Arial"/>
              </a:rPr>
              <a:t>State Budget Update –BESE Meeting 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05BC1-DD0C-15EF-B112-A9C5ACE72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May 19, 2026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0B6F1-FFCD-F04B-90CF-FE943CFD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dirty="0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3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9B13-C8F3-CD7A-0066-B466B095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445C-CDA0-7708-C173-04817B360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3600"/>
              <a:t>Education Aid Accounts</a:t>
            </a:r>
          </a:p>
          <a:p>
            <a:r>
              <a:rPr lang="en-US" sz="3600"/>
              <a:t>Other Key Initiatives</a:t>
            </a:r>
          </a:p>
          <a:p>
            <a:r>
              <a:rPr lang="en-US" sz="360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2D532-1599-C8A6-0D8B-BA5B7E9F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C71C-479A-3AC4-C2E8-583A5B6C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 Aid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A31A-A275-0187-3286-20277817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663140"/>
            <a:ext cx="11833156" cy="4846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Senate Ways &amp; Means report continues to fund Education Aid accounts at their historically highest levels.</a:t>
            </a:r>
          </a:p>
          <a:p>
            <a:endParaRPr lang="en-US"/>
          </a:p>
          <a:p>
            <a:r>
              <a:rPr lang="en-US" u="sng"/>
              <a:t>Ch.70 Aid</a:t>
            </a:r>
          </a:p>
          <a:p>
            <a:pPr lvl="1"/>
            <a:r>
              <a:rPr lang="en-US"/>
              <a:t>$7.66 Billion, 4% growth ($296.5 million from this school year)</a:t>
            </a:r>
          </a:p>
          <a:p>
            <a:pPr lvl="1"/>
            <a:r>
              <a:rPr lang="en-US"/>
              <a:t>FY27 Proposal implements the 6</a:t>
            </a:r>
            <a:r>
              <a:rPr lang="en-US" baseline="30000"/>
              <a:t>th</a:t>
            </a:r>
            <a:r>
              <a:rPr lang="en-US"/>
              <a:t> year of the Student Opportunity Act phased increase rates across the five categories: </a:t>
            </a:r>
          </a:p>
          <a:p>
            <a:pPr lvl="2"/>
            <a:r>
              <a:rPr lang="en-US"/>
              <a:t> benefits and fixed charges</a:t>
            </a:r>
          </a:p>
          <a:p>
            <a:pPr lvl="2"/>
            <a:r>
              <a:rPr lang="en-US"/>
              <a:t> guidance and psychological services</a:t>
            </a:r>
          </a:p>
          <a:p>
            <a:pPr lvl="2"/>
            <a:r>
              <a:rPr lang="en-US"/>
              <a:t> special education out of district tuition,</a:t>
            </a:r>
          </a:p>
          <a:p>
            <a:pPr lvl="2"/>
            <a:r>
              <a:rPr lang="en-US"/>
              <a:t> English learners, </a:t>
            </a:r>
          </a:p>
          <a:p>
            <a:pPr lvl="2"/>
            <a:r>
              <a:rPr lang="en-US"/>
              <a:t> low-income students</a:t>
            </a:r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661D3-E0FE-71CA-5FD0-2C623D89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569E-C638-6DD5-6DA9-1642463F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 Aid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3034-D206-A531-3E73-F8F68475D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Statewide, foundation enrollment decreased from 905,307 in FY26 to 890,622 in FY27, a decrease of 14,685 students. Foundation enrollment decreased for 236 districts, while 81 districts experienced enrollment increases.</a:t>
            </a:r>
          </a:p>
          <a:p>
            <a:endParaRPr lang="en-US"/>
          </a:p>
          <a:p>
            <a:r>
              <a:rPr lang="en-US"/>
              <a:t>Minimum aid provision guarantees all districts receive at least the same amount of aid in FY27 as they did in FY26 plus a $160 per pupil increase.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E335B-2B43-4E05-ED31-00F4B7F6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7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2EA9-EB01-0841-0768-4918C89A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 Aid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77868-4B96-53B7-0C09-1CD355194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u="sng"/>
              <a:t>Special Education Circuit Breaker</a:t>
            </a:r>
          </a:p>
          <a:p>
            <a:pPr lvl="1"/>
            <a:r>
              <a:rPr lang="en-US">
                <a:latin typeface="Arial"/>
                <a:cs typeface="Arial"/>
              </a:rPr>
              <a:t>This program is being funded by two accounts in FY27 totaling $852.7M (1596-2604 Fair Share account in the supplemental budget and 7061-0012). </a:t>
            </a:r>
          </a:p>
          <a:p>
            <a:pPr lvl="1"/>
            <a:r>
              <a:rPr lang="en-US"/>
              <a:t>This funding level is projected to reimburse 100% of the entitlements for instruction/tuition and transportation claims.</a:t>
            </a:r>
          </a:p>
          <a:p>
            <a:endParaRPr lang="en-US"/>
          </a:p>
          <a:p>
            <a:r>
              <a:rPr lang="en-US" u="sng"/>
              <a:t>Charter School Tuition Reimbursement</a:t>
            </a:r>
          </a:p>
          <a:p>
            <a:pPr lvl="1"/>
            <a:r>
              <a:rPr lang="en-US">
                <a:latin typeface="Arial"/>
                <a:cs typeface="Arial"/>
              </a:rPr>
              <a:t>The SOA requires that 100% of the total statewide reimbursement obligation be funded.</a:t>
            </a:r>
          </a:p>
          <a:p>
            <a:pPr lvl="1"/>
            <a:r>
              <a:rPr lang="en-US"/>
              <a:t>The SWM recommendation of $200.4 million is expected to meet the 100% requirement when tuition assessments are updated to reflect actual enrollments and district spending levels.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A6170-C9A1-1C94-BD05-6DE9A5C8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1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21E3-CB84-F0B1-5C72-345FB1A1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 Aid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F14CE-7545-FD0F-E7B8-CA62054C9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u="sng" dirty="0">
                <a:latin typeface="Arial"/>
                <a:cs typeface="Arial"/>
              </a:rPr>
              <a:t>Transportation Reimbursements</a:t>
            </a:r>
          </a:p>
          <a:p>
            <a:endParaRPr lang="en-US" sz="3200" u="sng" dirty="0">
              <a:latin typeface="Arial"/>
              <a:cs typeface="Arial"/>
            </a:endParaRPr>
          </a:p>
          <a:p>
            <a:pPr lvl="1"/>
            <a:r>
              <a:rPr lang="en-US" sz="2800" dirty="0">
                <a:latin typeface="Arial"/>
                <a:cs typeface="Arial"/>
              </a:rPr>
              <a:t>SWM proposes $114.2 M for Regional School Transportation and  $1.4 M to fund Non-Resident Vocational Transportation. </a:t>
            </a:r>
          </a:p>
          <a:p>
            <a:pPr lvl="1"/>
            <a:endParaRPr lang="en-US" sz="2800" dirty="0">
              <a:latin typeface="Arial"/>
              <a:cs typeface="Arial"/>
            </a:endParaRPr>
          </a:p>
          <a:p>
            <a:pPr lvl="1"/>
            <a:r>
              <a:rPr lang="en-US" sz="2800" dirty="0">
                <a:latin typeface="Arial"/>
                <a:cs typeface="Arial"/>
              </a:rPr>
              <a:t>Homeless Transportation is funded at $35.2M, a $6.5M increase this year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96D33-CA47-EA4D-58E6-2BDA25D2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D639-77E8-EBA4-5373-F4D2E653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Key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7BD8-BDD6-A220-3775-7997D5BA9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u="sng">
                <a:latin typeface="Arial"/>
                <a:cs typeface="Arial"/>
              </a:rPr>
              <a:t>School Nutrition</a:t>
            </a:r>
          </a:p>
          <a:p>
            <a:pPr lvl="1"/>
            <a:r>
              <a:rPr lang="en-US">
                <a:latin typeface="Arial"/>
                <a:cs typeface="Arial"/>
              </a:rPr>
              <a:t>Universal School Meals is funded at $180M which is a $12M decrease from this year’s appropriation level.</a:t>
            </a:r>
          </a:p>
          <a:p>
            <a:r>
              <a:rPr lang="en-US" u="sng">
                <a:latin typeface="Arial"/>
                <a:cs typeface="Arial"/>
              </a:rPr>
              <a:t>Literacy</a:t>
            </a:r>
          </a:p>
          <a:p>
            <a:pPr lvl="1"/>
            <a:r>
              <a:rPr lang="en-US">
                <a:latin typeface="Arial"/>
                <a:cs typeface="Arial"/>
              </a:rPr>
              <a:t>SWM includes $15M in the FY26 Fair Share supplemental budget for Literacy Launch &amp; $25M for High Dosage Tutoring, but does not include any new FY27 funding for EOE’s Literacy Launch nor DESE’s High Dosage Tutoring accounts in GAA report.</a:t>
            </a:r>
          </a:p>
          <a:p>
            <a:r>
              <a:rPr lang="en-US" u="sng">
                <a:latin typeface="Arial"/>
                <a:cs typeface="Arial"/>
              </a:rPr>
              <a:t>Reimagining High School</a:t>
            </a:r>
            <a:endParaRPr lang="en-US" u="sng"/>
          </a:p>
          <a:p>
            <a:pPr lvl="1"/>
            <a:r>
              <a:rPr lang="en-US">
                <a:latin typeface="Arial"/>
                <a:cs typeface="Arial"/>
              </a:rPr>
              <a:t>SWM did include $10M FY27 funding, from multiple accounts, for EOE’s Reimagining High School initiative.  H2 included $11.2M in funding.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78104-94ED-3058-4FFF-0479D4AF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4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1581-2F88-BB6F-420F-1BB099D8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Key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FC81C-4EBF-8C37-EB3B-6FE993491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u="sng" dirty="0">
                <a:latin typeface="Arial"/>
                <a:cs typeface="Arial"/>
              </a:rPr>
              <a:t>Social &amp; Emotional Supports 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The Governor’s Mental Health Systems and Wraparounds initiative is  funded at $2M by SWM along with $2.5M in the supplemental budget  - net $1.5M decrease from FY27 H.2.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Social Emotional Learning Grant program is funded by SWM at $3.5M - $.5M increase from FY27 H.2 proposal and FY26 GAA.</a:t>
            </a:r>
          </a:p>
          <a:p>
            <a:pPr lvl="1"/>
            <a:endParaRPr lang="en-US" sz="2800" dirty="0"/>
          </a:p>
          <a:p>
            <a:r>
              <a:rPr lang="en-US" sz="3200" u="sng" dirty="0">
                <a:latin typeface="Arial"/>
                <a:cs typeface="Arial"/>
              </a:rPr>
              <a:t>Accelerating Achievement 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The Governor’s proposed $10M Accelerating Achievement initiative, including Workforce Diversification is not funded.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4F8A6-4BD9-6C08-37D5-C37D8652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5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8446-C963-524B-34B7-9C103F70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ED300-8BCA-3D35-FECC-C652FAD6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u="sng">
                <a:latin typeface="Arial"/>
                <a:cs typeface="Arial"/>
              </a:rPr>
              <a:t>FY27 Budget Calendar</a:t>
            </a:r>
          </a:p>
          <a:p>
            <a:pPr lvl="1"/>
            <a:r>
              <a:rPr lang="en-US" sz="2800">
                <a:latin typeface="Arial"/>
                <a:cs typeface="Arial"/>
              </a:rPr>
              <a:t>Full Senate floor debate this week</a:t>
            </a:r>
          </a:p>
          <a:p>
            <a:pPr lvl="1"/>
            <a:r>
              <a:rPr lang="en-US" sz="2800">
                <a:latin typeface="Arial"/>
                <a:cs typeface="Arial"/>
              </a:rPr>
              <a:t>Joint House/Senate Conference Committee to convene in June.</a:t>
            </a:r>
          </a:p>
          <a:p>
            <a:pPr lvl="1"/>
            <a:r>
              <a:rPr lang="en-US" sz="2800">
                <a:latin typeface="Arial"/>
                <a:cs typeface="Arial"/>
              </a:rPr>
              <a:t>Conference report to the Governor by late June/early July.</a:t>
            </a:r>
          </a:p>
          <a:p>
            <a:pPr lvl="1"/>
            <a:r>
              <a:rPr lang="en-US" sz="2800">
                <a:latin typeface="Arial"/>
                <a:cs typeface="Arial"/>
              </a:rPr>
              <a:t>FY27 General Appropriations Act – July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DFD1C-3AC8-97C5-27F9-2DB5D476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9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0f90ca5a2085d8c0a242a18c5743b1a5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cb07360ac9a85e116485bb8f524b855d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752CDD-31EA-4772-BFDC-CE845F173B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5544D8-3CE3-492D-AE3B-1AB065724A75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B874FE-1B66-4779-A1AA-FA49C755E8CA}">
  <ds:schemaRefs>
    <ds:schemaRef ds:uri="http://purl.org/dc/terms/"/>
    <ds:schemaRef ds:uri="http://schemas.openxmlformats.org/package/2006/metadata/core-properties"/>
    <ds:schemaRef ds:uri="http://www.w3.org/XML/1998/namespace"/>
    <ds:schemaRef ds:uri="7a12eb2f-f040-4639-9fb2-5a6588dc8035"/>
    <ds:schemaRef ds:uri="http://schemas.microsoft.com/office/infopath/2007/PartnerControls"/>
    <ds:schemaRef ds:uri="http://schemas.microsoft.com/office/2006/documentManagement/types"/>
    <ds:schemaRef ds:uri="0128f6a2-0fe6-40ac-973e-bb0bf351512f"/>
    <ds:schemaRef ds:uri="http://schemas.microsoft.com/office/2006/metadata/properties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Widescreen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State Budget Update –BESE Meeting </vt:lpstr>
      <vt:lpstr>Agenda</vt:lpstr>
      <vt:lpstr>Education Aid Accounts</vt:lpstr>
      <vt:lpstr>Education Aid Accounts</vt:lpstr>
      <vt:lpstr>Education Aid Accounts</vt:lpstr>
      <vt:lpstr>Education Aid Accounts</vt:lpstr>
      <vt:lpstr>Other Key Initiatives</vt:lpstr>
      <vt:lpstr>Other Key Initiatives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April 28, 2026 Regular Meeting Item 3 Slides: State Budget Update</dc:title>
  <dc:creator>DESE</dc:creator>
  <cp:lastModifiedBy>Zou, Dong (EOE)</cp:lastModifiedBy>
  <cp:revision>3</cp:revision>
  <cp:lastPrinted>2026-05-18T19:47:56Z</cp:lastPrinted>
  <dcterms:created xsi:type="dcterms:W3CDTF">2026-01-27T14:15:57Z</dcterms:created>
  <dcterms:modified xsi:type="dcterms:W3CDTF">2026-05-20T15:47:53Z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20 2026 12:00AM</vt:lpwstr>
  </property>
</Properties>
</file>