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4"/>
  </p:notesMasterIdLst>
  <p:sldIdLst>
    <p:sldId id="256" r:id="rId5"/>
    <p:sldId id="261" r:id="rId6"/>
    <p:sldId id="270" r:id="rId7"/>
    <p:sldId id="258" r:id="rId8"/>
    <p:sldId id="257" r:id="rId9"/>
    <p:sldId id="260" r:id="rId10"/>
    <p:sldId id="266" r:id="rId11"/>
    <p:sldId id="271" r:id="rId12"/>
    <p:sldId id="26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47AB6"/>
    <a:srgbClr val="1E4782"/>
    <a:srgbClr val="B5DFF3"/>
    <a:srgbClr val="EFBC49"/>
    <a:srgbClr val="EFF8FE"/>
    <a:srgbClr val="F3F3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5047C23-ADD2-1640-B28D-25074BFCF84D}" v="102" dt="2026-06-24T17:37:17.852"/>
    <p1510:client id="{B09A567A-38F3-4B5C-A038-D855FD52060F}" v="2" dt="2026-06-24T18:17:47.99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53"/>
    <p:restoredTop sz="86438"/>
  </p:normalViewPr>
  <p:slideViewPr>
    <p:cSldViewPr snapToGrid="0">
      <p:cViewPr varScale="1">
        <p:scale>
          <a:sx n="69" d="100"/>
          <a:sy n="69" d="100"/>
        </p:scale>
        <p:origin x="126" y="258"/>
      </p:cViewPr>
      <p:guideLst/>
    </p:cSldViewPr>
  </p:slideViewPr>
  <p:outlineViewPr>
    <p:cViewPr>
      <p:scale>
        <a:sx n="33" d="100"/>
        <a:sy n="33" d="100"/>
      </p:scale>
      <p:origin x="0" y="-1624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8/10/relationships/authors" Target="author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5/10/relationships/revisionInfo" Target="revisionInfo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407B44-A9F9-6344-868B-44BA300F2CC7}" type="datetimeFigureOut">
              <a:rPr lang="en-US" smtClean="0"/>
              <a:t>6/25/2026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6DB38A-5D4A-D140-AE31-7200571C69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8872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3395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270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8538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3851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4257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3873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2892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E722EE-5A17-CC96-25A4-983CC25FD7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A2A9CC4-481D-4BBC-6800-0326B0E7DA2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4DAE45-C29B-5EFC-0E2E-3F3F5278B6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76CB3-FCEE-DF14-84DD-5FC6770B08F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8908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Calibri"/>
              <a:ea typeface="Calibri"/>
              <a:cs typeface="Calibri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B6DB38A-5D4A-D140-AE31-7200571C691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16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771C12EC-2D98-F919-775B-ABB3C3BE6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C5E8125-6C10-B68E-7EEC-29F87A03ED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1377519"/>
            <a:ext cx="10079182" cy="2560638"/>
          </a:xfrm>
        </p:spPr>
        <p:txBody>
          <a:bodyPr anchor="b">
            <a:normAutofit/>
          </a:bodyPr>
          <a:lstStyle>
            <a:lvl1pPr algn="l">
              <a:defRPr sz="80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2A40F4C-9107-5A14-480E-3D44D062E31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42900" y="3938157"/>
            <a:ext cx="10079182" cy="1558636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B5DFF3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B62B64-39B8-E038-D8C3-7C98BA27DF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76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DDD5255E-B6EB-D6A8-9BA3-425DEF917F6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205344" y="1225550"/>
            <a:ext cx="5808520" cy="4313238"/>
          </a:xfrm>
          <a:effectLst>
            <a:outerShdw blurRad="971965" dist="50800" dir="5400000" algn="ctr" rotWithShape="0">
              <a:srgbClr val="000000">
                <a:alpha val="30037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4B1204-54A6-51D2-01E0-4E74F28405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65963" y="2160588"/>
            <a:ext cx="3979862" cy="25574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993357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E0C3C95-C45D-6F6C-F3B4-EDA7F22D49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17572-01C8-067A-8789-AB91C0E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9" y="457200"/>
            <a:ext cx="4241372" cy="1766454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145C-FA19-7026-C5AB-48F43A10C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991" y="457200"/>
            <a:ext cx="7145480" cy="5917045"/>
          </a:xfrm>
        </p:spPr>
        <p:txBody>
          <a:bodyPr/>
          <a:lstStyle>
            <a:lvl1pPr>
              <a:defRPr sz="3200">
                <a:solidFill>
                  <a:srgbClr val="002060"/>
                </a:solidFill>
              </a:defRPr>
            </a:lvl1pPr>
            <a:lvl2pPr>
              <a:defRPr sz="2800">
                <a:solidFill>
                  <a:srgbClr val="002060"/>
                </a:solidFill>
              </a:defRPr>
            </a:lvl2pPr>
            <a:lvl3pPr>
              <a:defRPr sz="2400">
                <a:solidFill>
                  <a:srgbClr val="002060"/>
                </a:solidFill>
              </a:defRPr>
            </a:lvl3pPr>
            <a:lvl4pPr>
              <a:defRPr sz="2000">
                <a:solidFill>
                  <a:srgbClr val="002060"/>
                </a:solidFill>
              </a:defRPr>
            </a:lvl4pPr>
            <a:lvl5pPr>
              <a:defRPr sz="2000">
                <a:solidFill>
                  <a:srgbClr val="002060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AB479-7080-3079-7222-061618924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19" y="2223654"/>
            <a:ext cx="4241372" cy="3645333"/>
          </a:xfrm>
        </p:spPr>
        <p:txBody>
          <a:bodyPr/>
          <a:lstStyle>
            <a:lvl1pPr marL="0" indent="0">
              <a:buNone/>
              <a:defRPr sz="1800">
                <a:solidFill>
                  <a:srgbClr val="F3F3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FEF70-0FA1-AE31-1D91-F74EBED2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5437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DFBC82F-33C1-E184-14B2-3E5429080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17572-01C8-067A-8789-AB91C0E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9" y="457200"/>
            <a:ext cx="4241372" cy="1766454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145C-FA19-7026-C5AB-48F43A10C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991" y="457200"/>
            <a:ext cx="7145480" cy="5917045"/>
          </a:xfrm>
        </p:spPr>
        <p:txBody>
          <a:bodyPr/>
          <a:lstStyle>
            <a:lvl1pPr>
              <a:defRPr sz="3200">
                <a:solidFill>
                  <a:srgbClr val="F3F3F3"/>
                </a:solidFill>
              </a:defRPr>
            </a:lvl1pPr>
            <a:lvl2pPr>
              <a:defRPr sz="2800">
                <a:solidFill>
                  <a:srgbClr val="F3F3F3"/>
                </a:solidFill>
              </a:defRPr>
            </a:lvl2pPr>
            <a:lvl3pPr>
              <a:defRPr sz="2400">
                <a:solidFill>
                  <a:srgbClr val="F3F3F3"/>
                </a:solidFill>
              </a:defRPr>
            </a:lvl3pPr>
            <a:lvl4pPr>
              <a:defRPr sz="2000">
                <a:solidFill>
                  <a:srgbClr val="F3F3F3"/>
                </a:solidFill>
              </a:defRPr>
            </a:lvl4pPr>
            <a:lvl5pPr>
              <a:defRPr sz="2000">
                <a:solidFill>
                  <a:srgbClr val="F3F3F3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AB479-7080-3079-7222-061618924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19" y="2223654"/>
            <a:ext cx="4241372" cy="364533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5DF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FEF70-0FA1-AE31-1D91-F74EBED2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97530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A551A6A-4D8B-5122-0AE6-EB1794A937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5517572-01C8-067A-8789-AB91C0E3A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6719" y="457200"/>
            <a:ext cx="4241372" cy="1766454"/>
          </a:xfrm>
        </p:spPr>
        <p:txBody>
          <a:bodyPr anchor="b">
            <a:noAutofit/>
          </a:bodyPr>
          <a:lstStyle>
            <a:lvl1pPr>
              <a:defRPr sz="4000">
                <a:solidFill>
                  <a:srgbClr val="1E47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A3145C-FA19-7026-C5AB-48F43A10CB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991" y="457200"/>
            <a:ext cx="7145480" cy="5917045"/>
          </a:xfrm>
        </p:spPr>
        <p:txBody>
          <a:bodyPr/>
          <a:lstStyle>
            <a:lvl1pPr>
              <a:defRPr sz="3200">
                <a:solidFill>
                  <a:srgbClr val="1E4782"/>
                </a:solidFill>
              </a:defRPr>
            </a:lvl1pPr>
            <a:lvl2pPr>
              <a:defRPr sz="2800">
                <a:solidFill>
                  <a:srgbClr val="1E4782"/>
                </a:solidFill>
              </a:defRPr>
            </a:lvl2pPr>
            <a:lvl3pPr>
              <a:defRPr sz="2400">
                <a:solidFill>
                  <a:srgbClr val="1E4782"/>
                </a:solidFill>
              </a:defRPr>
            </a:lvl3pPr>
            <a:lvl4pPr>
              <a:defRPr sz="2000">
                <a:solidFill>
                  <a:srgbClr val="1E4782"/>
                </a:solidFill>
              </a:defRPr>
            </a:lvl4pPr>
            <a:lvl5pPr>
              <a:defRPr sz="2000">
                <a:solidFill>
                  <a:srgbClr val="1E478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32AB479-7080-3079-7222-061618924C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226719" y="2223654"/>
            <a:ext cx="4241372" cy="3645333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1E478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DFEF70-0FA1-AE31-1D91-F74EBED2AF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37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rgbClr val="1E47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8C4DB-A75F-261D-A14A-6501C4785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2736" y="-72737"/>
            <a:ext cx="7579662" cy="7034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0504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rgbClr val="1E47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1F3FA896-C43D-31E8-81CC-112E026C8772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0" y="0"/>
            <a:ext cx="7481888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02684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8C4DB-A75F-261D-A14A-6501C4785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2736" y="-72737"/>
            <a:ext cx="7579662" cy="7034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B5DF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5DF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72852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/>
          <a:lstStyle>
            <a:lvl1pPr marL="0" indent="0">
              <a:buNone/>
              <a:defRPr sz="1800">
                <a:solidFill>
                  <a:srgbClr val="B5DF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B5DF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E0F6B8AA-CDAC-6F83-437E-9F75F81B74DF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0" y="0"/>
            <a:ext cx="7491413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7546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E88C4DB-A75F-261D-A14A-6501C47852C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-72736" y="-72737"/>
            <a:ext cx="7579662" cy="703464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3F3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8124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 with Ca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A314DC0-7B3E-82EE-9AE7-6F09AEE434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D7B1858-D17A-397C-21E8-E042FA718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66253" y="368155"/>
            <a:ext cx="4366420" cy="2801071"/>
          </a:xfrm>
        </p:spPr>
        <p:txBody>
          <a:bodyPr anchor="b">
            <a:noAutofit/>
          </a:bodyPr>
          <a:lstStyle>
            <a:lvl1pPr>
              <a:defRPr sz="4800" spc="-15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8B05FC-4AD4-576E-E903-D583F412232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666253" y="3273135"/>
            <a:ext cx="4366420" cy="3101109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3F3F3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8E712A2-6D32-69E0-1A42-A7AF4D4DEC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E30A28D6-B250-1721-F3F0-F1B691207974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0" y="0"/>
            <a:ext cx="7491413" cy="68580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126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8407E5-4EC1-8D13-A0A6-462CA2ABE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A9466-4760-97A7-0A3A-91898B0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>
            <a:lvl1pPr>
              <a:defRPr>
                <a:solidFill>
                  <a:srgbClr val="1E478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822F-DB6A-0064-8712-F4C731FB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4146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831B1-13C1-9512-7793-9D8A95B9E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371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8407E5-4EC1-8D13-A0A6-462CA2ABE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A9466-4760-97A7-0A3A-91898B0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822F-DB6A-0064-8712-F4C731FB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41469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831B1-13C1-9512-7793-9D8A95B9E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856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08407E5-4EC1-8D13-A0A6-462CA2ABE1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A3A9466-4760-97A7-0A3A-91898B0FD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79" y="308699"/>
            <a:ext cx="10515600" cy="861002"/>
          </a:xfrm>
        </p:spPr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69822F-DB6A-0064-8712-F4C731FBC8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1591254"/>
            <a:ext cx="11890665" cy="441469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0831B1-13C1-9512-7793-9D8A95B9EF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2432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975CF-B5C5-ED8A-88A0-8AE47B405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90DD9-4BCC-D20C-9CD3-C61570FC11E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2398" y="1340426"/>
            <a:ext cx="5181600" cy="4966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6FA598-F2AA-D757-9BAF-844B64AEC9B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86398" y="1340426"/>
            <a:ext cx="5181600" cy="496685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8255EE-1863-610E-AAE1-EE332FFAC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14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80FAF1-FDD2-DEBC-6AA4-EC4CCBD26A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554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3BFBA8-CEF2-8E5D-9095-7FA8144CBA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9554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C25D4F3-A1B5-B917-5F54-AF19B274D4B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95548" y="2505075"/>
            <a:ext cx="5157787" cy="3771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2E01150-5393-D283-E33B-3609AA2ABA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52796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B6017DC-0538-D4B7-3886-13292A469D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527960" y="2505075"/>
            <a:ext cx="5183188" cy="37710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6DB7D3-E745-25B4-373D-DBC63B595A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147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0D6B9D-B233-5155-818B-A43B24A778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4625" y="726643"/>
            <a:ext cx="4572000" cy="5257800"/>
          </a:xfrm>
          <a:effectLst>
            <a:outerShdw blurRad="795598" dist="50800" dir="5400000" algn="ctr" rotWithShape="0">
              <a:srgbClr val="000000">
                <a:alpha val="2955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AF9B5C-EFE8-56ED-DF3C-AD835C9A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839913"/>
            <a:ext cx="4606925" cy="2857500"/>
          </a:xfrm>
        </p:spPr>
        <p:txBody>
          <a:bodyPr>
            <a:normAutofit/>
          </a:bodyPr>
          <a:lstStyle>
            <a:lvl1pPr marL="0" indent="0">
              <a:buNone/>
              <a:defRPr sz="2000" spc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29221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3F3F3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280D6B9D-B233-5155-818B-A43B24A778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444625" y="726643"/>
            <a:ext cx="4572000" cy="5257800"/>
          </a:xfrm>
          <a:effectLst>
            <a:outerShdw blurRad="776969" dir="720000" algn="ctr" rotWithShape="0">
              <a:srgbClr val="000000">
                <a:alpha val="30000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0AF9B5C-EFE8-56ED-DF3C-AD835C9AFCF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096000" y="1839913"/>
            <a:ext cx="4606925" cy="2857500"/>
          </a:xfrm>
        </p:spPr>
        <p:txBody>
          <a:bodyPr>
            <a:normAutofit/>
          </a:bodyPr>
          <a:lstStyle>
            <a:lvl1pPr marL="0" indent="0">
              <a:buNone/>
              <a:defRPr sz="2000" spc="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6675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A6104FB5-1528-7DE1-824E-7AD7C56D3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18CC6B-1A29-147F-7B0A-F77C6FF312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Media Placeholder 2">
            <a:extLst>
              <a:ext uri="{FF2B5EF4-FFF2-40B4-BE49-F238E27FC236}">
                <a16:creationId xmlns:a16="http://schemas.microsoft.com/office/drawing/2014/main" id="{DDD5255E-B6EB-D6A8-9BA3-425DEF917F6C}"/>
              </a:ext>
            </a:extLst>
          </p:cNvPr>
          <p:cNvSpPr>
            <a:spLocks noGrp="1"/>
          </p:cNvSpPr>
          <p:nvPr>
            <p:ph type="media" sz="quarter" idx="13"/>
          </p:nvPr>
        </p:nvSpPr>
        <p:spPr>
          <a:xfrm>
            <a:off x="1205344" y="1225550"/>
            <a:ext cx="5808520" cy="4313238"/>
          </a:xfrm>
          <a:effectLst>
            <a:outerShdw blurRad="793118" dist="50800" dir="5400000" algn="ctr" rotWithShape="0">
              <a:srgbClr val="000000">
                <a:alpha val="30216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284B1204-54A6-51D2-01E0-4E74F28405B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065963" y="2160588"/>
            <a:ext cx="3979862" cy="255746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94448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jpe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51D4DCB4-D71E-80F2-CD14-980FA57C2A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3549BF-250F-BA79-3611-D06653B962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180" y="365126"/>
            <a:ext cx="10515600" cy="8610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DC57C9-737B-B6D6-1314-78C22CCF9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73180" y="1340427"/>
            <a:ext cx="10515600" cy="48365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79BD77-56B0-2B84-ADB2-A2EE1F0E50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632372" y="6492875"/>
            <a:ext cx="2324099" cy="24649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 b="1" i="0">
                <a:solidFill>
                  <a:srgbClr val="1E478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A8D22E-6BC5-9E47-900C-2BB94685D9F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991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7" r:id="rId3"/>
    <p:sldLayoutId id="2147483668" r:id="rId4"/>
    <p:sldLayoutId id="2147483652" r:id="rId5"/>
    <p:sldLayoutId id="2147483653" r:id="rId6"/>
    <p:sldLayoutId id="2147483655" r:id="rId7"/>
    <p:sldLayoutId id="2147483665" r:id="rId8"/>
    <p:sldLayoutId id="2147483664" r:id="rId9"/>
    <p:sldLayoutId id="2147483666" r:id="rId10"/>
    <p:sldLayoutId id="2147483656" r:id="rId11"/>
    <p:sldLayoutId id="2147483660" r:id="rId12"/>
    <p:sldLayoutId id="2147483661" r:id="rId13"/>
    <p:sldLayoutId id="2147483657" r:id="rId14"/>
    <p:sldLayoutId id="2147483669" r:id="rId15"/>
    <p:sldLayoutId id="2147483662" r:id="rId16"/>
    <p:sldLayoutId id="2147483670" r:id="rId17"/>
    <p:sldLayoutId id="2147483663" r:id="rId18"/>
    <p:sldLayoutId id="2147483671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rgbClr val="347AB6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rgbClr val="1E4782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C6AB2B-9E86-B31F-8494-E95DE385C2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2900" y="1107132"/>
            <a:ext cx="10079182" cy="2560638"/>
          </a:xfrm>
        </p:spPr>
        <p:txBody>
          <a:bodyPr/>
          <a:lstStyle/>
          <a:p>
            <a:r>
              <a:rPr lang="en-US" dirty="0">
                <a:latin typeface="Arial"/>
                <a:cs typeface="Arial"/>
              </a:rPr>
              <a:t>Civics Education Update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41BCB3-4284-A57E-4AB3-04CB2D22AC2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sz="2200">
                <a:latin typeface="Arial"/>
                <a:cs typeface="Arial"/>
              </a:rPr>
              <a:t>June 23, 2026</a:t>
            </a:r>
            <a:br>
              <a:rPr lang="en-US" sz="2200">
                <a:latin typeface="Arial"/>
                <a:cs typeface="Arial"/>
              </a:rPr>
            </a:br>
            <a:endParaRPr lang="en-US" sz="2200">
              <a:latin typeface="Arial"/>
              <a:cs typeface="Arial"/>
            </a:endParaRPr>
          </a:p>
          <a:p>
            <a:r>
              <a:rPr lang="en-US" sz="2200">
                <a:latin typeface="Arial"/>
                <a:cs typeface="Arial"/>
              </a:rPr>
              <a:t>Erin Hashimoto-Martell, Senior Associate Commissioner, Teaching &amp; Learning</a:t>
            </a:r>
            <a:endParaRPr lang="en-US" sz="2200"/>
          </a:p>
          <a:p>
            <a:r>
              <a:rPr lang="en-US" sz="2200">
                <a:latin typeface="Arial"/>
                <a:cs typeface="Arial"/>
              </a:rPr>
              <a:t>Rebekah Judson, History and Social Science Content Support Specialist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6361068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BB2538-D048-97A6-894E-58D6D707BF5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867400" y="785191"/>
            <a:ext cx="5089071" cy="1287730"/>
          </a:xfrm>
        </p:spPr>
        <p:txBody>
          <a:bodyPr>
            <a:normAutofit fontScale="90000"/>
          </a:bodyPr>
          <a:lstStyle/>
          <a:p>
            <a:pPr rtl="0" eaLnBrk="1" latinLnBrk="0" hangingPunct="1"/>
            <a:r>
              <a:rPr lang="en-US" sz="3600" kern="1200" dirty="0"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Civics</a:t>
            </a:r>
            <a:r>
              <a:rPr lang="en-US" sz="3600" kern="1200" dirty="0">
                <a:effectLst/>
                <a:ea typeface="+mn-ea"/>
              </a:rPr>
              <a:t> Education in MA: Why it Matters Now</a:t>
            </a:r>
            <a:endParaRPr lang="en-US" dirty="0">
              <a:effectLst/>
            </a:endParaRPr>
          </a:p>
          <a:p>
            <a:endParaRPr lang="en-US" dirty="0"/>
          </a:p>
        </p:txBody>
      </p:sp>
      <p:pic>
        <p:nvPicPr>
          <p:cNvPr id="3" name="Picture 2" descr="A racially diverse group of four female-presenting students stands next to a poster that reads “End Gun Violence, Not Lives.”">
            <a:extLst>
              <a:ext uri="{FF2B5EF4-FFF2-40B4-BE49-F238E27FC236}">
                <a16:creationId xmlns:a16="http://schemas.microsoft.com/office/drawing/2014/main" id="{02C30973-2F3D-3FEE-B0D2-7BB40504D1A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251540" y="1812355"/>
            <a:ext cx="5267517" cy="3416318"/>
          </a:xfrm>
          <a:prstGeom prst="rect">
            <a:avLst/>
          </a:prstGeom>
        </p:spPr>
      </p:pic>
      <p:pic>
        <p:nvPicPr>
          <p:cNvPr id="11" name="Picture Placeholder 10" descr="Logo for MA 250 with URL massachusetts250.org">
            <a:extLst>
              <a:ext uri="{FF2B5EF4-FFF2-40B4-BE49-F238E27FC236}">
                <a16:creationId xmlns:a16="http://schemas.microsoft.com/office/drawing/2014/main" id="{F7430349-829D-093F-B907-E17B370A0914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2439" r="-8537" b="-410"/>
          <a:stretch>
            <a:fillRect/>
          </a:stretch>
        </p:blipFill>
        <p:spPr>
          <a:xfrm>
            <a:off x="7787538" y="2926378"/>
            <a:ext cx="3014515" cy="2713040"/>
          </a:xfrm>
          <a:prstGeom prst="rect">
            <a:avLst/>
          </a:prstGeom>
          <a:effectLst>
            <a:outerShdw blurRad="776969" dir="720000" algn="ctr" rotWithShape="0">
              <a:srgbClr val="000000">
                <a:alpha val="30000"/>
              </a:srgbClr>
            </a:outerShdw>
          </a:effec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4E62DD1-820E-0A29-36E2-8319F0C1BE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66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5874-6893-381D-B184-94C15D982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latin typeface="Arial"/>
                <a:cs typeface="Arial"/>
              </a:rPr>
              <a:t>A Strong Foundation Since 2018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56EED6-B8E2-20AE-E4AD-36994C6DEA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3179" y="2051329"/>
            <a:ext cx="4518327" cy="395461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/>
              <a:t>Revised HSS Framework </a:t>
            </a:r>
          </a:p>
          <a:p>
            <a:r>
              <a:rPr lang="en-US" dirty="0">
                <a:latin typeface="Arial"/>
                <a:cs typeface="Arial"/>
              </a:rPr>
              <a:t>Civic engagement law </a:t>
            </a:r>
          </a:p>
          <a:p>
            <a:r>
              <a:rPr lang="en-US" dirty="0"/>
              <a:t>Student-led civics projects </a:t>
            </a:r>
          </a:p>
          <a:p>
            <a:r>
              <a:rPr lang="en-US" dirty="0">
                <a:latin typeface="Arial"/>
                <a:cs typeface="Arial"/>
              </a:rPr>
              <a:t>Civics Project Trust Fund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0E82C1-220C-55CF-9E27-15C443A7B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 descr="A racially diverse group of five students and an adult stands behind four tri-fold posters. One of the posters reads “Depression &amp; Suicide.”">
            <a:extLst>
              <a:ext uri="{FF2B5EF4-FFF2-40B4-BE49-F238E27FC236}">
                <a16:creationId xmlns:a16="http://schemas.microsoft.com/office/drawing/2014/main" id="{991814B5-D8DA-6F31-28FD-BA7E74DD397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03"/>
          <a:stretch>
            <a:fillRect/>
          </a:stretch>
        </p:blipFill>
        <p:spPr>
          <a:xfrm>
            <a:off x="4803821" y="1693219"/>
            <a:ext cx="6768257" cy="4645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230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99CD22-DB8E-1FA7-E94D-BC56040F14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Civics Assessment Results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7B520C-F91D-BE20-C323-784F4F8DFD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09227" y="1718411"/>
            <a:ext cx="5253486" cy="45642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latin typeface="Arial"/>
                <a:cs typeface="Arial"/>
              </a:rPr>
              <a:t>2025 MCAS, grade 8 Civics</a:t>
            </a:r>
            <a:endParaRPr lang="en-US" sz="2400"/>
          </a:p>
        </p:txBody>
      </p:sp>
      <p:pic>
        <p:nvPicPr>
          <p:cNvPr id="7" name="Picture 6" descr="A bar graph showing results 2025 Grade 8 Civics MCAS results. The graph shows the 6% of students are Exceeding Expectations, 33% of students are Meeting Expectations, 45% of students are Partially Meeting Expectations, and 16% of students are Not Meeting Expectations.">
            <a:extLst>
              <a:ext uri="{FF2B5EF4-FFF2-40B4-BE49-F238E27FC236}">
                <a16:creationId xmlns:a16="http://schemas.microsoft.com/office/drawing/2014/main" id="{0D8671D1-19CF-4F20-E2C4-6E511E0FE2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065" y="2264492"/>
            <a:ext cx="5265954" cy="3480110"/>
          </a:xfrm>
          <a:prstGeom prst="rect">
            <a:avLst/>
          </a:prstGeo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53D7882-6262-CDDF-8289-601F945A6C4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53879" y="1718411"/>
            <a:ext cx="5239109" cy="4564289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400">
                <a:latin typeface="Arial"/>
                <a:cs typeface="Arial"/>
              </a:rPr>
              <a:t>2022 National NAEP, grade 8 Civics</a:t>
            </a:r>
            <a:endParaRPr lang="en-US" sz="2400"/>
          </a:p>
        </p:txBody>
      </p:sp>
      <p:pic>
        <p:nvPicPr>
          <p:cNvPr id="6" name="Picture 5" descr="A bar graph showing 2022 National NAEP grade 8 Civics results. The graph shows the 1% of students received an Advanced results, 21% received a Proficient result, 46% of students received a Basic result, and 32% of students received a Below Basic result.">
            <a:extLst>
              <a:ext uri="{FF2B5EF4-FFF2-40B4-BE49-F238E27FC236}">
                <a16:creationId xmlns:a16="http://schemas.microsoft.com/office/drawing/2014/main" id="{E2C95713-C232-1BA2-75D7-520AD1C7EE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62633" y="2261418"/>
            <a:ext cx="4190402" cy="2739545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EE4612-D735-8373-0F5E-E160F00886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1601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82C05A-BB5E-FD97-6FFF-868FAFEE70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rial"/>
                <a:cs typeface="Arial"/>
              </a:rPr>
              <a:t>Investing in Civics Education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20044D-E518-28A7-E711-CBD82A7DC9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236" y="2521395"/>
            <a:ext cx="5061420" cy="352768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dirty="0">
                <a:latin typeface="Arial"/>
                <a:cs typeface="Arial"/>
              </a:rPr>
              <a:t>Civics Project Trust Fund </a:t>
            </a:r>
          </a:p>
          <a:p>
            <a:r>
              <a:rPr lang="en-US" dirty="0">
                <a:latin typeface="Arial"/>
                <a:cs typeface="Arial"/>
              </a:rPr>
              <a:t>~$6M awarded since FY21 </a:t>
            </a:r>
            <a:endParaRPr lang="en-US" dirty="0"/>
          </a:p>
          <a:p>
            <a:r>
              <a:rPr lang="en-US" dirty="0">
                <a:latin typeface="Arial"/>
                <a:cs typeface="Arial"/>
              </a:rPr>
              <a:t>Professional learning, curriculum &amp; experiential learning</a:t>
            </a:r>
            <a:endParaRPr lang="en-US" dirty="0"/>
          </a:p>
          <a:p>
            <a:endParaRPr lang="en-US" dirty="0"/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2757E5-066E-93CC-7805-3BF5E32841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5</a:t>
            </a:fld>
            <a:endParaRPr lang="en-US"/>
          </a:p>
        </p:txBody>
      </p:sp>
      <p:pic>
        <p:nvPicPr>
          <p:cNvPr id="5" name="Picture 4" descr="Three male-presenting students who appear to be of South Asian descent stand next to a poster that reads “What Will It Take to Reduce the Amount of Snow Days?”">
            <a:extLst>
              <a:ext uri="{FF2B5EF4-FFF2-40B4-BE49-F238E27FC236}">
                <a16:creationId xmlns:a16="http://schemas.microsoft.com/office/drawing/2014/main" id="{C2208146-5EA7-293E-B935-FCBD84A27D1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433935" y="1934974"/>
            <a:ext cx="5896132" cy="391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83290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4E28E07-A8D4-FB28-03BE-776A9433D7B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438900" y="742854"/>
            <a:ext cx="5753100" cy="1231486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70C0"/>
                </a:solidFill>
                <a:latin typeface="Arial"/>
                <a:cs typeface="Arial"/>
              </a:rPr>
              <a:t>Supporting Strong Civics Instruction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Placeholder 3" descr="A student stands mid-speech with her mouth open and hand raised.">
            <a:extLst>
              <a:ext uri="{FF2B5EF4-FFF2-40B4-BE49-F238E27FC236}">
                <a16:creationId xmlns:a16="http://schemas.microsoft.com/office/drawing/2014/main" id="{2D55FB73-AC94-42DE-2249-1FA4C0868860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42"/>
          <a:stretch>
            <a:fillRect/>
          </a:stretch>
        </p:blipFill>
        <p:spPr>
          <a:xfrm>
            <a:off x="1522117" y="804134"/>
            <a:ext cx="4580439" cy="5257805"/>
          </a:xfr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88CC3-FACD-0EFF-0761-14AC8A1AA4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427839" y="2271466"/>
            <a:ext cx="4606925" cy="285750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Civics project resources</a:t>
            </a:r>
          </a:p>
          <a:p>
            <a:pPr marL="285750" indent="-285750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Investigating History </a:t>
            </a: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Curricular Materials Guide </a:t>
            </a:r>
            <a:endParaRPr lang="en-US" sz="2800" dirty="0"/>
          </a:p>
          <a:p>
            <a:pPr marL="285750" indent="-285750">
              <a:buFont typeface="Arial"/>
              <a:buChar char="•"/>
            </a:pPr>
            <a:r>
              <a:rPr lang="en-US" sz="2800" dirty="0">
                <a:latin typeface="Arial"/>
                <a:cs typeface="Arial"/>
              </a:rPr>
              <a:t>Teaching for Civic Empowerment initiative</a:t>
            </a:r>
            <a:endParaRPr lang="en-US" sz="2800" dirty="0"/>
          </a:p>
          <a:p>
            <a:endParaRPr lang="en-US"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B65AC2-906C-C865-162C-2A6871BA58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36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43A610-BA0A-4798-88BD-420B1F4805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Showcasing Students' Civic Learning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7BE787-4E4F-FEEC-83E9-734DAE9B6D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036" y="2474906"/>
            <a:ext cx="4575908" cy="33290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Arial"/>
                <a:cs typeface="Arial"/>
              </a:rPr>
              <a:t>2026 Civics Project Showcases:</a:t>
            </a:r>
            <a:endParaRPr lang="en-US" sz="2400"/>
          </a:p>
          <a:p>
            <a:pPr marL="800100" lvl="1" indent="-342900">
              <a:buChar char="•"/>
            </a:pPr>
            <a:r>
              <a:rPr lang="en-US" sz="2400">
                <a:latin typeface="Arial"/>
                <a:cs typeface="Arial"/>
              </a:rPr>
              <a:t>Boston</a:t>
            </a:r>
          </a:p>
          <a:p>
            <a:pPr marL="800100" lvl="1" indent="-342900">
              <a:buChar char="•"/>
            </a:pPr>
            <a:r>
              <a:rPr lang="en-US" sz="2400">
                <a:latin typeface="Arial"/>
                <a:cs typeface="Arial"/>
              </a:rPr>
              <a:t>Worcester</a:t>
            </a:r>
          </a:p>
          <a:p>
            <a:pPr marL="800100" lvl="1" indent="-342900">
              <a:buChar char="•"/>
            </a:pPr>
            <a:r>
              <a:rPr lang="en-US" sz="2400">
                <a:latin typeface="Arial"/>
                <a:cs typeface="Arial"/>
              </a:rPr>
              <a:t>Dartmouth</a:t>
            </a:r>
            <a:endParaRPr lang="en-US" sz="2400" dirty="0"/>
          </a:p>
          <a:p>
            <a:pPr marL="800100" lvl="1" indent="-342900">
              <a:buChar char="•"/>
            </a:pPr>
            <a:r>
              <a:rPr lang="en-US" sz="2400">
                <a:latin typeface="Arial"/>
                <a:cs typeface="Arial"/>
              </a:rPr>
              <a:t>Springfield</a:t>
            </a:r>
          </a:p>
          <a:p>
            <a:pPr lvl="1"/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8BB739-E695-0D46-E649-42BAD59A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7</a:t>
            </a:fld>
            <a:endParaRPr lang="en-US"/>
          </a:p>
        </p:txBody>
      </p:sp>
      <p:pic>
        <p:nvPicPr>
          <p:cNvPr id="9" name="Content Placeholder 8" descr="A racially diverse group of three students, one female-presenting and two male-presenting, stand next a poster that says “Job Opportunities.”">
            <a:extLst>
              <a:ext uri="{FF2B5EF4-FFF2-40B4-BE49-F238E27FC236}">
                <a16:creationId xmlns:a16="http://schemas.microsoft.com/office/drawing/2014/main" id="{B2ECC185-5CF3-ACBF-6FF8-15C85971ECE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75"/>
          <a:stretch>
            <a:fillRect/>
          </a:stretch>
        </p:blipFill>
        <p:spPr>
          <a:xfrm>
            <a:off x="4656222" y="-1790"/>
            <a:ext cx="8636363" cy="6867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1902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23197B4-B22C-7CFA-38E0-46968CAF46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D35B11-663F-E9AA-8896-F186FD218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Showcasing Students' Civic Learning</a:t>
            </a:r>
            <a:r>
              <a:rPr lang="en-US" baseline="0" dirty="0">
                <a:latin typeface="Arial"/>
                <a:cs typeface="Arial"/>
              </a:rPr>
              <a:t> Cont’d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B3B2F5-0ADE-9172-A976-BAC9980381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78036" y="2474906"/>
            <a:ext cx="4575908" cy="332903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400">
                <a:latin typeface="Arial"/>
                <a:cs typeface="Arial"/>
              </a:rPr>
              <a:t>2026 Civics Project Showcases by the numbers:</a:t>
            </a: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latin typeface="Arial"/>
                <a:cs typeface="Arial"/>
              </a:rPr>
              <a:t>1150</a:t>
            </a:r>
            <a:r>
              <a:rPr lang="en-US" sz="2400">
                <a:latin typeface="Arial"/>
                <a:cs typeface="Arial"/>
              </a:rPr>
              <a:t> 8th grade and high school student presenters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latin typeface="Arial"/>
                <a:cs typeface="Arial"/>
              </a:rPr>
              <a:t>80</a:t>
            </a:r>
            <a:r>
              <a:rPr lang="en-US" sz="2400">
                <a:latin typeface="Arial"/>
                <a:cs typeface="Arial"/>
              </a:rPr>
              <a:t> districts and </a:t>
            </a:r>
            <a:r>
              <a:rPr lang="en-US" sz="2400" b="1">
                <a:latin typeface="Arial"/>
                <a:cs typeface="Arial"/>
              </a:rPr>
              <a:t>133</a:t>
            </a:r>
            <a:r>
              <a:rPr lang="en-US" sz="2400">
                <a:latin typeface="Arial"/>
                <a:cs typeface="Arial"/>
              </a:rPr>
              <a:t> schools represented</a:t>
            </a:r>
            <a:endParaRPr lang="en-US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latin typeface="Arial"/>
                <a:cs typeface="Arial"/>
              </a:rPr>
              <a:t>317</a:t>
            </a:r>
            <a:r>
              <a:rPr lang="en-US" sz="2400">
                <a:latin typeface="Arial"/>
                <a:cs typeface="Arial"/>
              </a:rPr>
              <a:t> local community advisors</a:t>
            </a:r>
            <a:endParaRPr lang="en-US" sz="24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>
                <a:latin typeface="Arial"/>
                <a:cs typeface="Arial"/>
              </a:rPr>
              <a:t>33 </a:t>
            </a:r>
            <a:r>
              <a:rPr lang="en-US" sz="2400">
                <a:latin typeface="Arial"/>
                <a:cs typeface="Arial"/>
              </a:rPr>
              <a:t>student leaders</a:t>
            </a:r>
            <a:endParaRPr lang="en-US" sz="2400"/>
          </a:p>
          <a:p>
            <a:pPr marL="342900" indent="-342900">
              <a:buFont typeface="Calibri" panose="020B0604020202020204" pitchFamily="34" charset="0"/>
              <a:buChar char="-"/>
            </a:pPr>
            <a:endParaRPr lang="en-US" sz="24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4EBA7A-2BA6-9A07-47D2-F61AEB3D4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t>8</a:t>
            </a:fld>
            <a:endParaRPr lang="en-US"/>
          </a:p>
        </p:txBody>
      </p:sp>
      <p:pic>
        <p:nvPicPr>
          <p:cNvPr id="3" name="Content Placeholder 2" descr="Two students, who appear to be Black and male-presenting, speak with an adult, who appears to be Black and female-presenting. They stand in front of a poster that reads “Expanding African-American History in the HHS Curriculum.”">
            <a:extLst>
              <a:ext uri="{FF2B5EF4-FFF2-40B4-BE49-F238E27FC236}">
                <a16:creationId xmlns:a16="http://schemas.microsoft.com/office/drawing/2014/main" id="{C382DA6E-62F4-5D9C-3E19-045995CBA4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6"/>
          <a:stretch>
            <a:fillRect/>
          </a:stretch>
        </p:blipFill>
        <p:spPr>
          <a:xfrm>
            <a:off x="5350475" y="964147"/>
            <a:ext cx="5991824" cy="4929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559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3630FC-2CFF-083D-8934-8191446A8D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/>
                <a:cs typeface="Arial"/>
              </a:rPr>
              <a:t>Looking Ahead</a:t>
            </a:r>
            <a:endParaRPr lang="en-US" dirty="0"/>
          </a:p>
        </p:txBody>
      </p:sp>
      <p:pic>
        <p:nvPicPr>
          <p:cNvPr id="5" name="Picture Placeholder 4" descr="A racially diverse group of students and two adults smile and stand behind a poster that reads “Upcoming Plans” and “Playball Grant.”">
            <a:extLst>
              <a:ext uri="{FF2B5EF4-FFF2-40B4-BE49-F238E27FC236}">
                <a16:creationId xmlns:a16="http://schemas.microsoft.com/office/drawing/2014/main" id="{7EC87BD9-A537-B382-C443-D52078E232F1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-72736" y="-72737"/>
            <a:ext cx="7579662" cy="7034645"/>
          </a:xfrm>
        </p:spPr>
      </p:pic>
      <p:pic>
        <p:nvPicPr>
          <p:cNvPr id="7" name="Picture 6" descr="Dese Logo">
            <a:extLst>
              <a:ext uri="{FF2B5EF4-FFF2-40B4-BE49-F238E27FC236}">
                <a16:creationId xmlns:a16="http://schemas.microsoft.com/office/drawing/2014/main" id="{C3B14C66-AA2E-B20C-B4ED-7F93D8E203C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068292"/>
            <a:ext cx="1227530" cy="73255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7251B9B-2BDE-9BFC-C8EA-6368C8419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A8D22E-6BC5-9E47-900C-2BB94685D9F5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59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C0EA0BB4E6A684694772750B001C800" ma:contentTypeVersion="15" ma:contentTypeDescription="Create a new document." ma:contentTypeScope="" ma:versionID="0f90ca5a2085d8c0a242a18c5743b1a5">
  <xsd:schema xmlns:xsd="http://www.w3.org/2001/XMLSchema" xmlns:xs="http://www.w3.org/2001/XMLSchema" xmlns:p="http://schemas.microsoft.com/office/2006/metadata/properties" xmlns:ns2="0128f6a2-0fe6-40ac-973e-bb0bf351512f" xmlns:ns3="7a12eb2f-f040-4639-9fb2-5a6588dc8035" targetNamespace="http://schemas.microsoft.com/office/2006/metadata/properties" ma:root="true" ma:fieldsID="cb07360ac9a85e116485bb8f524b855d" ns2:_="" ns3:_="">
    <xsd:import namespace="0128f6a2-0fe6-40ac-973e-bb0bf351512f"/>
    <xsd:import namespace="7a12eb2f-f040-4639-9fb2-5a6588dc803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128f6a2-0fe6-40ac-973e-bb0bf351512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22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12eb2f-f040-4639-9fb2-5a6588dc803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37bb8feb-9677-4bc1-b64f-9fa6907871bd}" ma:internalName="TaxCatchAll" ma:showField="CatchAllData" ma:web="7a12eb2f-f040-4639-9fb2-5a6588dc8035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a12eb2f-f040-4639-9fb2-5a6588dc8035" xsi:nil="true"/>
    <lcf76f155ced4ddcb4097134ff3c332f xmlns="0128f6a2-0fe6-40ac-973e-bb0bf351512f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BCE95FE-90DF-45B0-BA23-93C283087151}">
  <ds:schemaRefs>
    <ds:schemaRef ds:uri="0128f6a2-0fe6-40ac-973e-bb0bf351512f"/>
    <ds:schemaRef ds:uri="7a12eb2f-f040-4639-9fb2-5a6588dc803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07649671-6F31-4B50-9257-3E5C81E7FB2B}">
  <ds:schemaRefs>
    <ds:schemaRef ds:uri="http://purl.org/dc/elements/1.1/"/>
    <ds:schemaRef ds:uri="http://purl.org/dc/dcmitype/"/>
    <ds:schemaRef ds:uri="http://schemas.microsoft.com/office/2006/metadata/properties"/>
    <ds:schemaRef ds:uri="http://purl.org/dc/terms/"/>
    <ds:schemaRef ds:uri="http://schemas.microsoft.com/office/2006/documentManagement/types"/>
    <ds:schemaRef ds:uri="0128f6a2-0fe6-40ac-973e-bb0bf351512f"/>
    <ds:schemaRef ds:uri="7a12eb2f-f040-4639-9fb2-5a6588dc8035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2643A678-3B62-4638-847B-287AF504625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>
  <clbl:label id="{3e861d16-48b7-4a0e-9806-8c04d81b7b2a}" enabled="0" method="" siteId="{3e861d16-48b7-4a0e-9806-8c04d81b7b2a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177</Words>
  <Application>Microsoft Office PowerPoint</Application>
  <PresentationFormat>Widescreen</PresentationFormat>
  <Paragraphs>52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Arial</vt:lpstr>
      <vt:lpstr>Calibri</vt:lpstr>
      <vt:lpstr>Office Theme</vt:lpstr>
      <vt:lpstr>Civics Education Update</vt:lpstr>
      <vt:lpstr>Civics Education in MA: Why it Matters Now </vt:lpstr>
      <vt:lpstr>A Strong Foundation Since 2018</vt:lpstr>
      <vt:lpstr>Civics Assessment Results</vt:lpstr>
      <vt:lpstr>Investing in Civics Education</vt:lpstr>
      <vt:lpstr>Supporting Strong Civics Instruction </vt:lpstr>
      <vt:lpstr>Showcasing Students' Civic Learning</vt:lpstr>
      <vt:lpstr>Showcasing Students' Civic Learning Cont’d</vt:lpstr>
      <vt:lpstr>Looking Ahead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BESE June 23, 2026 Regular Meeting Item 2 Attachment: Civics Education Update</dc:title>
  <dc:creator>DESE</dc:creator>
  <cp:lastModifiedBy>Zou, Dong (EOE)</cp:lastModifiedBy>
  <cp:revision>43</cp:revision>
  <dcterms:created xsi:type="dcterms:W3CDTF">2025-07-28T12:45:59Z</dcterms:created>
  <dcterms:modified xsi:type="dcterms:W3CDTF">2026-06-25T14:22:40Z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Jun 25 2026 12:00AM</vt:lpwstr>
  </property>
</Properties>
</file>