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3"/>
  </p:notesMasterIdLst>
  <p:sldIdLst>
    <p:sldId id="256" r:id="rId5"/>
    <p:sldId id="273" r:id="rId6"/>
    <p:sldId id="270" r:id="rId7"/>
    <p:sldId id="293" r:id="rId8"/>
    <p:sldId id="294" r:id="rId9"/>
    <p:sldId id="291" r:id="rId10"/>
    <p:sldId id="295" r:id="rId11"/>
    <p:sldId id="282" r:id="rId1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C6CD306-81AD-BC7D-16A2-05D9847175B0}" name="Woo, Lauren (DESE)" initials="WL" userId="S::lauren.woo@mass.gov::891b1bf9-83ca-4481-960c-a0625b521a43" providerId="AD"/>
  <p188:author id="{8C592D30-2790-C53A-65AD-E37E11204179}" name="Foley, Kinnon (DESE)" initials="FK" userId="S::kinnon.foley@mass.gov::4bff922e-d211-4dcd-970c-f57d358f4faf" providerId="AD"/>
  <p188:author id="{3F602C5C-ED15-FC16-4B03-46E9ADDE3930}" name="Christo, Dimitri D. (DESE)" initials="CDD(" userId="S::dimitri.d.christo@mass.gov::f6874029-da51-4205-b36d-b8ddc7839279" providerId="AD"/>
  <p188:author id="{7961FF5F-6533-BF5A-5B4D-A8A6AEABBD13}" name="Cruz, Jenny (DESE)" initials="CJ" userId="S::jenny.cruz@mass.gov::9acc5e5d-1e16-45d5-8416-f07c61d324d0" providerId="AD"/>
  <p188:author id="{9CA43CE2-546B-A27E-FF66-ADBBE95484C9}" name="Sahni, Amrita D. (DESE)" initials="AS" userId="S::Amrita.D.Sahni@mass.gov::6313d7e8-2463-49dd-9257-e9ab299d51d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4782"/>
    <a:srgbClr val="347AB6"/>
    <a:srgbClr val="EFBC49"/>
    <a:srgbClr val="B5DFF3"/>
    <a:srgbClr val="EFF8FE"/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610" autoAdjust="0"/>
    <p:restoredTop sz="86357" autoAdjust="0"/>
  </p:normalViewPr>
  <p:slideViewPr>
    <p:cSldViewPr snapToGrid="0">
      <p:cViewPr varScale="1">
        <p:scale>
          <a:sx n="69" d="100"/>
          <a:sy n="69" d="100"/>
        </p:scale>
        <p:origin x="84" y="528"/>
      </p:cViewPr>
      <p:guideLst/>
    </p:cSldViewPr>
  </p:slideViewPr>
  <p:outlineViewPr>
    <p:cViewPr>
      <p:scale>
        <a:sx n="33" d="100"/>
        <a:sy n="33" d="100"/>
      </p:scale>
      <p:origin x="0" y="-1454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D407B44-A9F9-6344-868B-44BA300F2CC7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B6DB38A-5D4A-D140-AE31-7200571C69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8729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DB38A-5D4A-D140-AE31-7200571C691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339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Two new provisions:</a:t>
            </a:r>
          </a:p>
          <a:p>
            <a:pPr marL="171450" indent="-171450">
              <a:buFont typeface="Calibri"/>
              <a:buChar char="-"/>
            </a:pPr>
            <a:r>
              <a:rPr lang="en-US">
                <a:latin typeface="Calibri"/>
                <a:ea typeface="Calibri"/>
                <a:cs typeface="Calibri"/>
              </a:rPr>
              <a:t>Legacy provision</a:t>
            </a:r>
          </a:p>
          <a:p>
            <a:pPr marL="171450" indent="-171450">
              <a:buFont typeface="Calibri"/>
              <a:buChar char="-"/>
            </a:pPr>
            <a:r>
              <a:rPr lang="en-US">
                <a:latin typeface="Calibri"/>
                <a:ea typeface="Calibri"/>
                <a:cs typeface="Calibri"/>
              </a:rPr>
              <a:t>Other credentialed tracks --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DB38A-5D4A-D140-AE31-7200571C691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6903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Calibri"/>
                <a:ea typeface="Calibri"/>
                <a:cs typeface="Calibri"/>
              </a:rPr>
              <a:t>Avoid any doubt that this is a legacy provision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DB38A-5D4A-D140-AE31-7200571C691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295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71C12EC-2D98-F919-775B-ABB3C3BE6A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C5E8125-6C10-B68E-7EEC-29F87A03ED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900" y="1377519"/>
            <a:ext cx="10079182" cy="2560638"/>
          </a:xfrm>
        </p:spPr>
        <p:txBody>
          <a:bodyPr anchor="b">
            <a:normAutofit/>
          </a:bodyPr>
          <a:lstStyle>
            <a:lvl1pPr algn="l">
              <a:defRPr sz="80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A40F4C-9107-5A14-480E-3D44D062E3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900" y="3938157"/>
            <a:ext cx="10079182" cy="1558636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B5DFF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62B64-39B8-E038-D8C3-7C98BA27D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65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6104FB5-1528-7DE1-824E-7AD7C56D3D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8CC6B-1A29-147F-7B0A-F77C6FF31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DDD5255E-B6EB-D6A8-9BA3-425DEF917F6C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1205344" y="1225550"/>
            <a:ext cx="5808520" cy="4313238"/>
          </a:xfrm>
          <a:effectLst>
            <a:outerShdw blurRad="971965" dist="50800" dir="5400000" algn="ctr" rotWithShape="0">
              <a:srgbClr val="000000">
                <a:alpha val="30037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84B1204-54A6-51D2-01E0-4E74F28405B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065963" y="2160588"/>
            <a:ext cx="3979862" cy="25574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9335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E0C3C95-C45D-6F6C-F3B4-EDA7F22D49A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517572-01C8-067A-8789-AB91C0E3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19" y="457200"/>
            <a:ext cx="4241372" cy="1766454"/>
          </a:xfrm>
        </p:spPr>
        <p:txBody>
          <a:bodyPr anchor="b">
            <a:noAutofit/>
          </a:bodyPr>
          <a:lstStyle>
            <a:lvl1pPr>
              <a:defRPr sz="4000">
                <a:solidFill>
                  <a:srgbClr val="F3F3F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3145C-FA19-7026-C5AB-48F43A10C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991" y="457200"/>
            <a:ext cx="7145480" cy="5917045"/>
          </a:xfrm>
        </p:spPr>
        <p:txBody>
          <a:bodyPr/>
          <a:lstStyle>
            <a:lvl1pPr>
              <a:defRPr sz="3200">
                <a:solidFill>
                  <a:srgbClr val="002060"/>
                </a:solidFill>
              </a:defRPr>
            </a:lvl1pPr>
            <a:lvl2pPr>
              <a:defRPr sz="2800">
                <a:solidFill>
                  <a:srgbClr val="002060"/>
                </a:solidFill>
              </a:defRPr>
            </a:lvl2pPr>
            <a:lvl3pPr>
              <a:defRPr sz="2400">
                <a:solidFill>
                  <a:srgbClr val="002060"/>
                </a:solidFill>
              </a:defRPr>
            </a:lvl3pPr>
            <a:lvl4pPr>
              <a:defRPr sz="2000">
                <a:solidFill>
                  <a:srgbClr val="002060"/>
                </a:solidFill>
              </a:defRPr>
            </a:lvl4pPr>
            <a:lvl5pPr>
              <a:defRPr sz="2000">
                <a:solidFill>
                  <a:srgbClr val="002060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2AB479-7080-3079-7222-061618924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719" y="2223654"/>
            <a:ext cx="4241372" cy="3645333"/>
          </a:xfrm>
        </p:spPr>
        <p:txBody>
          <a:bodyPr/>
          <a:lstStyle>
            <a:lvl1pPr marL="0" indent="0">
              <a:buNone/>
              <a:defRPr sz="1600">
                <a:solidFill>
                  <a:srgbClr val="F3F3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FEF70-0FA1-AE31-1D91-F74EBED2A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543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DFBC82F-33C1-E184-14B2-3E5429080CA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517572-01C8-067A-8789-AB91C0E3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19" y="457200"/>
            <a:ext cx="4241372" cy="1766454"/>
          </a:xfrm>
        </p:spPr>
        <p:txBody>
          <a:bodyPr anchor="b">
            <a:noAutofit/>
          </a:bodyPr>
          <a:lstStyle>
            <a:lvl1pPr>
              <a:defRPr sz="4000">
                <a:solidFill>
                  <a:srgbClr val="F3F3F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3145C-FA19-7026-C5AB-48F43A10C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991" y="457200"/>
            <a:ext cx="7145480" cy="5917045"/>
          </a:xfrm>
        </p:spPr>
        <p:txBody>
          <a:bodyPr/>
          <a:lstStyle>
            <a:lvl1pPr>
              <a:defRPr sz="3200">
                <a:solidFill>
                  <a:srgbClr val="F3F3F3"/>
                </a:solidFill>
              </a:defRPr>
            </a:lvl1pPr>
            <a:lvl2pPr>
              <a:defRPr sz="2800">
                <a:solidFill>
                  <a:srgbClr val="F3F3F3"/>
                </a:solidFill>
              </a:defRPr>
            </a:lvl2pPr>
            <a:lvl3pPr>
              <a:defRPr sz="2400">
                <a:solidFill>
                  <a:srgbClr val="F3F3F3"/>
                </a:solidFill>
              </a:defRPr>
            </a:lvl3pPr>
            <a:lvl4pPr>
              <a:defRPr sz="2000">
                <a:solidFill>
                  <a:srgbClr val="F3F3F3"/>
                </a:solidFill>
              </a:defRPr>
            </a:lvl4pPr>
            <a:lvl5pPr>
              <a:defRPr sz="2000">
                <a:solidFill>
                  <a:srgbClr val="F3F3F3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2AB479-7080-3079-7222-061618924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719" y="2223654"/>
            <a:ext cx="4241372" cy="3645333"/>
          </a:xfrm>
        </p:spPr>
        <p:txBody>
          <a:bodyPr/>
          <a:lstStyle>
            <a:lvl1pPr marL="0" indent="0">
              <a:buNone/>
              <a:defRPr sz="1600">
                <a:solidFill>
                  <a:srgbClr val="B5DF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FEF70-0FA1-AE31-1D91-F74EBED2A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7530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2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A551A6A-4D8B-5122-0AE6-EB1794A937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517572-01C8-067A-8789-AB91C0E3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19" y="457200"/>
            <a:ext cx="4241372" cy="1766454"/>
          </a:xfrm>
        </p:spPr>
        <p:txBody>
          <a:bodyPr anchor="b">
            <a:no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3145C-FA19-7026-C5AB-48F43A10CB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991" y="457200"/>
            <a:ext cx="7145480" cy="5917045"/>
          </a:xfrm>
        </p:spPr>
        <p:txBody>
          <a:bodyPr/>
          <a:lstStyle>
            <a:lvl1pPr>
              <a:defRPr sz="3200">
                <a:solidFill>
                  <a:srgbClr val="1E4782"/>
                </a:solidFill>
              </a:defRPr>
            </a:lvl1pPr>
            <a:lvl2pPr>
              <a:defRPr sz="2800">
                <a:solidFill>
                  <a:srgbClr val="1E4782"/>
                </a:solidFill>
              </a:defRPr>
            </a:lvl2pPr>
            <a:lvl3pPr>
              <a:defRPr sz="2400">
                <a:solidFill>
                  <a:srgbClr val="1E4782"/>
                </a:solidFill>
              </a:defRPr>
            </a:lvl3pPr>
            <a:lvl4pPr>
              <a:defRPr sz="2000">
                <a:solidFill>
                  <a:srgbClr val="1E4782"/>
                </a:solidFill>
              </a:defRPr>
            </a:lvl4pPr>
            <a:lvl5pPr>
              <a:defRPr sz="2000">
                <a:solidFill>
                  <a:srgbClr val="1E478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2AB479-7080-3079-7222-061618924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26719" y="2223654"/>
            <a:ext cx="4241372" cy="3645333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DFEF70-0FA1-AE31-1D91-F74EBED2A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837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hape&#10;&#10;AI-generated content may be incorrect.">
            <a:extLst>
              <a:ext uri="{FF2B5EF4-FFF2-40B4-BE49-F238E27FC236}">
                <a16:creationId xmlns:a16="http://schemas.microsoft.com/office/drawing/2014/main" id="{8A314DC0-7B3E-82EE-9AE7-6F09AEE434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8C4DB-A75F-261D-A14A-6501C47852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72736" y="-72737"/>
            <a:ext cx="7579662" cy="7034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050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hape&#10;&#10;AI-generated content may be incorrect.">
            <a:extLst>
              <a:ext uri="{FF2B5EF4-FFF2-40B4-BE49-F238E27FC236}">
                <a16:creationId xmlns:a16="http://schemas.microsoft.com/office/drawing/2014/main" id="{8A314DC0-7B3E-82EE-9AE7-6F09AEE434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1F3FA896-C43D-31E8-81CC-112E026C8772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0" y="0"/>
            <a:ext cx="7481888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268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8C4DB-A75F-261D-A14A-6501C47852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72736" y="-72737"/>
            <a:ext cx="7579662" cy="7034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/>
          <a:lstStyle>
            <a:lvl1pPr marL="0" indent="0">
              <a:buNone/>
              <a:defRPr sz="1600">
                <a:solidFill>
                  <a:srgbClr val="B5DF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5DF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2852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Ca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/>
          <a:lstStyle>
            <a:lvl1pPr marL="0" indent="0">
              <a:buNone/>
              <a:defRPr sz="1600">
                <a:solidFill>
                  <a:srgbClr val="B5DF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5DF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E0F6B8AA-CDAC-6F83-437E-9F75F81B74DF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0" y="0"/>
            <a:ext cx="7491413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754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88C4DB-A75F-261D-A14A-6501C47852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-72736" y="-72737"/>
            <a:ext cx="7579662" cy="703464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/>
          <a:lstStyle>
            <a:lvl1pPr marL="0" indent="0">
              <a:buNone/>
              <a:defRPr sz="1600">
                <a:solidFill>
                  <a:srgbClr val="F3F3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8124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Captio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A314DC0-7B3E-82EE-9AE7-6F09AEE434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D7B1858-D17A-397C-21E8-E042FA7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6253" y="368155"/>
            <a:ext cx="4366420" cy="2801071"/>
          </a:xfrm>
        </p:spPr>
        <p:txBody>
          <a:bodyPr anchor="b">
            <a:noAutofit/>
          </a:bodyPr>
          <a:lstStyle>
            <a:lvl1pPr>
              <a:defRPr sz="4800" spc="-15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8B05FC-4AD4-576E-E903-D583F41223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66253" y="3273135"/>
            <a:ext cx="4366420" cy="3101109"/>
          </a:xfrm>
        </p:spPr>
        <p:txBody>
          <a:bodyPr/>
          <a:lstStyle>
            <a:lvl1pPr marL="0" indent="0">
              <a:buNone/>
              <a:defRPr sz="1600">
                <a:solidFill>
                  <a:srgbClr val="F3F3F3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E712A2-6D32-69E0-1A42-A7AF4D4DE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E30A28D6-B250-1721-F3F0-F1B691207974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0" y="0"/>
            <a:ext cx="7491413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512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08407E5-4EC1-8D13-A0A6-462CA2ABE1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3A9466-4760-97A7-0A3A-91898B0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79" y="308699"/>
            <a:ext cx="10515600" cy="861002"/>
          </a:xfrm>
        </p:spPr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9822F-DB6A-0064-8712-F4C731FB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79" y="1591254"/>
            <a:ext cx="11890665" cy="44146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831B1-13C1-9512-7793-9D8A95B9E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371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08407E5-4EC1-8D13-A0A6-462CA2ABE1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3A9466-4760-97A7-0A3A-91898B0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79" y="308699"/>
            <a:ext cx="10515600" cy="861002"/>
          </a:xfrm>
        </p:spPr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9822F-DB6A-0064-8712-F4C731FB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79" y="1591254"/>
            <a:ext cx="11890665" cy="44146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831B1-13C1-9512-7793-9D8A95B9E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7185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08407E5-4EC1-8D13-A0A6-462CA2ABE17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3A9466-4760-97A7-0A3A-91898B0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79" y="308699"/>
            <a:ext cx="10515600" cy="861002"/>
          </a:xfrm>
        </p:spPr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69822F-DB6A-0064-8712-F4C731FBC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79" y="1591254"/>
            <a:ext cx="11890665" cy="441469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831B1-13C1-9512-7793-9D8A95B9E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243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6975CF-B5C5-ED8A-88A0-8AE47B405E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C90DD9-4BCC-D20C-9CD3-C61570FC11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398" y="1340426"/>
            <a:ext cx="5181600" cy="49668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6FA598-F2AA-D757-9BAF-844B64AEC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86398" y="1340426"/>
            <a:ext cx="5181600" cy="49668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8255EE-1863-610E-AAE1-EE332FFAC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46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0FAF1-FDD2-DEBC-6AA4-EC4CCBD26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54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BFBA8-CEF2-8E5D-9095-7FA8144CB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554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25D4F3-A1B5-B917-5F54-AF19B274D4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5548" y="2505075"/>
            <a:ext cx="5157787" cy="37710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E01150-5393-D283-E33B-3609AA2ABA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52796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6017DC-0538-D4B7-3886-13292A469D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27960" y="2505075"/>
            <a:ext cx="5183188" cy="37710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6DB7D3-E745-25B4-373D-DBC63B595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214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hape&#10;&#10;AI-generated content may be incorrect.">
            <a:extLst>
              <a:ext uri="{FF2B5EF4-FFF2-40B4-BE49-F238E27FC236}">
                <a16:creationId xmlns:a16="http://schemas.microsoft.com/office/drawing/2014/main" id="{A6104FB5-1528-7DE1-824E-7AD7C56D3D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8CC6B-1A29-147F-7B0A-F77C6FF31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80D6B9D-B233-5155-818B-A43B24A7784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44625" y="726643"/>
            <a:ext cx="4572000" cy="5257800"/>
          </a:xfrm>
          <a:effectLst>
            <a:outerShdw blurRad="795598" dist="50800" dir="5400000" algn="ctr" rotWithShape="0">
              <a:srgbClr val="000000">
                <a:alpha val="2955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0AF9B5C-EFE8-56ED-DF3C-AD835C9AFC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0" y="1839913"/>
            <a:ext cx="4606925" cy="2857500"/>
          </a:xfrm>
        </p:spPr>
        <p:txBody>
          <a:bodyPr>
            <a:normAutofit/>
          </a:bodyPr>
          <a:lstStyle>
            <a:lvl1pPr marL="0" indent="0">
              <a:buNone/>
              <a:defRPr sz="2000" spc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29221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6104FB5-1528-7DE1-824E-7AD7C56D3D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8CC6B-1A29-147F-7B0A-F77C6FF31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3F3F3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280D6B9D-B233-5155-818B-A43B24A7784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444625" y="726643"/>
            <a:ext cx="4572000" cy="5257800"/>
          </a:xfrm>
          <a:effectLst>
            <a:outerShdw blurRad="776969" dir="720000" algn="ctr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0AF9B5C-EFE8-56ED-DF3C-AD835C9AFCF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96000" y="1839913"/>
            <a:ext cx="4606925" cy="2857500"/>
          </a:xfrm>
        </p:spPr>
        <p:txBody>
          <a:bodyPr>
            <a:normAutofit/>
          </a:bodyPr>
          <a:lstStyle>
            <a:lvl1pPr marL="0" indent="0">
              <a:buNone/>
              <a:defRPr sz="2000" spc="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66759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A6104FB5-1528-7DE1-824E-7AD7C56D3D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18CC6B-1A29-147F-7B0A-F77C6FF31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DDD5255E-B6EB-D6A8-9BA3-425DEF917F6C}"/>
              </a:ext>
            </a:extLst>
          </p:cNvPr>
          <p:cNvSpPr>
            <a:spLocks noGrp="1"/>
          </p:cNvSpPr>
          <p:nvPr>
            <p:ph type="media" sz="quarter" idx="13"/>
          </p:nvPr>
        </p:nvSpPr>
        <p:spPr>
          <a:xfrm>
            <a:off x="1205344" y="1225550"/>
            <a:ext cx="5808520" cy="4313238"/>
          </a:xfrm>
          <a:effectLst>
            <a:outerShdw blurRad="793118" dist="50800" dir="5400000" algn="ctr" rotWithShape="0">
              <a:srgbClr val="000000">
                <a:alpha val="30216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84B1204-54A6-51D2-01E0-4E74F28405B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065963" y="2160588"/>
            <a:ext cx="3979862" cy="255746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4448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shape&#10;&#10;AI-generated content may be incorrect.">
            <a:extLst>
              <a:ext uri="{FF2B5EF4-FFF2-40B4-BE49-F238E27FC236}">
                <a16:creationId xmlns:a16="http://schemas.microsoft.com/office/drawing/2014/main" id="{51D4DCB4-D71E-80F2-CD14-980FA57C2A14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3549BF-250F-BA79-3611-D06653B96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180" y="365126"/>
            <a:ext cx="10515600" cy="8610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C57C9-737B-B6D6-1314-78C22CCF9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3180" y="1340427"/>
            <a:ext cx="10515600" cy="4836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9BD77-56B0-2B84-ADB2-A2EE1F0E50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632372" y="6492875"/>
            <a:ext cx="2324099" cy="24649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 i="0">
                <a:solidFill>
                  <a:srgbClr val="1E478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8A8D22E-6BC5-9E47-900C-2BB94685D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99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7" r:id="rId3"/>
    <p:sldLayoutId id="2147483668" r:id="rId4"/>
    <p:sldLayoutId id="2147483652" r:id="rId5"/>
    <p:sldLayoutId id="2147483653" r:id="rId6"/>
    <p:sldLayoutId id="2147483655" r:id="rId7"/>
    <p:sldLayoutId id="2147483665" r:id="rId8"/>
    <p:sldLayoutId id="2147483664" r:id="rId9"/>
    <p:sldLayoutId id="2147483666" r:id="rId10"/>
    <p:sldLayoutId id="2147483656" r:id="rId11"/>
    <p:sldLayoutId id="2147483660" r:id="rId12"/>
    <p:sldLayoutId id="2147483661" r:id="rId13"/>
    <p:sldLayoutId id="2147483657" r:id="rId14"/>
    <p:sldLayoutId id="2147483669" r:id="rId15"/>
    <p:sldLayoutId id="2147483662" r:id="rId16"/>
    <p:sldLayoutId id="2147483670" r:id="rId17"/>
    <p:sldLayoutId id="2147483663" r:id="rId18"/>
    <p:sldLayoutId id="2147483671" r:id="rId1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347AB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rgbClr val="1E478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6AB2B-9E86-B31F-8494-E95DE385C2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2900" y="1377519"/>
            <a:ext cx="10927446" cy="2560638"/>
          </a:xfrm>
        </p:spPr>
        <p:txBody>
          <a:bodyPr>
            <a:noAutofit/>
          </a:bodyPr>
          <a:lstStyle/>
          <a:p>
            <a:r>
              <a:rPr lang="en-US" sz="5400" dirty="0">
                <a:latin typeface="Arial"/>
                <a:cs typeface="Arial"/>
              </a:rPr>
              <a:t>New Regulations for Interpretation and Translation Services in Schools, 603 CMR 57.00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41BCB3-4284-A57E-4AB3-04CB2D22AC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Presented to the Board of Elementary and Secondary Education</a:t>
            </a:r>
          </a:p>
        </p:txBody>
      </p:sp>
    </p:spTree>
    <p:extLst>
      <p:ext uri="{BB962C8B-B14F-4D97-AF65-F5344CB8AC3E}">
        <p14:creationId xmlns:p14="http://schemas.microsoft.com/office/powerpoint/2010/main" val="2636106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D33239-41C1-842F-DFC9-E2E32FECE9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D2B20-F42B-6592-8656-5FF4450DE8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/>
              <a:t>Today’s Presenters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002B58-2F24-7D59-81E2-30FE6AAAF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latin typeface="Arial"/>
                <a:cs typeface="Arial"/>
              </a:rPr>
              <a:t>Lauren Woo, Deputy Commissioner</a:t>
            </a:r>
            <a:endParaRPr lang="en-US"/>
          </a:p>
          <a:p>
            <a:r>
              <a:rPr lang="en-US">
                <a:latin typeface="Arial"/>
                <a:cs typeface="Arial"/>
              </a:rPr>
              <a:t>Deb Steenland, Senior Deputy General Counsel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B83806-2766-234F-2E9C-4AA567624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330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FE7C51-ACCA-AF6B-E884-8D88092D4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7C176-2F23-13B0-051E-44FBF72F6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Information on the New Regulations on Translation and Interpretation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56B665-B6A0-821C-AFE7-4DB556E6A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3</a:t>
            </a:fld>
            <a:endParaRPr lang="en-US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E2D05E09-F780-E315-BBD1-C91DE84D32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73179" y="1623853"/>
            <a:ext cx="11783292" cy="33855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>
                <a:latin typeface="Arial"/>
                <a:cs typeface="Arial"/>
              </a:rPr>
              <a:t>February 2026</a:t>
            </a:r>
            <a:r>
              <a:rPr kumimoji="0" lang="en-US" altLang="en-US" b="1" i="0" u="none" strike="noStrike" cap="none" normalizeH="0" baseline="0">
                <a:ln>
                  <a:noFill/>
                </a:ln>
                <a:effectLst/>
                <a:latin typeface="Arial"/>
                <a:cs typeface="Arial"/>
              </a:rPr>
              <a:t>: 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/>
                <a:cs typeface="Arial"/>
              </a:rPr>
              <a:t>Board voted to release proposed </a:t>
            </a:r>
            <a:r>
              <a:rPr lang="en-US" altLang="en-US">
                <a:latin typeface="Arial"/>
                <a:cs typeface="Arial"/>
              </a:rPr>
              <a:t>regulations for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/>
                <a:cs typeface="Arial"/>
              </a:rPr>
              <a:t> public comment.</a:t>
            </a: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>
                <a:ln>
                  <a:noFill/>
                </a:ln>
                <a:effectLst/>
                <a:latin typeface="Arial"/>
                <a:cs typeface="Arial"/>
              </a:rPr>
              <a:t>Public comment period: </a:t>
            </a:r>
            <a:r>
              <a:rPr lang="en-US" altLang="en-US">
                <a:latin typeface="Arial"/>
                <a:cs typeface="Arial"/>
              </a:rPr>
              <a:t>February 25</a:t>
            </a:r>
            <a:r>
              <a:rPr kumimoji="0" lang="en-US" altLang="en-US" i="0" u="none" strike="noStrike" cap="none" normalizeH="0" baseline="0">
                <a:ln>
                  <a:noFill/>
                </a:ln>
                <a:effectLst/>
                <a:latin typeface="Arial"/>
                <a:cs typeface="Arial"/>
              </a:rPr>
              <a:t>–</a:t>
            </a:r>
            <a:r>
              <a:rPr lang="en-US" altLang="en-US">
                <a:latin typeface="Arial"/>
                <a:cs typeface="Arial"/>
              </a:rPr>
              <a:t>April 24</a:t>
            </a:r>
            <a:r>
              <a:rPr kumimoji="0" lang="en-US" altLang="en-US" i="0" u="none" strike="noStrike" cap="none" normalizeH="0" baseline="0">
                <a:ln>
                  <a:noFill/>
                </a:ln>
                <a:effectLst/>
                <a:latin typeface="Arial"/>
                <a:cs typeface="Arial"/>
              </a:rPr>
              <a:t>, </a:t>
            </a:r>
            <a:r>
              <a:rPr lang="en-US" altLang="en-US">
                <a:latin typeface="Arial"/>
                <a:cs typeface="Arial"/>
              </a:rPr>
              <a:t>2026</a:t>
            </a:r>
            <a:endParaRPr lang="en-US" altLang="en-US" i="0" u="none" strike="noStrike" cap="none" normalizeH="0" baseline="0">
              <a:ln>
                <a:noFill/>
              </a:ln>
              <a:effectLst/>
              <a:latin typeface="Arial"/>
              <a:cs typeface="Arial"/>
            </a:endParaRPr>
          </a:p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en-US" altLang="en-US" b="1" i="0" u="none" strike="noStrike" cap="none" normalizeH="0" baseline="0">
                <a:ln>
                  <a:noFill/>
                </a:ln>
                <a:effectLst/>
                <a:latin typeface="Arial"/>
                <a:cs typeface="Arial"/>
              </a:rPr>
              <a:t>Purpose of </a:t>
            </a:r>
            <a:r>
              <a:rPr lang="en-US" altLang="en-US" b="1">
                <a:latin typeface="Arial"/>
                <a:cs typeface="Arial"/>
              </a:rPr>
              <a:t>regulations</a:t>
            </a:r>
            <a:r>
              <a:rPr kumimoji="0" lang="en-US" altLang="en-US" b="1" i="0" u="none" strike="noStrike" cap="none" normalizeH="0" baseline="0">
                <a:ln>
                  <a:noFill/>
                </a:ln>
                <a:effectLst/>
                <a:latin typeface="Arial"/>
                <a:cs typeface="Arial"/>
              </a:rPr>
              <a:t>:</a:t>
            </a:r>
            <a:endParaRPr lang="en-US" altLang="en-US" b="1" i="0" u="none" strike="noStrike" cap="none" normalizeH="0" baseline="0">
              <a:ln>
                <a:noFill/>
              </a:ln>
              <a:effectLst/>
              <a:latin typeface="Arial"/>
              <a:cs typeface="Arial"/>
            </a:endParaRPr>
          </a:p>
          <a:p>
            <a:pPr lvl="1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sz="2800">
                <a:latin typeface="Arial"/>
                <a:cs typeface="Arial"/>
              </a:rPr>
              <a:t>Meets the requirement outlined in the Protect Education Equity Act that the Board</a:t>
            </a:r>
            <a:r>
              <a:rPr lang="en-US" sz="2800">
                <a:latin typeface="Arial"/>
                <a:cs typeface="Arial"/>
              </a:rPr>
              <a:t> promulgate regulations establishing standards for the provision of interpretation and translation services in public schools</a:t>
            </a:r>
            <a:endParaRPr lang="en-US" altLang="en-US" sz="2800" b="0" i="0" u="none" strike="noStrike" cap="none" normalizeH="0" baseline="0">
              <a:ln>
                <a:noFill/>
              </a:ln>
              <a:effectLst/>
              <a:latin typeface="Arial"/>
              <a:cs typeface="Arial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59067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B0658-368C-BB58-BFE0-4A88756AB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Summary of Regulations Released for Public Comment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F5D109-98BB-A2EB-9F0A-6191773727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b="1">
                <a:latin typeface="Arial"/>
                <a:cs typeface="Arial"/>
              </a:rPr>
              <a:t>Two-tiered interpreter qualifications</a:t>
            </a:r>
            <a:r>
              <a:rPr lang="en-US">
                <a:latin typeface="Arial"/>
                <a:cs typeface="Arial"/>
              </a:rPr>
              <a:t> requiring demonstrated language proficiency and completion of a DESE-approved training course; second tier includes deeper specialized terminology knowledge</a:t>
            </a:r>
          </a:p>
          <a:p>
            <a:r>
              <a:rPr lang="en-US" b="1">
                <a:latin typeface="Arial"/>
                <a:cs typeface="Arial"/>
              </a:rPr>
              <a:t>School translator qualifications</a:t>
            </a:r>
            <a:r>
              <a:rPr lang="en-US">
                <a:latin typeface="Arial"/>
                <a:cs typeface="Arial"/>
              </a:rPr>
              <a:t> requiring written proficiency in both languages plus knowledge of ethics, confidentiality, and relevant terminology</a:t>
            </a:r>
          </a:p>
          <a:p>
            <a:r>
              <a:rPr lang="en-US" b="1">
                <a:latin typeface="Arial"/>
                <a:cs typeface="Arial"/>
              </a:rPr>
              <a:t>Legacy provisions </a:t>
            </a:r>
            <a:r>
              <a:rPr lang="en-US">
                <a:latin typeface="Arial"/>
                <a:cs typeface="Arial"/>
              </a:rPr>
              <a:t>for both roles allow experienced practitioners (2+ years for interpreters, 1+ year for translators) to qualify via superintendent/executive director endorsement letter</a:t>
            </a:r>
          </a:p>
          <a:p>
            <a:r>
              <a:rPr lang="en-US">
                <a:latin typeface="Arial"/>
                <a:cs typeface="Arial"/>
              </a:rPr>
              <a:t>A provision regarding the use of </a:t>
            </a:r>
            <a:r>
              <a:rPr lang="en-US" b="1">
                <a:latin typeface="Arial"/>
                <a:cs typeface="Arial"/>
              </a:rPr>
              <a:t>machine translation</a:t>
            </a:r>
          </a:p>
          <a:p>
            <a:r>
              <a:rPr lang="en-US" b="1">
                <a:latin typeface="Arial"/>
                <a:cs typeface="Arial"/>
              </a:rPr>
              <a:t>Effective September 1, 2027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495659-0921-2904-CC48-FA636AE49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440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35542-4350-1E01-19DD-EF3F14348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Summary of Public Comment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DB741-4E68-D82C-EB2B-9C097A1D53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DESE received 41 written submissions from a range of stakeholders</a:t>
            </a:r>
          </a:p>
          <a:p>
            <a:r>
              <a:rPr lang="en-US">
                <a:latin typeface="Arial"/>
                <a:cs typeface="Arial"/>
              </a:rPr>
              <a:t>The most frequently cited areas in public comment were: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the financial and workforce implications of the new qualification standards;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the need for greater definitional clarity around certain terms and titles;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disagreement over the legacy provisions; </a:t>
            </a:r>
            <a:endParaRPr lang="en-US"/>
          </a:p>
          <a:p>
            <a:pPr lvl="1"/>
            <a:r>
              <a:rPr lang="en-US">
                <a:latin typeface="Arial"/>
                <a:cs typeface="Arial"/>
              </a:rPr>
              <a:t>and the machine translation review requirement. 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6A5951-DE47-AFF2-CB67-48E63123B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074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92CE0-F655-63A4-FC58-64074C472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Changes Made Based on Public Comment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928BF-0D6C-C999-85F7-10ED24DA1C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457200" indent="-457200"/>
            <a:r>
              <a:rPr lang="en-US" b="1">
                <a:latin typeface="Arial"/>
                <a:cs typeface="Arial"/>
              </a:rPr>
              <a:t>Updated interpreter tier titles </a:t>
            </a:r>
            <a:r>
              <a:rPr lang="en-US">
                <a:latin typeface="Arial"/>
                <a:cs typeface="Arial"/>
              </a:rPr>
              <a:t>to</a:t>
            </a:r>
            <a:r>
              <a:rPr lang="en-US" b="1">
                <a:latin typeface="Arial"/>
                <a:cs typeface="Arial"/>
              </a:rPr>
              <a:t> </a:t>
            </a:r>
            <a:r>
              <a:rPr lang="en-US">
                <a:latin typeface="Arial"/>
                <a:cs typeface="Arial"/>
              </a:rPr>
              <a:t>"Education Interpreter" and "Advanced Education Interpreter"</a:t>
            </a:r>
            <a:endParaRPr lang="en-US"/>
          </a:p>
          <a:p>
            <a:pPr marL="457200" indent="-457200"/>
            <a:r>
              <a:rPr lang="en-US" b="1">
                <a:latin typeface="Arial"/>
                <a:cs typeface="Arial"/>
              </a:rPr>
              <a:t>Added two new provisions</a:t>
            </a:r>
            <a:r>
              <a:rPr lang="en-US">
                <a:latin typeface="Arial"/>
                <a:cs typeface="Arial"/>
              </a:rPr>
              <a:t> expanding pathways for experienced and professionally credentialed interpreters</a:t>
            </a:r>
            <a:endParaRPr lang="en-US"/>
          </a:p>
          <a:p>
            <a:pPr marL="457200" indent="-457200"/>
            <a:r>
              <a:rPr lang="en-US" b="1">
                <a:latin typeface="Arial"/>
                <a:cs typeface="Arial"/>
              </a:rPr>
              <a:t>Specified a new exemption for multilingual communication</a:t>
            </a:r>
            <a:r>
              <a:rPr lang="en-US">
                <a:latin typeface="Arial"/>
                <a:cs typeface="Arial"/>
              </a:rPr>
              <a:t> applications used for informational, non-specialized notifications from the translator review requirement</a:t>
            </a:r>
            <a:endParaRPr lang="en-US"/>
          </a:p>
          <a:p>
            <a:pPr marL="457200" indent="-457200"/>
            <a:r>
              <a:rPr lang="en-US" b="1">
                <a:latin typeface="Arial"/>
                <a:cs typeface="Arial"/>
              </a:rPr>
              <a:t>Modified the waiver provision</a:t>
            </a:r>
            <a:r>
              <a:rPr lang="en-US">
                <a:latin typeface="Arial"/>
                <a:cs typeface="Arial"/>
              </a:rPr>
              <a:t> to include more specific language</a:t>
            </a:r>
          </a:p>
          <a:p>
            <a:pPr marL="457200" indent="-457200"/>
            <a:r>
              <a:rPr lang="en-US" b="1">
                <a:latin typeface="Arial"/>
                <a:cs typeface="Arial"/>
              </a:rPr>
              <a:t>Made no changes</a:t>
            </a:r>
            <a:r>
              <a:rPr lang="en-US">
                <a:latin typeface="Arial"/>
                <a:cs typeface="Arial"/>
              </a:rPr>
              <a:t> to implementation timeline</a:t>
            </a:r>
            <a:endParaRPr lang="en-US"/>
          </a:p>
          <a:p>
            <a:pPr marL="457200" indent="-457200"/>
            <a:r>
              <a:rPr lang="en-US">
                <a:latin typeface="Arial"/>
                <a:cs typeface="Arial"/>
              </a:rPr>
              <a:t>Other minor technical changes as outlined in the public comment summary document </a:t>
            </a:r>
          </a:p>
          <a:p>
            <a:pPr marL="457200" indent="-457200"/>
            <a:r>
              <a:rPr lang="en-US">
                <a:latin typeface="Arial"/>
                <a:cs typeface="Arial"/>
              </a:rPr>
              <a:t>Outstanding questions will be addressed through guidance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594C4A-5EB4-D580-4439-0BBA7B2E0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069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7F171-2C31-61A8-1044-FFD95223B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/>
                <a:cs typeface="Arial"/>
              </a:rPr>
              <a:t>Technical Amendment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5E8857-C233-6845-CBD7-96A453198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179" y="1591254"/>
            <a:ext cx="11890665" cy="463743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1800">
                <a:highlight>
                  <a:srgbClr val="FFFFFF"/>
                </a:highlight>
                <a:latin typeface="Aptos"/>
                <a:cs typeface="Arial"/>
              </a:rPr>
              <a:t>An individual whose primary job responsibilities have included serving as an interpreter in a school district for at least two years prior to September 1, 2027, may meet the requirements for a</a:t>
            </a:r>
            <a:r>
              <a:rPr lang="en-US" sz="1800" u="sng">
                <a:highlight>
                  <a:srgbClr val="FFFFFF"/>
                </a:highlight>
                <a:latin typeface="Aptos"/>
                <a:cs typeface="Arial"/>
              </a:rPr>
              <a:t>n</a:t>
            </a:r>
            <a:r>
              <a:rPr lang="en-US" sz="1800">
                <a:highlight>
                  <a:srgbClr val="FFFFFF"/>
                </a:highlight>
                <a:latin typeface="Aptos"/>
                <a:cs typeface="Arial"/>
              </a:rPr>
              <a:t> </a:t>
            </a:r>
            <a:r>
              <a:rPr lang="en-US" sz="1800" strike="sngStrike">
                <a:highlight>
                  <a:srgbClr val="FFFFFF"/>
                </a:highlight>
                <a:latin typeface="Aptos"/>
                <a:cs typeface="Arial"/>
              </a:rPr>
              <a:t>General </a:t>
            </a:r>
            <a:r>
              <a:rPr lang="en-US" sz="1800">
                <a:highlight>
                  <a:srgbClr val="FFFFFF"/>
                </a:highlight>
                <a:latin typeface="Aptos"/>
                <a:cs typeface="Arial"/>
              </a:rPr>
              <a:t>Education </a:t>
            </a:r>
            <a:r>
              <a:rPr lang="en-US" sz="1800" u="sng" strike="sngStrike">
                <a:highlight>
                  <a:srgbClr val="FFFFFF"/>
                </a:highlight>
                <a:latin typeface="Aptos"/>
                <a:cs typeface="Arial"/>
              </a:rPr>
              <a:t>i</a:t>
            </a:r>
            <a:r>
              <a:rPr lang="en-US" sz="1800" u="sng">
                <a:highlight>
                  <a:srgbClr val="FFFFFF"/>
                </a:highlight>
                <a:latin typeface="Aptos"/>
                <a:cs typeface="Arial"/>
              </a:rPr>
              <a:t>Interpreter</a:t>
            </a:r>
            <a:r>
              <a:rPr lang="en-US" sz="1800">
                <a:highlight>
                  <a:srgbClr val="FFFFFF"/>
                </a:highlight>
                <a:latin typeface="Aptos"/>
                <a:cs typeface="Arial"/>
              </a:rPr>
              <a:t> by providing a letter of endorsement from the school’s superintendent or executive director </a:t>
            </a:r>
            <a:r>
              <a:rPr lang="en-US" sz="1800" u="sng">
                <a:highlight>
                  <a:srgbClr val="FFFFFF"/>
                </a:highlight>
                <a:latin typeface="Aptos"/>
                <a:cs typeface="Arial"/>
              </a:rPr>
              <a:t>certifying the applicant’s </a:t>
            </a:r>
            <a:r>
              <a:rPr lang="en-US" sz="1800" strike="sngStrike">
                <a:highlight>
                  <a:srgbClr val="FFFFFF"/>
                </a:highlight>
                <a:latin typeface="Aptos"/>
                <a:cs typeface="Arial"/>
              </a:rPr>
              <a:t>and </a:t>
            </a:r>
            <a:r>
              <a:rPr lang="en-US" sz="1800">
                <a:highlight>
                  <a:srgbClr val="FFFFFF"/>
                </a:highlight>
                <a:latin typeface="Aptos"/>
                <a:cs typeface="Arial"/>
              </a:rPr>
              <a:t>demonstrat</a:t>
            </a:r>
            <a:r>
              <a:rPr lang="en-US" sz="1800" strike="sngStrike">
                <a:highlight>
                  <a:srgbClr val="FFFFFF"/>
                </a:highlight>
                <a:latin typeface="Aptos"/>
                <a:cs typeface="Arial"/>
              </a:rPr>
              <a:t>in</a:t>
            </a:r>
            <a:r>
              <a:rPr lang="en-US" sz="1800" u="sng" strike="sngStrike">
                <a:highlight>
                  <a:srgbClr val="FFFFFF"/>
                </a:highlight>
                <a:latin typeface="Aptos"/>
                <a:cs typeface="Arial"/>
              </a:rPr>
              <a:t>g</a:t>
            </a:r>
            <a:r>
              <a:rPr lang="en-US" sz="1800" u="sng">
                <a:highlight>
                  <a:srgbClr val="FFFFFF"/>
                </a:highlight>
                <a:latin typeface="Aptos"/>
                <a:cs typeface="Arial"/>
              </a:rPr>
              <a:t>ed</a:t>
            </a:r>
            <a:r>
              <a:rPr lang="en-US" sz="1800">
                <a:highlight>
                  <a:srgbClr val="FFFFFF"/>
                </a:highlight>
                <a:latin typeface="Aptos"/>
                <a:cs typeface="Arial"/>
              </a:rPr>
              <a:t> proficiency in English and another language.</a:t>
            </a:r>
            <a:endParaRPr lang="en-US" sz="1800">
              <a:highlight>
                <a:srgbClr val="FFFFFF"/>
              </a:highlight>
              <a:latin typeface="Aptos"/>
            </a:endParaRPr>
          </a:p>
          <a:p>
            <a:pPr>
              <a:lnSpc>
                <a:spcPct val="120000"/>
              </a:lnSpc>
            </a:pPr>
            <a:endParaRPr lang="en-US" sz="1800">
              <a:highlight>
                <a:srgbClr val="FFFFFF"/>
              </a:highlight>
              <a:latin typeface="Aptos"/>
            </a:endParaRPr>
          </a:p>
          <a:p>
            <a:pPr>
              <a:lnSpc>
                <a:spcPct val="120000"/>
              </a:lnSpc>
            </a:pPr>
            <a:r>
              <a:rPr lang="en-US" sz="1800" u="sng">
                <a:highlight>
                  <a:srgbClr val="FFFFFF"/>
                </a:highlight>
                <a:latin typeface="Aptos"/>
                <a:cs typeface="Arial"/>
              </a:rPr>
              <a:t>An individual who has been employed as an interpreter in a school district </a:t>
            </a:r>
            <a:r>
              <a:rPr lang="en-US" sz="1800" u="sng">
                <a:highlight>
                  <a:srgbClr val="FFFF00"/>
                </a:highlight>
                <a:latin typeface="Aptos"/>
                <a:cs typeface="Arial"/>
              </a:rPr>
              <a:t>prior to September 1, 2027</a:t>
            </a:r>
            <a:r>
              <a:rPr lang="en-US" sz="1800" u="sng">
                <a:highlight>
                  <a:srgbClr val="FFFFFF"/>
                </a:highlight>
                <a:latin typeface="Aptos"/>
                <a:cs typeface="Arial"/>
              </a:rPr>
              <a:t> and whose primary job responsibility has been to provide interpretation in special settings, including  interpretation services for Individualized Education Program (IEP) Team meetings or other meetings relating to special education; meetings for safety plans; meetings for English Learner Education program placement; due process or student discipline hearings; meetings addressing bullying complaints; or meetings addressing the use of physical restraint or seclusion, may meet the requirements for an Advanced Education Interpreter by providing a letter of endorsement from the school’s superintendent or executive director certifying the applicant’s demonstrated knowledge of specialized terms and concepts and  proficiency in English and another language.</a:t>
            </a:r>
            <a:endParaRPr lang="en-US" sz="1800">
              <a:highlight>
                <a:srgbClr val="FFFFFF"/>
              </a:highlight>
              <a:latin typeface="Aptos"/>
              <a:cs typeface="Arial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18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512A0B-A687-6779-5A98-2BFAD0AAA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8044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88D46BA-B870-0794-B8DF-19B0CFA3DA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8D22E-6BC5-9E47-900C-2BB94685D9F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6E0565-597F-098F-5C8E-CCE1FB70E89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484562" y="1932555"/>
            <a:ext cx="10089923" cy="2557462"/>
          </a:xfr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1E478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Comments &amp;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6600" b="0" i="0" u="none" strike="noStrike" kern="1200" cap="none" spc="0" normalizeH="0" baseline="0" noProof="0" dirty="0">
                <a:ln>
                  <a:noFill/>
                </a:ln>
                <a:solidFill>
                  <a:srgbClr val="1E478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Questions</a:t>
            </a:r>
          </a:p>
        </p:txBody>
      </p:sp>
    </p:spTree>
    <p:extLst>
      <p:ext uri="{BB962C8B-B14F-4D97-AF65-F5344CB8AC3E}">
        <p14:creationId xmlns:p14="http://schemas.microsoft.com/office/powerpoint/2010/main" val="1890146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a12eb2f-f040-4639-9fb2-5a6588dc8035" xsi:nil="true"/>
    <lcf76f155ced4ddcb4097134ff3c332f xmlns="0128f6a2-0fe6-40ac-973e-bb0bf351512f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0EA0BB4E6A684694772750B001C800" ma:contentTypeVersion="15" ma:contentTypeDescription="Create a new document." ma:contentTypeScope="" ma:versionID="0f90ca5a2085d8c0a242a18c5743b1a5">
  <xsd:schema xmlns:xsd="http://www.w3.org/2001/XMLSchema" xmlns:xs="http://www.w3.org/2001/XMLSchema" xmlns:p="http://schemas.microsoft.com/office/2006/metadata/properties" xmlns:ns2="0128f6a2-0fe6-40ac-973e-bb0bf351512f" xmlns:ns3="7a12eb2f-f040-4639-9fb2-5a6588dc8035" targetNamespace="http://schemas.microsoft.com/office/2006/metadata/properties" ma:root="true" ma:fieldsID="cb07360ac9a85e116485bb8f524b855d" ns2:_="" ns3:_="">
    <xsd:import namespace="0128f6a2-0fe6-40ac-973e-bb0bf351512f"/>
    <xsd:import namespace="7a12eb2f-f040-4639-9fb2-5a6588dc80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28f6a2-0fe6-40ac-973e-bb0bf35151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2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12eb2f-f040-4639-9fb2-5a6588dc803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37bb8feb-9677-4bc1-b64f-9fa6907871bd}" ma:internalName="TaxCatchAll" ma:showField="CatchAllData" ma:web="7a12eb2f-f040-4639-9fb2-5a6588dc80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D494D0F-5B2D-44F5-A6E4-06E511D698B6}">
  <ds:schemaRefs>
    <ds:schemaRef ds:uri="http://www.w3.org/XML/1998/namespace"/>
    <ds:schemaRef ds:uri="0128f6a2-0fe6-40ac-973e-bb0bf351512f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7a12eb2f-f040-4639-9fb2-5a6588dc8035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2A8ED97-AF4A-455A-9278-6BB279EAAEA8}">
  <ds:schemaRefs>
    <ds:schemaRef ds:uri="0128f6a2-0fe6-40ac-973e-bb0bf351512f"/>
    <ds:schemaRef ds:uri="7a12eb2f-f040-4639-9fb2-5a6588dc803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2C98D21F-1B6C-4306-9254-F6E9DAD8DCB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e861d16-48b7-4a0e-9806-8c04d81b7b2a}" enabled="0" method="" siteId="{3e861d16-48b7-4a0e-9806-8c04d81b7b2a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563</Words>
  <Application>Microsoft Office PowerPoint</Application>
  <PresentationFormat>Widescreen</PresentationFormat>
  <Paragraphs>51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Arial</vt:lpstr>
      <vt:lpstr>Calibri</vt:lpstr>
      <vt:lpstr>Office Theme</vt:lpstr>
      <vt:lpstr>New Regulations for Interpretation and Translation Services in Schools, 603 CMR 57.00 </vt:lpstr>
      <vt:lpstr>Today’s Presenters</vt:lpstr>
      <vt:lpstr>Information on the New Regulations on Translation and Interpretation</vt:lpstr>
      <vt:lpstr>Summary of Regulations Released for Public Comment </vt:lpstr>
      <vt:lpstr>Summary of Public Comment</vt:lpstr>
      <vt:lpstr>Changes Made Based on Public Comment</vt:lpstr>
      <vt:lpstr>Technical Amendment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BESE June 23, 2026 Regular Meeting Item 4 Attachment: New Regulations for Interpretation and Translation Services in Schools, 603 CMR 57.00</dc:title>
  <dc:creator>DESE</dc:creator>
  <cp:lastModifiedBy>Zou, Dong (EOE)</cp:lastModifiedBy>
  <cp:revision>3</cp:revision>
  <cp:lastPrinted>2025-10-27T12:38:23Z</cp:lastPrinted>
  <dcterms:created xsi:type="dcterms:W3CDTF">2025-04-29T19:14:04Z</dcterms:created>
  <dcterms:modified xsi:type="dcterms:W3CDTF">2026-06-25T15:16:00Z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tadate">
    <vt:lpwstr>Jun 25 2026 12:00AM</vt:lpwstr>
  </property>
</Properties>
</file>