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Lst>
  <p:notesMasterIdLst>
    <p:notesMasterId r:id="rId32"/>
  </p:notesMasterIdLst>
  <p:sldIdLst>
    <p:sldId id="257" r:id="rId6"/>
    <p:sldId id="258" r:id="rId7"/>
    <p:sldId id="551" r:id="rId8"/>
    <p:sldId id="564" r:id="rId9"/>
    <p:sldId id="333" r:id="rId10"/>
    <p:sldId id="583" r:id="rId11"/>
    <p:sldId id="584" r:id="rId12"/>
    <p:sldId id="566" r:id="rId13"/>
    <p:sldId id="565" r:id="rId14"/>
    <p:sldId id="570" r:id="rId15"/>
    <p:sldId id="571" r:id="rId16"/>
    <p:sldId id="572" r:id="rId17"/>
    <p:sldId id="567" r:id="rId18"/>
    <p:sldId id="573" r:id="rId19"/>
    <p:sldId id="574" r:id="rId20"/>
    <p:sldId id="575" r:id="rId21"/>
    <p:sldId id="576" r:id="rId22"/>
    <p:sldId id="577" r:id="rId23"/>
    <p:sldId id="568" r:id="rId24"/>
    <p:sldId id="569" r:id="rId25"/>
    <p:sldId id="580" r:id="rId26"/>
    <p:sldId id="581" r:id="rId27"/>
    <p:sldId id="582" r:id="rId28"/>
    <p:sldId id="579" r:id="rId29"/>
    <p:sldId id="578" r:id="rId30"/>
    <p:sldId id="5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12 Statewide Graduation Council Final Report" id="{D5C2DE13-ECD6-43A2-B767-BB14C2D77F8A}">
          <p14:sldIdLst>
            <p14:sldId id="257"/>
            <p14:sldId id="258"/>
            <p14:sldId id="551"/>
            <p14:sldId id="564"/>
            <p14:sldId id="333"/>
            <p14:sldId id="583"/>
            <p14:sldId id="584"/>
            <p14:sldId id="566"/>
            <p14:sldId id="565"/>
            <p14:sldId id="570"/>
            <p14:sldId id="571"/>
            <p14:sldId id="572"/>
            <p14:sldId id="567"/>
            <p14:sldId id="573"/>
            <p14:sldId id="574"/>
            <p14:sldId id="575"/>
            <p14:sldId id="576"/>
            <p14:sldId id="577"/>
            <p14:sldId id="568"/>
            <p14:sldId id="569"/>
            <p14:sldId id="580"/>
            <p14:sldId id="581"/>
            <p14:sldId id="582"/>
            <p14:sldId id="579"/>
          </p14:sldIdLst>
        </p14:section>
        <p14:section name="References" id="{1359D805-3B24-47E3-A5DF-029A52582EFE}">
          <p14:sldIdLst>
            <p14:sldId id="578"/>
            <p14:sldId id="585"/>
          </p14:sldIdLst>
        </p14:section>
        <p14:section name="Appendix" id="{DD9E3426-54D6-4D03-BFA5-D77E651DEA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592D30-2790-C53A-65AD-E37E11204179}" name="Foley, Kinnon (DESE)" initials="FK" userId="S::kinnon.foley@mass.gov::4bff922e-d211-4dcd-970c-f57d358f4faf" providerId="AD"/>
  <p188:author id="{FA4F01A2-765B-B724-406E-FF046F773AA3}" name="Powers, Robert (EOE)" initials="PR" userId="S::robert.powers@mass.gov::6ac18b2d-42a5-4233-926b-69d7a55f7eeb" providerId="AD"/>
  <p188:author id="{3C932DF4-F5B6-6F6A-5CAA-CC6E6A7FB1AC}" name="Schneider, Rhoda E (DESE)" initials="RS" userId="S::Rhoda.E.Schneider@mass.gov::d0126d03-90dd-41f7-a22f-30a70334c8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9366C-91B1-4F37-9E46-A91E49F71F7E}" v="9" dt="2026-06-25T16:19:52.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85" autoAdjust="0"/>
  </p:normalViewPr>
  <p:slideViewPr>
    <p:cSldViewPr snapToGrid="0">
      <p:cViewPr varScale="1">
        <p:scale>
          <a:sx n="85" d="100"/>
          <a:sy n="85"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AA21B-0A9A-44E0-A39E-08258467E05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6DC5F04-D259-4D39-ABFB-CB569ADFE807}">
      <dgm:prSet phldrT="[Text]" phldr="0"/>
      <dgm:spPr/>
      <dgm:t>
        <a:bodyPr/>
        <a:lstStyle/>
        <a:p>
          <a:pPr rtl="0"/>
          <a:r>
            <a:rPr lang="en-US" b="0">
              <a:latin typeface="Arial"/>
              <a:cs typeface="Arial"/>
            </a:rPr>
            <a:t>Stakeholder Engagement</a:t>
          </a:r>
        </a:p>
      </dgm:t>
    </dgm:pt>
    <dgm:pt modelId="{48829961-BD87-4DF8-844D-3099547A350E}" type="parTrans" cxnId="{83DCCD46-9A4E-4749-A20B-77702B863C80}">
      <dgm:prSet/>
      <dgm:spPr/>
      <dgm:t>
        <a:bodyPr/>
        <a:lstStyle/>
        <a:p>
          <a:endParaRPr lang="en-US"/>
        </a:p>
      </dgm:t>
    </dgm:pt>
    <dgm:pt modelId="{60306DA2-9D99-464B-8DA8-9CB287388FC0}" type="sibTrans" cxnId="{83DCCD46-9A4E-4749-A20B-77702B863C80}">
      <dgm:prSet/>
      <dgm:spPr/>
      <dgm:t>
        <a:bodyPr/>
        <a:lstStyle/>
        <a:p>
          <a:endParaRPr lang="en-US"/>
        </a:p>
      </dgm:t>
    </dgm:pt>
    <dgm:pt modelId="{7F4655DA-4F2D-468E-8AF5-ACF3F9821519}">
      <dgm:prSet phldrT="[Text]" phldr="0"/>
      <dgm:spPr/>
      <dgm:t>
        <a:bodyPr/>
        <a:lstStyle/>
        <a:p>
          <a:pPr rtl="0"/>
          <a:r>
            <a:rPr lang="en-US" b="0">
              <a:latin typeface="Arial"/>
              <a:cs typeface="Arial"/>
            </a:rPr>
            <a:t>Final Report Delivered to Governor and Legislature</a:t>
          </a:r>
        </a:p>
      </dgm:t>
    </dgm:pt>
    <dgm:pt modelId="{F785CE9B-662B-49CD-97C9-090765BBD410}" type="parTrans" cxnId="{6B2598ED-873C-4A68-98E7-DD2E32C6E431}">
      <dgm:prSet/>
      <dgm:spPr/>
      <dgm:t>
        <a:bodyPr/>
        <a:lstStyle/>
        <a:p>
          <a:endParaRPr lang="en-US"/>
        </a:p>
      </dgm:t>
    </dgm:pt>
    <dgm:pt modelId="{D5350ED9-6179-4CF5-83FE-B224021B2C4B}" type="sibTrans" cxnId="{6B2598ED-873C-4A68-98E7-DD2E32C6E431}">
      <dgm:prSet/>
      <dgm:spPr/>
      <dgm:t>
        <a:bodyPr/>
        <a:lstStyle/>
        <a:p>
          <a:endParaRPr lang="en-US"/>
        </a:p>
      </dgm:t>
    </dgm:pt>
    <dgm:pt modelId="{FEF74767-558C-413D-B0AF-D865B5727591}">
      <dgm:prSet phldr="0"/>
      <dgm:spPr/>
      <dgm:t>
        <a:bodyPr/>
        <a:lstStyle/>
        <a:p>
          <a:pPr rtl="0"/>
          <a:r>
            <a:rPr lang="en-US" b="0">
              <a:latin typeface="Arial"/>
              <a:cs typeface="Arial"/>
            </a:rPr>
            <a:t>Interim Report Delivered to Governor and Legislature</a:t>
          </a:r>
        </a:p>
      </dgm:t>
    </dgm:pt>
    <dgm:pt modelId="{28D49D9C-896D-4455-A658-D96AFCCBFB3D}" type="parTrans" cxnId="{39566E36-8663-46DA-85F8-2CDCE61A13C2}">
      <dgm:prSet/>
      <dgm:spPr/>
      <dgm:t>
        <a:bodyPr/>
        <a:lstStyle/>
        <a:p>
          <a:endParaRPr lang="en-US"/>
        </a:p>
      </dgm:t>
    </dgm:pt>
    <dgm:pt modelId="{A7416A48-5427-4A03-9052-1338F06DF9CF}" type="sibTrans" cxnId="{39566E36-8663-46DA-85F8-2CDCE61A13C2}">
      <dgm:prSet/>
      <dgm:spPr/>
      <dgm:t>
        <a:bodyPr/>
        <a:lstStyle/>
        <a:p>
          <a:endParaRPr lang="en-US"/>
        </a:p>
      </dgm:t>
    </dgm:pt>
    <dgm:pt modelId="{CA5799A9-A813-477E-9585-70F4AA281FD1}">
      <dgm:prSet/>
      <dgm:spPr/>
      <dgm:t>
        <a:bodyPr/>
        <a:lstStyle/>
        <a:p>
          <a:pPr rtl="0"/>
          <a:r>
            <a:rPr lang="en-US">
              <a:latin typeface="Arial"/>
              <a:cs typeface="Arial"/>
            </a:rPr>
            <a:t>Vision of a Massachusetts Graduate Released</a:t>
          </a:r>
        </a:p>
      </dgm:t>
    </dgm:pt>
    <dgm:pt modelId="{E41CD4AC-6F2F-4382-B933-75EC371C8890}" type="parTrans" cxnId="{0FB91F8E-9415-40DD-A79A-4C234B6B4D18}">
      <dgm:prSet/>
      <dgm:spPr/>
      <dgm:t>
        <a:bodyPr/>
        <a:lstStyle/>
        <a:p>
          <a:endParaRPr lang="en-US"/>
        </a:p>
      </dgm:t>
    </dgm:pt>
    <dgm:pt modelId="{6001AA6C-B51B-49A0-A12A-E8B6062352E9}" type="sibTrans" cxnId="{0FB91F8E-9415-40DD-A79A-4C234B6B4D18}">
      <dgm:prSet/>
      <dgm:spPr/>
      <dgm:t>
        <a:bodyPr/>
        <a:lstStyle/>
        <a:p>
          <a:endParaRPr lang="en-US"/>
        </a:p>
      </dgm:t>
    </dgm:pt>
    <dgm:pt modelId="{935D1C7D-74AD-4012-BBFB-37A49813C96F}" type="pres">
      <dgm:prSet presAssocID="{D40AA21B-0A9A-44E0-A39E-08258467E05D}" presName="CompostProcess" presStyleCnt="0">
        <dgm:presLayoutVars>
          <dgm:dir/>
          <dgm:resizeHandles val="exact"/>
        </dgm:presLayoutVars>
      </dgm:prSet>
      <dgm:spPr/>
    </dgm:pt>
    <dgm:pt modelId="{327C2500-7634-4734-B49B-90CD328FD535}" type="pres">
      <dgm:prSet presAssocID="{D40AA21B-0A9A-44E0-A39E-08258467E05D}" presName="arrow" presStyleLbl="bgShp" presStyleIdx="0" presStyleCnt="1"/>
      <dgm:spPr/>
    </dgm:pt>
    <dgm:pt modelId="{78FCEE9B-E3C2-47C3-88F1-A02FB187F51C}" type="pres">
      <dgm:prSet presAssocID="{D40AA21B-0A9A-44E0-A39E-08258467E05D}" presName="linearProcess" presStyleCnt="0"/>
      <dgm:spPr/>
    </dgm:pt>
    <dgm:pt modelId="{F2C97F0D-36BB-49FD-80A0-F5972BD91F44}" type="pres">
      <dgm:prSet presAssocID="{66DC5F04-D259-4D39-ABFB-CB569ADFE807}" presName="textNode" presStyleLbl="node1" presStyleIdx="0" presStyleCnt="4">
        <dgm:presLayoutVars>
          <dgm:bulletEnabled val="1"/>
        </dgm:presLayoutVars>
      </dgm:prSet>
      <dgm:spPr/>
    </dgm:pt>
    <dgm:pt modelId="{A1E98C41-3F01-4FE7-BCD5-5DBD9C77C52F}" type="pres">
      <dgm:prSet presAssocID="{60306DA2-9D99-464B-8DA8-9CB287388FC0}" presName="sibTrans" presStyleCnt="0"/>
      <dgm:spPr/>
    </dgm:pt>
    <dgm:pt modelId="{EBF79FEC-AC22-483F-8DCE-E79670C8CEF4}" type="pres">
      <dgm:prSet presAssocID="{CA5799A9-A813-477E-9585-70F4AA281FD1}" presName="textNode" presStyleLbl="node1" presStyleIdx="1" presStyleCnt="4">
        <dgm:presLayoutVars>
          <dgm:bulletEnabled val="1"/>
        </dgm:presLayoutVars>
      </dgm:prSet>
      <dgm:spPr/>
    </dgm:pt>
    <dgm:pt modelId="{B48026BB-CA05-4514-B81E-ABA75C90452C}" type="pres">
      <dgm:prSet presAssocID="{6001AA6C-B51B-49A0-A12A-E8B6062352E9}" presName="sibTrans" presStyleCnt="0"/>
      <dgm:spPr/>
    </dgm:pt>
    <dgm:pt modelId="{57911BE6-F620-4CBA-840A-23F40BAF72B8}" type="pres">
      <dgm:prSet presAssocID="{FEF74767-558C-413D-B0AF-D865B5727591}" presName="textNode" presStyleLbl="node1" presStyleIdx="2" presStyleCnt="4">
        <dgm:presLayoutVars>
          <dgm:bulletEnabled val="1"/>
        </dgm:presLayoutVars>
      </dgm:prSet>
      <dgm:spPr/>
    </dgm:pt>
    <dgm:pt modelId="{75DECF00-8828-4052-A2D7-C143DA6A7F09}" type="pres">
      <dgm:prSet presAssocID="{A7416A48-5427-4A03-9052-1338F06DF9CF}" presName="sibTrans" presStyleCnt="0"/>
      <dgm:spPr/>
    </dgm:pt>
    <dgm:pt modelId="{AB551AAD-88EA-4B29-92A1-7EB5C088D1C3}" type="pres">
      <dgm:prSet presAssocID="{7F4655DA-4F2D-468E-8AF5-ACF3F9821519}" presName="textNode" presStyleLbl="node1" presStyleIdx="3" presStyleCnt="4">
        <dgm:presLayoutVars>
          <dgm:bulletEnabled val="1"/>
        </dgm:presLayoutVars>
      </dgm:prSet>
      <dgm:spPr/>
    </dgm:pt>
  </dgm:ptLst>
  <dgm:cxnLst>
    <dgm:cxn modelId="{0EE18F05-06BB-4B7E-AA4E-23148033464B}" type="presOf" srcId="{7F4655DA-4F2D-468E-8AF5-ACF3F9821519}" destId="{AB551AAD-88EA-4B29-92A1-7EB5C088D1C3}" srcOrd="0" destOrd="0" presId="urn:microsoft.com/office/officeart/2005/8/layout/hProcess9"/>
    <dgm:cxn modelId="{15EEC51D-C0A1-4E96-894F-0C2A79B0DFB5}" type="presOf" srcId="{66DC5F04-D259-4D39-ABFB-CB569ADFE807}" destId="{F2C97F0D-36BB-49FD-80A0-F5972BD91F44}" srcOrd="0" destOrd="0" presId="urn:microsoft.com/office/officeart/2005/8/layout/hProcess9"/>
    <dgm:cxn modelId="{39566E36-8663-46DA-85F8-2CDCE61A13C2}" srcId="{D40AA21B-0A9A-44E0-A39E-08258467E05D}" destId="{FEF74767-558C-413D-B0AF-D865B5727591}" srcOrd="2" destOrd="0" parTransId="{28D49D9C-896D-4455-A658-D96AFCCBFB3D}" sibTransId="{A7416A48-5427-4A03-9052-1338F06DF9CF}"/>
    <dgm:cxn modelId="{83DCCD46-9A4E-4749-A20B-77702B863C80}" srcId="{D40AA21B-0A9A-44E0-A39E-08258467E05D}" destId="{66DC5F04-D259-4D39-ABFB-CB569ADFE807}" srcOrd="0" destOrd="0" parTransId="{48829961-BD87-4DF8-844D-3099547A350E}" sibTransId="{60306DA2-9D99-464B-8DA8-9CB287388FC0}"/>
    <dgm:cxn modelId="{4E0ABB68-985A-4C2F-906A-D4975FEF5DB2}" type="presOf" srcId="{FEF74767-558C-413D-B0AF-D865B5727591}" destId="{57911BE6-F620-4CBA-840A-23F40BAF72B8}" srcOrd="0" destOrd="0" presId="urn:microsoft.com/office/officeart/2005/8/layout/hProcess9"/>
    <dgm:cxn modelId="{0FB91F8E-9415-40DD-A79A-4C234B6B4D18}" srcId="{D40AA21B-0A9A-44E0-A39E-08258467E05D}" destId="{CA5799A9-A813-477E-9585-70F4AA281FD1}" srcOrd="1" destOrd="0" parTransId="{E41CD4AC-6F2F-4382-B933-75EC371C8890}" sibTransId="{6001AA6C-B51B-49A0-A12A-E8B6062352E9}"/>
    <dgm:cxn modelId="{9A0C7AA4-4FA1-4E64-A03A-9919C7268C5C}" type="presOf" srcId="{CA5799A9-A813-477E-9585-70F4AA281FD1}" destId="{EBF79FEC-AC22-483F-8DCE-E79670C8CEF4}" srcOrd="0" destOrd="0" presId="urn:microsoft.com/office/officeart/2005/8/layout/hProcess9"/>
    <dgm:cxn modelId="{6B2598ED-873C-4A68-98E7-DD2E32C6E431}" srcId="{D40AA21B-0A9A-44E0-A39E-08258467E05D}" destId="{7F4655DA-4F2D-468E-8AF5-ACF3F9821519}" srcOrd="3" destOrd="0" parTransId="{F785CE9B-662B-49CD-97C9-090765BBD410}" sibTransId="{D5350ED9-6179-4CF5-83FE-B224021B2C4B}"/>
    <dgm:cxn modelId="{1707F4F3-2CF6-431A-8E3A-C84C261E2AA0}" type="presOf" srcId="{D40AA21B-0A9A-44E0-A39E-08258467E05D}" destId="{935D1C7D-74AD-4012-BBFB-37A49813C96F}" srcOrd="0" destOrd="0" presId="urn:microsoft.com/office/officeart/2005/8/layout/hProcess9"/>
    <dgm:cxn modelId="{5005C902-16EE-4D09-AC59-1407730BB20E}" type="presParOf" srcId="{935D1C7D-74AD-4012-BBFB-37A49813C96F}" destId="{327C2500-7634-4734-B49B-90CD328FD535}" srcOrd="0" destOrd="0" presId="urn:microsoft.com/office/officeart/2005/8/layout/hProcess9"/>
    <dgm:cxn modelId="{2D38CEF7-0EFD-4D8D-8355-E288DE975F32}" type="presParOf" srcId="{935D1C7D-74AD-4012-BBFB-37A49813C96F}" destId="{78FCEE9B-E3C2-47C3-88F1-A02FB187F51C}" srcOrd="1" destOrd="0" presId="urn:microsoft.com/office/officeart/2005/8/layout/hProcess9"/>
    <dgm:cxn modelId="{50CE9131-9BA4-46E0-9ECB-55C356C4F74D}" type="presParOf" srcId="{78FCEE9B-E3C2-47C3-88F1-A02FB187F51C}" destId="{F2C97F0D-36BB-49FD-80A0-F5972BD91F44}" srcOrd="0" destOrd="0" presId="urn:microsoft.com/office/officeart/2005/8/layout/hProcess9"/>
    <dgm:cxn modelId="{1B573CEF-8D11-4F5C-BA2A-351053AF1F26}" type="presParOf" srcId="{78FCEE9B-E3C2-47C3-88F1-A02FB187F51C}" destId="{A1E98C41-3F01-4FE7-BCD5-5DBD9C77C52F}" srcOrd="1" destOrd="0" presId="urn:microsoft.com/office/officeart/2005/8/layout/hProcess9"/>
    <dgm:cxn modelId="{E16B352C-0D40-4625-95FE-7A42FD829488}" type="presParOf" srcId="{78FCEE9B-E3C2-47C3-88F1-A02FB187F51C}" destId="{EBF79FEC-AC22-483F-8DCE-E79670C8CEF4}" srcOrd="2" destOrd="0" presId="urn:microsoft.com/office/officeart/2005/8/layout/hProcess9"/>
    <dgm:cxn modelId="{5C414E55-5365-4580-9526-EB72F899ECAE}" type="presParOf" srcId="{78FCEE9B-E3C2-47C3-88F1-A02FB187F51C}" destId="{B48026BB-CA05-4514-B81E-ABA75C90452C}" srcOrd="3" destOrd="0" presId="urn:microsoft.com/office/officeart/2005/8/layout/hProcess9"/>
    <dgm:cxn modelId="{AE225B6A-0CEF-4D4C-AFEB-8EE8B1EBC0F9}" type="presParOf" srcId="{78FCEE9B-E3C2-47C3-88F1-A02FB187F51C}" destId="{57911BE6-F620-4CBA-840A-23F40BAF72B8}" srcOrd="4" destOrd="0" presId="urn:microsoft.com/office/officeart/2005/8/layout/hProcess9"/>
    <dgm:cxn modelId="{ED72948D-69E4-42EC-BBC6-2EC7E382870B}" type="presParOf" srcId="{78FCEE9B-E3C2-47C3-88F1-A02FB187F51C}" destId="{75DECF00-8828-4052-A2D7-C143DA6A7F09}" srcOrd="5" destOrd="0" presId="urn:microsoft.com/office/officeart/2005/8/layout/hProcess9"/>
    <dgm:cxn modelId="{C5C4314E-EA97-4C83-8343-7E6CC759C9EB}" type="presParOf" srcId="{78FCEE9B-E3C2-47C3-88F1-A02FB187F51C}" destId="{AB551AAD-88EA-4B29-92A1-7EB5C088D1C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C2500-7634-4734-B49B-90CD328FD535}">
      <dsp:nvSpPr>
        <dsp:cNvPr id="0" name=""/>
        <dsp:cNvSpPr/>
      </dsp:nvSpPr>
      <dsp:spPr>
        <a:xfrm>
          <a:off x="891778" y="0"/>
          <a:ext cx="10106818" cy="44148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97F0D-36BB-49FD-80A0-F5972BD91F44}">
      <dsp:nvSpPr>
        <dsp:cNvPr id="0" name=""/>
        <dsp:cNvSpPr/>
      </dsp:nvSpPr>
      <dsp:spPr>
        <a:xfrm>
          <a:off x="5950" y="1324451"/>
          <a:ext cx="2862282"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a:latin typeface="Arial"/>
              <a:cs typeface="Arial"/>
            </a:rPr>
            <a:t>Stakeholder Engagement</a:t>
          </a:r>
        </a:p>
      </dsp:txBody>
      <dsp:txXfrm>
        <a:off x="92156" y="1410657"/>
        <a:ext cx="2689870" cy="1593523"/>
      </dsp:txXfrm>
    </dsp:sp>
    <dsp:sp modelId="{EBF79FEC-AC22-483F-8DCE-E79670C8CEF4}">
      <dsp:nvSpPr>
        <dsp:cNvPr id="0" name=""/>
        <dsp:cNvSpPr/>
      </dsp:nvSpPr>
      <dsp:spPr>
        <a:xfrm>
          <a:off x="3011347" y="1324451"/>
          <a:ext cx="2862282"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Arial"/>
              <a:cs typeface="Arial"/>
            </a:rPr>
            <a:t>Vision of a Massachusetts Graduate Released</a:t>
          </a:r>
        </a:p>
      </dsp:txBody>
      <dsp:txXfrm>
        <a:off x="3097553" y="1410657"/>
        <a:ext cx="2689870" cy="1593523"/>
      </dsp:txXfrm>
    </dsp:sp>
    <dsp:sp modelId="{57911BE6-F620-4CBA-840A-23F40BAF72B8}">
      <dsp:nvSpPr>
        <dsp:cNvPr id="0" name=""/>
        <dsp:cNvSpPr/>
      </dsp:nvSpPr>
      <dsp:spPr>
        <a:xfrm>
          <a:off x="6016744" y="1324451"/>
          <a:ext cx="2862282"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a:latin typeface="Arial"/>
              <a:cs typeface="Arial"/>
            </a:rPr>
            <a:t>Interim Report Delivered to Governor and Legislature</a:t>
          </a:r>
        </a:p>
      </dsp:txBody>
      <dsp:txXfrm>
        <a:off x="6102950" y="1410657"/>
        <a:ext cx="2689870" cy="1593523"/>
      </dsp:txXfrm>
    </dsp:sp>
    <dsp:sp modelId="{AB551AAD-88EA-4B29-92A1-7EB5C088D1C3}">
      <dsp:nvSpPr>
        <dsp:cNvPr id="0" name=""/>
        <dsp:cNvSpPr/>
      </dsp:nvSpPr>
      <dsp:spPr>
        <a:xfrm>
          <a:off x="9022141" y="1324451"/>
          <a:ext cx="2862282" cy="176593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0" kern="1200">
              <a:latin typeface="Arial"/>
              <a:cs typeface="Arial"/>
            </a:rPr>
            <a:t>Final Report Delivered to Governor and Legislature</a:t>
          </a:r>
        </a:p>
      </dsp:txBody>
      <dsp:txXfrm>
        <a:off x="9108347" y="1410657"/>
        <a:ext cx="2689870" cy="15935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EFA5D-3C9F-4979-A134-5B9C21056B1C}" type="datetimeFigureOut">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0ECA0-674E-4C12-8B0B-D8CC565FA378}" type="slidenum">
              <a:t>‹#›</a:t>
            </a:fld>
            <a:endParaRPr lang="en-US"/>
          </a:p>
        </p:txBody>
      </p:sp>
    </p:spTree>
    <p:extLst>
      <p:ext uri="{BB962C8B-B14F-4D97-AF65-F5344CB8AC3E}">
        <p14:creationId xmlns:p14="http://schemas.microsoft.com/office/powerpoint/2010/main" val="1784966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Claire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Good morning Chair Craven, Secretary Tutwiler, and members of the board. Thank you for inviting us here today, and thank you for the introduction, Commissioner Martinez. We are here today to talk through proposed amendments to our preparation and licensure regulations related to a new pathway to licensure, as well as some more technical amendments to clarify subject matter knowledge requirements and definitions. Pending an affirmative vote form members of the board, these proposed amendments would then go out public comment for a period of 60 days.</a:t>
            </a:r>
          </a:p>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17</a:t>
            </a:fld>
            <a:endParaRPr lang="en-US"/>
          </a:p>
        </p:txBody>
      </p:sp>
    </p:spTree>
    <p:extLst>
      <p:ext uri="{BB962C8B-B14F-4D97-AF65-F5344CB8AC3E}">
        <p14:creationId xmlns:p14="http://schemas.microsoft.com/office/powerpoint/2010/main" val="219479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EE"/>
              </a:solidFill>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18</a:t>
            </a:fld>
            <a:endParaRPr lang="en-US"/>
          </a:p>
        </p:txBody>
      </p:sp>
    </p:spTree>
    <p:extLst>
      <p:ext uri="{BB962C8B-B14F-4D97-AF65-F5344CB8AC3E}">
        <p14:creationId xmlns:p14="http://schemas.microsoft.com/office/powerpoint/2010/main" val="421497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6F4D8E-8390-4334-ADE4-2843D552D76D}" type="slidenum">
              <a:rPr lang="en-US" smtClean="0"/>
              <a:t>5</a:t>
            </a:fld>
            <a:endParaRPr lang="en-US"/>
          </a:p>
        </p:txBody>
      </p:sp>
    </p:spTree>
    <p:extLst>
      <p:ext uri="{BB962C8B-B14F-4D97-AF65-F5344CB8AC3E}">
        <p14:creationId xmlns:p14="http://schemas.microsoft.com/office/powerpoint/2010/main" val="414783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9</a:t>
            </a:fld>
            <a:endParaRPr lang="en-US"/>
          </a:p>
        </p:txBody>
      </p:sp>
    </p:spTree>
    <p:extLst>
      <p:ext uri="{BB962C8B-B14F-4D97-AF65-F5344CB8AC3E}">
        <p14:creationId xmlns:p14="http://schemas.microsoft.com/office/powerpoint/2010/main" val="249474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10</a:t>
            </a:fld>
            <a:endParaRPr lang="en-US"/>
          </a:p>
        </p:txBody>
      </p:sp>
    </p:spTree>
    <p:extLst>
      <p:ext uri="{BB962C8B-B14F-4D97-AF65-F5344CB8AC3E}">
        <p14:creationId xmlns:p14="http://schemas.microsoft.com/office/powerpoint/2010/main" val="223078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11</a:t>
            </a:fld>
            <a:endParaRPr lang="en-US"/>
          </a:p>
        </p:txBody>
      </p:sp>
    </p:spTree>
    <p:extLst>
      <p:ext uri="{BB962C8B-B14F-4D97-AF65-F5344CB8AC3E}">
        <p14:creationId xmlns:p14="http://schemas.microsoft.com/office/powerpoint/2010/main" val="123192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12</a:t>
            </a:fld>
            <a:endParaRPr lang="en-US"/>
          </a:p>
        </p:txBody>
      </p:sp>
    </p:spTree>
    <p:extLst>
      <p:ext uri="{BB962C8B-B14F-4D97-AF65-F5344CB8AC3E}">
        <p14:creationId xmlns:p14="http://schemas.microsoft.com/office/powerpoint/2010/main" val="155066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14</a:t>
            </a:fld>
            <a:endParaRPr lang="en-US"/>
          </a:p>
        </p:txBody>
      </p:sp>
    </p:spTree>
    <p:extLst>
      <p:ext uri="{BB962C8B-B14F-4D97-AF65-F5344CB8AC3E}">
        <p14:creationId xmlns:p14="http://schemas.microsoft.com/office/powerpoint/2010/main" val="79527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15</a:t>
            </a:fld>
            <a:endParaRPr lang="en-US"/>
          </a:p>
        </p:txBody>
      </p:sp>
    </p:spTree>
    <p:extLst>
      <p:ext uri="{BB962C8B-B14F-4D97-AF65-F5344CB8AC3E}">
        <p14:creationId xmlns:p14="http://schemas.microsoft.com/office/powerpoint/2010/main" val="348399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63D0ECA0-674E-4C12-8B0B-D8CC565FA378}" type="slidenum">
              <a:rPr lang="en-US"/>
              <a:t>16</a:t>
            </a:fld>
            <a:endParaRPr lang="en-US"/>
          </a:p>
        </p:txBody>
      </p:sp>
    </p:spTree>
    <p:extLst>
      <p:ext uri="{BB962C8B-B14F-4D97-AF65-F5344CB8AC3E}">
        <p14:creationId xmlns:p14="http://schemas.microsoft.com/office/powerpoint/2010/main" val="2912297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57199"/>
            <a:ext cx="11449409" cy="1409701"/>
          </a:xfrm>
        </p:spPr>
        <p:txBody>
          <a:bodyPr anchor="ctr"/>
          <a:lstStyle>
            <a:lvl1pPr>
              <a:defRPr sz="3200" b="1">
                <a:solidFill>
                  <a:schemeClr val="accent1"/>
                </a:solidFill>
                <a:latin typeface="+mn-lt"/>
              </a:defRPr>
            </a:lvl1pPr>
          </a:lstStyle>
          <a:p>
            <a:r>
              <a:rPr lang="en-US"/>
              <a:t>Click to edit Master title style</a:t>
            </a:r>
          </a:p>
        </p:txBody>
      </p:sp>
      <p:sp>
        <p:nvSpPr>
          <p:cNvPr id="7" name="Slide Number Placeholder 6"/>
          <p:cNvSpPr>
            <a:spLocks noGrp="1"/>
          </p:cNvSpPr>
          <p:nvPr>
            <p:ph type="sldNum" sz="quarter" idx="12"/>
          </p:nvPr>
        </p:nvSpPr>
        <p:spPr/>
        <p:txBody>
          <a:bodyPr/>
          <a:lstStyle/>
          <a:p>
            <a:fld id="{899FFD16-B25A-457E-9C72-CDC3BAF3ACB3}" type="slidenum">
              <a:rPr lang="en-US" smtClean="0"/>
              <a:t>‹#›</a:t>
            </a:fld>
            <a:endParaRPr lang="en-US"/>
          </a:p>
        </p:txBody>
      </p:sp>
      <p:sp>
        <p:nvSpPr>
          <p:cNvPr id="4" name="Text Placeholder 3"/>
          <p:cNvSpPr>
            <a:spLocks noGrp="1"/>
          </p:cNvSpPr>
          <p:nvPr>
            <p:ph type="body" sz="half" idx="2"/>
          </p:nvPr>
        </p:nvSpPr>
        <p:spPr>
          <a:xfrm>
            <a:off x="457200" y="1866900"/>
            <a:ext cx="4306199" cy="4002087"/>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hart Placeholder 7">
            <a:extLst>
              <a:ext uri="{FF2B5EF4-FFF2-40B4-BE49-F238E27FC236}">
                <a16:creationId xmlns:a16="http://schemas.microsoft.com/office/drawing/2014/main" id="{669D88E3-A84B-4408-A8C6-4C378561C41D}"/>
              </a:ext>
            </a:extLst>
          </p:cNvPr>
          <p:cNvSpPr>
            <a:spLocks noGrp="1"/>
          </p:cNvSpPr>
          <p:nvPr>
            <p:ph type="chart" sz="quarter" idx="13" hasCustomPrompt="1"/>
          </p:nvPr>
        </p:nvSpPr>
        <p:spPr>
          <a:xfrm>
            <a:off x="5175250" y="1866900"/>
            <a:ext cx="6584950" cy="4002087"/>
          </a:xfrm>
          <a:solidFill>
            <a:schemeClr val="bg1">
              <a:lumMod val="95000"/>
            </a:schemeClr>
          </a:solidFill>
        </p:spPr>
        <p:txBody>
          <a:bodyPr anchor="ctr">
            <a:normAutofit/>
          </a:bodyPr>
          <a:lstStyle>
            <a:lvl1pPr algn="ctr">
              <a:defRPr sz="2800">
                <a:solidFill>
                  <a:srgbClr val="C00000"/>
                </a:solidFill>
              </a:defRPr>
            </a:lvl1pPr>
          </a:lstStyle>
          <a:p>
            <a:r>
              <a:rPr lang="en-US"/>
              <a:t>Click here to start making a chart</a:t>
            </a:r>
          </a:p>
        </p:txBody>
      </p:sp>
      <p:sp>
        <p:nvSpPr>
          <p:cNvPr id="5" name="Footer Placeholder 3">
            <a:extLst>
              <a:ext uri="{FF2B5EF4-FFF2-40B4-BE49-F238E27FC236}">
                <a16:creationId xmlns:a16="http://schemas.microsoft.com/office/drawing/2014/main" id="{32A0A2ED-5DA6-60EB-101D-9CC4568F7FF4}"/>
              </a:ext>
            </a:extLst>
          </p:cNvPr>
          <p:cNvSpPr txBox="1">
            <a:spLocks/>
          </p:cNvSpPr>
          <p:nvPr userDrawn="1"/>
        </p:nvSpPr>
        <p:spPr>
          <a:xfrm>
            <a:off x="6152792" y="99247"/>
            <a:ext cx="5696308"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100" kern="1200" spc="50" dirty="0">
                <a:solidFill>
                  <a:schemeClr val="bg2">
                    <a:lumMod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Massachusetts K12 Statewide Graduation Council</a:t>
            </a:r>
          </a:p>
        </p:txBody>
      </p:sp>
    </p:spTree>
    <p:extLst>
      <p:ext uri="{BB962C8B-B14F-4D97-AF65-F5344CB8AC3E}">
        <p14:creationId xmlns:p14="http://schemas.microsoft.com/office/powerpoint/2010/main" val="256912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510268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571345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8901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 id="2147483684"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672" r:id="rId20"/>
    <p:sldLayoutId id="2147483673" r:id="rId21"/>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s://open.bu.edu/server/api/core/bitstreams/b7e49272-868d-4ffb-9ed0-7450a9c5fbda/content" TargetMode="External"/><Relationship Id="rId13" Type="http://schemas.openxmlformats.org/officeDocument/2006/relationships/hyperlink" Target="https://www.sciencedirect.com/science/article/abs/pii/S1057521922000680#preview-section-snippets" TargetMode="External"/><Relationship Id="rId3" Type="http://schemas.openxmlformats.org/officeDocument/2006/relationships/hyperlink" Target="https://nces.ed.gov/pubs2001/2001163.pdf" TargetMode="External"/><Relationship Id="rId7" Type="http://schemas.openxmlformats.org/officeDocument/2006/relationships/hyperlink" Target="https://files.eric.ed.gov/fulltext/ED588503.pdf" TargetMode="External"/><Relationship Id="rId12" Type="http://schemas.openxmlformats.org/officeDocument/2006/relationships/hyperlink" Target="https://www.econstor.eu/bitstream/10419/93586/1/771626673.pdf" TargetMode="External"/><Relationship Id="rId2" Type="http://schemas.openxmlformats.org/officeDocument/2006/relationships/hyperlink" Target="https://journals.sagepub.com/doi/full/10.3102/0013189X20902110" TargetMode="External"/><Relationship Id="rId1" Type="http://schemas.openxmlformats.org/officeDocument/2006/relationships/slideLayout" Target="../slideLayouts/slideLayout3.xml"/><Relationship Id="rId6" Type="http://schemas.openxmlformats.org/officeDocument/2006/relationships/hyperlink" Target="https://annenberg.brown.edu/sites/default/files/Annenberg%20-%20MCAS%20as%20a%20Graduation%20Requirement.pdf" TargetMode="External"/><Relationship Id="rId11" Type="http://schemas.openxmlformats.org/officeDocument/2006/relationships/hyperlink" Target="https://www.sciencedirect.com/science/article/abs/pii/S0272775718301699" TargetMode="External"/><Relationship Id="rId5" Type="http://schemas.openxmlformats.org/officeDocument/2006/relationships/hyperlink" Target="https://econweb.ucsd.edu/~jbetts/Pub/A41%20Rose%20Betts%20%20The%20Effect%20of%20High%20School%20Courses%20on" TargetMode="External"/><Relationship Id="rId10" Type="http://schemas.openxmlformats.org/officeDocument/2006/relationships/hyperlink" Target="https://www.academia.edu/24169016/Redesigning_Teaching_and_Learning_A_New_Approach_to_High_School_Graduation_by_Portfolio" TargetMode="External"/><Relationship Id="rId4" Type="http://schemas.openxmlformats.org/officeDocument/2006/relationships/hyperlink" Target="https://journals.sagepub.com/doi/abs/10.3102/0002831211431952" TargetMode="External"/><Relationship Id="rId9" Type="http://schemas.openxmlformats.org/officeDocument/2006/relationships/hyperlink" Target="https://files.eric.ed.gov/fulltext/ED606677.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pwc.com/gx/en/services/ai/ai-jobs-barometer.html" TargetMode="External"/><Relationship Id="rId3" Type="http://schemas.openxmlformats.org/officeDocument/2006/relationships/hyperlink" Target="https://www.brookings.edu/articles/pathways-to-high-quality-jobs-for-young-adults/" TargetMode="External"/><Relationship Id="rId7" Type="http://schemas.openxmlformats.org/officeDocument/2006/relationships/hyperlink" Target="https://nationalskillscoalition.org/wpcontent/" TargetMode="External"/><Relationship Id="rId2" Type="http://schemas.openxmlformats.org/officeDocument/2006/relationships/hyperlink" Target="https://www.sciencedirect.com/science/article/abs/pii/" TargetMode="External"/><Relationship Id="rId1" Type="http://schemas.openxmlformats.org/officeDocument/2006/relationships/slideLayout" Target="../slideLayouts/slideLayout3.xml"/><Relationship Id="rId6" Type="http://schemas.openxmlformats.org/officeDocument/2006/relationships/hyperlink" Target="https://www.uaspire.org/getattachment/40c4f21c-2240-4a58-998f-5832789338b5/Opportunities-Challenges-of-Universal-FAFSA.pdf" TargetMode="External"/><Relationship Id="rId5" Type="http://schemas.openxmlformats.org/officeDocument/2006/relationships/hyperlink" Target="https://www.aeaweb.org/articles?id=10.1257/pandp.20221035" TargetMode="External"/><Relationship Id="rId4" Type="http://schemas.openxmlformats.org/officeDocument/2006/relationships/hyperlink" Target="https://www.urban.org/research/publication/pathways-after-high-school-evaluation-urban-alliancehigh-"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a:xfrm>
            <a:off x="327699" y="1751947"/>
            <a:ext cx="7843980" cy="2632524"/>
          </a:xfrm>
        </p:spPr>
        <p:txBody>
          <a:bodyPr>
            <a:noAutofit/>
          </a:bodyPr>
          <a:lstStyle/>
          <a:p>
            <a:r>
              <a:rPr lang="en-US" sz="6000" dirty="0">
                <a:latin typeface="Arial"/>
                <a:cs typeface="Arial"/>
              </a:rPr>
              <a:t>K-12 Statewide Graduation Council Final Report</a:t>
            </a:r>
            <a:endParaRPr lang="en-US" dirty="0"/>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a:xfrm>
            <a:off x="364672" y="4645728"/>
            <a:ext cx="10079182" cy="446314"/>
          </a:xfrm>
        </p:spPr>
        <p:txBody>
          <a:bodyPr vert="horz" lIns="91440" tIns="45720" rIns="91440" bIns="45720" rtlCol="0" anchor="t">
            <a:noAutofit/>
          </a:bodyPr>
          <a:lstStyle/>
          <a:p>
            <a:r>
              <a:rPr lang="en-US">
                <a:latin typeface="Arial"/>
                <a:cs typeface="Arial"/>
              </a:rPr>
              <a:t>Presented to the Board of Elementary and Secondary Education</a:t>
            </a:r>
          </a:p>
          <a:p>
            <a:r>
              <a:rPr lang="en-US">
                <a:latin typeface="Arial"/>
                <a:cs typeface="Arial"/>
              </a:rPr>
              <a:t>June 22, 2026</a:t>
            </a:r>
            <a:endParaRPr lang="en-US"/>
          </a:p>
        </p:txBody>
      </p:sp>
      <p:pic>
        <p:nvPicPr>
          <p:cNvPr id="4" name="Picture 3" descr="Notebook titled Reimagining High School">
            <a:extLst>
              <a:ext uri="{FF2B5EF4-FFF2-40B4-BE49-F238E27FC236}">
                <a16:creationId xmlns:a16="http://schemas.microsoft.com/office/drawing/2014/main" id="{58827E99-EEB5-094F-6F96-E695E7CE055D}"/>
              </a:ext>
            </a:extLst>
          </p:cNvPr>
          <p:cNvPicPr>
            <a:picLocks noChangeAspect="1"/>
          </p:cNvPicPr>
          <p:nvPr/>
        </p:nvPicPr>
        <p:blipFill>
          <a:blip r:embed="rId3"/>
          <a:stretch>
            <a:fillRect/>
          </a:stretch>
        </p:blipFill>
        <p:spPr>
          <a:xfrm>
            <a:off x="9323897" y="90038"/>
            <a:ext cx="2673830" cy="3457396"/>
          </a:xfrm>
          <a:prstGeom prst="rect">
            <a:avLst/>
          </a:prstGeom>
        </p:spPr>
      </p:pic>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0FC10-BB13-FEC2-E00D-B9E215448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E195A-125A-2655-2510-B00C148E25A9}"/>
              </a:ext>
            </a:extLst>
          </p:cNvPr>
          <p:cNvSpPr>
            <a:spLocks noGrp="1"/>
          </p:cNvSpPr>
          <p:nvPr>
            <p:ph type="title"/>
          </p:nvPr>
        </p:nvSpPr>
        <p:spPr/>
        <p:txBody>
          <a:bodyPr/>
          <a:lstStyle/>
          <a:p>
            <a:r>
              <a:rPr lang="en-US">
                <a:latin typeface="Arial"/>
                <a:cs typeface="Arial"/>
              </a:rPr>
              <a:t>End-of-Course Assessments</a:t>
            </a:r>
            <a:endParaRPr lang="en-US"/>
          </a:p>
        </p:txBody>
      </p:sp>
      <p:sp>
        <p:nvSpPr>
          <p:cNvPr id="3" name="Content Placeholder 2">
            <a:extLst>
              <a:ext uri="{FF2B5EF4-FFF2-40B4-BE49-F238E27FC236}">
                <a16:creationId xmlns:a16="http://schemas.microsoft.com/office/drawing/2014/main" id="{6DBC76BA-E0D5-2353-475B-D233A1441C1C}"/>
              </a:ext>
            </a:extLst>
          </p:cNvPr>
          <p:cNvSpPr>
            <a:spLocks noGrp="1"/>
          </p:cNvSpPr>
          <p:nvPr>
            <p:ph idx="1"/>
          </p:nvPr>
        </p:nvSpPr>
        <p:spPr/>
        <p:txBody>
          <a:bodyPr vert="horz" lIns="91440" tIns="45720" rIns="91440" bIns="45720" rtlCol="0" anchor="t">
            <a:normAutofit lnSpcReduction="10000"/>
          </a:bodyPr>
          <a:lstStyle/>
          <a:p>
            <a:r>
              <a:rPr lang="en-US" b="1">
                <a:latin typeface="Arial"/>
                <a:cs typeface="Arial"/>
              </a:rPr>
              <a:t>Recommendation:</a:t>
            </a:r>
            <a:r>
              <a:rPr lang="en-US">
                <a:latin typeface="Arial"/>
                <a:cs typeface="Arial"/>
              </a:rPr>
              <a:t> Students will complete end-of-course (EOC) assessments in specified MassCore subjects. EOC assessments are designed, administered, and scored by the state. </a:t>
            </a:r>
            <a:r>
              <a:rPr lang="en-US">
                <a:solidFill>
                  <a:srgbClr val="FF0000"/>
                </a:solidFill>
                <a:latin typeface="Arial"/>
                <a:cs typeface="Arial"/>
              </a:rPr>
              <a:t>Performance on the EOC assessments will meaningfully count toward students’ academic record and path to graduation.</a:t>
            </a:r>
            <a:endParaRPr lang="en-US">
              <a:solidFill>
                <a:srgbClr val="FF0000"/>
              </a:solidFill>
            </a:endParaRPr>
          </a:p>
          <a:p>
            <a:r>
              <a:rPr lang="en-US" b="1">
                <a:latin typeface="Arial"/>
                <a:cs typeface="Arial"/>
              </a:rPr>
              <a:t>Why End-of-Course Assessments Matter:</a:t>
            </a:r>
          </a:p>
          <a:p>
            <a:pPr lvl="1"/>
            <a:r>
              <a:rPr lang="en-US">
                <a:latin typeface="Arial"/>
                <a:cs typeface="Arial"/>
              </a:rPr>
              <a:t>EOC assessments work alongside MassCore to demonstrate a student’s proficiency in core content, their readiness to progress in a course sequence, and their preparedness for success in their postsecondary pursuits.</a:t>
            </a:r>
            <a:endParaRPr lang="en-US"/>
          </a:p>
          <a:p>
            <a:pPr lvl="1"/>
            <a:r>
              <a:rPr lang="en-US">
                <a:latin typeface="Arial"/>
                <a:cs typeface="Arial"/>
              </a:rPr>
              <a:t>Assessment research consistently finds that standards‑aligned, course‑aligned assessments provide a valid measure of student mastery of the curriculum standards.</a:t>
            </a:r>
            <a:r>
              <a:rPr lang="en-US" baseline="30000">
                <a:latin typeface="Arial"/>
                <a:cs typeface="Arial"/>
              </a:rPr>
              <a:t>6</a:t>
            </a:r>
            <a:endParaRPr lang="en-US" baseline="30000"/>
          </a:p>
        </p:txBody>
      </p:sp>
      <p:sp>
        <p:nvSpPr>
          <p:cNvPr id="4" name="Slide Number Placeholder 3">
            <a:extLst>
              <a:ext uri="{FF2B5EF4-FFF2-40B4-BE49-F238E27FC236}">
                <a16:creationId xmlns:a16="http://schemas.microsoft.com/office/drawing/2014/main" id="{08F7742D-741A-6F89-F494-5B1A5CD5D9A6}"/>
              </a:ext>
            </a:extLst>
          </p:cNvPr>
          <p:cNvSpPr>
            <a:spLocks noGrp="1"/>
          </p:cNvSpPr>
          <p:nvPr>
            <p:ph type="sldNum" sz="quarter" idx="12"/>
          </p:nvPr>
        </p:nvSpPr>
        <p:spPr/>
        <p:txBody>
          <a:bodyPr/>
          <a:lstStyle/>
          <a:p>
            <a:fld id="{68A8D22E-6BC5-9E47-900C-2BB94685D9F5}" type="slidenum">
              <a:rPr lang="en-US" smtClean="0"/>
              <a:t>10</a:t>
            </a:fld>
            <a:endParaRPr lang="en-US"/>
          </a:p>
        </p:txBody>
      </p:sp>
    </p:spTree>
    <p:extLst>
      <p:ext uri="{BB962C8B-B14F-4D97-AF65-F5344CB8AC3E}">
        <p14:creationId xmlns:p14="http://schemas.microsoft.com/office/powerpoint/2010/main" val="28957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45EF0-2F2C-0073-ACA7-88114BC866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E33-5FDC-41CB-F114-E8D99AA5C76B}"/>
              </a:ext>
            </a:extLst>
          </p:cNvPr>
          <p:cNvSpPr>
            <a:spLocks noGrp="1"/>
          </p:cNvSpPr>
          <p:nvPr>
            <p:ph type="title"/>
          </p:nvPr>
        </p:nvSpPr>
        <p:spPr/>
        <p:txBody>
          <a:bodyPr/>
          <a:lstStyle/>
          <a:p>
            <a:r>
              <a:rPr lang="en-US">
                <a:latin typeface="Arial"/>
                <a:cs typeface="Arial"/>
              </a:rPr>
              <a:t>Postsecondary Planning</a:t>
            </a:r>
            <a:endParaRPr lang="en-US"/>
          </a:p>
        </p:txBody>
      </p:sp>
      <p:sp>
        <p:nvSpPr>
          <p:cNvPr id="3" name="Content Placeholder 2">
            <a:extLst>
              <a:ext uri="{FF2B5EF4-FFF2-40B4-BE49-F238E27FC236}">
                <a16:creationId xmlns:a16="http://schemas.microsoft.com/office/drawing/2014/main" id="{BA156749-2437-159A-EFE9-6811862298A5}"/>
              </a:ext>
            </a:extLst>
          </p:cNvPr>
          <p:cNvSpPr>
            <a:spLocks noGrp="1"/>
          </p:cNvSpPr>
          <p:nvPr>
            <p:ph idx="1"/>
          </p:nvPr>
        </p:nvSpPr>
        <p:spPr/>
        <p:txBody>
          <a:bodyPr vert="horz" lIns="91440" tIns="45720" rIns="91440" bIns="45720" rtlCol="0" anchor="t">
            <a:normAutofit fontScale="85000" lnSpcReduction="20000"/>
          </a:bodyPr>
          <a:lstStyle/>
          <a:p>
            <a:r>
              <a:rPr lang="en-US" b="1">
                <a:latin typeface="Arial"/>
                <a:cs typeface="Arial"/>
              </a:rPr>
              <a:t>Recommendation:</a:t>
            </a:r>
            <a:r>
              <a:rPr lang="en-US">
                <a:latin typeface="Arial"/>
                <a:cs typeface="Arial"/>
              </a:rPr>
              <a:t> Students will develop a postsecondary plan that meets required year-by-year milestones defined in the state’s My Career and Academic Plan (MyCAP) framework, along with locally determined activities. </a:t>
            </a:r>
            <a:r>
              <a:rPr lang="en-US">
                <a:solidFill>
                  <a:srgbClr val="FF0000"/>
                </a:solidFill>
                <a:latin typeface="Arial"/>
                <a:cs typeface="Arial"/>
              </a:rPr>
              <a:t>Required milestones will include financial literacy, artificial intelligence and digital literacy, work-based learning, and FAFSA/MASFA completion or opt-out.</a:t>
            </a:r>
            <a:endParaRPr lang="en-US">
              <a:solidFill>
                <a:srgbClr val="FF0000"/>
              </a:solidFill>
            </a:endParaRPr>
          </a:p>
          <a:p>
            <a:r>
              <a:rPr lang="en-US" b="1">
                <a:latin typeface="Arial"/>
                <a:cs typeface="Arial"/>
              </a:rPr>
              <a:t>Why MyCAP Matters:</a:t>
            </a:r>
          </a:p>
          <a:p>
            <a:pPr lvl="1"/>
            <a:r>
              <a:rPr lang="en-US">
                <a:latin typeface="Arial"/>
                <a:cs typeface="Arial"/>
              </a:rPr>
              <a:t>MyCAP connects high school to what comes next, providing a structured, statewide approach for students to plan, reflect on, and align their coursework and learning experiences with individualized college and career goals, supporting student agency while keeping all postsecondary options open.</a:t>
            </a:r>
          </a:p>
          <a:p>
            <a:pPr lvl="1"/>
            <a:r>
              <a:rPr lang="en-US">
                <a:latin typeface="Arial"/>
                <a:cs typeface="Arial"/>
              </a:rPr>
              <a:t>Research literature indicates that when students continuously work with teachers, parents/caregivers, and counselors to develop and revise individual college and career plans, they are more likely to:</a:t>
            </a:r>
          </a:p>
          <a:p>
            <a:pPr lvl="2"/>
            <a:r>
              <a:rPr lang="en-US">
                <a:latin typeface="Arial"/>
                <a:cs typeface="Arial"/>
              </a:rPr>
              <a:t>Graduate from high school</a:t>
            </a:r>
            <a:r>
              <a:rPr lang="en-US" baseline="30000">
                <a:latin typeface="Arial"/>
                <a:cs typeface="Arial"/>
              </a:rPr>
              <a:t>7</a:t>
            </a:r>
          </a:p>
          <a:p>
            <a:pPr lvl="2"/>
            <a:r>
              <a:rPr lang="en-US">
                <a:latin typeface="Arial"/>
                <a:cs typeface="Arial"/>
              </a:rPr>
              <a:t>Apply to college</a:t>
            </a:r>
            <a:r>
              <a:rPr lang="en-US" baseline="30000">
                <a:latin typeface="Arial"/>
                <a:cs typeface="Arial"/>
              </a:rPr>
              <a:t>8</a:t>
            </a:r>
            <a:endParaRPr lang="en-US" baseline="30000"/>
          </a:p>
          <a:p>
            <a:pPr lvl="2"/>
            <a:r>
              <a:rPr lang="en-US">
                <a:latin typeface="Arial"/>
                <a:cs typeface="Arial"/>
              </a:rPr>
              <a:t>Enroll in college</a:t>
            </a:r>
            <a:r>
              <a:rPr lang="en-US" baseline="30000">
                <a:latin typeface="Arial"/>
                <a:cs typeface="Arial"/>
              </a:rPr>
              <a:t>9</a:t>
            </a:r>
            <a:endParaRPr lang="en-US" baseline="30000"/>
          </a:p>
        </p:txBody>
      </p:sp>
      <p:sp>
        <p:nvSpPr>
          <p:cNvPr id="4" name="Slide Number Placeholder 3">
            <a:extLst>
              <a:ext uri="{FF2B5EF4-FFF2-40B4-BE49-F238E27FC236}">
                <a16:creationId xmlns:a16="http://schemas.microsoft.com/office/drawing/2014/main" id="{58D07BA3-97DE-DF87-37BE-CA3C8B4ABCF3}"/>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42099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0879-1CCE-43EE-4A95-B4B74B43A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CBBF67-5E24-524B-CD9A-C85196C9D9C9}"/>
              </a:ext>
            </a:extLst>
          </p:cNvPr>
          <p:cNvSpPr>
            <a:spLocks noGrp="1"/>
          </p:cNvSpPr>
          <p:nvPr>
            <p:ph type="title"/>
          </p:nvPr>
        </p:nvSpPr>
        <p:spPr/>
        <p:txBody>
          <a:bodyPr/>
          <a:lstStyle/>
          <a:p>
            <a:r>
              <a:rPr lang="en-US">
                <a:latin typeface="Arial"/>
                <a:cs typeface="Arial"/>
              </a:rPr>
              <a:t>Culminating Experiences</a:t>
            </a:r>
            <a:endParaRPr lang="en-US"/>
          </a:p>
        </p:txBody>
      </p:sp>
      <p:sp>
        <p:nvSpPr>
          <p:cNvPr id="3" name="Content Placeholder 2">
            <a:extLst>
              <a:ext uri="{FF2B5EF4-FFF2-40B4-BE49-F238E27FC236}">
                <a16:creationId xmlns:a16="http://schemas.microsoft.com/office/drawing/2014/main" id="{5FA6F24C-8B49-0A72-36EB-80EF9594A3CE}"/>
              </a:ext>
            </a:extLst>
          </p:cNvPr>
          <p:cNvSpPr>
            <a:spLocks noGrp="1"/>
          </p:cNvSpPr>
          <p:nvPr>
            <p:ph idx="1"/>
          </p:nvPr>
        </p:nvSpPr>
        <p:spPr/>
        <p:txBody>
          <a:bodyPr vert="horz" lIns="91440" tIns="45720" rIns="91440" bIns="45720" rtlCol="0" anchor="t">
            <a:normAutofit fontScale="92500" lnSpcReduction="10000"/>
          </a:bodyPr>
          <a:lstStyle/>
          <a:p>
            <a:r>
              <a:rPr lang="en-US" b="1">
                <a:latin typeface="Arial"/>
                <a:cs typeface="Arial"/>
              </a:rPr>
              <a:t>Recommendation:</a:t>
            </a:r>
            <a:r>
              <a:rPr lang="en-US">
                <a:latin typeface="Arial"/>
                <a:cs typeface="Arial"/>
              </a:rPr>
              <a:t> Students will complete a </a:t>
            </a:r>
            <a:r>
              <a:rPr lang="en-US">
                <a:solidFill>
                  <a:srgbClr val="FF0000"/>
                </a:solidFill>
                <a:latin typeface="Arial"/>
                <a:cs typeface="Arial"/>
              </a:rPr>
              <a:t>culminating experience, which can be either a capstone project or a portfolio of work.</a:t>
            </a:r>
            <a:r>
              <a:rPr lang="en-US">
                <a:latin typeface="Arial"/>
                <a:cs typeface="Arial"/>
              </a:rPr>
              <a:t> The state will define the parameters of the culminating experience and establish a standardized rubric specifying what students must demonstrate. Student work will be assessed locally using the state-developed rubric.</a:t>
            </a:r>
            <a:endParaRPr lang="en-US"/>
          </a:p>
          <a:p>
            <a:r>
              <a:rPr lang="en-US" b="1">
                <a:latin typeface="Arial"/>
                <a:cs typeface="Arial"/>
              </a:rPr>
              <a:t>Why Culminating Experiences Matter:</a:t>
            </a:r>
          </a:p>
          <a:p>
            <a:pPr lvl="1"/>
            <a:r>
              <a:rPr lang="en-US">
                <a:latin typeface="Arial"/>
                <a:cs typeface="Arial"/>
              </a:rPr>
              <a:t>These performance-based assessments support personalization, student agency, and deeper learning, and allow students to further develop their skills as self-aware navigators, creative problem-solvers, and effective communicators.</a:t>
            </a:r>
          </a:p>
          <a:p>
            <a:pPr lvl="1"/>
            <a:r>
              <a:rPr lang="en-US">
                <a:latin typeface="Arial"/>
                <a:cs typeface="Arial"/>
              </a:rPr>
              <a:t>Research on the impact of capstones and portfolios is limited but encouraging, suggesting that engaging in these types of experiences may be associated with positive outcomes for students, including increased sense of responsibility over academic progress, increased opportunity for student reflection, and achievement in high school and beyond.</a:t>
            </a:r>
            <a:r>
              <a:rPr lang="en-US" baseline="30000">
                <a:latin typeface="Arial"/>
                <a:cs typeface="Arial"/>
              </a:rPr>
              <a:t>10,11,12</a:t>
            </a:r>
            <a:endParaRPr lang="en-US" baseline="30000"/>
          </a:p>
        </p:txBody>
      </p:sp>
      <p:sp>
        <p:nvSpPr>
          <p:cNvPr id="4" name="Slide Number Placeholder 3">
            <a:extLst>
              <a:ext uri="{FF2B5EF4-FFF2-40B4-BE49-F238E27FC236}">
                <a16:creationId xmlns:a16="http://schemas.microsoft.com/office/drawing/2014/main" id="{C755A799-44C3-85AC-3467-86A095A53DA2}"/>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21240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E8D05-172E-5AB4-C93B-E67ED0185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BA67F-66F9-B282-4301-FD2D4F025819}"/>
              </a:ext>
            </a:extLst>
          </p:cNvPr>
          <p:cNvSpPr>
            <a:spLocks noGrp="1"/>
          </p:cNvSpPr>
          <p:nvPr>
            <p:ph type="title"/>
          </p:nvPr>
        </p:nvSpPr>
        <p:spPr/>
        <p:txBody>
          <a:bodyPr/>
          <a:lstStyle/>
          <a:p>
            <a:r>
              <a:rPr lang="en-US">
                <a:latin typeface="Arial"/>
                <a:cs typeface="Arial"/>
              </a:rPr>
              <a:t>Embedded </a:t>
            </a:r>
            <a:br>
              <a:rPr lang="en-US">
                <a:latin typeface="Arial"/>
                <a:cs typeface="Arial"/>
              </a:rPr>
            </a:br>
            <a:r>
              <a:rPr lang="en-US">
                <a:latin typeface="Arial"/>
                <a:cs typeface="Arial"/>
              </a:rPr>
              <a:t>Components</a:t>
            </a:r>
            <a:endParaRPr lang="en-US"/>
          </a:p>
        </p:txBody>
      </p:sp>
      <p:sp>
        <p:nvSpPr>
          <p:cNvPr id="3" name="Content Placeholder 2">
            <a:extLst>
              <a:ext uri="{FF2B5EF4-FFF2-40B4-BE49-F238E27FC236}">
                <a16:creationId xmlns:a16="http://schemas.microsoft.com/office/drawing/2014/main" id="{09AC4A6D-ABBC-39D7-2E9C-51F9BD02451F}"/>
              </a:ext>
            </a:extLst>
          </p:cNvPr>
          <p:cNvSpPr>
            <a:spLocks noGrp="1"/>
          </p:cNvSpPr>
          <p:nvPr>
            <p:ph idx="1"/>
          </p:nvPr>
        </p:nvSpPr>
        <p:spPr/>
        <p:txBody>
          <a:bodyPr vert="horz" lIns="91440" tIns="45720" rIns="91440" bIns="45720" rtlCol="0" anchor="t">
            <a:normAutofit/>
          </a:bodyPr>
          <a:lstStyle/>
          <a:p>
            <a:r>
              <a:rPr lang="en-US">
                <a:latin typeface="Arial"/>
                <a:cs typeface="Arial"/>
              </a:rPr>
              <a:t>Financial Literacy</a:t>
            </a:r>
            <a:endParaRPr lang="en-US"/>
          </a:p>
          <a:p>
            <a:r>
              <a:rPr lang="en-US">
                <a:latin typeface="Arial"/>
                <a:cs typeface="Arial"/>
              </a:rPr>
              <a:t>Work Based Learning</a:t>
            </a:r>
          </a:p>
          <a:p>
            <a:r>
              <a:rPr lang="en-US">
                <a:latin typeface="Arial"/>
                <a:cs typeface="Arial"/>
              </a:rPr>
              <a:t>FAFSA/MASFA</a:t>
            </a:r>
          </a:p>
          <a:p>
            <a:r>
              <a:rPr lang="en-US">
                <a:latin typeface="Arial"/>
                <a:cs typeface="Arial"/>
              </a:rPr>
              <a:t>Artificial Intelligence and Digital Literacy</a:t>
            </a:r>
          </a:p>
          <a:p>
            <a:r>
              <a:rPr lang="en-US">
                <a:latin typeface="Arial"/>
                <a:cs typeface="Arial"/>
              </a:rPr>
              <a:t>Civic Readiness</a:t>
            </a:r>
          </a:p>
          <a:p>
            <a:endParaRPr lang="en-US">
              <a:latin typeface="Arial"/>
              <a:cs typeface="Arial"/>
            </a:endParaRPr>
          </a:p>
        </p:txBody>
      </p:sp>
      <p:sp>
        <p:nvSpPr>
          <p:cNvPr id="5" name="Slide Number Placeholder 4">
            <a:extLst>
              <a:ext uri="{FF2B5EF4-FFF2-40B4-BE49-F238E27FC236}">
                <a16:creationId xmlns:a16="http://schemas.microsoft.com/office/drawing/2014/main" id="{F7B55C2B-61AE-F469-4BAA-9B55C8E4B5A6}"/>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1229448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A9FD4-CA95-B877-736A-9E5A79533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3E7C5-D701-6C15-2479-6FCFC34980B6}"/>
              </a:ext>
            </a:extLst>
          </p:cNvPr>
          <p:cNvSpPr>
            <a:spLocks noGrp="1"/>
          </p:cNvSpPr>
          <p:nvPr>
            <p:ph type="title"/>
          </p:nvPr>
        </p:nvSpPr>
        <p:spPr/>
        <p:txBody>
          <a:bodyPr/>
          <a:lstStyle/>
          <a:p>
            <a:r>
              <a:rPr lang="en-US">
                <a:latin typeface="Arial"/>
                <a:cs typeface="Arial"/>
              </a:rPr>
              <a:t>Financial Literacy</a:t>
            </a:r>
            <a:endParaRPr lang="en-US"/>
          </a:p>
        </p:txBody>
      </p:sp>
      <p:sp>
        <p:nvSpPr>
          <p:cNvPr id="3" name="Content Placeholder 2">
            <a:extLst>
              <a:ext uri="{FF2B5EF4-FFF2-40B4-BE49-F238E27FC236}">
                <a16:creationId xmlns:a16="http://schemas.microsoft.com/office/drawing/2014/main" id="{278B2FD4-F4CD-7F9E-EEB5-C2C75167596F}"/>
              </a:ext>
            </a:extLst>
          </p:cNvPr>
          <p:cNvSpPr>
            <a:spLocks noGrp="1"/>
          </p:cNvSpPr>
          <p:nvPr>
            <p:ph idx="1"/>
          </p:nvPr>
        </p:nvSpPr>
        <p:spPr/>
        <p:txBody>
          <a:bodyPr vert="horz" lIns="91440" tIns="45720" rIns="91440" bIns="45720" rtlCol="0" anchor="t">
            <a:normAutofit lnSpcReduction="10000"/>
          </a:bodyPr>
          <a:lstStyle/>
          <a:p>
            <a:r>
              <a:rPr lang="en-US" b="1">
                <a:latin typeface="Arial"/>
                <a:cs typeface="Arial"/>
              </a:rPr>
              <a:t>Recommendation:</a:t>
            </a:r>
            <a:r>
              <a:rPr lang="en-US">
                <a:latin typeface="Arial"/>
                <a:cs typeface="Arial"/>
              </a:rPr>
              <a:t> Students will develop financial literacy knowledge and skills through </a:t>
            </a:r>
            <a:r>
              <a:rPr lang="en-US">
                <a:solidFill>
                  <a:srgbClr val="FF0000"/>
                </a:solidFill>
                <a:latin typeface="Arial"/>
                <a:cs typeface="Arial"/>
              </a:rPr>
              <a:t>a required MyCAP milestone.</a:t>
            </a:r>
            <a:r>
              <a:rPr lang="en-US">
                <a:latin typeface="Arial"/>
                <a:cs typeface="Arial"/>
              </a:rPr>
              <a:t> Students may further demonstrate advanced knowledge and skills through a culminating experience and/or a potential Seal of Distinction.</a:t>
            </a:r>
          </a:p>
          <a:p>
            <a:r>
              <a:rPr lang="en-US" b="1">
                <a:latin typeface="Arial"/>
                <a:cs typeface="Arial"/>
              </a:rPr>
              <a:t>Rationale: </a:t>
            </a:r>
          </a:p>
          <a:p>
            <a:pPr lvl="1"/>
            <a:r>
              <a:rPr lang="en-US">
                <a:latin typeface="Arial"/>
                <a:cs typeface="Arial"/>
              </a:rPr>
              <a:t>Research literature indicates that when students are required to study financial literacy in high school, they are more likely to:</a:t>
            </a:r>
          </a:p>
          <a:p>
            <a:pPr lvl="2"/>
            <a:r>
              <a:rPr lang="en-US">
                <a:latin typeface="Arial"/>
                <a:cs typeface="Arial"/>
              </a:rPr>
              <a:t>Have higher credit scores</a:t>
            </a:r>
            <a:r>
              <a:rPr lang="en-US" baseline="30000">
                <a:latin typeface="Arial"/>
                <a:cs typeface="Arial"/>
              </a:rPr>
              <a:t>13</a:t>
            </a:r>
            <a:endParaRPr lang="en-US" baseline="30000"/>
          </a:p>
          <a:p>
            <a:pPr lvl="2"/>
            <a:r>
              <a:rPr lang="en-US">
                <a:latin typeface="Arial"/>
                <a:cs typeface="Arial"/>
              </a:rPr>
              <a:t>Pay credit card bills on time (fewer delinquencies)</a:t>
            </a:r>
            <a:r>
              <a:rPr lang="en-US" baseline="30000">
                <a:latin typeface="Arial"/>
                <a:cs typeface="Arial"/>
              </a:rPr>
              <a:t>14</a:t>
            </a:r>
            <a:endParaRPr lang="en-US" baseline="30000"/>
          </a:p>
          <a:p>
            <a:pPr lvl="2"/>
            <a:r>
              <a:rPr lang="en-US">
                <a:latin typeface="Arial"/>
                <a:cs typeface="Arial"/>
              </a:rPr>
              <a:t>Avoid credit default</a:t>
            </a:r>
            <a:r>
              <a:rPr lang="en-US" baseline="30000">
                <a:latin typeface="Arial"/>
                <a:cs typeface="Arial"/>
              </a:rPr>
              <a:t>15</a:t>
            </a:r>
            <a:endParaRPr lang="en-US" baseline="30000"/>
          </a:p>
          <a:p>
            <a:pPr lvl="2"/>
            <a:r>
              <a:rPr lang="en-US">
                <a:latin typeface="Arial"/>
                <a:cs typeface="Arial"/>
              </a:rPr>
              <a:t>Carry less debt</a:t>
            </a:r>
            <a:r>
              <a:rPr lang="en-US" baseline="30000">
                <a:latin typeface="Arial"/>
                <a:cs typeface="Arial"/>
              </a:rPr>
              <a:t>16</a:t>
            </a:r>
            <a:endParaRPr lang="en-US" baseline="30000"/>
          </a:p>
          <a:p>
            <a:pPr lvl="2"/>
            <a:r>
              <a:rPr lang="en-US">
                <a:latin typeface="Arial"/>
                <a:cs typeface="Arial"/>
              </a:rPr>
              <a:t>Have fewer personal bankruptcies</a:t>
            </a:r>
            <a:r>
              <a:rPr lang="en-US" baseline="30000">
                <a:latin typeface="Arial"/>
                <a:cs typeface="Arial"/>
              </a:rPr>
              <a:t>17</a:t>
            </a:r>
            <a:endParaRPr lang="en-US" baseline="30000"/>
          </a:p>
        </p:txBody>
      </p:sp>
      <p:sp>
        <p:nvSpPr>
          <p:cNvPr id="4" name="Slide Number Placeholder 3">
            <a:extLst>
              <a:ext uri="{FF2B5EF4-FFF2-40B4-BE49-F238E27FC236}">
                <a16:creationId xmlns:a16="http://schemas.microsoft.com/office/drawing/2014/main" id="{E6739FF0-0183-4EBE-2404-40B90A0C638E}"/>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24698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F64CD-6E9D-C695-BE62-3225686B4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421ED-9069-64C8-B737-936BDFD34A7C}"/>
              </a:ext>
            </a:extLst>
          </p:cNvPr>
          <p:cNvSpPr>
            <a:spLocks noGrp="1"/>
          </p:cNvSpPr>
          <p:nvPr>
            <p:ph type="title"/>
          </p:nvPr>
        </p:nvSpPr>
        <p:spPr/>
        <p:txBody>
          <a:bodyPr/>
          <a:lstStyle/>
          <a:p>
            <a:r>
              <a:rPr lang="en-US">
                <a:latin typeface="Arial"/>
                <a:cs typeface="Arial"/>
              </a:rPr>
              <a:t>Work-Based Learning</a:t>
            </a:r>
            <a:endParaRPr lang="en-US"/>
          </a:p>
        </p:txBody>
      </p:sp>
      <p:sp>
        <p:nvSpPr>
          <p:cNvPr id="3" name="Content Placeholder 2">
            <a:extLst>
              <a:ext uri="{FF2B5EF4-FFF2-40B4-BE49-F238E27FC236}">
                <a16:creationId xmlns:a16="http://schemas.microsoft.com/office/drawing/2014/main" id="{58243351-2D77-4D52-00BF-DC659A8A1491}"/>
              </a:ext>
            </a:extLst>
          </p:cNvPr>
          <p:cNvSpPr>
            <a:spLocks noGrp="1"/>
          </p:cNvSpPr>
          <p:nvPr>
            <p:ph idx="1"/>
          </p:nvPr>
        </p:nvSpPr>
        <p:spPr/>
        <p:txBody>
          <a:bodyPr vert="horz" lIns="91440" tIns="45720" rIns="91440" bIns="45720" rtlCol="0" anchor="t">
            <a:normAutofit fontScale="92500"/>
          </a:bodyPr>
          <a:lstStyle/>
          <a:p>
            <a:r>
              <a:rPr lang="en-US" b="1">
                <a:latin typeface="Arial"/>
                <a:cs typeface="Arial"/>
              </a:rPr>
              <a:t>Recommendation:</a:t>
            </a:r>
            <a:r>
              <a:rPr lang="en-US">
                <a:latin typeface="Arial"/>
                <a:cs typeface="Arial"/>
              </a:rPr>
              <a:t> Students will engage in work-based learning experiences through </a:t>
            </a:r>
            <a:r>
              <a:rPr lang="en-US">
                <a:solidFill>
                  <a:srgbClr val="FF0000"/>
                </a:solidFill>
                <a:latin typeface="Arial"/>
                <a:cs typeface="Arial"/>
              </a:rPr>
              <a:t>a required MyCAP milestone.</a:t>
            </a:r>
            <a:r>
              <a:rPr lang="en-US">
                <a:latin typeface="Arial"/>
                <a:cs typeface="Arial"/>
              </a:rPr>
              <a:t> These experiences will support career exploration and preparation. Students may further demonstrate advanced knowledge and skills through a culminating experience and/or a potential Seal of Distinction.</a:t>
            </a:r>
          </a:p>
          <a:p>
            <a:r>
              <a:rPr lang="en-US" b="1">
                <a:latin typeface="Arial"/>
                <a:cs typeface="Arial"/>
              </a:rPr>
              <a:t>Rationale: </a:t>
            </a:r>
          </a:p>
          <a:p>
            <a:pPr lvl="1"/>
            <a:r>
              <a:rPr lang="en-US">
                <a:latin typeface="Arial"/>
                <a:cs typeface="Arial"/>
              </a:rPr>
              <a:t>Work-based learning participation has been linked to the development of skills that are highly valued by employers and aligned with the Vision of a Massachusetts Graduate.</a:t>
            </a:r>
            <a:r>
              <a:rPr lang="en-US" baseline="30000">
                <a:latin typeface="Arial"/>
                <a:cs typeface="Arial"/>
              </a:rPr>
              <a:t>18,19</a:t>
            </a:r>
          </a:p>
          <a:p>
            <a:pPr lvl="1"/>
            <a:r>
              <a:rPr lang="en-US">
                <a:latin typeface="Arial"/>
                <a:cs typeface="Arial"/>
              </a:rPr>
              <a:t>Researchers have found that work-based learning participation may be associated with increased likelihood that students will matriculate into a postsecondary institution after high school graduation, even when those students have a lower high school GPA.</a:t>
            </a:r>
            <a:r>
              <a:rPr lang="en-US" baseline="30000">
                <a:latin typeface="Arial"/>
                <a:cs typeface="Arial"/>
              </a:rPr>
              <a:t>20,21</a:t>
            </a:r>
          </a:p>
          <a:p>
            <a:pPr lvl="1"/>
            <a:endParaRPr lang="en-US">
              <a:latin typeface="Arial"/>
              <a:cs typeface="Arial"/>
            </a:endParaRPr>
          </a:p>
        </p:txBody>
      </p:sp>
      <p:sp>
        <p:nvSpPr>
          <p:cNvPr id="4" name="Slide Number Placeholder 3">
            <a:extLst>
              <a:ext uri="{FF2B5EF4-FFF2-40B4-BE49-F238E27FC236}">
                <a16:creationId xmlns:a16="http://schemas.microsoft.com/office/drawing/2014/main" id="{B0E1D20B-6E51-0D5A-853E-52C84372CF3E}"/>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12903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0D44D-AF3F-8C86-1894-4065C2115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12E4F-B11E-1EBC-ADF1-6987CDCA55B0}"/>
              </a:ext>
            </a:extLst>
          </p:cNvPr>
          <p:cNvSpPr>
            <a:spLocks noGrp="1"/>
          </p:cNvSpPr>
          <p:nvPr>
            <p:ph type="title"/>
          </p:nvPr>
        </p:nvSpPr>
        <p:spPr/>
        <p:txBody>
          <a:bodyPr/>
          <a:lstStyle/>
          <a:p>
            <a:r>
              <a:rPr lang="en-US">
                <a:latin typeface="Arial"/>
                <a:cs typeface="Arial"/>
              </a:rPr>
              <a:t>FAFSA/MASFA</a:t>
            </a:r>
          </a:p>
        </p:txBody>
      </p:sp>
      <p:sp>
        <p:nvSpPr>
          <p:cNvPr id="3" name="Content Placeholder 2">
            <a:extLst>
              <a:ext uri="{FF2B5EF4-FFF2-40B4-BE49-F238E27FC236}">
                <a16:creationId xmlns:a16="http://schemas.microsoft.com/office/drawing/2014/main" id="{221AAC4C-1C64-18AD-21AB-11D3869D21B6}"/>
              </a:ext>
            </a:extLst>
          </p:cNvPr>
          <p:cNvSpPr>
            <a:spLocks noGrp="1"/>
          </p:cNvSpPr>
          <p:nvPr>
            <p:ph idx="1"/>
          </p:nvPr>
        </p:nvSpPr>
        <p:spPr/>
        <p:txBody>
          <a:bodyPr vert="horz" lIns="91440" tIns="45720" rIns="91440" bIns="45720" rtlCol="0" anchor="t">
            <a:normAutofit/>
          </a:bodyPr>
          <a:lstStyle/>
          <a:p>
            <a:r>
              <a:rPr lang="en-US" b="1">
                <a:latin typeface="Arial"/>
                <a:cs typeface="Arial"/>
              </a:rPr>
              <a:t>Recommendation:</a:t>
            </a:r>
            <a:r>
              <a:rPr lang="en-US">
                <a:latin typeface="Arial"/>
                <a:cs typeface="Arial"/>
              </a:rPr>
              <a:t> Students will be educated on the Free Application for Federal Student Aid (FAFSA) and the Massachusetts Application for State Financial Aid (MASFA) through </a:t>
            </a:r>
            <a:r>
              <a:rPr lang="en-US">
                <a:solidFill>
                  <a:srgbClr val="FF0000"/>
                </a:solidFill>
                <a:latin typeface="Arial"/>
                <a:cs typeface="Arial"/>
              </a:rPr>
              <a:t>a required MyCAP milestone.</a:t>
            </a:r>
            <a:r>
              <a:rPr lang="en-US">
                <a:latin typeface="Arial"/>
                <a:cs typeface="Arial"/>
              </a:rPr>
              <a:t> Students will then complete the FAFSA or MASFA form or choose to opt out.</a:t>
            </a:r>
          </a:p>
          <a:p>
            <a:r>
              <a:rPr lang="en-US" b="1">
                <a:latin typeface="Arial"/>
                <a:cs typeface="Arial"/>
              </a:rPr>
              <a:t>Rationale:</a:t>
            </a:r>
            <a:r>
              <a:rPr lang="en-US">
                <a:latin typeface="Arial"/>
                <a:cs typeface="Arial"/>
              </a:rPr>
              <a:t> </a:t>
            </a:r>
          </a:p>
          <a:p>
            <a:pPr lvl="1"/>
            <a:r>
              <a:rPr lang="en-US">
                <a:latin typeface="Arial"/>
                <a:cs typeface="Arial"/>
              </a:rPr>
              <a:t>Research demonstrates that students who complete the Free Application for Federal Student Aid by the end of senior year are 84 percent more likely to enroll in college.</a:t>
            </a:r>
            <a:r>
              <a:rPr lang="en-US" baseline="30000">
                <a:latin typeface="Arial"/>
                <a:cs typeface="Arial"/>
              </a:rPr>
              <a:t>22</a:t>
            </a:r>
          </a:p>
        </p:txBody>
      </p:sp>
      <p:sp>
        <p:nvSpPr>
          <p:cNvPr id="4" name="Slide Number Placeholder 3">
            <a:extLst>
              <a:ext uri="{FF2B5EF4-FFF2-40B4-BE49-F238E27FC236}">
                <a16:creationId xmlns:a16="http://schemas.microsoft.com/office/drawing/2014/main" id="{238CECDA-30CC-D9CD-E776-1E4E1DFBA297}"/>
              </a:ext>
            </a:extLst>
          </p:cNvPr>
          <p:cNvSpPr>
            <a:spLocks noGrp="1"/>
          </p:cNvSpPr>
          <p:nvPr>
            <p:ph type="sldNum" sz="quarter" idx="12"/>
          </p:nvPr>
        </p:nvSpPr>
        <p:spPr/>
        <p:txBody>
          <a:bodyPr/>
          <a:lstStyle/>
          <a:p>
            <a:fld id="{68A8D22E-6BC5-9E47-900C-2BB94685D9F5}" type="slidenum">
              <a:rPr lang="en-US" smtClean="0"/>
              <a:t>16</a:t>
            </a:fld>
            <a:endParaRPr lang="en-US"/>
          </a:p>
        </p:txBody>
      </p:sp>
    </p:spTree>
    <p:extLst>
      <p:ext uri="{BB962C8B-B14F-4D97-AF65-F5344CB8AC3E}">
        <p14:creationId xmlns:p14="http://schemas.microsoft.com/office/powerpoint/2010/main" val="389909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6056-5533-90A8-8D38-8D06E4381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20258-3B25-DB48-DAB9-7A9A2CD8DFC2}"/>
              </a:ext>
            </a:extLst>
          </p:cNvPr>
          <p:cNvSpPr>
            <a:spLocks noGrp="1"/>
          </p:cNvSpPr>
          <p:nvPr>
            <p:ph type="title"/>
          </p:nvPr>
        </p:nvSpPr>
        <p:spPr/>
        <p:txBody>
          <a:bodyPr/>
          <a:lstStyle/>
          <a:p>
            <a:r>
              <a:rPr lang="en-US">
                <a:latin typeface="Arial"/>
                <a:cs typeface="Arial"/>
              </a:rPr>
              <a:t>Artificial Intelligence &amp; Digital Literacy</a:t>
            </a:r>
            <a:endParaRPr lang="en-US"/>
          </a:p>
        </p:txBody>
      </p:sp>
      <p:sp>
        <p:nvSpPr>
          <p:cNvPr id="3" name="Content Placeholder 2">
            <a:extLst>
              <a:ext uri="{FF2B5EF4-FFF2-40B4-BE49-F238E27FC236}">
                <a16:creationId xmlns:a16="http://schemas.microsoft.com/office/drawing/2014/main" id="{5F0F3A87-9829-E600-85F7-E1E0A006B30F}"/>
              </a:ext>
            </a:extLst>
          </p:cNvPr>
          <p:cNvSpPr>
            <a:spLocks noGrp="1"/>
          </p:cNvSpPr>
          <p:nvPr>
            <p:ph idx="1"/>
          </p:nvPr>
        </p:nvSpPr>
        <p:spPr/>
        <p:txBody>
          <a:bodyPr vert="horz" lIns="91440" tIns="45720" rIns="91440" bIns="45720" rtlCol="0" anchor="t">
            <a:normAutofit/>
          </a:bodyPr>
          <a:lstStyle/>
          <a:p>
            <a:r>
              <a:rPr lang="en-US" b="1">
                <a:latin typeface="Arial"/>
                <a:cs typeface="Arial"/>
              </a:rPr>
              <a:t>Recommendation:</a:t>
            </a:r>
            <a:r>
              <a:rPr lang="en-US">
                <a:latin typeface="Arial"/>
                <a:cs typeface="Arial"/>
              </a:rPr>
              <a:t> Students will develop artificial intelligence (AI) and digital literacy knowledge and skills through </a:t>
            </a:r>
            <a:r>
              <a:rPr lang="en-US">
                <a:solidFill>
                  <a:srgbClr val="FF0000"/>
                </a:solidFill>
                <a:latin typeface="Arial"/>
                <a:cs typeface="Arial"/>
              </a:rPr>
              <a:t>a required MyCAP milestone.</a:t>
            </a:r>
            <a:r>
              <a:rPr lang="en-US">
                <a:latin typeface="Arial"/>
                <a:cs typeface="Arial"/>
              </a:rPr>
              <a:t> These competencies will be integrated across the graduation framework through MassCore coursework, relevant culminating experiences, and a potential Seal of Distinction.</a:t>
            </a:r>
          </a:p>
          <a:p>
            <a:r>
              <a:rPr lang="en-US" b="1">
                <a:latin typeface="Arial"/>
                <a:cs typeface="Arial"/>
              </a:rPr>
              <a:t>Rationale: </a:t>
            </a:r>
          </a:p>
          <a:p>
            <a:pPr lvl="1"/>
            <a:r>
              <a:rPr lang="en-US">
                <a:latin typeface="Arial"/>
                <a:cs typeface="Arial"/>
              </a:rPr>
              <a:t>As of 2023, 92 percent of all jobs required digital skills, with this demand seen across industries.</a:t>
            </a:r>
            <a:r>
              <a:rPr lang="en-US" baseline="30000">
                <a:latin typeface="Arial"/>
                <a:cs typeface="Arial"/>
              </a:rPr>
              <a:t>23</a:t>
            </a:r>
          </a:p>
          <a:p>
            <a:pPr lvl="1"/>
            <a:r>
              <a:rPr lang="en-US">
                <a:latin typeface="Arial"/>
                <a:cs typeface="Arial"/>
              </a:rPr>
              <a:t>There is a 56 percent wage premium when comparing workers in the same job with AI skills and without AI skills.</a:t>
            </a:r>
            <a:r>
              <a:rPr lang="en-US" baseline="30000">
                <a:latin typeface="Arial"/>
                <a:cs typeface="Arial"/>
              </a:rPr>
              <a:t>24</a:t>
            </a:r>
            <a:endParaRPr lang="en-US" baseline="30000"/>
          </a:p>
        </p:txBody>
      </p:sp>
      <p:sp>
        <p:nvSpPr>
          <p:cNvPr id="4" name="Slide Number Placeholder 3">
            <a:extLst>
              <a:ext uri="{FF2B5EF4-FFF2-40B4-BE49-F238E27FC236}">
                <a16:creationId xmlns:a16="http://schemas.microsoft.com/office/drawing/2014/main" id="{0F36109F-55B7-C565-786F-90D490D73041}"/>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36535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03E64-DEC4-79C5-AE1E-00E5AC32E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18AF1-9343-DA3E-670C-822030655515}"/>
              </a:ext>
            </a:extLst>
          </p:cNvPr>
          <p:cNvSpPr>
            <a:spLocks noGrp="1"/>
          </p:cNvSpPr>
          <p:nvPr>
            <p:ph type="title"/>
          </p:nvPr>
        </p:nvSpPr>
        <p:spPr/>
        <p:txBody>
          <a:bodyPr/>
          <a:lstStyle/>
          <a:p>
            <a:r>
              <a:rPr lang="en-US">
                <a:latin typeface="Arial"/>
                <a:cs typeface="Arial"/>
              </a:rPr>
              <a:t>Civic Readiness</a:t>
            </a:r>
            <a:endParaRPr lang="en-US"/>
          </a:p>
        </p:txBody>
      </p:sp>
      <p:sp>
        <p:nvSpPr>
          <p:cNvPr id="3" name="Content Placeholder 2">
            <a:extLst>
              <a:ext uri="{FF2B5EF4-FFF2-40B4-BE49-F238E27FC236}">
                <a16:creationId xmlns:a16="http://schemas.microsoft.com/office/drawing/2014/main" id="{E9F7C45C-4B0F-77D5-AAEA-7D4B2F003D36}"/>
              </a:ext>
            </a:extLst>
          </p:cNvPr>
          <p:cNvSpPr>
            <a:spLocks noGrp="1"/>
          </p:cNvSpPr>
          <p:nvPr>
            <p:ph idx="1"/>
          </p:nvPr>
        </p:nvSpPr>
        <p:spPr/>
        <p:txBody>
          <a:bodyPr vert="horz" lIns="91440" tIns="45720" rIns="91440" bIns="45720" rtlCol="0" anchor="t">
            <a:normAutofit/>
          </a:bodyPr>
          <a:lstStyle/>
          <a:p>
            <a:r>
              <a:rPr lang="en-US" b="1">
                <a:latin typeface="Arial"/>
                <a:cs typeface="Arial"/>
              </a:rPr>
              <a:t>Recommendation:</a:t>
            </a:r>
            <a:r>
              <a:rPr lang="en-US">
                <a:latin typeface="Arial"/>
                <a:cs typeface="Arial"/>
              </a:rPr>
              <a:t> Students will develop civic knowledge and skills through coursework and applied learning experiences. These competencies will be integrated </a:t>
            </a:r>
            <a:r>
              <a:rPr lang="en-US">
                <a:solidFill>
                  <a:srgbClr val="FF0000"/>
                </a:solidFill>
                <a:latin typeface="Arial"/>
                <a:cs typeface="Arial"/>
              </a:rPr>
              <a:t>across the graduation framework</a:t>
            </a:r>
            <a:r>
              <a:rPr lang="en-US">
                <a:latin typeface="Arial"/>
                <a:cs typeface="Arial"/>
              </a:rPr>
              <a:t> through MassCore coursework, required Civics Action Projects, relevant culminating experiences, and a potential Seal of Distinction.</a:t>
            </a:r>
          </a:p>
          <a:p>
            <a:r>
              <a:rPr lang="en-US" b="1">
                <a:latin typeface="Arial"/>
                <a:cs typeface="Arial"/>
              </a:rPr>
              <a:t>Rationale: </a:t>
            </a:r>
          </a:p>
          <a:p>
            <a:pPr lvl="1"/>
            <a:r>
              <a:rPr lang="en-US">
                <a:latin typeface="Arial"/>
                <a:cs typeface="Arial"/>
              </a:rPr>
              <a:t>Research has shown that skills developed through civic education and civic participation (e.g., communication, information literacy, critical thinking) are associated with positive postsecondary outcomes such as degree attainment and gainful employment.</a:t>
            </a:r>
            <a:r>
              <a:rPr lang="en-US" baseline="30000">
                <a:latin typeface="Arial"/>
                <a:cs typeface="Arial"/>
              </a:rPr>
              <a:t>25</a:t>
            </a:r>
            <a:endParaRPr lang="en-US" baseline="30000"/>
          </a:p>
        </p:txBody>
      </p:sp>
      <p:sp>
        <p:nvSpPr>
          <p:cNvPr id="4" name="Slide Number Placeholder 3">
            <a:extLst>
              <a:ext uri="{FF2B5EF4-FFF2-40B4-BE49-F238E27FC236}">
                <a16:creationId xmlns:a16="http://schemas.microsoft.com/office/drawing/2014/main" id="{5030DDDF-0424-DF96-DECB-8F4E611C77ED}"/>
              </a:ext>
            </a:extLst>
          </p:cNvPr>
          <p:cNvSpPr>
            <a:spLocks noGrp="1"/>
          </p:cNvSpPr>
          <p:nvPr>
            <p:ph type="sldNum" sz="quarter" idx="12"/>
          </p:nvPr>
        </p:nvSpPr>
        <p:spPr/>
        <p:txBody>
          <a:bodyPr/>
          <a:lstStyle/>
          <a:p>
            <a:fld id="{68A8D22E-6BC5-9E47-900C-2BB94685D9F5}" type="slidenum">
              <a:rPr lang="en-US" smtClean="0"/>
              <a:t>18</a:t>
            </a:fld>
            <a:endParaRPr lang="en-US"/>
          </a:p>
        </p:txBody>
      </p:sp>
    </p:spTree>
    <p:extLst>
      <p:ext uri="{BB962C8B-B14F-4D97-AF65-F5344CB8AC3E}">
        <p14:creationId xmlns:p14="http://schemas.microsoft.com/office/powerpoint/2010/main" val="15186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1202B-A296-3665-0E9F-EFAB30219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CCB47-6865-913F-587B-F39C9B9F05FB}"/>
              </a:ext>
            </a:extLst>
          </p:cNvPr>
          <p:cNvSpPr>
            <a:spLocks noGrp="1"/>
          </p:cNvSpPr>
          <p:nvPr>
            <p:ph type="title"/>
          </p:nvPr>
        </p:nvSpPr>
        <p:spPr/>
        <p:txBody>
          <a:bodyPr/>
          <a:lstStyle/>
          <a:p>
            <a:r>
              <a:rPr lang="en-US">
                <a:latin typeface="Arial"/>
                <a:cs typeface="Arial"/>
              </a:rPr>
              <a:t>Seals of Distinction</a:t>
            </a:r>
            <a:endParaRPr lang="en-US"/>
          </a:p>
        </p:txBody>
      </p:sp>
      <p:sp>
        <p:nvSpPr>
          <p:cNvPr id="3" name="Content Placeholder 2" descr="No Content ">
            <a:extLst>
              <a:ext uri="{FF2B5EF4-FFF2-40B4-BE49-F238E27FC236}">
                <a16:creationId xmlns:a16="http://schemas.microsoft.com/office/drawing/2014/main" id="{AD35E82E-C8C4-A4EE-3914-EF331ED4E9D8}"/>
              </a:ext>
            </a:extLst>
          </p:cNvPr>
          <p:cNvSpPr>
            <a:spLocks noGrp="1"/>
          </p:cNvSpPr>
          <p:nvPr>
            <p:ph idx="1"/>
          </p:nvPr>
        </p:nvSpPr>
        <p:spPr/>
        <p:txBody>
          <a:bodyPr vert="horz" lIns="91440" tIns="45720" rIns="91440" bIns="45720" rtlCol="0" anchor="t">
            <a:normAutofit/>
          </a:bodyPr>
          <a:lstStyle/>
          <a:p>
            <a:pPr marL="0" indent="0">
              <a:buNone/>
            </a:pPr>
            <a:endParaRPr lang="en-US">
              <a:latin typeface="Arial"/>
              <a:cs typeface="Arial"/>
            </a:endParaRPr>
          </a:p>
          <a:p>
            <a:endParaRPr lang="en-US">
              <a:latin typeface="Arial"/>
              <a:cs typeface="Arial"/>
            </a:endParaRPr>
          </a:p>
        </p:txBody>
      </p:sp>
      <p:sp>
        <p:nvSpPr>
          <p:cNvPr id="5" name="Slide Number Placeholder 4">
            <a:extLst>
              <a:ext uri="{FF2B5EF4-FFF2-40B4-BE49-F238E27FC236}">
                <a16:creationId xmlns:a16="http://schemas.microsoft.com/office/drawing/2014/main" id="{2244DEE6-4F3B-4A82-82BF-8565B7CB10DB}"/>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222238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BA360-90B9-6A08-4F41-5C06BAF25E9B}"/>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4ED7A0D3-7513-9AF1-DE37-889A9CCFCEEA}"/>
              </a:ext>
            </a:extLst>
          </p:cNvPr>
          <p:cNvSpPr>
            <a:spLocks noGrp="1"/>
          </p:cNvSpPr>
          <p:nvPr>
            <p:ph idx="1"/>
          </p:nvPr>
        </p:nvSpPr>
        <p:spPr/>
        <p:txBody>
          <a:bodyPr vert="horz" lIns="0" tIns="0" rIns="0" bIns="0" rtlCol="0" anchor="t">
            <a:normAutofit/>
          </a:bodyPr>
          <a:lstStyle/>
          <a:p>
            <a:r>
              <a:rPr lang="en-US">
                <a:solidFill>
                  <a:schemeClr val="tx2">
                    <a:lumMod val="76000"/>
                    <a:lumOff val="24000"/>
                  </a:schemeClr>
                </a:solidFill>
                <a:latin typeface="Arial"/>
                <a:cs typeface="Arial"/>
              </a:rPr>
              <a:t>Graduation Council Process and Timeline</a:t>
            </a:r>
            <a:endParaRPr lang="en-US">
              <a:solidFill>
                <a:schemeClr val="tx2">
                  <a:lumMod val="76000"/>
                  <a:lumOff val="24000"/>
                </a:schemeClr>
              </a:solidFill>
            </a:endParaRPr>
          </a:p>
          <a:p>
            <a:r>
              <a:rPr lang="en-US">
                <a:solidFill>
                  <a:schemeClr val="tx2">
                    <a:lumMod val="76000"/>
                    <a:lumOff val="24000"/>
                  </a:schemeClr>
                </a:solidFill>
                <a:latin typeface="Arial"/>
                <a:cs typeface="Arial"/>
              </a:rPr>
              <a:t>Stakeholder Engagement Activitiess</a:t>
            </a:r>
            <a:endParaRPr lang="en-US">
              <a:solidFill>
                <a:schemeClr val="tx2">
                  <a:lumMod val="76000"/>
                  <a:lumOff val="24000"/>
                </a:schemeClr>
              </a:solidFill>
            </a:endParaRPr>
          </a:p>
          <a:p>
            <a:r>
              <a:rPr lang="en-US">
                <a:solidFill>
                  <a:schemeClr val="tx2">
                    <a:lumMod val="76000"/>
                    <a:lumOff val="24000"/>
                  </a:schemeClr>
                </a:solidFill>
                <a:latin typeface="Arial"/>
                <a:cs typeface="Arial"/>
              </a:rPr>
              <a:t>Vision of a Massachusetts Graduate</a:t>
            </a:r>
            <a:endParaRPr lang="en-US">
              <a:solidFill>
                <a:schemeClr val="tx2">
                  <a:lumMod val="76000"/>
                  <a:lumOff val="24000"/>
                </a:schemeClr>
              </a:solidFill>
            </a:endParaRPr>
          </a:p>
          <a:p>
            <a:r>
              <a:rPr lang="en-US">
                <a:solidFill>
                  <a:schemeClr val="tx2">
                    <a:lumMod val="76000"/>
                    <a:lumOff val="24000"/>
                  </a:schemeClr>
                </a:solidFill>
                <a:latin typeface="Arial"/>
                <a:cs typeface="Arial"/>
              </a:rPr>
              <a:t>Graduation Framework</a:t>
            </a:r>
            <a:endParaRPr lang="en-US">
              <a:solidFill>
                <a:schemeClr val="tx2">
                  <a:lumMod val="76000"/>
                  <a:lumOff val="24000"/>
                </a:schemeClr>
              </a:solidFill>
            </a:endParaRPr>
          </a:p>
          <a:p>
            <a:pPr lvl="1"/>
            <a:r>
              <a:rPr lang="en-US">
                <a:solidFill>
                  <a:schemeClr val="tx2">
                    <a:lumMod val="76000"/>
                    <a:lumOff val="24000"/>
                  </a:schemeClr>
                </a:solidFill>
                <a:latin typeface="Arial"/>
                <a:cs typeface="Arial"/>
              </a:rPr>
              <a:t>Primary Components</a:t>
            </a:r>
            <a:endParaRPr lang="en-US">
              <a:solidFill>
                <a:schemeClr val="tx2">
                  <a:lumMod val="76000"/>
                  <a:lumOff val="24000"/>
                </a:schemeClr>
              </a:solidFill>
            </a:endParaRPr>
          </a:p>
          <a:p>
            <a:pPr lvl="1"/>
            <a:r>
              <a:rPr lang="en-US">
                <a:solidFill>
                  <a:schemeClr val="tx2">
                    <a:lumMod val="76000"/>
                    <a:lumOff val="24000"/>
                  </a:schemeClr>
                </a:solidFill>
                <a:latin typeface="Arial"/>
                <a:cs typeface="Arial"/>
              </a:rPr>
              <a:t>Embedded Components</a:t>
            </a:r>
            <a:endParaRPr lang="en-US">
              <a:solidFill>
                <a:schemeClr val="tx2">
                  <a:lumMod val="76000"/>
                  <a:lumOff val="24000"/>
                </a:schemeClr>
              </a:solidFill>
            </a:endParaRPr>
          </a:p>
          <a:p>
            <a:pPr lvl="1"/>
            <a:r>
              <a:rPr lang="en-US">
                <a:solidFill>
                  <a:schemeClr val="tx2">
                    <a:lumMod val="76000"/>
                    <a:lumOff val="24000"/>
                  </a:schemeClr>
                </a:solidFill>
                <a:latin typeface="Arial"/>
                <a:cs typeface="Arial"/>
              </a:rPr>
              <a:t>Seals of Distinction</a:t>
            </a:r>
            <a:endParaRPr lang="en-US">
              <a:solidFill>
                <a:schemeClr val="tx2">
                  <a:lumMod val="76000"/>
                  <a:lumOff val="24000"/>
                </a:schemeClr>
              </a:solidFill>
            </a:endParaRPr>
          </a:p>
          <a:p>
            <a:r>
              <a:rPr lang="en-US">
                <a:solidFill>
                  <a:schemeClr val="tx2">
                    <a:lumMod val="76000"/>
                    <a:lumOff val="24000"/>
                  </a:schemeClr>
                </a:solidFill>
                <a:latin typeface="Arial"/>
                <a:cs typeface="Arial"/>
              </a:rPr>
              <a:t>Implementation Timeline and Next Steps</a:t>
            </a:r>
            <a:endParaRPr lang="en-US">
              <a:solidFill>
                <a:schemeClr val="tx2">
                  <a:lumMod val="76000"/>
                  <a:lumOff val="24000"/>
                </a:schemeClr>
              </a:solidFill>
            </a:endParaRPr>
          </a:p>
          <a:p>
            <a:pPr marL="0" indent="0">
              <a:buNone/>
            </a:pPr>
            <a:endParaRPr lang="en-US">
              <a:solidFill>
                <a:schemeClr val="tx2">
                  <a:lumMod val="76000"/>
                  <a:lumOff val="24000"/>
                </a:schemeClr>
              </a:solidFill>
            </a:endParaRPr>
          </a:p>
        </p:txBody>
      </p:sp>
      <p:sp>
        <p:nvSpPr>
          <p:cNvPr id="4" name="Slide Number Placeholder 3">
            <a:extLst>
              <a:ext uri="{FF2B5EF4-FFF2-40B4-BE49-F238E27FC236}">
                <a16:creationId xmlns:a16="http://schemas.microsoft.com/office/drawing/2014/main" id="{FB7BB1E2-CEB9-937F-9A76-B32853AA17D8}"/>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877755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DAF5-A0DF-0EB0-B64F-B9E0BAED2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3A885-F7A4-CFB1-CC51-5875EF8E114D}"/>
              </a:ext>
            </a:extLst>
          </p:cNvPr>
          <p:cNvSpPr>
            <a:spLocks noGrp="1"/>
          </p:cNvSpPr>
          <p:nvPr>
            <p:ph type="title"/>
          </p:nvPr>
        </p:nvSpPr>
        <p:spPr/>
        <p:txBody>
          <a:bodyPr/>
          <a:lstStyle/>
          <a:p>
            <a:r>
              <a:rPr lang="en-US">
                <a:latin typeface="Arial"/>
                <a:cs typeface="Arial"/>
              </a:rPr>
              <a:t>Seals of Distinction</a:t>
            </a:r>
            <a:endParaRPr lang="en-US"/>
          </a:p>
        </p:txBody>
      </p:sp>
      <p:sp>
        <p:nvSpPr>
          <p:cNvPr id="3" name="Content Placeholder 2">
            <a:extLst>
              <a:ext uri="{FF2B5EF4-FFF2-40B4-BE49-F238E27FC236}">
                <a16:creationId xmlns:a16="http://schemas.microsoft.com/office/drawing/2014/main" id="{1C413C92-C96B-D2EB-AF76-252F5ADE8FD7}"/>
              </a:ext>
            </a:extLst>
          </p:cNvPr>
          <p:cNvSpPr>
            <a:spLocks noGrp="1"/>
          </p:cNvSpPr>
          <p:nvPr>
            <p:ph idx="1"/>
          </p:nvPr>
        </p:nvSpPr>
        <p:spPr/>
        <p:txBody>
          <a:bodyPr vert="horz" lIns="91440" tIns="45720" rIns="91440" bIns="45720" rtlCol="0" anchor="t">
            <a:normAutofit fontScale="85000" lnSpcReduction="20000"/>
          </a:bodyPr>
          <a:lstStyle/>
          <a:p>
            <a:r>
              <a:rPr lang="en-US" b="1">
                <a:latin typeface="Arial"/>
                <a:cs typeface="Arial"/>
              </a:rPr>
              <a:t>Recommendation:</a:t>
            </a:r>
            <a:r>
              <a:rPr lang="en-US">
                <a:latin typeface="Arial"/>
                <a:cs typeface="Arial"/>
              </a:rPr>
              <a:t> The state will develop and define a list of State Seals of Distinction. </a:t>
            </a:r>
            <a:r>
              <a:rPr lang="en-US">
                <a:solidFill>
                  <a:srgbClr val="FF0000"/>
                </a:solidFill>
                <a:latin typeface="Arial"/>
                <a:cs typeface="Arial"/>
              </a:rPr>
              <a:t>Districts will offer a minimum number of these state-designated seals that all students have access to attain.</a:t>
            </a:r>
            <a:r>
              <a:rPr lang="en-US">
                <a:latin typeface="Arial"/>
                <a:cs typeface="Arial"/>
              </a:rPr>
              <a:t> The criteria and parameters for issuing seals will be determined by the state. </a:t>
            </a:r>
            <a:endParaRPr lang="en-US"/>
          </a:p>
          <a:p>
            <a:r>
              <a:rPr lang="en-US" b="1">
                <a:latin typeface="Arial"/>
                <a:cs typeface="Arial"/>
              </a:rPr>
              <a:t>Seals Recommended for Exploration and Consideration: </a:t>
            </a:r>
            <a:endParaRPr lang="en-US">
              <a:latin typeface="Arial"/>
              <a:cs typeface="Arial"/>
            </a:endParaRPr>
          </a:p>
          <a:p>
            <a:pPr lvl="1"/>
            <a:r>
              <a:rPr lang="en-US">
                <a:latin typeface="Arial"/>
                <a:cs typeface="Arial"/>
              </a:rPr>
              <a:t>Civic Engagement</a:t>
            </a:r>
            <a:endParaRPr lang="en-US" b="1">
              <a:latin typeface="Arial"/>
              <a:cs typeface="Arial"/>
            </a:endParaRPr>
          </a:p>
          <a:p>
            <a:pPr lvl="1"/>
            <a:r>
              <a:rPr lang="en-US">
                <a:latin typeface="Arial"/>
                <a:cs typeface="Arial"/>
              </a:rPr>
              <a:t>Financial Literacy</a:t>
            </a:r>
            <a:endParaRPr lang="en-US"/>
          </a:p>
          <a:p>
            <a:pPr lvl="1"/>
            <a:r>
              <a:rPr lang="en-US">
                <a:latin typeface="Arial"/>
                <a:cs typeface="Arial"/>
              </a:rPr>
              <a:t>Artificial Intelligence &amp; Digital Literacy</a:t>
            </a:r>
            <a:endParaRPr lang="en-US"/>
          </a:p>
          <a:p>
            <a:pPr lvl="1"/>
            <a:r>
              <a:rPr lang="en-US">
                <a:latin typeface="Arial"/>
                <a:cs typeface="Arial"/>
              </a:rPr>
              <a:t>Global Competency</a:t>
            </a:r>
            <a:endParaRPr lang="en-US"/>
          </a:p>
          <a:p>
            <a:pPr lvl="1"/>
            <a:r>
              <a:rPr lang="en-US">
                <a:latin typeface="Arial"/>
                <a:cs typeface="Arial"/>
              </a:rPr>
              <a:t>Industry Recognized Credential Achievement</a:t>
            </a:r>
            <a:endParaRPr lang="en-US"/>
          </a:p>
          <a:p>
            <a:pPr lvl="1"/>
            <a:r>
              <a:rPr lang="en-US">
                <a:latin typeface="Arial"/>
                <a:cs typeface="Arial"/>
              </a:rPr>
              <a:t>Early College Credit Achievement</a:t>
            </a:r>
            <a:endParaRPr lang="en-US"/>
          </a:p>
          <a:p>
            <a:pPr lvl="1"/>
            <a:r>
              <a:rPr lang="en-US">
                <a:latin typeface="Arial"/>
                <a:cs typeface="Arial"/>
              </a:rPr>
              <a:t>Military Readiness</a:t>
            </a:r>
            <a:endParaRPr lang="en-US"/>
          </a:p>
          <a:p>
            <a:pPr lvl="1"/>
            <a:r>
              <a:rPr lang="en-US">
                <a:latin typeface="Arial"/>
                <a:cs typeface="Arial"/>
              </a:rPr>
              <a:t>Climate Literacy</a:t>
            </a:r>
            <a:endParaRPr lang="en-US"/>
          </a:p>
          <a:p>
            <a:pPr lvl="1"/>
            <a:r>
              <a:rPr lang="en-US">
                <a:latin typeface="Arial"/>
                <a:cs typeface="Arial"/>
              </a:rPr>
              <a:t>Artistic Accomplishment</a:t>
            </a:r>
            <a:endParaRPr lang="en-US"/>
          </a:p>
          <a:p>
            <a:pPr lvl="1"/>
            <a:r>
              <a:rPr lang="en-US">
                <a:latin typeface="Arial"/>
                <a:cs typeface="Arial"/>
              </a:rPr>
              <a:t>Massachusetts Inclusive Postsecondary Enrollment</a:t>
            </a:r>
            <a:endParaRPr lang="en-US"/>
          </a:p>
          <a:p>
            <a:endParaRPr lang="en-US">
              <a:latin typeface="Arial"/>
              <a:cs typeface="Arial"/>
            </a:endParaRPr>
          </a:p>
        </p:txBody>
      </p:sp>
      <p:sp>
        <p:nvSpPr>
          <p:cNvPr id="4" name="Slide Number Placeholder 3">
            <a:extLst>
              <a:ext uri="{FF2B5EF4-FFF2-40B4-BE49-F238E27FC236}">
                <a16:creationId xmlns:a16="http://schemas.microsoft.com/office/drawing/2014/main" id="{750DDF1E-2DAE-43B4-4B5B-2A484FDA950B}"/>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25520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B785-F645-1BFA-904B-8DF5D48B9B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36850-E2A4-E323-70FF-85BAEBC95607}"/>
              </a:ext>
            </a:extLst>
          </p:cNvPr>
          <p:cNvSpPr>
            <a:spLocks noGrp="1"/>
          </p:cNvSpPr>
          <p:nvPr>
            <p:ph type="title"/>
          </p:nvPr>
        </p:nvSpPr>
        <p:spPr/>
        <p:txBody>
          <a:bodyPr/>
          <a:lstStyle/>
          <a:p>
            <a:r>
              <a:rPr lang="en-US">
                <a:latin typeface="Arial"/>
                <a:cs typeface="Arial"/>
              </a:rPr>
              <a:t>Implementation Timeline and Next Steps</a:t>
            </a:r>
            <a:endParaRPr lang="en-US"/>
          </a:p>
        </p:txBody>
      </p:sp>
      <p:sp>
        <p:nvSpPr>
          <p:cNvPr id="3" name="Content Placeholder 2" descr="No Content">
            <a:extLst>
              <a:ext uri="{FF2B5EF4-FFF2-40B4-BE49-F238E27FC236}">
                <a16:creationId xmlns:a16="http://schemas.microsoft.com/office/drawing/2014/main" id="{2173B751-583A-F493-DB4D-CE82A5E84DC5}"/>
              </a:ext>
            </a:extLst>
          </p:cNvPr>
          <p:cNvSpPr>
            <a:spLocks noGrp="1"/>
          </p:cNvSpPr>
          <p:nvPr>
            <p:ph idx="1"/>
          </p:nvPr>
        </p:nvSpPr>
        <p:spPr/>
        <p:txBody>
          <a:bodyPr vert="horz" lIns="91440" tIns="45720" rIns="91440" bIns="45720" rtlCol="0" anchor="t">
            <a:normAutofit/>
          </a:bodyPr>
          <a:lstStyle/>
          <a:p>
            <a:pPr marL="0" indent="0">
              <a:buNone/>
            </a:pPr>
            <a:endParaRPr lang="en-US">
              <a:latin typeface="Arial"/>
              <a:cs typeface="Arial"/>
            </a:endParaRPr>
          </a:p>
          <a:p>
            <a:endParaRPr lang="en-US">
              <a:latin typeface="Arial"/>
              <a:cs typeface="Arial"/>
            </a:endParaRPr>
          </a:p>
        </p:txBody>
      </p:sp>
      <p:sp>
        <p:nvSpPr>
          <p:cNvPr id="5" name="Slide Number Placeholder 4">
            <a:extLst>
              <a:ext uri="{FF2B5EF4-FFF2-40B4-BE49-F238E27FC236}">
                <a16:creationId xmlns:a16="http://schemas.microsoft.com/office/drawing/2014/main" id="{7F27F88A-3A48-4FEF-02C9-497A4C85FF81}"/>
              </a:ext>
            </a:extLst>
          </p:cNvPr>
          <p:cNvSpPr>
            <a:spLocks noGrp="1"/>
          </p:cNvSpPr>
          <p:nvPr>
            <p:ph type="sldNum" sz="quarter" idx="12"/>
          </p:nvPr>
        </p:nvSpPr>
        <p:spPr/>
        <p:txBody>
          <a:bodyPr/>
          <a:lstStyle/>
          <a:p>
            <a:fld id="{68A8D22E-6BC5-9E47-900C-2BB94685D9F5}" type="slidenum">
              <a:rPr lang="en-US" smtClean="0"/>
              <a:t>21</a:t>
            </a:fld>
            <a:endParaRPr lang="en-US"/>
          </a:p>
        </p:txBody>
      </p:sp>
    </p:spTree>
    <p:extLst>
      <p:ext uri="{BB962C8B-B14F-4D97-AF65-F5344CB8AC3E}">
        <p14:creationId xmlns:p14="http://schemas.microsoft.com/office/powerpoint/2010/main" val="393130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601D-59AF-63E6-286F-C245BF03E599}"/>
              </a:ext>
            </a:extLst>
          </p:cNvPr>
          <p:cNvSpPr>
            <a:spLocks noGrp="1"/>
          </p:cNvSpPr>
          <p:nvPr>
            <p:ph type="title"/>
          </p:nvPr>
        </p:nvSpPr>
        <p:spPr/>
        <p:txBody>
          <a:bodyPr/>
          <a:lstStyle/>
          <a:p>
            <a:r>
              <a:rPr lang="en-US">
                <a:latin typeface="Arial"/>
                <a:cs typeface="Arial"/>
              </a:rPr>
              <a:t>Implementation Timeline</a:t>
            </a:r>
            <a:endParaRPr lang="en-US"/>
          </a:p>
        </p:txBody>
      </p:sp>
      <p:sp>
        <p:nvSpPr>
          <p:cNvPr id="3" name="Content Placeholder 2">
            <a:extLst>
              <a:ext uri="{FF2B5EF4-FFF2-40B4-BE49-F238E27FC236}">
                <a16:creationId xmlns:a16="http://schemas.microsoft.com/office/drawing/2014/main" id="{26CAB09E-542A-60D2-80D4-1CA225FB2668}"/>
              </a:ext>
            </a:extLst>
          </p:cNvPr>
          <p:cNvSpPr>
            <a:spLocks noGrp="1"/>
          </p:cNvSpPr>
          <p:nvPr>
            <p:ph idx="1"/>
          </p:nvPr>
        </p:nvSpPr>
        <p:spPr>
          <a:xfrm>
            <a:off x="173179" y="1663140"/>
            <a:ext cx="11833156" cy="4846013"/>
          </a:xfrm>
        </p:spPr>
        <p:txBody>
          <a:bodyPr vert="horz" lIns="91440" tIns="45720" rIns="91440" bIns="45720" rtlCol="0" anchor="t">
            <a:normAutofit fontScale="92500" lnSpcReduction="20000"/>
          </a:bodyPr>
          <a:lstStyle/>
          <a:p>
            <a:r>
              <a:rPr lang="en-US" b="1">
                <a:latin typeface="Arial"/>
                <a:cs typeface="Arial"/>
              </a:rPr>
              <a:t>The recommended timeline for the foundational coursework requirement (MassCore) to take effect is for the incoming 9th grade cohort in the fall of 2027 (current 7th graders) </a:t>
            </a:r>
          </a:p>
          <a:p>
            <a:pPr lvl="1"/>
            <a:r>
              <a:rPr lang="en-US" b="1">
                <a:latin typeface="Arial"/>
                <a:cs typeface="Arial"/>
              </a:rPr>
              <a:t>70 percent</a:t>
            </a:r>
            <a:r>
              <a:rPr lang="en-US">
                <a:latin typeface="Arial"/>
                <a:cs typeface="Arial"/>
              </a:rPr>
              <a:t> of high schools either currently require MassCore or are one subject away from requiring MassCore</a:t>
            </a:r>
          </a:p>
          <a:p>
            <a:r>
              <a:rPr lang="en-US" b="1">
                <a:latin typeface="Arial"/>
                <a:cs typeface="Arial"/>
              </a:rPr>
              <a:t>The recommended timeline for the remaining requirements to take effect is for the incoming 9th grade cohort in the fall of 2028 (current 6th graders)</a:t>
            </a:r>
          </a:p>
          <a:p>
            <a:pPr lvl="1"/>
            <a:r>
              <a:rPr lang="en-US">
                <a:latin typeface="Arial"/>
                <a:cs typeface="Arial"/>
              </a:rPr>
              <a:t>Nearly </a:t>
            </a:r>
            <a:r>
              <a:rPr lang="en-US" b="1">
                <a:latin typeface="Arial"/>
                <a:cs typeface="Arial"/>
              </a:rPr>
              <a:t>75 percent</a:t>
            </a:r>
            <a:r>
              <a:rPr lang="en-US">
                <a:latin typeface="Arial"/>
                <a:cs typeface="Arial"/>
              </a:rPr>
              <a:t> of Massachusetts districts report using one or more end-of-course assessments</a:t>
            </a:r>
          </a:p>
          <a:p>
            <a:pPr lvl="1"/>
            <a:r>
              <a:rPr lang="en-US">
                <a:latin typeface="Arial"/>
                <a:cs typeface="Arial"/>
              </a:rPr>
              <a:t>Approximately </a:t>
            </a:r>
            <a:r>
              <a:rPr lang="en-US" b="1">
                <a:latin typeface="Arial"/>
                <a:cs typeface="Arial"/>
              </a:rPr>
              <a:t>40 percent</a:t>
            </a:r>
            <a:r>
              <a:rPr lang="en-US">
                <a:latin typeface="Arial"/>
                <a:cs typeface="Arial"/>
              </a:rPr>
              <a:t> of Massachusetts districts engage in MyCAP</a:t>
            </a:r>
            <a:endParaRPr lang="en-US"/>
          </a:p>
          <a:p>
            <a:pPr lvl="1"/>
            <a:r>
              <a:rPr lang="en-US">
                <a:latin typeface="Arial"/>
                <a:cs typeface="Arial"/>
              </a:rPr>
              <a:t>Approximatey </a:t>
            </a:r>
            <a:r>
              <a:rPr lang="en-US" b="1">
                <a:latin typeface="Arial"/>
                <a:cs typeface="Arial"/>
              </a:rPr>
              <a:t>69 percent</a:t>
            </a:r>
            <a:r>
              <a:rPr lang="en-US">
                <a:latin typeface="Arial"/>
                <a:cs typeface="Arial"/>
              </a:rPr>
              <a:t> of districts report offering portfolios as a way for students to demonstrate mastery</a:t>
            </a:r>
            <a:endParaRPr lang="en-US"/>
          </a:p>
          <a:p>
            <a:pPr lvl="1"/>
            <a:r>
              <a:rPr lang="en-US">
                <a:latin typeface="Arial"/>
                <a:cs typeface="Arial"/>
              </a:rPr>
              <a:t>Approximatey </a:t>
            </a:r>
            <a:r>
              <a:rPr lang="en-US" b="1">
                <a:latin typeface="Arial"/>
                <a:cs typeface="Arial"/>
              </a:rPr>
              <a:t>46 percent</a:t>
            </a:r>
            <a:r>
              <a:rPr lang="en-US">
                <a:latin typeface="Arial"/>
                <a:cs typeface="Arial"/>
              </a:rPr>
              <a:t> of districts report offering capstones as a way for students to demonstrate mastery</a:t>
            </a:r>
            <a:endParaRPr lang="en-US"/>
          </a:p>
        </p:txBody>
      </p:sp>
      <p:sp>
        <p:nvSpPr>
          <p:cNvPr id="4" name="Slide Number Placeholder 3">
            <a:extLst>
              <a:ext uri="{FF2B5EF4-FFF2-40B4-BE49-F238E27FC236}">
                <a16:creationId xmlns:a16="http://schemas.microsoft.com/office/drawing/2014/main" id="{F4141871-4E3F-3AEF-0651-C697DB8E9900}"/>
              </a:ext>
            </a:extLst>
          </p:cNvPr>
          <p:cNvSpPr>
            <a:spLocks noGrp="1"/>
          </p:cNvSpPr>
          <p:nvPr>
            <p:ph type="sldNum" sz="quarter" idx="12"/>
          </p:nvPr>
        </p:nvSpPr>
        <p:spPr/>
        <p:txBody>
          <a:bodyPr/>
          <a:lstStyle/>
          <a:p>
            <a:fld id="{68A8D22E-6BC5-9E47-900C-2BB94685D9F5}" type="slidenum">
              <a:rPr lang="en-US" smtClean="0"/>
              <a:t>22</a:t>
            </a:fld>
            <a:endParaRPr lang="en-US"/>
          </a:p>
        </p:txBody>
      </p:sp>
    </p:spTree>
    <p:extLst>
      <p:ext uri="{BB962C8B-B14F-4D97-AF65-F5344CB8AC3E}">
        <p14:creationId xmlns:p14="http://schemas.microsoft.com/office/powerpoint/2010/main" val="2052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9DAF-0E5B-E5A5-EBD4-64E2500F7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F6DC8-190C-D108-BD76-D7CC998ACECD}"/>
              </a:ext>
            </a:extLst>
          </p:cNvPr>
          <p:cNvSpPr>
            <a:spLocks noGrp="1"/>
          </p:cNvSpPr>
          <p:nvPr>
            <p:ph type="title"/>
          </p:nvPr>
        </p:nvSpPr>
        <p:spPr/>
        <p:txBody>
          <a:bodyPr/>
          <a:lstStyle/>
          <a:p>
            <a:r>
              <a:rPr lang="en-US">
                <a:latin typeface="Arial"/>
                <a:cs typeface="Arial"/>
              </a:rPr>
              <a:t>Next Steps</a:t>
            </a:r>
            <a:endParaRPr lang="en-US"/>
          </a:p>
        </p:txBody>
      </p:sp>
      <p:sp>
        <p:nvSpPr>
          <p:cNvPr id="3" name="Content Placeholder 2">
            <a:extLst>
              <a:ext uri="{FF2B5EF4-FFF2-40B4-BE49-F238E27FC236}">
                <a16:creationId xmlns:a16="http://schemas.microsoft.com/office/drawing/2014/main" id="{F62EB49F-022E-0F00-A813-79DA112B02D3}"/>
              </a:ext>
            </a:extLst>
          </p:cNvPr>
          <p:cNvSpPr>
            <a:spLocks noGrp="1"/>
          </p:cNvSpPr>
          <p:nvPr>
            <p:ph idx="1"/>
          </p:nvPr>
        </p:nvSpPr>
        <p:spPr/>
        <p:txBody>
          <a:bodyPr vert="horz" lIns="91440" tIns="45720" rIns="91440" bIns="45720" rtlCol="0" anchor="t">
            <a:normAutofit/>
          </a:bodyPr>
          <a:lstStyle/>
          <a:p>
            <a:r>
              <a:rPr lang="en-US">
                <a:latin typeface="Arial"/>
                <a:cs typeface="Arial"/>
              </a:rPr>
              <a:t>We anticipate bringing regulations to the Board for the foundational coursework component (MassCore). </a:t>
            </a:r>
          </a:p>
          <a:p>
            <a:r>
              <a:rPr lang="en-US">
                <a:latin typeface="Arial"/>
                <a:cs typeface="Arial"/>
              </a:rPr>
              <a:t>We recommend that the Governor and Legislature work together to enact legislation that will codify the full set of requirements within the report, and that the Board subsequently promulgate regulations.</a:t>
            </a:r>
            <a:endParaRPr lang="en-US"/>
          </a:p>
          <a:p>
            <a:r>
              <a:rPr lang="en-US">
                <a:latin typeface="Arial"/>
                <a:cs typeface="Arial"/>
              </a:rPr>
              <a:t>We are committed to providing guidance and assistance in the coming years to support districts in meeting the requirements. </a:t>
            </a:r>
          </a:p>
        </p:txBody>
      </p:sp>
      <p:sp>
        <p:nvSpPr>
          <p:cNvPr id="4" name="Slide Number Placeholder 3">
            <a:extLst>
              <a:ext uri="{FF2B5EF4-FFF2-40B4-BE49-F238E27FC236}">
                <a16:creationId xmlns:a16="http://schemas.microsoft.com/office/drawing/2014/main" id="{B1D0BBFC-532C-CFDE-C0B4-BBFB398AED44}"/>
              </a:ext>
            </a:extLst>
          </p:cNvPr>
          <p:cNvSpPr>
            <a:spLocks noGrp="1"/>
          </p:cNvSpPr>
          <p:nvPr>
            <p:ph type="sldNum" sz="quarter" idx="12"/>
          </p:nvPr>
        </p:nvSpPr>
        <p:spPr/>
        <p:txBody>
          <a:bodyPr/>
          <a:lstStyle/>
          <a:p>
            <a:fld id="{68A8D22E-6BC5-9E47-900C-2BB94685D9F5}" type="slidenum">
              <a:rPr lang="en-US" smtClean="0"/>
              <a:t>23</a:t>
            </a:fld>
            <a:endParaRPr lang="en-US"/>
          </a:p>
        </p:txBody>
      </p:sp>
    </p:spTree>
    <p:extLst>
      <p:ext uri="{BB962C8B-B14F-4D97-AF65-F5344CB8AC3E}">
        <p14:creationId xmlns:p14="http://schemas.microsoft.com/office/powerpoint/2010/main" val="376931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A3D7-DEBF-5279-2B8E-9BC130AC4A87}"/>
              </a:ext>
            </a:extLst>
          </p:cNvPr>
          <p:cNvSpPr>
            <a:spLocks noGrp="1"/>
          </p:cNvSpPr>
          <p:nvPr>
            <p:ph type="title"/>
          </p:nvPr>
        </p:nvSpPr>
        <p:spPr/>
        <p:txBody>
          <a:bodyPr/>
          <a:lstStyle/>
          <a:p>
            <a:r>
              <a:rPr lang="en-US">
                <a:latin typeface="Arial"/>
                <a:cs typeface="Arial"/>
              </a:rPr>
              <a:t>Comments and Questions from the Board</a:t>
            </a:r>
            <a:endParaRPr lang="en-US"/>
          </a:p>
        </p:txBody>
      </p:sp>
      <p:sp>
        <p:nvSpPr>
          <p:cNvPr id="4" name="Text Placeholder 3">
            <a:extLst>
              <a:ext uri="{FF2B5EF4-FFF2-40B4-BE49-F238E27FC236}">
                <a16:creationId xmlns:a16="http://schemas.microsoft.com/office/drawing/2014/main" id="{B0E440BB-1D28-A86F-B647-7CEC5D0DFCEE}"/>
              </a:ext>
            </a:extLst>
          </p:cNvPr>
          <p:cNvSpPr>
            <a:spLocks noGrp="1"/>
          </p:cNvSpPr>
          <p:nvPr>
            <p:ph type="body" sz="half" idx="2"/>
          </p:nvPr>
        </p:nvSpPr>
        <p:spPr/>
        <p:txBody>
          <a:bodyPr/>
          <a:lstStyle/>
          <a:p>
            <a:endParaRPr lang="en-US"/>
          </a:p>
        </p:txBody>
      </p:sp>
      <p:sp>
        <p:nvSpPr>
          <p:cNvPr id="3" name="Content Placeholder 2">
            <a:extLst>
              <a:ext uri="{FF2B5EF4-FFF2-40B4-BE49-F238E27FC236}">
                <a16:creationId xmlns:a16="http://schemas.microsoft.com/office/drawing/2014/main" id="{550F6D91-FD17-C67B-6038-17C0EF5E8D19}"/>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4B98E94C-B461-1485-463E-96E9CBCD4992}"/>
              </a:ext>
            </a:extLst>
          </p:cNvPr>
          <p:cNvSpPr>
            <a:spLocks noGrp="1"/>
          </p:cNvSpPr>
          <p:nvPr>
            <p:ph type="sldNum" sz="quarter" idx="12"/>
          </p:nvPr>
        </p:nvSpPr>
        <p:spPr/>
        <p:txBody>
          <a:bodyPr/>
          <a:lstStyle/>
          <a:p>
            <a:fld id="{68A8D22E-6BC5-9E47-900C-2BB94685D9F5}" type="slidenum">
              <a:rPr lang="en-US" smtClean="0"/>
              <a:t>24</a:t>
            </a:fld>
            <a:endParaRPr lang="en-US"/>
          </a:p>
        </p:txBody>
      </p:sp>
    </p:spTree>
    <p:extLst>
      <p:ext uri="{BB962C8B-B14F-4D97-AF65-F5344CB8AC3E}">
        <p14:creationId xmlns:p14="http://schemas.microsoft.com/office/powerpoint/2010/main" val="416695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0198-7C5A-8FF0-F683-B210EE9C8FAC}"/>
              </a:ext>
            </a:extLst>
          </p:cNvPr>
          <p:cNvSpPr>
            <a:spLocks noGrp="1"/>
          </p:cNvSpPr>
          <p:nvPr>
            <p:ph type="title"/>
          </p:nvPr>
        </p:nvSpPr>
        <p:spPr/>
        <p:txBody>
          <a:bodyPr/>
          <a:lstStyle/>
          <a:p>
            <a:r>
              <a:rPr lang="en-US">
                <a:latin typeface="Arial"/>
                <a:cs typeface="Arial"/>
              </a:rPr>
              <a:t>References</a:t>
            </a:r>
            <a:endParaRPr lang="en-US"/>
          </a:p>
        </p:txBody>
      </p:sp>
      <p:sp>
        <p:nvSpPr>
          <p:cNvPr id="3" name="Content Placeholder 2">
            <a:extLst>
              <a:ext uri="{FF2B5EF4-FFF2-40B4-BE49-F238E27FC236}">
                <a16:creationId xmlns:a16="http://schemas.microsoft.com/office/drawing/2014/main" id="{FC98CDDE-8CB4-07F1-245F-86A3EDBF2526}"/>
              </a:ext>
            </a:extLst>
          </p:cNvPr>
          <p:cNvSpPr>
            <a:spLocks noGrp="1"/>
          </p:cNvSpPr>
          <p:nvPr>
            <p:ph idx="1"/>
          </p:nvPr>
        </p:nvSpPr>
        <p:spPr/>
        <p:txBody>
          <a:bodyPr vert="horz" lIns="91440" tIns="45720" rIns="91440" bIns="45720" rtlCol="0" anchor="t">
            <a:normAutofit fontScale="92500" lnSpcReduction="20000"/>
          </a:bodyPr>
          <a:lstStyle/>
          <a:p>
            <a:pPr>
              <a:lnSpc>
                <a:spcPct val="100000"/>
              </a:lnSpc>
              <a:spcBef>
                <a:spcPts val="0"/>
              </a:spcBef>
              <a:buAutoNum type="arabicPeriod"/>
            </a:pPr>
            <a:r>
              <a:rPr lang="en-US" sz="1200" dirty="0">
                <a:solidFill>
                  <a:srgbClr val="000000"/>
                </a:solidFill>
                <a:latin typeface="Calibri"/>
                <a:ea typeface="Calibri"/>
                <a:cs typeface="Calibri"/>
              </a:rPr>
              <a:t> Allensworth, Elaine M. &amp; Clark, Kallie. “High school GPAs and ACT scores as predictors of college completion: Examining assumptions about consistency across high schools.” American Educational Research Association. Published January 2020. Retrieved August 6, 2025. </a:t>
            </a:r>
            <a:r>
              <a:rPr lang="en-US" sz="1200" dirty="0">
                <a:solidFill>
                  <a:srgbClr val="444444"/>
                </a:solidFill>
                <a:latin typeface="Calibri"/>
                <a:ea typeface="Calibri"/>
                <a:cs typeface="Calibri"/>
                <a:hlinkClick r:id="rId2"/>
              </a:rPr>
              <a:t>https://journals.sagepub.com/doi/full/10.3102/0013189X20902110</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Horn, Laura, &amp; Carroll, C. Dennis. “High school academic curriculum and persistence path through college.” National Center for Educational Statistics. Published August 2001. Retrieved August 6, 2025. </a:t>
            </a:r>
            <a:r>
              <a:rPr lang="en-US" sz="1200" dirty="0">
                <a:solidFill>
                  <a:srgbClr val="444444"/>
                </a:solidFill>
                <a:latin typeface="Calibri"/>
                <a:ea typeface="Calibri"/>
                <a:cs typeface="Calibri"/>
                <a:hlinkClick r:id="rId3"/>
              </a:rPr>
              <a:t>https://nces.ed.gov/pubs2001/2001163.pdf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Long, Mark C., Conger, Dylan, &amp; Iatarola, Patrice. “Effects of high school course-taking on secondary and postsecondary success.” American Educational Research Association. Published April 2012. Retrieved August 6, 2025.  </a:t>
            </a:r>
            <a:r>
              <a:rPr lang="en-US" sz="1200" dirty="0">
                <a:solidFill>
                  <a:srgbClr val="444444"/>
                </a:solidFill>
                <a:latin typeface="Calibri"/>
                <a:ea typeface="Calibri"/>
                <a:cs typeface="Calibri"/>
                <a:hlinkClick r:id="rId4"/>
              </a:rPr>
              <a:t>https://journals.sagepub.com/doi/abs/10.3102/0002831211431952</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Rose, Heather, &amp; Betts, Julian R. “The effects of high school courses on earnings.” Public Policy Institute of California. Published May 2004. Retrieved August 6, 2025. </a:t>
            </a:r>
            <a:r>
              <a:rPr lang="en-US" sz="1200" dirty="0">
                <a:solidFill>
                  <a:srgbClr val="444444"/>
                </a:solidFill>
                <a:latin typeface="Calibri"/>
                <a:ea typeface="Calibri"/>
                <a:cs typeface="Calibri"/>
                <a:hlinkClick r:id="rId5"/>
              </a:rPr>
              <a:t>the </a:t>
            </a:r>
            <a:r>
              <a:rPr lang="en-US" sz="1200" dirty="0" err="1">
                <a:solidFill>
                  <a:srgbClr val="444444"/>
                </a:solidFill>
                <a:latin typeface="Calibri"/>
                <a:ea typeface="Calibri"/>
                <a:cs typeface="Calibri"/>
                <a:hlinkClick r:id="rId5"/>
              </a:rPr>
              <a:t>eddects</a:t>
            </a:r>
            <a:r>
              <a:rPr lang="en-US" sz="1200" dirty="0">
                <a:solidFill>
                  <a:srgbClr val="444444"/>
                </a:solidFill>
                <a:latin typeface="Calibri"/>
                <a:ea typeface="Calibri"/>
                <a:cs typeface="Calibri"/>
                <a:hlinkClick r:id="rId5"/>
              </a:rPr>
              <a:t> of high school courses on earnings</a:t>
            </a:r>
            <a:r>
              <a:rPr lang="en-US" sz="1200" dirty="0">
                <a:solidFill>
                  <a:srgbClr val="000000"/>
                </a:solidFill>
                <a:latin typeface="Calibri"/>
                <a:ea typeface="Calibri"/>
                <a:cs typeface="Calibri"/>
              </a:rPr>
              <a:t>%20Earnings%20RESTAT%202005.pdf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Papay, John P., </a:t>
            </a:r>
            <a:r>
              <a:rPr lang="en-US" sz="1200" dirty="0" err="1">
                <a:solidFill>
                  <a:srgbClr val="000000"/>
                </a:solidFill>
                <a:latin typeface="Calibri"/>
                <a:ea typeface="Calibri"/>
                <a:cs typeface="Calibri"/>
              </a:rPr>
              <a:t>Mantil</a:t>
            </a:r>
            <a:r>
              <a:rPr lang="en-US" sz="1200" dirty="0">
                <a:solidFill>
                  <a:srgbClr val="000000"/>
                </a:solidFill>
                <a:latin typeface="Calibri"/>
                <a:ea typeface="Calibri"/>
                <a:cs typeface="Calibri"/>
              </a:rPr>
              <a:t>, Ann, Murnane, Richard J., Ferguson, Ian M., LoPresti, James, </a:t>
            </a:r>
            <a:r>
              <a:rPr lang="en-US" sz="1200" dirty="0" err="1">
                <a:solidFill>
                  <a:srgbClr val="000000"/>
                </a:solidFill>
                <a:latin typeface="Calibri"/>
                <a:ea typeface="Calibri"/>
                <a:cs typeface="Calibri"/>
              </a:rPr>
              <a:t>Mbekeani</a:t>
            </a:r>
            <a:r>
              <a:rPr lang="en-US" sz="1200" dirty="0">
                <a:solidFill>
                  <a:srgbClr val="000000"/>
                </a:solidFill>
                <a:latin typeface="Calibri"/>
                <a:ea typeface="Calibri"/>
                <a:cs typeface="Calibri"/>
              </a:rPr>
              <a:t>, Preeya P., McDonough, Aubrey, &amp; </a:t>
            </a:r>
            <a:r>
              <a:rPr lang="en-US" sz="1200" dirty="0" err="1">
                <a:solidFill>
                  <a:srgbClr val="000000"/>
                </a:solidFill>
                <a:latin typeface="Calibri"/>
                <a:ea typeface="Calibri"/>
                <a:cs typeface="Calibri"/>
              </a:rPr>
              <a:t>Zorfass</a:t>
            </a:r>
            <a:r>
              <a:rPr lang="en-US" sz="1200" dirty="0">
                <a:solidFill>
                  <a:srgbClr val="000000"/>
                </a:solidFill>
                <a:latin typeface="Calibri"/>
                <a:ea typeface="Calibri"/>
                <a:cs typeface="Calibri"/>
              </a:rPr>
              <a:t>, Emma (2024). “The MCAS as a graduation requirement: Findings from a research-practice partnership.” Annenberg Institute at Brown University. Published in July 2024. Retrieved April 30, 2026. </a:t>
            </a:r>
            <a:r>
              <a:rPr lang="en-US" sz="1200" dirty="0">
                <a:solidFill>
                  <a:srgbClr val="000000"/>
                </a:solidFill>
                <a:latin typeface="Calibri"/>
                <a:ea typeface="Calibri"/>
                <a:cs typeface="Calibri"/>
                <a:hlinkClick r:id="rId6"/>
              </a:rPr>
              <a:t>The MCAS as a Graduation Requirement Findings </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The Center on Standards and Assessment Implementation. “Standards Alignment to Curriculum and Assessment.” </a:t>
            </a:r>
            <a:r>
              <a:rPr lang="en-US" sz="1200" dirty="0" err="1">
                <a:solidFill>
                  <a:srgbClr val="000000"/>
                </a:solidFill>
                <a:latin typeface="Calibri"/>
                <a:ea typeface="Calibri"/>
                <a:cs typeface="Calibri"/>
              </a:rPr>
              <a:t>PublishednMarch</a:t>
            </a:r>
            <a:r>
              <a:rPr lang="en-US" sz="1200" dirty="0">
                <a:solidFill>
                  <a:srgbClr val="000000"/>
                </a:solidFill>
                <a:latin typeface="Calibri"/>
                <a:ea typeface="Calibri"/>
                <a:cs typeface="Calibri"/>
              </a:rPr>
              <a:t> 2018. Retrieved May 11, 2026. </a:t>
            </a:r>
            <a:r>
              <a:rPr lang="en-US" sz="1200" dirty="0">
                <a:solidFill>
                  <a:srgbClr val="000000"/>
                </a:solidFill>
                <a:latin typeface="Calibri"/>
                <a:ea typeface="Calibri"/>
                <a:cs typeface="Calibri"/>
                <a:hlinkClick r:id="rId7"/>
              </a:rPr>
              <a:t>https://files.eric.ed.gov/fulltext/ED588503.pdf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Engelmann, A., Solberg, V.S.H, &amp; Tucker, A. “Colorado school counseling investments payoff for students: a CCD center case study.” Coalition for Career Development Center. Published 2022. Retrieved August 6, 2025. </a:t>
            </a:r>
            <a:r>
              <a:rPr lang="en-US" sz="1200" dirty="0">
                <a:solidFill>
                  <a:srgbClr val="444444"/>
                </a:solidFill>
                <a:latin typeface="Calibri"/>
                <a:ea typeface="Calibri"/>
                <a:cs typeface="Calibri"/>
                <a:hlinkClick r:id="rId8"/>
              </a:rPr>
              <a:t>https://open.bu.edu/server/api/core/bitstreams/b7e49272-868d-4ffb-9ed0-7450a9c5fbda/content</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Ibid.</a:t>
            </a:r>
            <a:endParaRPr lang="en-US" dirty="0">
              <a:ea typeface="Calibri"/>
            </a:endParaRPr>
          </a:p>
          <a:p>
            <a:pPr>
              <a:lnSpc>
                <a:spcPct val="100000"/>
              </a:lnSpc>
              <a:spcBef>
                <a:spcPts val="0"/>
              </a:spcBef>
              <a:buAutoNum type="arabicPeriod"/>
            </a:pPr>
            <a:r>
              <a:rPr lang="en-US" sz="1200" dirty="0">
                <a:solidFill>
                  <a:srgbClr val="000000"/>
                </a:solidFill>
                <a:latin typeface="Calibri"/>
                <a:ea typeface="Calibri"/>
                <a:cs typeface="Calibri"/>
              </a:rPr>
              <a:t>Ibid.</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 Fine, Michelle, &amp; </a:t>
            </a:r>
            <a:r>
              <a:rPr lang="en-US" sz="1200" dirty="0" err="1">
                <a:solidFill>
                  <a:srgbClr val="000000"/>
                </a:solidFill>
                <a:latin typeface="Calibri"/>
                <a:ea typeface="Calibri"/>
                <a:cs typeface="Calibri"/>
              </a:rPr>
              <a:t>Pryiomka</a:t>
            </a:r>
            <a:r>
              <a:rPr lang="en-US" sz="1200" dirty="0">
                <a:solidFill>
                  <a:srgbClr val="000000"/>
                </a:solidFill>
                <a:latin typeface="Calibri"/>
                <a:ea typeface="Calibri"/>
                <a:cs typeface="Calibri"/>
              </a:rPr>
              <a:t>, Karyna. “Assessing college readiness through authentic student work: How the City University of New York and the New York Performance Standards Consortium are collaborating toward equity.” Learning Policy Institute. Published July 2020. Retrieved April 30, 2026. </a:t>
            </a:r>
            <a:r>
              <a:rPr lang="en-US" sz="1200" dirty="0">
                <a:solidFill>
                  <a:srgbClr val="444444"/>
                </a:solidFill>
                <a:latin typeface="Calibri"/>
                <a:ea typeface="Calibri"/>
                <a:cs typeface="Calibri"/>
                <a:hlinkClick r:id="rId9"/>
              </a:rPr>
              <a:t>https://files.eric.ed.gov/fulltext/ED606677.pdf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Wei, R.C., </a:t>
            </a:r>
            <a:r>
              <a:rPr lang="en-US" sz="1200" dirty="0" err="1">
                <a:solidFill>
                  <a:srgbClr val="000000"/>
                </a:solidFill>
                <a:latin typeface="Calibri"/>
                <a:ea typeface="Calibri"/>
                <a:cs typeface="Calibri"/>
              </a:rPr>
              <a:t>LaFors</a:t>
            </a:r>
            <a:r>
              <a:rPr lang="en-US" sz="1200" dirty="0">
                <a:solidFill>
                  <a:srgbClr val="000000"/>
                </a:solidFill>
                <a:latin typeface="Calibri"/>
                <a:ea typeface="Calibri"/>
                <a:cs typeface="Calibri"/>
              </a:rPr>
              <a:t>, Jeanette, Jackson, </a:t>
            </a:r>
            <a:r>
              <a:rPr lang="en-US" sz="1200" dirty="0" err="1">
                <a:solidFill>
                  <a:srgbClr val="000000"/>
                </a:solidFill>
                <a:latin typeface="Calibri"/>
                <a:ea typeface="Calibri"/>
                <a:cs typeface="Calibri"/>
              </a:rPr>
              <a:t>Orivlle</a:t>
            </a:r>
            <a:r>
              <a:rPr lang="en-US" sz="1200" dirty="0">
                <a:solidFill>
                  <a:srgbClr val="000000"/>
                </a:solidFill>
                <a:latin typeface="Calibri"/>
                <a:ea typeface="Calibri"/>
                <a:cs typeface="Calibri"/>
              </a:rPr>
              <a:t>, &amp; </a:t>
            </a:r>
            <a:r>
              <a:rPr lang="en-US" sz="1200" dirty="0" err="1">
                <a:solidFill>
                  <a:srgbClr val="000000"/>
                </a:solidFill>
                <a:latin typeface="Calibri"/>
                <a:ea typeface="Calibri"/>
                <a:cs typeface="Calibri"/>
              </a:rPr>
              <a:t>Pecheone</a:t>
            </a:r>
            <a:r>
              <a:rPr lang="en-US" sz="1200" dirty="0">
                <a:solidFill>
                  <a:srgbClr val="000000"/>
                </a:solidFill>
                <a:latin typeface="Calibri"/>
                <a:ea typeface="Calibri"/>
                <a:cs typeface="Calibri"/>
              </a:rPr>
              <a:t> R. L. “Redesigning teaching and learning: A new approach to high school graduation by portfolio.” Academia. Published April 17, 2009. Retrieved August 8, 2025. </a:t>
            </a:r>
            <a:r>
              <a:rPr lang="en-US" sz="1200" dirty="0">
                <a:solidFill>
                  <a:srgbClr val="444444"/>
                </a:solidFill>
                <a:latin typeface="Calibri"/>
                <a:ea typeface="Calibri"/>
                <a:cs typeface="Calibri"/>
                <a:hlinkClick r:id="rId10"/>
              </a:rPr>
              <a:t>https://www.academia.edu/24169016/Redesigning_Teaching_and_Learning_A_New_Approach_to_High_School_Graduation_by_P</a:t>
            </a:r>
            <a:r>
              <a:rPr lang="en-US" sz="1200" dirty="0">
                <a:solidFill>
                  <a:srgbClr val="000000"/>
                </a:solidFill>
                <a:latin typeface="Calibri"/>
                <a:ea typeface="Calibri"/>
                <a:cs typeface="Calibri"/>
                <a:hlinkClick r:id="rId10"/>
              </a:rPr>
              <a:t>ortfolio</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Fine, Michelle, &amp; </a:t>
            </a:r>
            <a:r>
              <a:rPr lang="en-US" sz="1200" dirty="0" err="1">
                <a:solidFill>
                  <a:srgbClr val="000000"/>
                </a:solidFill>
                <a:latin typeface="Calibri"/>
                <a:ea typeface="Calibri"/>
                <a:cs typeface="Calibri"/>
              </a:rPr>
              <a:t>Pryiomka</a:t>
            </a:r>
            <a:r>
              <a:rPr lang="en-US" sz="1200" dirty="0">
                <a:solidFill>
                  <a:srgbClr val="000000"/>
                </a:solidFill>
                <a:latin typeface="Calibri"/>
                <a:ea typeface="Calibri"/>
                <a:cs typeface="Calibri"/>
              </a:rPr>
              <a:t>, Karyna. “Assessing college readiness through authentic student work: How the City University of New York and the New York Performance Standards Consortium are collaborating toward equity.” Learning Policy Institute. Published July 2020. Retrieved April 30, 2026. </a:t>
            </a:r>
            <a:r>
              <a:rPr lang="en-US" sz="1200" dirty="0">
                <a:solidFill>
                  <a:srgbClr val="000000"/>
                </a:solidFill>
                <a:latin typeface="Calibri"/>
                <a:ea typeface="Calibri"/>
                <a:cs typeface="Calibri"/>
                <a:hlinkClick r:id="rId9"/>
              </a:rPr>
              <a:t>https://files.eric.ed.gov/fulltext/ED606677.pdf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 Urban, Carly, Schmeiser, Maximilian, Collins, J. Michael, &amp; Brown, Alexandra. “The effects of high school personal financial education policies on financial behavior.” Economics of Education Review. Published October 2020. Retrieved September 16, 2025. </a:t>
            </a:r>
            <a:r>
              <a:rPr lang="en-US" sz="1200" dirty="0">
                <a:solidFill>
                  <a:srgbClr val="444444"/>
                </a:solidFill>
                <a:latin typeface="Calibri"/>
                <a:ea typeface="Calibri"/>
                <a:cs typeface="Calibri"/>
                <a:hlinkClick r:id="rId11"/>
              </a:rPr>
              <a:t>https://www.sciencedirect.com/science/article/abs/pii/S0272775718301699</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 Ibid.</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 Ibid.</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Brown, Meta, van der </a:t>
            </a:r>
            <a:r>
              <a:rPr lang="en-US" sz="1200" dirty="0" err="1">
                <a:solidFill>
                  <a:srgbClr val="000000"/>
                </a:solidFill>
                <a:latin typeface="Calibri"/>
                <a:ea typeface="Calibri"/>
                <a:cs typeface="Calibri"/>
              </a:rPr>
              <a:t>Klaauw</a:t>
            </a:r>
            <a:r>
              <a:rPr lang="en-US" sz="1200" dirty="0">
                <a:solidFill>
                  <a:srgbClr val="000000"/>
                </a:solidFill>
                <a:latin typeface="Calibri"/>
                <a:ea typeface="Calibri"/>
                <a:cs typeface="Calibri"/>
              </a:rPr>
              <a:t>, Wilbert, Wen, J., &amp; Zafar, Basit. “Financial education and the debt behavior of the young.” Federal Reserve Bank of New York. Published September 2013. Retrieved September 16, 2025. </a:t>
            </a:r>
            <a:r>
              <a:rPr lang="en-US" sz="1200" dirty="0">
                <a:solidFill>
                  <a:srgbClr val="444444"/>
                </a:solidFill>
                <a:latin typeface="Calibri"/>
                <a:ea typeface="Calibri"/>
                <a:cs typeface="Calibri"/>
                <a:hlinkClick r:id="rId12"/>
              </a:rPr>
              <a:t>https://www.econstor.eu/bitstream/10419/93586/1/771626673.pdf</a:t>
            </a:r>
            <a:endParaRPr lang="en-US" sz="1200" dirty="0">
              <a:solidFill>
                <a:srgbClr val="444444"/>
              </a:solidFill>
              <a:latin typeface="Calibri"/>
              <a:ea typeface="Calibri"/>
              <a:cs typeface="Calibri"/>
            </a:endParaRPr>
          </a:p>
          <a:p>
            <a:pPr>
              <a:lnSpc>
                <a:spcPct val="100000"/>
              </a:lnSpc>
              <a:spcBef>
                <a:spcPts val="0"/>
              </a:spcBef>
              <a:buAutoNum type="arabicPeriod"/>
            </a:pPr>
            <a:r>
              <a:rPr lang="en-US" sz="1200" dirty="0">
                <a:solidFill>
                  <a:srgbClr val="000000"/>
                </a:solidFill>
                <a:latin typeface="Calibri"/>
                <a:ea typeface="Calibri"/>
                <a:cs typeface="Calibri"/>
              </a:rPr>
              <a:t> </a:t>
            </a:r>
            <a:r>
              <a:rPr lang="en-US" sz="1200" dirty="0" err="1">
                <a:solidFill>
                  <a:srgbClr val="000000"/>
                </a:solidFill>
                <a:latin typeface="Calibri"/>
                <a:ea typeface="Calibri"/>
                <a:cs typeface="Calibri"/>
              </a:rPr>
              <a:t>Baulkaran</a:t>
            </a:r>
            <a:r>
              <a:rPr lang="en-US" sz="1200" dirty="0">
                <a:solidFill>
                  <a:srgbClr val="000000"/>
                </a:solidFill>
                <a:latin typeface="Calibri"/>
                <a:ea typeface="Calibri"/>
                <a:cs typeface="Calibri"/>
              </a:rPr>
              <a:t>, Vishaal. “Personal bankruptcy and consumer credit delinquency: The case of personal finance education.” International Review of Financial Analysis. Published May 2022. Retrieved October 21, 2025. </a:t>
            </a:r>
            <a:r>
              <a:rPr lang="en-US" sz="1200" dirty="0">
                <a:solidFill>
                  <a:srgbClr val="000000"/>
                </a:solidFill>
                <a:latin typeface="Calibri"/>
                <a:ea typeface="Calibri"/>
                <a:cs typeface="Calibri"/>
                <a:hlinkClick r:id="rId13"/>
              </a:rPr>
              <a:t>https://www.sciencedirect.com/science/article/abs/pii/S1057521922000680#preview-section-snippets</a:t>
            </a:r>
            <a:endParaRPr lang="en-US" dirty="0"/>
          </a:p>
        </p:txBody>
      </p:sp>
      <p:sp>
        <p:nvSpPr>
          <p:cNvPr id="4" name="Slide Number Placeholder 3">
            <a:extLst>
              <a:ext uri="{FF2B5EF4-FFF2-40B4-BE49-F238E27FC236}">
                <a16:creationId xmlns:a16="http://schemas.microsoft.com/office/drawing/2014/main" id="{B92AED09-2244-62EF-093D-20879DEE7C89}"/>
              </a:ext>
            </a:extLst>
          </p:cNvPr>
          <p:cNvSpPr>
            <a:spLocks noGrp="1"/>
          </p:cNvSpPr>
          <p:nvPr>
            <p:ph type="sldNum" sz="quarter" idx="12"/>
          </p:nvPr>
        </p:nvSpPr>
        <p:spPr/>
        <p:txBody>
          <a:bodyPr/>
          <a:lstStyle/>
          <a:p>
            <a:fld id="{68A8D22E-6BC5-9E47-900C-2BB94685D9F5}" type="slidenum">
              <a:rPr lang="en-US" smtClean="0"/>
              <a:t>25</a:t>
            </a:fld>
            <a:endParaRPr lang="en-US"/>
          </a:p>
        </p:txBody>
      </p:sp>
    </p:spTree>
    <p:extLst>
      <p:ext uri="{BB962C8B-B14F-4D97-AF65-F5344CB8AC3E}">
        <p14:creationId xmlns:p14="http://schemas.microsoft.com/office/powerpoint/2010/main" val="246470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E6BE-14CB-8DA4-75FF-0A9BA286111E}"/>
              </a:ext>
            </a:extLst>
          </p:cNvPr>
          <p:cNvSpPr>
            <a:spLocks noGrp="1"/>
          </p:cNvSpPr>
          <p:nvPr>
            <p:ph type="title"/>
          </p:nvPr>
        </p:nvSpPr>
        <p:spPr/>
        <p:txBody>
          <a:bodyPr/>
          <a:lstStyle/>
          <a:p>
            <a:r>
              <a:rPr lang="en-US">
                <a:latin typeface="Arial"/>
                <a:cs typeface="Arial"/>
              </a:rPr>
              <a:t>References, Continued</a:t>
            </a:r>
            <a:endParaRPr lang="en-US"/>
          </a:p>
        </p:txBody>
      </p:sp>
      <p:sp>
        <p:nvSpPr>
          <p:cNvPr id="3" name="Content Placeholder 2">
            <a:extLst>
              <a:ext uri="{FF2B5EF4-FFF2-40B4-BE49-F238E27FC236}">
                <a16:creationId xmlns:a16="http://schemas.microsoft.com/office/drawing/2014/main" id="{62726ED4-0762-4D78-41E1-341D7CED67B0}"/>
              </a:ext>
            </a:extLst>
          </p:cNvPr>
          <p:cNvSpPr>
            <a:spLocks noGrp="1"/>
          </p:cNvSpPr>
          <p:nvPr>
            <p:ph idx="1"/>
          </p:nvPr>
        </p:nvSpPr>
        <p:spPr/>
        <p:txBody>
          <a:bodyPr vert="horz" lIns="91440" tIns="45720" rIns="91440" bIns="45720" rtlCol="0" anchor="t">
            <a:normAutofit/>
          </a:bodyPr>
          <a:lstStyle/>
          <a:p>
            <a:pPr>
              <a:lnSpc>
                <a:spcPct val="100000"/>
              </a:lnSpc>
              <a:spcBef>
                <a:spcPts val="0"/>
              </a:spcBef>
              <a:buFont typeface="+mj-lt"/>
              <a:buAutoNum type="arabicPeriod" startAt="18"/>
            </a:pPr>
            <a:r>
              <a:rPr lang="en-US" sz="1200" dirty="0">
                <a:solidFill>
                  <a:srgbClr val="000000"/>
                </a:solidFill>
                <a:latin typeface="Calibri"/>
                <a:ea typeface="Calibri"/>
                <a:cs typeface="Calibri"/>
              </a:rPr>
              <a:t>Gamboa, Vitor, Paixão, Maria Puala, &amp; Neves de Jesus, Saúl. “Internship quality predicts career exploration of high school students.” Journal of Vocational Behavior, 83, 78-87. Published August 2013. Retrieved April 30, 2026. </a:t>
            </a:r>
            <a:r>
              <a:rPr lang="en-US" sz="1200" dirty="0">
                <a:solidFill>
                  <a:srgbClr val="444444"/>
                </a:solidFill>
                <a:latin typeface="Calibri"/>
                <a:ea typeface="Calibri"/>
                <a:cs typeface="Calibri"/>
                <a:hlinkClick r:id="rId2"/>
              </a:rPr>
              <a:t>https://www.sciencedirect.com/science/article/abs/pii/</a:t>
            </a:r>
            <a:r>
              <a:rPr lang="en-US" sz="1200" dirty="0">
                <a:solidFill>
                  <a:srgbClr val="000000"/>
                </a:solidFill>
                <a:latin typeface="Calibri"/>
                <a:ea typeface="Calibri"/>
                <a:cs typeface="Calibri"/>
              </a:rPr>
              <a:t> S0001879113000651</a:t>
            </a:r>
            <a:endParaRPr lang="en-US" sz="1200" dirty="0">
              <a:solidFill>
                <a:srgbClr val="444444"/>
              </a:solidFill>
              <a:latin typeface="Calibri"/>
              <a:ea typeface="Calibri"/>
              <a:cs typeface="Calibri"/>
            </a:endParaRP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Ross, Martha, Moore, Kristin Anderson, Murphy, Kelly, Bateman, Nicole, </a:t>
            </a:r>
            <a:r>
              <a:rPr lang="en-US" sz="1200" dirty="0" err="1">
                <a:solidFill>
                  <a:srgbClr val="000000"/>
                </a:solidFill>
                <a:latin typeface="Calibri"/>
                <a:ea typeface="Calibri"/>
                <a:cs typeface="Calibri"/>
              </a:rPr>
              <a:t>DeMand</a:t>
            </a:r>
            <a:r>
              <a:rPr lang="en-US" sz="1200" dirty="0">
                <a:solidFill>
                  <a:srgbClr val="000000"/>
                </a:solidFill>
                <a:latin typeface="Calibri"/>
                <a:ea typeface="Calibri"/>
                <a:cs typeface="Calibri"/>
              </a:rPr>
              <a:t>, Alex, &amp; Sacks, Vanessa. “Pathways to </a:t>
            </a:r>
            <a:r>
              <a:rPr lang="en-US" sz="1200" dirty="0" err="1">
                <a:solidFill>
                  <a:srgbClr val="000000"/>
                </a:solidFill>
                <a:latin typeface="Calibri"/>
                <a:ea typeface="Calibri"/>
                <a:cs typeface="Calibri"/>
              </a:rPr>
              <a:t>highquality</a:t>
            </a:r>
            <a:r>
              <a:rPr lang="en-US" sz="1200" dirty="0">
                <a:solidFill>
                  <a:srgbClr val="000000"/>
                </a:solidFill>
                <a:latin typeface="Calibri"/>
                <a:ea typeface="Calibri"/>
                <a:cs typeface="Calibri"/>
              </a:rPr>
              <a:t> jobs for young adults.” Brookings Institution Published October 2018. Retrieved April 30, 2026. </a:t>
            </a:r>
            <a:r>
              <a:rPr lang="en-US" sz="1200" dirty="0">
                <a:solidFill>
                  <a:srgbClr val="444444"/>
                </a:solidFill>
                <a:latin typeface="Calibri"/>
                <a:ea typeface="Calibri"/>
                <a:cs typeface="Calibri"/>
                <a:hlinkClick r:id="rId3"/>
              </a:rPr>
              <a:t>https://www.brookings.edu/articles/pathways-to-high-quality-jobs-for-young-adults/</a:t>
            </a:r>
            <a:endParaRPr lang="en-US" sz="1200" dirty="0">
              <a:solidFill>
                <a:srgbClr val="444444"/>
              </a:solidFill>
              <a:latin typeface="Calibri"/>
              <a:ea typeface="Calibri"/>
              <a:cs typeface="Calibri"/>
            </a:endParaRP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Theodos, Brett, </a:t>
            </a:r>
            <a:r>
              <a:rPr lang="en-US" sz="1200" dirty="0" err="1">
                <a:solidFill>
                  <a:srgbClr val="000000"/>
                </a:solidFill>
                <a:latin typeface="Calibri"/>
                <a:ea typeface="Calibri"/>
                <a:cs typeface="Calibri"/>
              </a:rPr>
              <a:t>Pergamit</a:t>
            </a:r>
            <a:r>
              <a:rPr lang="en-US" sz="1200" dirty="0">
                <a:solidFill>
                  <a:srgbClr val="000000"/>
                </a:solidFill>
                <a:latin typeface="Calibri"/>
                <a:ea typeface="Calibri"/>
                <a:cs typeface="Calibri"/>
              </a:rPr>
              <a:t>, Michael., Hanson, Devlin, Edelstein, Sara, Daniels, Rebecca, &amp; Srini, Tanaya. “Pathways after high school: evaluation of the urban alliance high school internship program. research report.” The Urban Institute. Published August 19, 2017. Retrieved April 30, 2026. </a:t>
            </a:r>
            <a:r>
              <a:rPr lang="en-US" sz="1200" dirty="0">
                <a:solidFill>
                  <a:srgbClr val="444444"/>
                </a:solidFill>
                <a:latin typeface="Calibri"/>
                <a:ea typeface="Calibri"/>
                <a:cs typeface="Calibri"/>
                <a:hlinkClick r:id="rId4"/>
              </a:rPr>
              <a:t>https://www.urban.org/research/publication/pathways-after-high-school-evaluation-urban-alliancehigh-</a:t>
            </a:r>
            <a:r>
              <a:rPr lang="en-US" sz="1200" dirty="0">
                <a:solidFill>
                  <a:srgbClr val="000000"/>
                </a:solidFill>
                <a:latin typeface="Calibri"/>
                <a:ea typeface="Calibri"/>
                <a:cs typeface="Calibri"/>
              </a:rPr>
              <a:t>school-internship-program</a:t>
            </a:r>
            <a:endParaRPr lang="en-US" sz="1200" dirty="0">
              <a:solidFill>
                <a:srgbClr val="444444"/>
              </a:solidFill>
              <a:latin typeface="Calibri"/>
              <a:ea typeface="Calibri"/>
              <a:cs typeface="Calibri"/>
            </a:endParaRP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Modestino, Alicia Sasser, Paul, </a:t>
            </a:r>
            <a:r>
              <a:rPr lang="en-US" sz="1200" dirty="0" err="1">
                <a:solidFill>
                  <a:srgbClr val="000000"/>
                </a:solidFill>
                <a:latin typeface="Calibri"/>
                <a:ea typeface="Calibri"/>
                <a:cs typeface="Calibri"/>
              </a:rPr>
              <a:t>Urbashee</a:t>
            </a:r>
            <a:r>
              <a:rPr lang="en-US" sz="1200" dirty="0">
                <a:solidFill>
                  <a:srgbClr val="000000"/>
                </a:solidFill>
                <a:latin typeface="Calibri"/>
                <a:ea typeface="Calibri"/>
                <a:cs typeface="Calibri"/>
              </a:rPr>
              <a:t>, &amp; McLaughlin, Joseph. “What's in a job? Evaluating the effect of private sector employment experience on student academic outcomes.” American Economic Association. Published May 2022. Retrieved April 30, 2026. </a:t>
            </a:r>
            <a:r>
              <a:rPr lang="en-US" sz="1200" dirty="0">
                <a:solidFill>
                  <a:srgbClr val="000000"/>
                </a:solidFill>
                <a:latin typeface="Calibri"/>
                <a:ea typeface="Calibri"/>
                <a:cs typeface="Calibri"/>
                <a:hlinkClick r:id="rId5"/>
              </a:rPr>
              <a:t>What's in a </a:t>
            </a:r>
            <a:r>
              <a:rPr lang="en-US" sz="1200">
                <a:solidFill>
                  <a:srgbClr val="000000"/>
                </a:solidFill>
                <a:latin typeface="Calibri"/>
                <a:ea typeface="Calibri"/>
                <a:cs typeface="Calibri"/>
                <a:hlinkClick r:id="rId5"/>
              </a:rPr>
              <a:t>job?</a:t>
            </a:r>
            <a:r>
              <a:rPr lang="en-US" sz="1200">
                <a:solidFill>
                  <a:srgbClr val="000000"/>
                </a:solidFill>
                <a:latin typeface="Calibri"/>
                <a:ea typeface="Calibri"/>
                <a:cs typeface="Calibri"/>
              </a:rPr>
              <a:t>“</a:t>
            </a:r>
            <a:r>
              <a:rPr lang="en-US" sz="1200" dirty="0">
                <a:solidFill>
                  <a:srgbClr val="000000"/>
                </a:solidFill>
                <a:latin typeface="Calibri"/>
                <a:ea typeface="Calibri"/>
                <a:cs typeface="Calibri"/>
              </a:rPr>
              <a:t>Opportunities and challenges of universal FAFSA?”. UAspire. Published April 27, 2023. Retrieved August 13, 2025. </a:t>
            </a:r>
            <a:r>
              <a:rPr lang="en-US" sz="1200" dirty="0">
                <a:solidFill>
                  <a:srgbClr val="000000"/>
                </a:solidFill>
                <a:latin typeface="Calibri"/>
                <a:ea typeface="Calibri"/>
                <a:cs typeface="Calibri"/>
                <a:hlinkClick r:id="rId6"/>
              </a:rPr>
              <a:t>https://www.uaspire.org/getattachment/40c4f21c-2240-4a58-998f-5832789338b5/Opportunities-Challenges-of-Universal-FAFSA.pdf</a:t>
            </a: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National Skills Coalition &amp; Federal Reserve Bank of Atlanta. “Closing the Digital Skill Divide: The Payoff for Workers, Business, and the Economy.” Published February 2023. Retrieved May 1, 2026. </a:t>
            </a:r>
            <a:r>
              <a:rPr lang="en-US" sz="1200" dirty="0">
                <a:solidFill>
                  <a:srgbClr val="444444"/>
                </a:solidFill>
                <a:latin typeface="Calibri"/>
                <a:ea typeface="Calibri"/>
                <a:cs typeface="Calibri"/>
                <a:hlinkClick r:id="rId7"/>
              </a:rPr>
              <a:t>https://nationalskillscoalition.org/wpcontent/</a:t>
            </a:r>
            <a:r>
              <a:rPr lang="en-US" sz="1200" dirty="0">
                <a:solidFill>
                  <a:srgbClr val="000000"/>
                </a:solidFill>
                <a:latin typeface="Calibri"/>
                <a:ea typeface="Calibri"/>
                <a:cs typeface="Calibri"/>
              </a:rPr>
              <a:t>uploads/2023/02/NSC-DigitalDivide_report_Feb2023.pdf</a:t>
            </a:r>
            <a:endParaRPr lang="en-US" sz="1200" dirty="0">
              <a:solidFill>
                <a:srgbClr val="444444"/>
              </a:solidFill>
              <a:latin typeface="Calibri"/>
              <a:ea typeface="Calibri"/>
              <a:cs typeface="Calibri"/>
            </a:endParaRP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PwC. “2025 Global AI Jobs Barometer.” Published June 3, 2025. Retrieved May 7, 2026. </a:t>
            </a:r>
            <a:r>
              <a:rPr lang="en-US" sz="1200" dirty="0">
                <a:solidFill>
                  <a:srgbClr val="000000"/>
                </a:solidFill>
                <a:latin typeface="Calibri"/>
                <a:ea typeface="Calibri"/>
                <a:cs typeface="Calibri"/>
                <a:hlinkClick r:id="rId8"/>
              </a:rPr>
              <a:t>https://www.pwc.com/gx/en/services/ai/ai-jobs-barometer.html</a:t>
            </a:r>
          </a:p>
          <a:p>
            <a:pPr>
              <a:lnSpc>
                <a:spcPct val="100000"/>
              </a:lnSpc>
              <a:spcBef>
                <a:spcPts val="0"/>
              </a:spcBef>
              <a:buFont typeface="+mj-lt"/>
              <a:buAutoNum type="arabicPeriod" startAt="18"/>
            </a:pPr>
            <a:r>
              <a:rPr lang="en-US" sz="1200" dirty="0">
                <a:solidFill>
                  <a:srgbClr val="000000"/>
                </a:solidFill>
                <a:latin typeface="Calibri"/>
                <a:ea typeface="Calibri"/>
                <a:cs typeface="Calibri"/>
              </a:rPr>
              <a:t>Levine, P., &amp; Kawashima-Ginsberg, K. (2015). Civic education and deeper learning. Students at the Center: Deeper Learning Research Series. Jobs for the Future. https://files.eric.ed.gov/fulltext/ED559676.pdf</a:t>
            </a:r>
          </a:p>
        </p:txBody>
      </p:sp>
      <p:sp>
        <p:nvSpPr>
          <p:cNvPr id="4" name="Slide Number Placeholder 3">
            <a:extLst>
              <a:ext uri="{FF2B5EF4-FFF2-40B4-BE49-F238E27FC236}">
                <a16:creationId xmlns:a16="http://schemas.microsoft.com/office/drawing/2014/main" id="{BC35BF18-7173-61CF-8279-40D6BC8336EB}"/>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302738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4FCF-3C43-0130-FE96-E229664A99F4}"/>
              </a:ext>
            </a:extLst>
          </p:cNvPr>
          <p:cNvSpPr>
            <a:spLocks noGrp="1"/>
          </p:cNvSpPr>
          <p:nvPr>
            <p:ph type="title"/>
          </p:nvPr>
        </p:nvSpPr>
        <p:spPr/>
        <p:txBody>
          <a:bodyPr anchor="b">
            <a:normAutofit/>
          </a:bodyPr>
          <a:lstStyle/>
          <a:p>
            <a:r>
              <a:rPr lang="en-US" sz="4000">
                <a:latin typeface="Arial"/>
                <a:cs typeface="Arial"/>
              </a:rPr>
              <a:t>Graduation Council Process and Timeline</a:t>
            </a:r>
            <a:endParaRPr lang="en-US" sz="4000"/>
          </a:p>
        </p:txBody>
      </p:sp>
      <p:graphicFrame>
        <p:nvGraphicFramePr>
          <p:cNvPr id="13" name="Content Placeholder 12" descr="word bubbles Spring 2025 stakeholder engagement, September 2025 Vision on a MA Gradute released December 2025 Interim report delivered to Governer and Legislatue June 2026 Final report delivered to Governor and legislature">
            <a:extLst>
              <a:ext uri="{FF2B5EF4-FFF2-40B4-BE49-F238E27FC236}">
                <a16:creationId xmlns:a16="http://schemas.microsoft.com/office/drawing/2014/main" id="{62A1BA47-88CA-1092-5BBB-4BCDEE9CCFBE}"/>
              </a:ext>
            </a:extLst>
          </p:cNvPr>
          <p:cNvGraphicFramePr>
            <a:graphicFrameLocks noGrp="1"/>
          </p:cNvGraphicFramePr>
          <p:nvPr>
            <p:ph idx="1"/>
            <p:extLst>
              <p:ext uri="{D42A27DB-BD31-4B8C-83A1-F6EECF244321}">
                <p14:modId xmlns:p14="http://schemas.microsoft.com/office/powerpoint/2010/main" val="2543646315"/>
              </p:ext>
            </p:extLst>
          </p:nvPr>
        </p:nvGraphicFramePr>
        <p:xfrm>
          <a:off x="173038" y="1590675"/>
          <a:ext cx="11890375" cy="4414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2" name="Rectangle 401">
            <a:extLst>
              <a:ext uri="{FF2B5EF4-FFF2-40B4-BE49-F238E27FC236}">
                <a16:creationId xmlns:a16="http://schemas.microsoft.com/office/drawing/2014/main" id="{F080F980-3109-6073-E8D8-F08085D41BB1}"/>
              </a:ext>
            </a:extLst>
          </p:cNvPr>
          <p:cNvSpPr/>
          <p:nvPr/>
        </p:nvSpPr>
        <p:spPr>
          <a:xfrm>
            <a:off x="917517" y="2429630"/>
            <a:ext cx="1460499" cy="52916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ea typeface="Calibri"/>
                <a:cs typeface="Calibri"/>
              </a:rPr>
              <a:t>Spring 2025</a:t>
            </a:r>
            <a:endParaRPr lang="en-US" b="1">
              <a:solidFill>
                <a:schemeClr val="tx1"/>
              </a:solidFill>
              <a:latin typeface="Arial"/>
              <a:cs typeface="Arial"/>
            </a:endParaRPr>
          </a:p>
        </p:txBody>
      </p:sp>
      <p:sp>
        <p:nvSpPr>
          <p:cNvPr id="3" name="Rectangle 2">
            <a:extLst>
              <a:ext uri="{FF2B5EF4-FFF2-40B4-BE49-F238E27FC236}">
                <a16:creationId xmlns:a16="http://schemas.microsoft.com/office/drawing/2014/main" id="{A6DEF43C-B857-C27B-5886-FB8FC37042D2}"/>
              </a:ext>
            </a:extLst>
          </p:cNvPr>
          <p:cNvSpPr/>
          <p:nvPr/>
        </p:nvSpPr>
        <p:spPr>
          <a:xfrm>
            <a:off x="3806221" y="2429630"/>
            <a:ext cx="1640415" cy="52916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ea typeface="Calibri"/>
                <a:cs typeface="Calibri"/>
              </a:rPr>
              <a:t>September 2025</a:t>
            </a:r>
          </a:p>
        </p:txBody>
      </p:sp>
      <p:sp>
        <p:nvSpPr>
          <p:cNvPr id="410" name="Rectangle 409">
            <a:extLst>
              <a:ext uri="{FF2B5EF4-FFF2-40B4-BE49-F238E27FC236}">
                <a16:creationId xmlns:a16="http://schemas.microsoft.com/office/drawing/2014/main" id="{B519B484-EB37-F00E-06FE-BA96476A5CF4}"/>
              </a:ext>
            </a:extLst>
          </p:cNvPr>
          <p:cNvSpPr/>
          <p:nvPr/>
        </p:nvSpPr>
        <p:spPr>
          <a:xfrm>
            <a:off x="6916218" y="2429630"/>
            <a:ext cx="1460499" cy="52916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ea typeface="Calibri"/>
                <a:cs typeface="Calibri"/>
              </a:rPr>
              <a:t>December</a:t>
            </a:r>
          </a:p>
          <a:p>
            <a:pPr algn="ctr"/>
            <a:r>
              <a:rPr lang="en-US" b="1">
                <a:solidFill>
                  <a:schemeClr val="tx1"/>
                </a:solidFill>
                <a:latin typeface="Arial"/>
                <a:ea typeface="Calibri"/>
                <a:cs typeface="Calibri"/>
              </a:rPr>
              <a:t>2025</a:t>
            </a:r>
          </a:p>
        </p:txBody>
      </p:sp>
      <p:sp>
        <p:nvSpPr>
          <p:cNvPr id="411" name="Rectangle 410">
            <a:extLst>
              <a:ext uri="{FF2B5EF4-FFF2-40B4-BE49-F238E27FC236}">
                <a16:creationId xmlns:a16="http://schemas.microsoft.com/office/drawing/2014/main" id="{34258C00-DB76-3109-174B-157F6D10C65A}"/>
              </a:ext>
            </a:extLst>
          </p:cNvPr>
          <p:cNvSpPr/>
          <p:nvPr/>
        </p:nvSpPr>
        <p:spPr>
          <a:xfrm>
            <a:off x="9950056" y="2429630"/>
            <a:ext cx="1460499" cy="529166"/>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latin typeface="Arial"/>
                <a:ea typeface="Calibri"/>
                <a:cs typeface="Calibri"/>
              </a:rPr>
              <a:t>June 2026</a:t>
            </a:r>
            <a:endParaRPr lang="en-US" b="1">
              <a:solidFill>
                <a:schemeClr val="tx1"/>
              </a:solidFill>
              <a:latin typeface="Arial"/>
              <a:cs typeface="Arial"/>
            </a:endParaRPr>
          </a:p>
        </p:txBody>
      </p:sp>
    </p:spTree>
    <p:extLst>
      <p:ext uri="{BB962C8B-B14F-4D97-AF65-F5344CB8AC3E}">
        <p14:creationId xmlns:p14="http://schemas.microsoft.com/office/powerpoint/2010/main" val="350995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7721-9EB0-3399-AA96-0D598BC1B811}"/>
              </a:ext>
            </a:extLst>
          </p:cNvPr>
          <p:cNvSpPr>
            <a:spLocks noGrp="1"/>
          </p:cNvSpPr>
          <p:nvPr>
            <p:ph type="title"/>
          </p:nvPr>
        </p:nvSpPr>
        <p:spPr/>
        <p:txBody>
          <a:bodyPr/>
          <a:lstStyle/>
          <a:p>
            <a:r>
              <a:rPr lang="en-US">
                <a:latin typeface="Arial"/>
                <a:cs typeface="Arial"/>
              </a:rPr>
              <a:t>Stakeholder Engagement Activities</a:t>
            </a:r>
            <a:endParaRPr lang="en-US"/>
          </a:p>
        </p:txBody>
      </p:sp>
      <p:sp>
        <p:nvSpPr>
          <p:cNvPr id="3" name="Content Placeholder 2">
            <a:extLst>
              <a:ext uri="{FF2B5EF4-FFF2-40B4-BE49-F238E27FC236}">
                <a16:creationId xmlns:a16="http://schemas.microsoft.com/office/drawing/2014/main" id="{C754AA45-5D5F-3CAB-F233-342639A55338}"/>
              </a:ext>
            </a:extLst>
          </p:cNvPr>
          <p:cNvSpPr>
            <a:spLocks noGrp="1"/>
          </p:cNvSpPr>
          <p:nvPr>
            <p:ph idx="1"/>
          </p:nvPr>
        </p:nvSpPr>
        <p:spPr/>
        <p:txBody>
          <a:bodyPr vert="horz" lIns="91440" tIns="45720" rIns="91440" bIns="45720" rtlCol="0" anchor="t">
            <a:normAutofit/>
          </a:bodyPr>
          <a:lstStyle/>
          <a:p>
            <a:r>
              <a:rPr lang="en-US" b="1">
                <a:solidFill>
                  <a:schemeClr val="tx2">
                    <a:lumMod val="76000"/>
                    <a:lumOff val="24000"/>
                  </a:schemeClr>
                </a:solidFill>
                <a:latin typeface="Arial"/>
                <a:cs typeface="Arial"/>
              </a:rPr>
              <a:t>8 Listening Sessions</a:t>
            </a:r>
            <a:r>
              <a:rPr lang="en-US">
                <a:solidFill>
                  <a:schemeClr val="tx2">
                    <a:lumMod val="76000"/>
                    <a:lumOff val="24000"/>
                  </a:schemeClr>
                </a:solidFill>
                <a:latin typeface="Arial"/>
                <a:cs typeface="Arial"/>
              </a:rPr>
              <a:t> with 400+ attendees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3 student-specific sessions</a:t>
            </a:r>
            <a:r>
              <a:rPr lang="en-US">
                <a:solidFill>
                  <a:schemeClr val="tx2">
                    <a:lumMod val="76000"/>
                    <a:lumOff val="24000"/>
                  </a:schemeClr>
                </a:solidFill>
                <a:latin typeface="Arial"/>
                <a:cs typeface="Arial"/>
              </a:rPr>
              <a:t> with 300+ attendees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Statewide Survey</a:t>
            </a:r>
            <a:r>
              <a:rPr lang="en-US">
                <a:solidFill>
                  <a:schemeClr val="tx2">
                    <a:lumMod val="76000"/>
                    <a:lumOff val="24000"/>
                  </a:schemeClr>
                </a:solidFill>
                <a:latin typeface="Arial"/>
                <a:cs typeface="Arial"/>
              </a:rPr>
              <a:t> with 6,600+ responses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District Leader Survey</a:t>
            </a:r>
            <a:r>
              <a:rPr lang="en-US">
                <a:solidFill>
                  <a:schemeClr val="tx2">
                    <a:lumMod val="76000"/>
                    <a:lumOff val="24000"/>
                  </a:schemeClr>
                </a:solidFill>
                <a:latin typeface="Arial"/>
                <a:cs typeface="Arial"/>
              </a:rPr>
              <a:t> with 100+ respondents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5 Advisory Groups</a:t>
            </a:r>
            <a:r>
              <a:rPr lang="en-US">
                <a:solidFill>
                  <a:schemeClr val="tx2">
                    <a:lumMod val="76000"/>
                    <a:lumOff val="24000"/>
                  </a:schemeClr>
                </a:solidFill>
                <a:latin typeface="Arial"/>
                <a:cs typeface="Arial"/>
              </a:rPr>
              <a:t> with 79 individuals and 23 meetings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Public Input Form</a:t>
            </a:r>
            <a:r>
              <a:rPr lang="en-US">
                <a:solidFill>
                  <a:schemeClr val="tx2">
                    <a:lumMod val="76000"/>
                    <a:lumOff val="24000"/>
                  </a:schemeClr>
                </a:solidFill>
                <a:latin typeface="Arial"/>
                <a:cs typeface="Arial"/>
              </a:rPr>
              <a:t> with 800+ responses </a:t>
            </a:r>
            <a:endParaRPr lang="en-US">
              <a:solidFill>
                <a:schemeClr val="tx2">
                  <a:lumMod val="76000"/>
                  <a:lumOff val="24000"/>
                </a:schemeClr>
              </a:solidFill>
            </a:endParaRPr>
          </a:p>
          <a:p>
            <a:r>
              <a:rPr lang="en-US" b="1">
                <a:solidFill>
                  <a:schemeClr val="tx2">
                    <a:lumMod val="76000"/>
                    <a:lumOff val="24000"/>
                  </a:schemeClr>
                </a:solidFill>
                <a:latin typeface="Arial"/>
                <a:cs typeface="Arial"/>
              </a:rPr>
              <a:t>14 Statewide Graduation Council meetings</a:t>
            </a:r>
            <a:endParaRPr lang="en-US" b="1">
              <a:solidFill>
                <a:schemeClr val="tx2">
                  <a:lumMod val="76000"/>
                  <a:lumOff val="24000"/>
                </a:schemeClr>
              </a:solidFill>
            </a:endParaRPr>
          </a:p>
        </p:txBody>
      </p:sp>
      <p:sp>
        <p:nvSpPr>
          <p:cNvPr id="4" name="Slide Number Placeholder 3">
            <a:extLst>
              <a:ext uri="{FF2B5EF4-FFF2-40B4-BE49-F238E27FC236}">
                <a16:creationId xmlns:a16="http://schemas.microsoft.com/office/drawing/2014/main" id="{1FFFE571-66BA-3F1D-8D8E-DF4BE5E4F6E3}"/>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157010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949570C-400A-85A0-DB64-D26F4F52C02D}"/>
              </a:ext>
            </a:extLst>
          </p:cNvPr>
          <p:cNvSpPr>
            <a:spLocks noGrp="1"/>
          </p:cNvSpPr>
          <p:nvPr>
            <p:ph type="title"/>
          </p:nvPr>
        </p:nvSpPr>
        <p:spPr/>
        <p:txBody>
          <a:bodyPr/>
          <a:lstStyle/>
          <a:p>
            <a:r>
              <a:rPr lang="en-US"/>
              <a:t>Vision of a Massachusetts Graduate</a:t>
            </a:r>
          </a:p>
        </p:txBody>
      </p:sp>
      <p:sp>
        <p:nvSpPr>
          <p:cNvPr id="15" name="Text Placeholder 14">
            <a:extLst>
              <a:ext uri="{FF2B5EF4-FFF2-40B4-BE49-F238E27FC236}">
                <a16:creationId xmlns:a16="http://schemas.microsoft.com/office/drawing/2014/main" id="{EA28D514-6F58-3479-7E6E-DDA665A3E4CE}"/>
              </a:ext>
            </a:extLst>
          </p:cNvPr>
          <p:cNvSpPr>
            <a:spLocks noGrp="1"/>
          </p:cNvSpPr>
          <p:nvPr>
            <p:ph type="body" sz="half" idx="2"/>
          </p:nvPr>
        </p:nvSpPr>
        <p:spPr/>
        <p:txBody>
          <a:bodyPr>
            <a:normAutofit lnSpcReduction="10000"/>
          </a:bodyPr>
          <a:lstStyle/>
          <a:p>
            <a:endParaRPr lang="en-US" b="1">
              <a:solidFill>
                <a:schemeClr val="bg1"/>
              </a:solidFill>
            </a:endParaRPr>
          </a:p>
          <a:p>
            <a:r>
              <a:rPr lang="en-US" b="1">
                <a:solidFill>
                  <a:schemeClr val="bg1"/>
                </a:solidFill>
              </a:rPr>
              <a:t>Thinkers:</a:t>
            </a:r>
          </a:p>
          <a:p>
            <a:pPr marL="285750" indent="-285750">
              <a:buFont typeface="Arial" panose="020B0604020202020204" pitchFamily="34" charset="0"/>
              <a:buChar char="•"/>
            </a:pPr>
            <a:r>
              <a:rPr lang="en-US">
                <a:solidFill>
                  <a:schemeClr val="bg1"/>
                </a:solidFill>
              </a:rPr>
              <a:t>Academically Prepared</a:t>
            </a:r>
          </a:p>
          <a:p>
            <a:pPr marL="285750" indent="-285750">
              <a:buFont typeface="Arial" panose="020B0604020202020204" pitchFamily="34" charset="0"/>
              <a:buChar char="•"/>
            </a:pPr>
            <a:r>
              <a:rPr lang="en-US">
                <a:solidFill>
                  <a:schemeClr val="bg1"/>
                </a:solidFill>
              </a:rPr>
              <a:t>Creative Problem-Solvers</a:t>
            </a:r>
          </a:p>
          <a:p>
            <a:r>
              <a:rPr lang="en-US" b="1">
                <a:solidFill>
                  <a:schemeClr val="bg1"/>
                </a:solidFill>
              </a:rPr>
              <a:t>Contributors:</a:t>
            </a:r>
          </a:p>
          <a:p>
            <a:pPr marL="285750" indent="-285750">
              <a:buFont typeface="Arial" panose="020B0604020202020204" pitchFamily="34" charset="0"/>
              <a:buChar char="•"/>
            </a:pPr>
            <a:r>
              <a:rPr lang="en-US">
                <a:solidFill>
                  <a:schemeClr val="bg1"/>
                </a:solidFill>
              </a:rPr>
              <a:t>Self-Aware Navigators</a:t>
            </a:r>
          </a:p>
          <a:p>
            <a:pPr marL="285750" indent="-285750">
              <a:buFont typeface="Arial" panose="020B0604020202020204" pitchFamily="34" charset="0"/>
              <a:buChar char="•"/>
            </a:pPr>
            <a:r>
              <a:rPr lang="en-US">
                <a:solidFill>
                  <a:schemeClr val="bg1"/>
                </a:solidFill>
              </a:rPr>
              <a:t>Intentional Collaborators</a:t>
            </a:r>
          </a:p>
          <a:p>
            <a:r>
              <a:rPr lang="en-US" b="1">
                <a:solidFill>
                  <a:schemeClr val="bg1"/>
                </a:solidFill>
              </a:rPr>
              <a:t>Leaders:</a:t>
            </a:r>
          </a:p>
          <a:p>
            <a:pPr marL="285750" indent="-285750">
              <a:buFont typeface="Arial" panose="020B0604020202020204" pitchFamily="34" charset="0"/>
              <a:buChar char="•"/>
            </a:pPr>
            <a:r>
              <a:rPr lang="en-US">
                <a:solidFill>
                  <a:schemeClr val="bg1"/>
                </a:solidFill>
              </a:rPr>
              <a:t>Responsible Decision Makers</a:t>
            </a:r>
          </a:p>
          <a:p>
            <a:pPr marL="285750" indent="-285750">
              <a:buFont typeface="Arial" panose="020B0604020202020204" pitchFamily="34" charset="0"/>
              <a:buChar char="•"/>
            </a:pPr>
            <a:r>
              <a:rPr lang="en-US">
                <a:solidFill>
                  <a:schemeClr val="bg1"/>
                </a:solidFill>
              </a:rPr>
              <a:t>Effective Communicators</a:t>
            </a:r>
          </a:p>
        </p:txBody>
      </p:sp>
      <p:pic>
        <p:nvPicPr>
          <p:cNvPr id="7" name="Picture Placeholder 6" descr="Diagram">
            <a:extLst>
              <a:ext uri="{FF2B5EF4-FFF2-40B4-BE49-F238E27FC236}">
                <a16:creationId xmlns:a16="http://schemas.microsoft.com/office/drawing/2014/main" id="{656B6F99-6F72-4701-8F6A-05331B6D4CD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p:blipFill>
        <p:spPr>
          <a:xfrm>
            <a:off x="4981126" y="457200"/>
            <a:ext cx="6806510" cy="5916613"/>
          </a:xfrm>
        </p:spPr>
      </p:pic>
      <p:sp>
        <p:nvSpPr>
          <p:cNvPr id="5" name="Slide Number Placeholder 4">
            <a:extLst>
              <a:ext uri="{FF2B5EF4-FFF2-40B4-BE49-F238E27FC236}">
                <a16:creationId xmlns:a16="http://schemas.microsoft.com/office/drawing/2014/main" id="{AF19F811-44A2-AC8F-C891-EA2F61086A69}"/>
              </a:ext>
            </a:extLst>
          </p:cNvPr>
          <p:cNvSpPr>
            <a:spLocks noGrp="1"/>
          </p:cNvSpPr>
          <p:nvPr>
            <p:ph type="sldNum" sz="quarter" idx="12"/>
          </p:nvPr>
        </p:nvSpPr>
        <p:spPr/>
        <p:txBody>
          <a:bodyPr/>
          <a:lstStyle/>
          <a:p>
            <a:fld id="{68A8D22E-6BC5-9E47-900C-2BB94685D9F5}" type="slidenum">
              <a:rPr lang="en-US" smtClean="0"/>
              <a:pPr/>
              <a:t>5</a:t>
            </a:fld>
            <a:endParaRPr lang="en-US"/>
          </a:p>
        </p:txBody>
      </p:sp>
    </p:spTree>
    <p:extLst>
      <p:ext uri="{BB962C8B-B14F-4D97-AF65-F5344CB8AC3E}">
        <p14:creationId xmlns:p14="http://schemas.microsoft.com/office/powerpoint/2010/main" val="131642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F90B3-9294-5AF7-B2C8-613DD4B0A22B}"/>
              </a:ext>
            </a:extLst>
          </p:cNvPr>
          <p:cNvSpPr>
            <a:spLocks noGrp="1"/>
          </p:cNvSpPr>
          <p:nvPr>
            <p:ph type="title"/>
          </p:nvPr>
        </p:nvSpPr>
        <p:spPr/>
        <p:txBody>
          <a:bodyPr/>
          <a:lstStyle/>
          <a:p>
            <a:r>
              <a:rPr lang="en-US">
                <a:latin typeface="Arial"/>
                <a:cs typeface="Arial"/>
              </a:rPr>
              <a:t>Graduation Framework</a:t>
            </a:r>
            <a:endParaRPr lang="en-US"/>
          </a:p>
        </p:txBody>
      </p:sp>
      <p:sp>
        <p:nvSpPr>
          <p:cNvPr id="4" name="Text Placeholder 3">
            <a:extLst>
              <a:ext uri="{FF2B5EF4-FFF2-40B4-BE49-F238E27FC236}">
                <a16:creationId xmlns:a16="http://schemas.microsoft.com/office/drawing/2014/main" id="{50FDCA1C-AE71-0E8D-2A8A-CF04EF49D3D5}"/>
              </a:ext>
            </a:extLst>
          </p:cNvPr>
          <p:cNvSpPr>
            <a:spLocks noGrp="1"/>
          </p:cNvSpPr>
          <p:nvPr>
            <p:ph type="body" sz="half" idx="2"/>
          </p:nvPr>
        </p:nvSpPr>
        <p:spPr/>
        <p:txBody>
          <a:bodyPr vert="horz" lIns="91440" tIns="45720" rIns="91440" bIns="45720" rtlCol="0" anchor="t">
            <a:normAutofit/>
          </a:bodyPr>
          <a:lstStyle/>
          <a:p>
            <a:r>
              <a:rPr lang="en-US" sz="2800" i="1">
                <a:latin typeface="Arial"/>
                <a:cs typeface="Arial"/>
              </a:rPr>
              <a:t>Strong Foundations for Bright Futures</a:t>
            </a:r>
            <a:endParaRPr lang="en-US" sz="2800" i="1"/>
          </a:p>
        </p:txBody>
      </p:sp>
      <p:sp>
        <p:nvSpPr>
          <p:cNvPr id="5" name="Slide Number Placeholder 4">
            <a:extLst>
              <a:ext uri="{FF2B5EF4-FFF2-40B4-BE49-F238E27FC236}">
                <a16:creationId xmlns:a16="http://schemas.microsoft.com/office/drawing/2014/main" id="{A2D25811-A02C-17F4-B93B-9219B7B85D5F}"/>
              </a:ext>
            </a:extLst>
          </p:cNvPr>
          <p:cNvSpPr>
            <a:spLocks noGrp="1"/>
          </p:cNvSpPr>
          <p:nvPr>
            <p:ph type="sldNum" sz="quarter" idx="12"/>
          </p:nvPr>
        </p:nvSpPr>
        <p:spPr/>
        <p:txBody>
          <a:bodyPr/>
          <a:lstStyle/>
          <a:p>
            <a:fld id="{68A8D22E-6BC5-9E47-900C-2BB94685D9F5}" type="slidenum">
              <a:rPr lang="en-US" smtClean="0"/>
              <a:t>6</a:t>
            </a:fld>
            <a:endParaRPr lang="en-US"/>
          </a:p>
        </p:txBody>
      </p:sp>
    </p:spTree>
    <p:extLst>
      <p:ext uri="{BB962C8B-B14F-4D97-AF65-F5344CB8AC3E}">
        <p14:creationId xmlns:p14="http://schemas.microsoft.com/office/powerpoint/2010/main" val="444359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51FE-69B6-AB6D-265E-FFE9AB08C03F}"/>
              </a:ext>
            </a:extLst>
          </p:cNvPr>
          <p:cNvSpPr>
            <a:spLocks noGrp="1"/>
          </p:cNvSpPr>
          <p:nvPr>
            <p:ph type="title"/>
          </p:nvPr>
        </p:nvSpPr>
        <p:spPr/>
        <p:txBody>
          <a:bodyPr/>
          <a:lstStyle/>
          <a:p>
            <a:r>
              <a:rPr lang="en-US">
                <a:latin typeface="Arial"/>
                <a:cs typeface="Arial"/>
              </a:rPr>
              <a:t>Strong Foundations for Bright Futures</a:t>
            </a:r>
            <a:endParaRPr lang="en-US"/>
          </a:p>
        </p:txBody>
      </p:sp>
      <p:sp>
        <p:nvSpPr>
          <p:cNvPr id="3" name="Content Placeholder 2">
            <a:extLst>
              <a:ext uri="{FF2B5EF4-FFF2-40B4-BE49-F238E27FC236}">
                <a16:creationId xmlns:a16="http://schemas.microsoft.com/office/drawing/2014/main" id="{E12316D8-C06F-6556-4985-4735F858666C}"/>
              </a:ext>
            </a:extLst>
          </p:cNvPr>
          <p:cNvSpPr>
            <a:spLocks noGrp="1"/>
          </p:cNvSpPr>
          <p:nvPr>
            <p:ph idx="1"/>
          </p:nvPr>
        </p:nvSpPr>
        <p:spPr/>
        <p:txBody>
          <a:bodyPr vert="horz" lIns="91440" tIns="45720" rIns="91440" bIns="45720" rtlCol="0" anchor="t">
            <a:normAutofit fontScale="92500" lnSpcReduction="10000"/>
          </a:bodyPr>
          <a:lstStyle/>
          <a:p>
            <a:r>
              <a:rPr lang="en-US">
                <a:latin typeface="Arial"/>
                <a:cs typeface="Arial"/>
              </a:rPr>
              <a:t>Built on research spanning all 50 states and DC, the proposed framework is the most comprehensive approach to graduation requirements in the country —</a:t>
            </a:r>
            <a:r>
              <a:rPr lang="en-US" b="1">
                <a:latin typeface="Arial"/>
                <a:cs typeface="Arial"/>
              </a:rPr>
              <a:t> no other state has combined these components at this scale</a:t>
            </a:r>
          </a:p>
          <a:p>
            <a:r>
              <a:rPr lang="en-US">
                <a:latin typeface="Arial"/>
                <a:cs typeface="Arial"/>
              </a:rPr>
              <a:t>Reflects a core belief that every student in Massachusetts deserves an education that prepares them for meaningful choice and opportunity after high school</a:t>
            </a:r>
          </a:p>
          <a:p>
            <a:r>
              <a:rPr lang="en-US">
                <a:latin typeface="Arial"/>
                <a:cs typeface="Arial"/>
              </a:rPr>
              <a:t>Preserves </a:t>
            </a:r>
            <a:r>
              <a:rPr lang="en-US" b="1">
                <a:latin typeface="Arial"/>
                <a:cs typeface="Arial"/>
              </a:rPr>
              <a:t>local flexibility</a:t>
            </a:r>
            <a:r>
              <a:rPr lang="en-US">
                <a:latin typeface="Arial"/>
                <a:cs typeface="Arial"/>
              </a:rPr>
              <a:t> in how districts support students in meeting the requirements while maintaining a rigorous and uniform standard</a:t>
            </a:r>
          </a:p>
          <a:p>
            <a:r>
              <a:rPr lang="en-US">
                <a:latin typeface="Arial"/>
                <a:cs typeface="Arial"/>
              </a:rPr>
              <a:t>Distinguishes between two categories: </a:t>
            </a:r>
            <a:r>
              <a:rPr lang="en-US" b="1">
                <a:latin typeface="Arial"/>
                <a:cs typeface="Arial"/>
              </a:rPr>
              <a:t>Primary Components</a:t>
            </a:r>
            <a:r>
              <a:rPr lang="en-US">
                <a:latin typeface="Arial"/>
                <a:cs typeface="Arial"/>
              </a:rPr>
              <a:t>, which set consistent statewide expectations for coursework, assessment, and postsecondary planning, and </a:t>
            </a:r>
            <a:r>
              <a:rPr lang="en-US" b="1">
                <a:latin typeface="Arial"/>
                <a:cs typeface="Arial"/>
              </a:rPr>
              <a:t>Embedded Components</a:t>
            </a:r>
            <a:r>
              <a:rPr lang="en-US">
                <a:latin typeface="Arial"/>
                <a:cs typeface="Arial"/>
              </a:rPr>
              <a:t>, which are integrated across core requirements to support college, career, and civic readiness</a:t>
            </a:r>
          </a:p>
          <a:p>
            <a:endParaRPr lang="en-US"/>
          </a:p>
        </p:txBody>
      </p:sp>
      <p:sp>
        <p:nvSpPr>
          <p:cNvPr id="4" name="Slide Number Placeholder 3">
            <a:extLst>
              <a:ext uri="{FF2B5EF4-FFF2-40B4-BE49-F238E27FC236}">
                <a16:creationId xmlns:a16="http://schemas.microsoft.com/office/drawing/2014/main" id="{DB0C5822-782B-BC07-67D8-E0151F97743F}"/>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92092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96F8-6D82-BDE5-51B6-07F45B7001AC}"/>
              </a:ext>
            </a:extLst>
          </p:cNvPr>
          <p:cNvSpPr>
            <a:spLocks noGrp="1"/>
          </p:cNvSpPr>
          <p:nvPr>
            <p:ph type="title"/>
          </p:nvPr>
        </p:nvSpPr>
        <p:spPr/>
        <p:txBody>
          <a:bodyPr/>
          <a:lstStyle/>
          <a:p>
            <a:r>
              <a:rPr lang="en-US">
                <a:latin typeface="Arial"/>
                <a:cs typeface="Arial"/>
              </a:rPr>
              <a:t>Primary Components</a:t>
            </a:r>
            <a:endParaRPr lang="en-US"/>
          </a:p>
        </p:txBody>
      </p:sp>
      <p:sp>
        <p:nvSpPr>
          <p:cNvPr id="3" name="Content Placeholder 2">
            <a:extLst>
              <a:ext uri="{FF2B5EF4-FFF2-40B4-BE49-F238E27FC236}">
                <a16:creationId xmlns:a16="http://schemas.microsoft.com/office/drawing/2014/main" id="{32A6D497-88C4-AE27-D779-93F670CAC4F4}"/>
              </a:ext>
            </a:extLst>
          </p:cNvPr>
          <p:cNvSpPr>
            <a:spLocks noGrp="1"/>
          </p:cNvSpPr>
          <p:nvPr>
            <p:ph idx="1"/>
          </p:nvPr>
        </p:nvSpPr>
        <p:spPr/>
        <p:txBody>
          <a:bodyPr vert="horz" lIns="91440" tIns="45720" rIns="91440" bIns="45720" rtlCol="0" anchor="t">
            <a:normAutofit/>
          </a:bodyPr>
          <a:lstStyle/>
          <a:p>
            <a:r>
              <a:rPr lang="en-US">
                <a:latin typeface="Arial"/>
                <a:cs typeface="Arial"/>
              </a:rPr>
              <a:t>Foundational Coursework</a:t>
            </a:r>
          </a:p>
          <a:p>
            <a:r>
              <a:rPr lang="en-US">
                <a:latin typeface="Arial"/>
                <a:cs typeface="Arial"/>
              </a:rPr>
              <a:t>End-of-Course Assessments</a:t>
            </a:r>
          </a:p>
          <a:p>
            <a:r>
              <a:rPr lang="en-US">
                <a:latin typeface="Arial"/>
                <a:cs typeface="Arial"/>
              </a:rPr>
              <a:t>Postsecondary Planning</a:t>
            </a:r>
          </a:p>
          <a:p>
            <a:r>
              <a:rPr lang="en-US">
                <a:latin typeface="Arial"/>
                <a:cs typeface="Arial"/>
              </a:rPr>
              <a:t>Culminating Experiences</a:t>
            </a:r>
          </a:p>
          <a:p>
            <a:endParaRPr lang="en-US">
              <a:latin typeface="Arial"/>
              <a:cs typeface="Arial"/>
            </a:endParaRPr>
          </a:p>
        </p:txBody>
      </p:sp>
      <p:sp>
        <p:nvSpPr>
          <p:cNvPr id="5" name="Slide Number Placeholder 4">
            <a:extLst>
              <a:ext uri="{FF2B5EF4-FFF2-40B4-BE49-F238E27FC236}">
                <a16:creationId xmlns:a16="http://schemas.microsoft.com/office/drawing/2014/main" id="{1D495B36-ECDF-08BE-5F41-CA972A24F347}"/>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164640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F292-7018-8E55-1004-E88EBA86F111}"/>
              </a:ext>
            </a:extLst>
          </p:cNvPr>
          <p:cNvSpPr>
            <a:spLocks noGrp="1"/>
          </p:cNvSpPr>
          <p:nvPr>
            <p:ph type="title"/>
          </p:nvPr>
        </p:nvSpPr>
        <p:spPr/>
        <p:txBody>
          <a:bodyPr/>
          <a:lstStyle/>
          <a:p>
            <a:r>
              <a:rPr lang="en-US">
                <a:latin typeface="Arial"/>
                <a:cs typeface="Arial"/>
              </a:rPr>
              <a:t>Foundational Coursework</a:t>
            </a:r>
            <a:endParaRPr lang="en-US"/>
          </a:p>
        </p:txBody>
      </p:sp>
      <p:sp>
        <p:nvSpPr>
          <p:cNvPr id="3" name="Content Placeholder 2">
            <a:extLst>
              <a:ext uri="{FF2B5EF4-FFF2-40B4-BE49-F238E27FC236}">
                <a16:creationId xmlns:a16="http://schemas.microsoft.com/office/drawing/2014/main" id="{4847890D-47A5-CBF7-0C75-CA855D4F778A}"/>
              </a:ext>
            </a:extLst>
          </p:cNvPr>
          <p:cNvSpPr>
            <a:spLocks noGrp="1"/>
          </p:cNvSpPr>
          <p:nvPr>
            <p:ph idx="1"/>
          </p:nvPr>
        </p:nvSpPr>
        <p:spPr>
          <a:xfrm>
            <a:off x="173179" y="1591254"/>
            <a:ext cx="11890665" cy="4577977"/>
          </a:xfrm>
        </p:spPr>
        <p:txBody>
          <a:bodyPr vert="horz" lIns="91440" tIns="45720" rIns="91440" bIns="45720" rtlCol="0" anchor="t">
            <a:normAutofit lnSpcReduction="10000"/>
          </a:bodyPr>
          <a:lstStyle/>
          <a:p>
            <a:r>
              <a:rPr lang="en-US" b="1">
                <a:latin typeface="Arial"/>
                <a:cs typeface="Arial"/>
              </a:rPr>
              <a:t>Recommendation:</a:t>
            </a:r>
            <a:r>
              <a:rPr lang="en-US">
                <a:latin typeface="Arial"/>
                <a:cs typeface="Arial"/>
              </a:rPr>
              <a:t> Students will complete </a:t>
            </a:r>
            <a:r>
              <a:rPr lang="en-US">
                <a:solidFill>
                  <a:srgbClr val="FF0000"/>
                </a:solidFill>
                <a:latin typeface="Arial"/>
                <a:cs typeface="Arial"/>
              </a:rPr>
              <a:t>MassCore</a:t>
            </a:r>
            <a:r>
              <a:rPr lang="en-US">
                <a:latin typeface="Arial"/>
                <a:cs typeface="Arial"/>
              </a:rPr>
              <a:t>, a rigorous program of study that aligns with the admissions requirements for higher education and keeps all postsecondary options available to students.</a:t>
            </a:r>
            <a:endParaRPr lang="en-US"/>
          </a:p>
          <a:p>
            <a:r>
              <a:rPr lang="en-US" b="1">
                <a:latin typeface="Arial"/>
                <a:cs typeface="Arial"/>
              </a:rPr>
              <a:t>Why MassCore Matters:</a:t>
            </a:r>
          </a:p>
          <a:p>
            <a:pPr lvl="1"/>
            <a:r>
              <a:rPr lang="en-US">
                <a:latin typeface="Arial"/>
                <a:cs typeface="Arial"/>
              </a:rPr>
              <a:t>MassCore aligns with the admissions requirements of Massachusetts public four-year colleges and universities.</a:t>
            </a:r>
            <a:endParaRPr lang="en-US" b="1">
              <a:latin typeface="Arial"/>
              <a:cs typeface="Arial"/>
            </a:endParaRPr>
          </a:p>
          <a:p>
            <a:pPr lvl="1"/>
            <a:r>
              <a:rPr lang="en-US">
                <a:latin typeface="Arial"/>
                <a:cs typeface="Arial"/>
              </a:rPr>
              <a:t>National research literature indicates that high school coursework and academic performance is correlated with postsecondary success, including high school graduation, wages, and college enrollment, persistence, and academic performance.</a:t>
            </a:r>
            <a:r>
              <a:rPr lang="en-US" baseline="30000">
                <a:latin typeface="Arial"/>
                <a:cs typeface="Arial"/>
              </a:rPr>
              <a:t>1,2,3,4</a:t>
            </a:r>
          </a:p>
          <a:p>
            <a:pPr lvl="1"/>
            <a:r>
              <a:rPr lang="en-US">
                <a:latin typeface="Arial"/>
                <a:cs typeface="Arial"/>
              </a:rPr>
              <a:t>High school graduates who complete MassCore course recommendations are much more likely to enroll in and complete postsecondary education across the MCAS score distribution.</a:t>
            </a:r>
            <a:r>
              <a:rPr lang="en-US" baseline="30000">
                <a:latin typeface="Arial"/>
                <a:cs typeface="Arial"/>
              </a:rPr>
              <a:t>5</a:t>
            </a:r>
            <a:endParaRPr lang="en-US" baseline="30000"/>
          </a:p>
        </p:txBody>
      </p:sp>
      <p:sp>
        <p:nvSpPr>
          <p:cNvPr id="4" name="Slide Number Placeholder 3">
            <a:extLst>
              <a:ext uri="{FF2B5EF4-FFF2-40B4-BE49-F238E27FC236}">
                <a16:creationId xmlns:a16="http://schemas.microsoft.com/office/drawing/2014/main" id="{A79E20E4-C286-6CC7-1917-423B891480C9}"/>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7593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0f90ca5a2085d8c0a242a18c5743b1a5">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cb07360ac9a85e116485bb8f524b855d"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850D3E-46AF-4B9A-A74F-2F57E85BFB3C}">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5ECF3B-4359-4426-BA8A-5D681BC62C97}">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0128f6a2-0fe6-40ac-973e-bb0bf351512f"/>
    <ds:schemaRef ds:uri="http://purl.org/dc/terms/"/>
    <ds:schemaRef ds:uri="7a12eb2f-f040-4639-9fb2-5a6588dc8035"/>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6C5841F0-3891-4379-A816-298BFDE43237}">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1</TotalTime>
  <Words>2984</Words>
  <Application>Microsoft Office PowerPoint</Application>
  <PresentationFormat>Widescreen</PresentationFormat>
  <Paragraphs>202</Paragraphs>
  <Slides>26</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Office Theme</vt:lpstr>
      <vt:lpstr>Office Theme</vt:lpstr>
      <vt:lpstr>K-12 Statewide Graduation Council Final Report</vt:lpstr>
      <vt:lpstr>Agenda</vt:lpstr>
      <vt:lpstr>Graduation Council Process and Timeline</vt:lpstr>
      <vt:lpstr>Stakeholder Engagement Activities</vt:lpstr>
      <vt:lpstr>Vision of a Massachusetts Graduate</vt:lpstr>
      <vt:lpstr>Graduation Framework</vt:lpstr>
      <vt:lpstr>Strong Foundations for Bright Futures</vt:lpstr>
      <vt:lpstr>Primary Components</vt:lpstr>
      <vt:lpstr>Foundational Coursework</vt:lpstr>
      <vt:lpstr>End-of-Course Assessments</vt:lpstr>
      <vt:lpstr>Postsecondary Planning</vt:lpstr>
      <vt:lpstr>Culminating Experiences</vt:lpstr>
      <vt:lpstr>Embedded  Components</vt:lpstr>
      <vt:lpstr>Financial Literacy</vt:lpstr>
      <vt:lpstr>Work-Based Learning</vt:lpstr>
      <vt:lpstr>FAFSA/MASFA</vt:lpstr>
      <vt:lpstr>Artificial Intelligence &amp; Digital Literacy</vt:lpstr>
      <vt:lpstr>Civic Readiness</vt:lpstr>
      <vt:lpstr>Seals of Distinction</vt:lpstr>
      <vt:lpstr>Seals of Distinction</vt:lpstr>
      <vt:lpstr>Implementation Timeline and Next Steps</vt:lpstr>
      <vt:lpstr>Implementation Timeline</vt:lpstr>
      <vt:lpstr>Next Steps</vt:lpstr>
      <vt:lpstr>Comments and Questions from the Board</vt:lpstr>
      <vt:lpstr>References</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23, 2026 Special Meeting Item 2 Attachment: K-12 Statewide Graduation Council Final Report</dc:title>
  <dc:creator>DESE</dc:creator>
  <cp:lastModifiedBy>Zou, Dong (EOE)</cp:lastModifiedBy>
  <cp:revision>6</cp:revision>
  <dcterms:created xsi:type="dcterms:W3CDTF">2025-11-12T13:51:09Z</dcterms:created>
  <dcterms:modified xsi:type="dcterms:W3CDTF">2026-06-25T16:43:01Z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25 2026 12:00AM</vt:lpwstr>
  </property>
</Properties>
</file>