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64"/>
  </p:notesMasterIdLst>
  <p:sldIdLst>
    <p:sldId id="256" r:id="rId5"/>
    <p:sldId id="274" r:id="rId6"/>
    <p:sldId id="320" r:id="rId7"/>
    <p:sldId id="275" r:id="rId8"/>
    <p:sldId id="276" r:id="rId9"/>
    <p:sldId id="277" r:id="rId10"/>
    <p:sldId id="319" r:id="rId11"/>
    <p:sldId id="278" r:id="rId12"/>
    <p:sldId id="279" r:id="rId13"/>
    <p:sldId id="280" r:id="rId14"/>
    <p:sldId id="321" r:id="rId15"/>
    <p:sldId id="286" r:id="rId16"/>
    <p:sldId id="317" r:id="rId17"/>
    <p:sldId id="318" r:id="rId18"/>
    <p:sldId id="322" r:id="rId19"/>
    <p:sldId id="334" r:id="rId20"/>
    <p:sldId id="281" r:id="rId21"/>
    <p:sldId id="282" r:id="rId22"/>
    <p:sldId id="283" r:id="rId23"/>
    <p:sldId id="284" r:id="rId24"/>
    <p:sldId id="285" r:id="rId25"/>
    <p:sldId id="336" r:id="rId26"/>
    <p:sldId id="335" r:id="rId27"/>
    <p:sldId id="323" r:id="rId28"/>
    <p:sldId id="333" r:id="rId29"/>
    <p:sldId id="289" r:id="rId30"/>
    <p:sldId id="290" r:id="rId31"/>
    <p:sldId id="291" r:id="rId32"/>
    <p:sldId id="324" r:id="rId33"/>
    <p:sldId id="292" r:id="rId34"/>
    <p:sldId id="315" r:id="rId35"/>
    <p:sldId id="293" r:id="rId36"/>
    <p:sldId id="316" r:id="rId37"/>
    <p:sldId id="294" r:id="rId38"/>
    <p:sldId id="332" r:id="rId39"/>
    <p:sldId id="295" r:id="rId40"/>
    <p:sldId id="304" r:id="rId41"/>
    <p:sldId id="305" r:id="rId42"/>
    <p:sldId id="306" r:id="rId43"/>
    <p:sldId id="307" r:id="rId44"/>
    <p:sldId id="308" r:id="rId45"/>
    <p:sldId id="309" r:id="rId46"/>
    <p:sldId id="310" r:id="rId47"/>
    <p:sldId id="311" r:id="rId48"/>
    <p:sldId id="312" r:id="rId49"/>
    <p:sldId id="313" r:id="rId50"/>
    <p:sldId id="314" r:id="rId51"/>
    <p:sldId id="302" r:id="rId52"/>
    <p:sldId id="330" r:id="rId53"/>
    <p:sldId id="339" r:id="rId54"/>
    <p:sldId id="326" r:id="rId55"/>
    <p:sldId id="337" r:id="rId56"/>
    <p:sldId id="343" r:id="rId57"/>
    <p:sldId id="349" r:id="rId58"/>
    <p:sldId id="347" r:id="rId59"/>
    <p:sldId id="348" r:id="rId60"/>
    <p:sldId id="345" r:id="rId61"/>
    <p:sldId id="346" r:id="rId62"/>
    <p:sldId id="350" r:id="rId6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Slides" id="{DED25BE3-7C0C-4B05-A366-169AE5633EC5}">
          <p14:sldIdLst>
            <p14:sldId id="256"/>
            <p14:sldId id="274"/>
            <p14:sldId id="320"/>
            <p14:sldId id="275"/>
            <p14:sldId id="276"/>
            <p14:sldId id="277"/>
            <p14:sldId id="319"/>
            <p14:sldId id="278"/>
            <p14:sldId id="279"/>
            <p14:sldId id="280"/>
            <p14:sldId id="321"/>
            <p14:sldId id="286"/>
            <p14:sldId id="317"/>
            <p14:sldId id="318"/>
            <p14:sldId id="322"/>
            <p14:sldId id="334"/>
            <p14:sldId id="281"/>
            <p14:sldId id="282"/>
            <p14:sldId id="283"/>
            <p14:sldId id="284"/>
            <p14:sldId id="285"/>
            <p14:sldId id="336"/>
            <p14:sldId id="335"/>
            <p14:sldId id="323"/>
            <p14:sldId id="333"/>
            <p14:sldId id="289"/>
            <p14:sldId id="290"/>
            <p14:sldId id="291"/>
            <p14:sldId id="324"/>
            <p14:sldId id="292"/>
            <p14:sldId id="315"/>
            <p14:sldId id="293"/>
            <p14:sldId id="316"/>
            <p14:sldId id="294"/>
            <p14:sldId id="332"/>
            <p14:sldId id="295"/>
            <p14:sldId id="304"/>
            <p14:sldId id="305"/>
            <p14:sldId id="306"/>
            <p14:sldId id="307"/>
            <p14:sldId id="308"/>
            <p14:sldId id="309"/>
            <p14:sldId id="310"/>
            <p14:sldId id="311"/>
            <p14:sldId id="312"/>
            <p14:sldId id="313"/>
            <p14:sldId id="314"/>
            <p14:sldId id="302"/>
            <p14:sldId id="330"/>
            <p14:sldId id="339"/>
          </p14:sldIdLst>
        </p14:section>
        <p14:section name="Appendix" id="{18AE2F3F-F64D-45E6-9FB6-4862ACF251B2}">
          <p14:sldIdLst>
            <p14:sldId id="326"/>
            <p14:sldId id="337"/>
            <p14:sldId id="343"/>
            <p14:sldId id="349"/>
            <p14:sldId id="347"/>
            <p14:sldId id="348"/>
            <p14:sldId id="345"/>
            <p14:sldId id="346"/>
            <p14:sldId id="35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16347003-ACFD-568D-AF7C-38BEC866C1F7}" name="Deninger, Matthew (DESE)" initials="MD" userId="S::Matthew.J.Deninger@mass.gov::d333489e-9138-4625-ad0a-e48888547b01" providerId="AD"/>
  <p188:author id="{5C1B2516-ADB9-05F6-3B74-D18DEE411C29}" name="Foley, Kinnon (DESE)" initials="KF" userId="S::Kinnon.Foley@mass.gov::4bff922e-d211-4dcd-970c-f57d358f4faf" providerId="AD"/>
  <p188:author id="{8C592D30-2790-C53A-65AD-E37E11204179}" name="Foley, Kinnon (DESE)" initials="FK" userId="S::kinnon.foley@mass.gov::4bff922e-d211-4dcd-970c-f57d358f4faf" providerId="AD"/>
  <p188:author id="{DF12B130-C0CD-383B-122E-0AE90E42289E}" name="Butters, Paige (DESE)" initials="PB" userId="S::Paige.Butters@mass.gov::e798afc9-de76-496f-a8a3-506232447399" providerId="AD"/>
  <p188:author id="{8186DC40-34BB-BFD6-A493-2F143969E3F3}" name="Curtin, Robert (DESE)" initials="CR" userId="S::robert.c.curtin@mass.gov::9284700e-ed31-4409-9ea9-d5bf75419e76" providerId="AD"/>
  <p188:author id="{35A9B444-511A-1304-FB78-EF97F365A399}" name="Vargas, Shirley (DESE)" initials="VS" userId="S::shirley.vargas@mass.gov::ec115f06-2983-4c06-a454-5da3e26a674c" providerId="AD"/>
  <p188:author id="{BB5E4B54-6D4B-C8B3-0FDB-6F0B7F67C7B1}" name="Secatore, Lauren (DESE)" initials="SL" userId="S::lauren.secatore@mass.gov::cd17b2b9-6d24-4d8d-8f5c-ab70f3a1bb15" providerId="AD"/>
  <p188:author id="{D5808F6F-22FB-FE31-0D3B-222C495E888E}" name="Gonzales, Erica (DESE)" initials="GE" userId="S::erica.m.gonzales@mass.gov::427ee677-6162-42a0-9277-244131bf98e5" providerId="AD"/>
  <p188:author id="{B53D09B8-9B65-12E3-605B-82D5151C91D9}" name="Robinson, Regina M. (DESE)" initials="R(" userId="S::regina.m.robinson@mass.gov::8c0852fe-47f8-45d1-879d-1f0c7af499bd" providerId="AD"/>
  <p188:author id="{880698E1-6C44-1B6F-E934-1E02C2380658}" name="Bettencourt, Helene H. (DESE)" initials="B(" userId="S::helene.h.bettencourt@mass.gov::6a8bcea8-cd3e-4936-88c7-fa44c254e04c" providerId="AD"/>
  <p188:author id="{37F8F0E3-0903-C0EC-808C-1A8931F39D90}" name="Secatore, Lauren (DESE)" initials="LS" userId="S::Lauren.Secatore@mass.gov::cd17b2b9-6d24-4d8d-8f5c-ab70f3a1bb15" providerId="AD"/>
  <p188:author id="{5A3F0EF4-3C0D-73A3-27C7-E90D66090C92}" name="Woo, Lauren (DESE)" initials="WL(" userId="S::Lauren.Woo@mass.gov::891b1bf9-83ca-4481-960c-a0625b521a43" providerId="AD"/>
  <p188:author id="{2EE0A2FB-6476-1F21-BDE0-1DC238624BD1}" name="Bettencourt, Helene H. (DESE)" initials="HB" userId="S::Helene.H.Bettencourt@mass.gov::6a8bcea8-cd3e-4936-88c7-fa44c254e04c" providerId="AD"/>
  <p188:author id="{289A49FD-D221-F422-0772-A2E7CE9A13C9}" name="Butters, Paige (DESE)" initials="BP" userId="S::paige.butters@mass.gov::e798afc9-de76-496f-a8a3-50623244739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897B"/>
    <a:srgbClr val="338D85"/>
    <a:srgbClr val="1E4782"/>
    <a:srgbClr val="F7C948"/>
    <a:srgbClr val="F7BF3C"/>
    <a:srgbClr val="263F70"/>
    <a:srgbClr val="000000"/>
    <a:srgbClr val="57606E"/>
    <a:srgbClr val="566DA3"/>
    <a:srgbClr val="3946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E27388-D18C-43A0-BFAB-FC1DB4584352}" v="45" dt="2026-10-09T14:19:15.797"/>
    <p1510:client id="{6676F2D7-B91F-70C4-44D7-02F2DA30EA3C}" v="3" dt="2026-10-08T20:43:32.1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26"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oleObject" Target="https://massgov-my.sharepoint.com/personal/kinnon_foley_mass_gov/Documents/DESE%20STRATEGIC%20PLAN%20SD_ColumnClustered%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oleObject" Target="https://massgov.sharepoint.com/sites/DOE-TEAMS-Cabinet/Shared%20Documents/Cabinet%20Meetings/Final%20Strategic%20Plan%20Documents/DESE%20STRATEGIC%20PLAN%20SD_LineMarkers.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86039462560613"/>
          <c:y val="1.7310850045902031E-2"/>
          <c:w val="0.85872303323106325"/>
          <c:h val="0.7714420737048735"/>
        </c:manualLayout>
      </c:layout>
      <c:barChart>
        <c:barDir val="col"/>
        <c:grouping val="clustered"/>
        <c:varyColors val="0"/>
        <c:ser>
          <c:idx val="0"/>
          <c:order val="0"/>
          <c:tx>
            <c:strRef>
              <c:f>Sheet1!$B$1</c:f>
              <c:strCache>
                <c:ptCount val="1"/>
                <c:pt idx="0">
                  <c:v>2019 % Meeting or Exceeding Expectations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ELA Grades 3-8</c:v>
                </c:pt>
                <c:pt idx="1">
                  <c:v>ELA Grade 10</c:v>
                </c:pt>
                <c:pt idx="2">
                  <c:v>Math Grades 3-8</c:v>
                </c:pt>
                <c:pt idx="3">
                  <c:v>Math Grade 10</c:v>
                </c:pt>
              </c:strCache>
            </c:strRef>
          </c:cat>
          <c:val>
            <c:numRef>
              <c:f>Sheet1!$B$2:$B$5</c:f>
              <c:numCache>
                <c:formatCode>General</c:formatCode>
                <c:ptCount val="4"/>
                <c:pt idx="0">
                  <c:v>52</c:v>
                </c:pt>
                <c:pt idx="1">
                  <c:v>61</c:v>
                </c:pt>
                <c:pt idx="2">
                  <c:v>49</c:v>
                </c:pt>
                <c:pt idx="3">
                  <c:v>59</c:v>
                </c:pt>
              </c:numCache>
            </c:numRef>
          </c:val>
          <c:extLst>
            <c:ext xmlns:c16="http://schemas.microsoft.com/office/drawing/2014/chart" uri="{C3380CC4-5D6E-409C-BE32-E72D297353CC}">
              <c16:uniqueId val="{00000000-C40C-47E8-A96C-13BF436A27ED}"/>
            </c:ext>
          </c:extLst>
        </c:ser>
        <c:ser>
          <c:idx val="1"/>
          <c:order val="1"/>
          <c:tx>
            <c:strRef>
              <c:f>Sheet1!$C$1</c:f>
              <c:strCache>
                <c:ptCount val="1"/>
                <c:pt idx="0">
                  <c:v>2026 % Meeting or Exceeding Expectations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ELA Grades 3-8</c:v>
                </c:pt>
                <c:pt idx="1">
                  <c:v>ELA Grade 10</c:v>
                </c:pt>
                <c:pt idx="2">
                  <c:v>Math Grades 3-8</c:v>
                </c:pt>
                <c:pt idx="3">
                  <c:v>Math Grade 10</c:v>
                </c:pt>
              </c:strCache>
            </c:strRef>
          </c:cat>
          <c:val>
            <c:numRef>
              <c:f>Sheet1!$C$2:$C$5</c:f>
              <c:numCache>
                <c:formatCode>General</c:formatCode>
                <c:ptCount val="4"/>
                <c:pt idx="0">
                  <c:v>40</c:v>
                </c:pt>
                <c:pt idx="1">
                  <c:v>45</c:v>
                </c:pt>
                <c:pt idx="2">
                  <c:v>41</c:v>
                </c:pt>
                <c:pt idx="3">
                  <c:v>44</c:v>
                </c:pt>
              </c:numCache>
            </c:numRef>
          </c:val>
          <c:extLst>
            <c:ext xmlns:c16="http://schemas.microsoft.com/office/drawing/2014/chart" uri="{C3380CC4-5D6E-409C-BE32-E72D297353CC}">
              <c16:uniqueId val="{00000001-C40C-47E8-A96C-13BF436A27ED}"/>
            </c:ext>
          </c:extLst>
        </c:ser>
        <c:ser>
          <c:idx val="2"/>
          <c:order val="2"/>
          <c:tx>
            <c:strRef>
              <c:f>Sheet1!$D$1</c:f>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ELA Grades 3-8</c:v>
                </c:pt>
                <c:pt idx="1">
                  <c:v>ELA Grade 10</c:v>
                </c:pt>
                <c:pt idx="2">
                  <c:v>Math Grades 3-8</c:v>
                </c:pt>
                <c:pt idx="3">
                  <c:v>Math Grade 10</c:v>
                </c:pt>
              </c:strCache>
            </c:strRef>
          </c:cat>
          <c:val>
            <c:numRef>
              <c:f>Sheet1!$D$2:$D$5</c:f>
              <c:numCache>
                <c:formatCode>General</c:formatCode>
                <c:ptCount val="4"/>
              </c:numCache>
            </c:numRef>
          </c:val>
          <c:extLst>
            <c:ext xmlns:c16="http://schemas.microsoft.com/office/drawing/2014/chart" uri="{C3380CC4-5D6E-409C-BE32-E72D297353CC}">
              <c16:uniqueId val="{00000002-C40C-47E8-A96C-13BF436A27ED}"/>
            </c:ext>
          </c:extLst>
        </c:ser>
        <c:dLbls>
          <c:dLblPos val="outEnd"/>
          <c:showLegendKey val="0"/>
          <c:showVal val="1"/>
          <c:showCatName val="0"/>
          <c:showSerName val="0"/>
          <c:showPercent val="0"/>
          <c:showBubbleSize val="0"/>
        </c:dLbls>
        <c:gapWidth val="219"/>
        <c:overlap val="-27"/>
        <c:axId val="1391850240"/>
        <c:axId val="1391846880"/>
      </c:barChart>
      <c:catAx>
        <c:axId val="139185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91846880"/>
        <c:crosses val="autoZero"/>
        <c:auto val="1"/>
        <c:lblAlgn val="ctr"/>
        <c:lblOffset val="100"/>
        <c:tickLblSkip val="1"/>
        <c:noMultiLvlLbl val="0"/>
      </c:catAx>
      <c:valAx>
        <c:axId val="13918468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Percent Change (%)</a:t>
                </a:r>
              </a:p>
            </c:rich>
          </c:tx>
          <c:layout>
            <c:manualLayout>
              <c:xMode val="edge"/>
              <c:yMode val="edge"/>
              <c:x val="1.3485973675975938E-3"/>
              <c:y val="0.26709704420024316"/>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391850240"/>
        <c:crosses val="autoZero"/>
        <c:crossBetween val="between"/>
      </c:valAx>
      <c:spPr>
        <a:noFill/>
        <a:ln w="25400">
          <a:noFill/>
        </a:ln>
        <a:effectLst/>
      </c:spPr>
    </c:plotArea>
    <c:legend>
      <c:legendPos val="b"/>
      <c:legendEntry>
        <c:idx val="2"/>
        <c:delete val="1"/>
      </c:legendEntry>
      <c:layout>
        <c:manualLayout>
          <c:xMode val="edge"/>
          <c:yMode val="edge"/>
          <c:x val="0"/>
          <c:y val="0.87661896280348583"/>
          <c:w val="0.99872978360371367"/>
          <c:h val="0.12338103719651415"/>
        </c:manualLayout>
      </c:layout>
      <c:overlay val="0"/>
      <c:spPr>
        <a:noFill/>
        <a:ln>
          <a:noFill/>
        </a:ln>
        <a:effectLst/>
      </c:spPr>
      <c:txPr>
        <a:bodyPr rot="0" spcFirstLastPara="1" vertOverflow="ellipsis" vert="horz" wrap="square" anchor="ctr" anchorCtr="1"/>
        <a:lstStyle/>
        <a:p>
          <a:pPr>
            <a:defRPr lang="en-US"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rgbClr val="1E4782"/>
                </a:solidFill>
                <a:latin typeface="+mn-lt"/>
                <a:ea typeface="+mn-ea"/>
                <a:cs typeface="+mn-cs"/>
              </a:defRPr>
            </a:pPr>
            <a:r>
              <a:rPr lang="en-US" sz="2400">
                <a:solidFill>
                  <a:srgbClr val="1E4782"/>
                </a:solidFill>
              </a:rPr>
              <a:t>% of students meeting or exceeding expectations</a:t>
            </a:r>
          </a:p>
        </c:rich>
      </c:tx>
      <c:overlay val="0"/>
      <c:spPr>
        <a:noFill/>
        <a:ln>
          <a:noFill/>
        </a:ln>
        <a:effectLst/>
      </c:spPr>
      <c:txPr>
        <a:bodyPr rot="0" spcFirstLastPara="1" vertOverflow="ellipsis" vert="horz" wrap="square" anchor="ctr" anchorCtr="1"/>
        <a:lstStyle/>
        <a:p>
          <a:pPr>
            <a:defRPr sz="2400" b="1" i="0" u="none" strike="noStrike" kern="1200" baseline="0">
              <a:solidFill>
                <a:srgbClr val="1E4782"/>
              </a:solidFill>
              <a:latin typeface="+mn-lt"/>
              <a:ea typeface="+mn-ea"/>
              <a:cs typeface="+mn-cs"/>
            </a:defRPr>
          </a:pPr>
          <a:endParaRPr lang="en-US"/>
        </a:p>
      </c:txPr>
    </c:title>
    <c:autoTitleDeleted val="0"/>
    <c:plotArea>
      <c:layout>
        <c:manualLayout>
          <c:layoutTarget val="inner"/>
          <c:xMode val="edge"/>
          <c:yMode val="edge"/>
          <c:x val="6.6290994775812781E-2"/>
          <c:y val="8.1523471927632679E-2"/>
          <c:w val="0.91676252325477625"/>
          <c:h val="0.70730380036502261"/>
        </c:manualLayout>
      </c:layout>
      <c:lineChart>
        <c:grouping val="standard"/>
        <c:varyColors val="0"/>
        <c:ser>
          <c:idx val="1"/>
          <c:order val="1"/>
          <c:tx>
            <c:strRef>
              <c:f>Sheet1!$C$1</c:f>
              <c:strCache>
                <c:ptCount val="1"/>
                <c:pt idx="0">
                  <c:v>Math MCAS</c:v>
                </c:pt>
              </c:strCache>
            </c:strRef>
          </c:tx>
          <c:spPr>
            <a:ln w="34925" cap="rnd">
              <a:solidFill>
                <a:schemeClr val="accent2"/>
              </a:solidFill>
              <a:prstDash val="sysDash"/>
              <a:round/>
            </a:ln>
            <a:effectLst/>
          </c:spPr>
          <c:marker>
            <c:symbol val="circle"/>
            <c:size val="6"/>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9525">
                <a:solidFill>
                  <a:schemeClr val="accent2"/>
                </a:solidFill>
                <a:round/>
              </a:ln>
              <a:effectLst/>
            </c:spPr>
          </c:marke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2">
                        <a:lumMod val="7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2026</c:v>
                </c:pt>
                <c:pt idx="1">
                  <c:v>2027</c:v>
                </c:pt>
                <c:pt idx="2">
                  <c:v>2028</c:v>
                </c:pt>
                <c:pt idx="3">
                  <c:v>2029</c:v>
                </c:pt>
                <c:pt idx="4">
                  <c:v>2030</c:v>
                </c:pt>
                <c:pt idx="5">
                  <c:v>2031</c:v>
                </c:pt>
              </c:numCache>
            </c:numRef>
          </c:cat>
          <c:val>
            <c:numRef>
              <c:f>Sheet1!$C$2:$C$7</c:f>
              <c:numCache>
                <c:formatCode>0</c:formatCode>
                <c:ptCount val="6"/>
                <c:pt idx="0">
                  <c:v>41</c:v>
                </c:pt>
                <c:pt idx="1">
                  <c:v>43.6</c:v>
                </c:pt>
                <c:pt idx="2">
                  <c:v>46.2</c:v>
                </c:pt>
                <c:pt idx="3">
                  <c:v>48.8</c:v>
                </c:pt>
                <c:pt idx="4">
                  <c:v>51.4</c:v>
                </c:pt>
                <c:pt idx="5">
                  <c:v>54</c:v>
                </c:pt>
              </c:numCache>
            </c:numRef>
          </c:val>
          <c:smooth val="0"/>
          <c:extLst>
            <c:ext xmlns:c16="http://schemas.microsoft.com/office/drawing/2014/chart" uri="{C3380CC4-5D6E-409C-BE32-E72D297353CC}">
              <c16:uniqueId val="{00000001-C811-4DDB-BB2A-C1C5EA8F0BC2}"/>
            </c:ext>
          </c:extLst>
        </c:ser>
        <c:ser>
          <c:idx val="0"/>
          <c:order val="0"/>
          <c:tx>
            <c:strRef>
              <c:f>Sheet1!$B$1</c:f>
              <c:strCache>
                <c:ptCount val="1"/>
                <c:pt idx="0">
                  <c:v>ELA MCAS</c:v>
                </c:pt>
              </c:strCache>
            </c:strRef>
          </c:tx>
          <c:spPr>
            <a:ln w="34925" cap="rnd">
              <a:solidFill>
                <a:schemeClr val="accent1">
                  <a:alpha val="98000"/>
                </a:schemeClr>
              </a:solidFill>
              <a:prstDash val="sysDash"/>
              <a:round/>
            </a:ln>
            <a:effectLst/>
          </c:spPr>
          <c:marker>
            <c:symbol val="circle"/>
            <c:size val="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9525">
                <a:solidFill>
                  <a:schemeClr val="accent1"/>
                </a:solidFill>
                <a:round/>
              </a:ln>
              <a:effectLst/>
            </c:spPr>
          </c:marke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rgbClr val="1E4782"/>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2026</c:v>
                </c:pt>
                <c:pt idx="1">
                  <c:v>2027</c:v>
                </c:pt>
                <c:pt idx="2">
                  <c:v>2028</c:v>
                </c:pt>
                <c:pt idx="3">
                  <c:v>2029</c:v>
                </c:pt>
                <c:pt idx="4">
                  <c:v>2030</c:v>
                </c:pt>
                <c:pt idx="5">
                  <c:v>2031</c:v>
                </c:pt>
              </c:numCache>
            </c:numRef>
          </c:cat>
          <c:val>
            <c:numRef>
              <c:f>Sheet1!$B$2:$B$7</c:f>
              <c:numCache>
                <c:formatCode>0</c:formatCode>
                <c:ptCount val="6"/>
                <c:pt idx="0">
                  <c:v>40</c:v>
                </c:pt>
                <c:pt idx="1">
                  <c:v>42.8</c:v>
                </c:pt>
                <c:pt idx="2">
                  <c:v>45.6</c:v>
                </c:pt>
                <c:pt idx="3">
                  <c:v>48.4</c:v>
                </c:pt>
                <c:pt idx="4">
                  <c:v>51.2</c:v>
                </c:pt>
                <c:pt idx="5">
                  <c:v>54</c:v>
                </c:pt>
              </c:numCache>
            </c:numRef>
          </c:val>
          <c:smooth val="0"/>
          <c:extLst>
            <c:ext xmlns:c16="http://schemas.microsoft.com/office/drawing/2014/chart" uri="{C3380CC4-5D6E-409C-BE32-E72D297353CC}">
              <c16:uniqueId val="{00000000-C811-4DDB-BB2A-C1C5EA8F0BC2}"/>
            </c:ext>
          </c:extLst>
        </c:ser>
        <c:dLbls>
          <c:showLegendKey val="0"/>
          <c:showVal val="0"/>
          <c:showCatName val="0"/>
          <c:showSerName val="0"/>
          <c:showPercent val="0"/>
          <c:showBubbleSize val="0"/>
        </c:dLbls>
        <c:marker val="1"/>
        <c:smooth val="0"/>
        <c:axId val="2083299632"/>
        <c:axId val="1328105776"/>
      </c:lineChart>
      <c:catAx>
        <c:axId val="208329963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328105776"/>
        <c:crosses val="autoZero"/>
        <c:auto val="1"/>
        <c:lblAlgn val="ctr"/>
        <c:lblOffset val="100"/>
        <c:noMultiLvlLbl val="0"/>
      </c:catAx>
      <c:valAx>
        <c:axId val="1328105776"/>
        <c:scaling>
          <c:orientation val="minMax"/>
          <c:max val="60"/>
          <c:min val="35"/>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083299632"/>
        <c:crosses val="autoZero"/>
        <c:crossBetween val="between"/>
        <c:majorUnit val="10"/>
        <c:minorUnit val="5"/>
      </c:valAx>
      <c:spPr>
        <a:noFill/>
        <a:ln>
          <a:noFill/>
        </a:ln>
        <a:effectLst/>
      </c:spPr>
    </c:plotArea>
    <c:legend>
      <c:legendPos val="b"/>
      <c:layout>
        <c:manualLayout>
          <c:xMode val="edge"/>
          <c:yMode val="edge"/>
          <c:x val="0.24935026092984383"/>
          <c:y val="0.9197859882899253"/>
          <c:w val="0.45870082932924111"/>
          <c:h val="8.0214011710074709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cmpd="dbl">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cap="all" spc="150" baseline="0">
                <a:solidFill>
                  <a:srgbClr val="1E4782"/>
                </a:solidFill>
                <a:latin typeface="+mn-lt"/>
                <a:ea typeface="+mn-ea"/>
                <a:cs typeface="+mn-cs"/>
              </a:defRPr>
            </a:pPr>
            <a:r>
              <a:rPr lang="en-US" sz="2400" cap="none" spc="0" baseline="0">
                <a:solidFill>
                  <a:srgbClr val="1E4782"/>
                </a:solidFill>
                <a:latin typeface="+mn-lt"/>
              </a:rPr>
              <a:t>% of students </a:t>
            </a:r>
            <a:r>
              <a:rPr lang="en-US" sz="2400" u="sng" cap="none" spc="0" baseline="0">
                <a:solidFill>
                  <a:srgbClr val="1E4782"/>
                </a:solidFill>
                <a:latin typeface="+mn-lt"/>
              </a:rPr>
              <a:t>not meeting </a:t>
            </a:r>
            <a:r>
              <a:rPr lang="en-US" sz="2400" cap="none" spc="0" baseline="0">
                <a:solidFill>
                  <a:srgbClr val="1E4782"/>
                </a:solidFill>
                <a:latin typeface="+mn-lt"/>
              </a:rPr>
              <a:t>expectations</a:t>
            </a:r>
          </a:p>
        </c:rich>
      </c:tx>
      <c:overlay val="0"/>
      <c:spPr>
        <a:noFill/>
        <a:ln>
          <a:noFill/>
        </a:ln>
        <a:effectLst/>
      </c:spPr>
      <c:txPr>
        <a:bodyPr rot="0" spcFirstLastPara="1" vertOverflow="ellipsis" vert="horz" wrap="square" anchor="ctr" anchorCtr="1"/>
        <a:lstStyle/>
        <a:p>
          <a:pPr>
            <a:defRPr sz="2400" b="1" i="0" u="none" strike="noStrike" kern="1200" cap="all" spc="150" baseline="0">
              <a:solidFill>
                <a:srgbClr val="1E4782"/>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ELA</c:v>
                </c:pt>
              </c:strCache>
            </c:strRef>
          </c:tx>
          <c:spPr>
            <a:ln w="38100" cap="flat" cmpd="sng" algn="ctr">
              <a:solidFill>
                <a:schemeClr val="accent1"/>
              </a:solidFill>
              <a:prstDash val="sysDash"/>
              <a:miter lim="800000"/>
            </a:ln>
            <a:effectLst/>
          </c:spPr>
          <c:marker>
            <c:symbol val="circle"/>
            <c:size val="9"/>
            <c:spPr>
              <a:solidFill>
                <a:schemeClr val="accent1"/>
              </a:solidFill>
              <a:ln w="9525" cap="flat" cmpd="sng" algn="ctr">
                <a:solidFill>
                  <a:schemeClr val="lt1"/>
                </a:solidFill>
                <a:round/>
              </a:ln>
              <a:effectLst/>
            </c:spPr>
          </c:marker>
          <c:dLbls>
            <c:dLbl>
              <c:idx val="0"/>
              <c:tx>
                <c:rich>
                  <a:bodyPr/>
                  <a:lstStyle/>
                  <a:p>
                    <a:fld id="{CBF8C095-F05C-44F8-9FC5-AF8259FA7AF6}" type="VALUE">
                      <a:rPr lang="en-US">
                        <a:solidFill>
                          <a:srgbClr val="394667"/>
                        </a:solidFill>
                      </a:rPr>
                      <a:pPr/>
                      <a:t>[VALUE]</a:t>
                    </a:fld>
                    <a:endParaRPr lang="en-US"/>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DD6D-47B0-A095-9A30EA6EBC70}"/>
                </c:ext>
              </c:extLst>
            </c:dLbl>
            <c:dLbl>
              <c:idx val="1"/>
              <c:tx>
                <c:rich>
                  <a:bodyPr/>
                  <a:lstStyle/>
                  <a:p>
                    <a:fld id="{6C53CBA2-2036-4784-8DB1-D12FBC94F9E7}" type="VALUE">
                      <a:rPr lang="en-US">
                        <a:solidFill>
                          <a:srgbClr val="394667"/>
                        </a:solidFill>
                      </a:rPr>
                      <a:pPr/>
                      <a:t>[VALUE]</a:t>
                    </a:fld>
                    <a:endParaRPr lang="en-US"/>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DD6D-47B0-A095-9A30EA6EBC70}"/>
                </c:ext>
              </c:extLst>
            </c:dLbl>
            <c:dLbl>
              <c:idx val="2"/>
              <c:tx>
                <c:rich>
                  <a:bodyPr/>
                  <a:lstStyle/>
                  <a:p>
                    <a:fld id="{56A121E7-7484-4ABA-86F7-D16886C69859}" type="VALUE">
                      <a:rPr lang="en-US">
                        <a:solidFill>
                          <a:srgbClr val="394667"/>
                        </a:solidFill>
                      </a:rPr>
                      <a:pPr/>
                      <a:t>[VALUE]</a:t>
                    </a:fld>
                    <a:endParaRPr lang="en-US"/>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DD6D-47B0-A095-9A30EA6EBC70}"/>
                </c:ext>
              </c:extLst>
            </c:dLbl>
            <c:dLbl>
              <c:idx val="3"/>
              <c:tx>
                <c:rich>
                  <a:bodyPr/>
                  <a:lstStyle/>
                  <a:p>
                    <a:fld id="{936D198C-7382-4646-B548-3DB9D0BD5642}" type="VALUE">
                      <a:rPr lang="en-US">
                        <a:solidFill>
                          <a:srgbClr val="394667"/>
                        </a:solidFill>
                      </a:rPr>
                      <a:pPr/>
                      <a:t>[VALUE]</a:t>
                    </a:fld>
                    <a:endParaRPr lang="en-US"/>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DD6D-47B0-A095-9A30EA6EBC70}"/>
                </c:ext>
              </c:extLst>
            </c:dLbl>
            <c:dLbl>
              <c:idx val="4"/>
              <c:tx>
                <c:rich>
                  <a:bodyPr/>
                  <a:lstStyle/>
                  <a:p>
                    <a:fld id="{6565D01B-1AA5-4BD1-933E-BE22B404E383}" type="VALUE">
                      <a:rPr lang="en-US">
                        <a:solidFill>
                          <a:srgbClr val="394667"/>
                        </a:solidFill>
                      </a:rPr>
                      <a:pPr/>
                      <a:t>[VALUE]</a:t>
                    </a:fld>
                    <a:endParaRPr lang="en-US"/>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DD6D-47B0-A095-9A30EA6EBC70}"/>
                </c:ext>
              </c:extLst>
            </c:dLbl>
            <c:dLbl>
              <c:idx val="5"/>
              <c:tx>
                <c:rich>
                  <a:bodyPr/>
                  <a:lstStyle/>
                  <a:p>
                    <a:fld id="{3B6E3751-C071-4E94-95CE-0982BFB8C883}" type="VALUE">
                      <a:rPr lang="en-US" baseline="0" smtClean="0">
                        <a:solidFill>
                          <a:srgbClr val="1E4782"/>
                        </a:solidFill>
                      </a:rPr>
                      <a:pPr/>
                      <a:t>[VALUE]</a:t>
                    </a:fld>
                    <a:endParaRPr lang="en-US"/>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A059-46C2-B6ED-AEF261D9543F}"/>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2">
                        <a:lumMod val="7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a:solidFill>
                        <a:schemeClr val="tx1">
                          <a:lumMod val="35000"/>
                          <a:lumOff val="65000"/>
                        </a:schemeClr>
                      </a:solidFill>
                    </a:ln>
                    <a:effectLst/>
                  </c:spPr>
                </c15:leaderLines>
              </c:ext>
            </c:extLst>
          </c:dLbls>
          <c:cat>
            <c:numRef>
              <c:f>Sheet1!$A$2:$A$7</c:f>
              <c:numCache>
                <c:formatCode>General</c:formatCode>
                <c:ptCount val="6"/>
                <c:pt idx="0">
                  <c:v>2026</c:v>
                </c:pt>
                <c:pt idx="1">
                  <c:v>2027</c:v>
                </c:pt>
                <c:pt idx="2">
                  <c:v>2028</c:v>
                </c:pt>
                <c:pt idx="3">
                  <c:v>2029</c:v>
                </c:pt>
                <c:pt idx="4">
                  <c:v>2030</c:v>
                </c:pt>
                <c:pt idx="5">
                  <c:v>2031</c:v>
                </c:pt>
              </c:numCache>
            </c:numRef>
          </c:cat>
          <c:val>
            <c:numRef>
              <c:f>Sheet1!$B$2:$B$7</c:f>
              <c:numCache>
                <c:formatCode>0</c:formatCode>
                <c:ptCount val="6"/>
                <c:pt idx="0">
                  <c:v>21</c:v>
                </c:pt>
                <c:pt idx="1">
                  <c:v>18.399999999999999</c:v>
                </c:pt>
                <c:pt idx="2">
                  <c:v>15.8</c:v>
                </c:pt>
                <c:pt idx="3">
                  <c:v>13.2</c:v>
                </c:pt>
                <c:pt idx="4">
                  <c:v>10.6</c:v>
                </c:pt>
                <c:pt idx="5">
                  <c:v>8</c:v>
                </c:pt>
              </c:numCache>
            </c:numRef>
          </c:val>
          <c:smooth val="0"/>
          <c:extLst>
            <c:ext xmlns:c15="http://schemas.microsoft.com/office/drawing/2012/chart" uri="{02D57815-91ED-43cb-92C2-25804820EDAC}">
              <c15:datalabelsRange>
                <c15:f>Sheet1!$B$2:$B$7</c15:f>
                <c15:dlblRangeCache>
                  <c:ptCount val="6"/>
                  <c:pt idx="0">
                    <c:v>21</c:v>
                  </c:pt>
                  <c:pt idx="1">
                    <c:v>18</c:v>
                  </c:pt>
                  <c:pt idx="2">
                    <c:v>16</c:v>
                  </c:pt>
                  <c:pt idx="3">
                    <c:v>13</c:v>
                  </c:pt>
                  <c:pt idx="4">
                    <c:v>11</c:v>
                  </c:pt>
                  <c:pt idx="5">
                    <c:v>8</c:v>
                  </c:pt>
                </c15:dlblRangeCache>
              </c15:datalabelsRange>
            </c:ext>
            <c:ext xmlns:c16="http://schemas.microsoft.com/office/drawing/2014/chart" uri="{C3380CC4-5D6E-409C-BE32-E72D297353CC}">
              <c16:uniqueId val="{00000000-F5EE-4111-BCCB-6E440DC881DB}"/>
            </c:ext>
          </c:extLst>
        </c:ser>
        <c:ser>
          <c:idx val="1"/>
          <c:order val="1"/>
          <c:tx>
            <c:strRef>
              <c:f>Sheet1!$C$1</c:f>
              <c:strCache>
                <c:ptCount val="1"/>
                <c:pt idx="0">
                  <c:v>Math</c:v>
                </c:pt>
              </c:strCache>
            </c:strRef>
          </c:tx>
          <c:spPr>
            <a:ln w="38100" cap="flat" cmpd="sng" algn="ctr">
              <a:solidFill>
                <a:schemeClr val="accent2"/>
              </a:solidFill>
              <a:prstDash val="sysDash"/>
              <a:miter lim="800000"/>
            </a:ln>
            <a:effectLst/>
          </c:spPr>
          <c:marker>
            <c:symbol val="circle"/>
            <c:size val="9"/>
            <c:spPr>
              <a:solidFill>
                <a:schemeClr val="accent2"/>
              </a:solidFill>
              <a:ln w="9525" cap="flat" cmpd="sng" algn="ctr">
                <a:solidFill>
                  <a:schemeClr val="lt1"/>
                </a:solidFill>
                <a:round/>
              </a:ln>
              <a:effectLst/>
            </c:spPr>
          </c:marker>
          <c:dLbls>
            <c:dLbl>
              <c:idx val="0"/>
              <c:layout>
                <c:manualLayout>
                  <c:x val="-2.6546416250691169E-2"/>
                  <c:y val="5.0123675640021438E-2"/>
                </c:manualLayout>
              </c:layout>
              <c:tx>
                <c:rich>
                  <a:bodyPr/>
                  <a:lstStyle/>
                  <a:p>
                    <a:fld id="{F58A7AD9-D3D2-4595-9FB4-258FEF4301B5}"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B1AE-4479-94DA-731E4A9F1EF9}"/>
                </c:ext>
              </c:extLst>
            </c:dLbl>
            <c:dLbl>
              <c:idx val="1"/>
              <c:layout>
                <c:manualLayout>
                  <c:x val="-2.1500777554774232E-2"/>
                  <c:y val="4.1397672149619931E-2"/>
                </c:manualLayout>
              </c:layout>
              <c:tx>
                <c:rich>
                  <a:bodyPr/>
                  <a:lstStyle/>
                  <a:p>
                    <a:fld id="{71E9BABD-FAED-429C-8D9E-51BCCA6AF95F}"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B1AE-4479-94DA-731E4A9F1EF9}"/>
                </c:ext>
              </c:extLst>
            </c:dLbl>
            <c:dLbl>
              <c:idx val="2"/>
              <c:layout>
                <c:manualLayout>
                  <c:x val="-2.1500777554774232E-2"/>
                  <c:y val="4.1397672149620042E-2"/>
                </c:manualLayout>
              </c:layout>
              <c:tx>
                <c:rich>
                  <a:bodyPr/>
                  <a:lstStyle/>
                  <a:p>
                    <a:fld id="{095B1C09-1097-46D4-8E48-B6CA6658CFBE}"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B1AE-4479-94DA-731E4A9F1EF9}"/>
                </c:ext>
              </c:extLst>
            </c:dLbl>
            <c:dLbl>
              <c:idx val="3"/>
              <c:layout>
                <c:manualLayout>
                  <c:x val="-2.1500777554774232E-2"/>
                  <c:y val="4.4306339979753841E-2"/>
                </c:manualLayout>
              </c:layout>
              <c:tx>
                <c:rich>
                  <a:bodyPr/>
                  <a:lstStyle/>
                  <a:p>
                    <a:fld id="{B371CCDB-F8EF-4A15-B420-2AA50C03B252}"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B1AE-4479-94DA-731E4A9F1EF9}"/>
                </c:ext>
              </c:extLst>
            </c:dLbl>
            <c:dLbl>
              <c:idx val="4"/>
              <c:layout>
                <c:manualLayout>
                  <c:x val="-2.1500777554774326E-2"/>
                  <c:y val="4.1397672149620042E-2"/>
                </c:manualLayout>
              </c:layout>
              <c:tx>
                <c:rich>
                  <a:bodyPr/>
                  <a:lstStyle/>
                  <a:p>
                    <a:fld id="{12659832-5FF0-4E45-B36D-9621FD4AD6AB}"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B1AE-4479-94DA-731E4A9F1EF9}"/>
                </c:ext>
              </c:extLst>
            </c:dLbl>
            <c:dLbl>
              <c:idx val="5"/>
              <c:layout>
                <c:manualLayout>
                  <c:x val="-2.6432917322559816E-2"/>
                  <c:y val="4.9906909502165885E-2"/>
                </c:manualLayout>
              </c:layout>
              <c:tx>
                <c:rich>
                  <a:bodyPr rot="0" spcFirstLastPara="1" vertOverflow="ellipsis" vert="horz" wrap="square" lIns="38100" tIns="19050" rIns="38100" bIns="19050" anchor="ctr" anchorCtr="1">
                    <a:noAutofit/>
                  </a:bodyPr>
                  <a:lstStyle/>
                  <a:p>
                    <a:pPr>
                      <a:defRPr sz="1800" b="0" i="0" u="none" strike="noStrike" kern="1200" baseline="0">
                        <a:solidFill>
                          <a:schemeClr val="bg1"/>
                        </a:solidFill>
                        <a:latin typeface="+mn-lt"/>
                        <a:ea typeface="+mn-ea"/>
                        <a:cs typeface="+mn-cs"/>
                      </a:defRPr>
                    </a:pPr>
                    <a:fld id="{45575745-0623-42F0-8046-22DF7D10EDEA}" type="CELLRANGE">
                      <a:rPr lang="en-US" sz="1800">
                        <a:solidFill>
                          <a:srgbClr val="16897B"/>
                        </a:solidFill>
                      </a:rPr>
                      <a:pPr>
                        <a:defRPr sz="1800">
                          <a:solidFill>
                            <a:schemeClr val="bg1"/>
                          </a:solidFill>
                        </a:defRPr>
                      </a:pPr>
                      <a:t>[CELLRANGE]</a:t>
                    </a:fld>
                    <a:endParaRPr lang="en-US"/>
                  </a:p>
                </c:rich>
              </c:tx>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bg1"/>
                      </a:solidFill>
                      <a:latin typeface="+mn-lt"/>
                      <a:ea typeface="+mn-ea"/>
                      <a:cs typeface="+mn-cs"/>
                    </a:defRPr>
                  </a:pPr>
                  <a:endParaRPr lang="en-US"/>
                </a:p>
              </c:txPr>
              <c:dLblPos val="r"/>
              <c:showLegendKey val="0"/>
              <c:showVal val="0"/>
              <c:showCatName val="0"/>
              <c:showSerName val="0"/>
              <c:showPercent val="0"/>
              <c:showBubbleSize val="0"/>
              <c:extLst>
                <c:ext xmlns:c15="http://schemas.microsoft.com/office/drawing/2012/chart" uri="{CE6537A1-D6FC-4f65-9D91-7224C49458BB}">
                  <c15:layout>
                    <c:manualLayout>
                      <c:w val="3.7782744435965319E-2"/>
                      <c:h val="0.10682601412628299"/>
                    </c:manualLayout>
                  </c15:layout>
                  <c15:dlblFieldTable/>
                  <c15:showDataLabelsRange val="1"/>
                </c:ext>
                <c:ext xmlns:c16="http://schemas.microsoft.com/office/drawing/2014/chart" uri="{C3380CC4-5D6E-409C-BE32-E72D297353CC}">
                  <c16:uniqueId val="{00000005-B1AE-4479-94DA-731E4A9F1EF9}"/>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rgbClr val="149A8B"/>
                    </a:solidFill>
                    <a:latin typeface="+mn-lt"/>
                    <a:ea typeface="+mn-ea"/>
                    <a:cs typeface="+mn-cs"/>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Sheet1!$A$2:$A$7</c:f>
              <c:numCache>
                <c:formatCode>General</c:formatCode>
                <c:ptCount val="6"/>
                <c:pt idx="0">
                  <c:v>2026</c:v>
                </c:pt>
                <c:pt idx="1">
                  <c:v>2027</c:v>
                </c:pt>
                <c:pt idx="2">
                  <c:v>2028</c:v>
                </c:pt>
                <c:pt idx="3">
                  <c:v>2029</c:v>
                </c:pt>
                <c:pt idx="4">
                  <c:v>2030</c:v>
                </c:pt>
                <c:pt idx="5">
                  <c:v>2031</c:v>
                </c:pt>
              </c:numCache>
            </c:numRef>
          </c:cat>
          <c:val>
            <c:numRef>
              <c:f>Sheet1!$C$2:$C$7</c:f>
              <c:numCache>
                <c:formatCode>0</c:formatCode>
                <c:ptCount val="6"/>
                <c:pt idx="0">
                  <c:v>18</c:v>
                </c:pt>
                <c:pt idx="1">
                  <c:v>16</c:v>
                </c:pt>
                <c:pt idx="2">
                  <c:v>14</c:v>
                </c:pt>
                <c:pt idx="3">
                  <c:v>12</c:v>
                </c:pt>
                <c:pt idx="4">
                  <c:v>10</c:v>
                </c:pt>
                <c:pt idx="5">
                  <c:v>8</c:v>
                </c:pt>
              </c:numCache>
            </c:numRef>
          </c:val>
          <c:smooth val="0"/>
          <c:extLst>
            <c:ext xmlns:c15="http://schemas.microsoft.com/office/drawing/2012/chart" uri="{02D57815-91ED-43cb-92C2-25804820EDAC}">
              <c15:datalabelsRange>
                <c15:f>Sheet1!$C$2:$C$7</c15:f>
                <c15:dlblRangeCache>
                  <c:ptCount val="6"/>
                  <c:pt idx="0">
                    <c:v>18</c:v>
                  </c:pt>
                  <c:pt idx="1">
                    <c:v>16</c:v>
                  </c:pt>
                  <c:pt idx="2">
                    <c:v>14</c:v>
                  </c:pt>
                  <c:pt idx="3">
                    <c:v>12</c:v>
                  </c:pt>
                  <c:pt idx="4">
                    <c:v>10</c:v>
                  </c:pt>
                  <c:pt idx="5">
                    <c:v>8</c:v>
                  </c:pt>
                </c15:dlblRangeCache>
              </c15:datalabelsRange>
            </c:ext>
            <c:ext xmlns:c16="http://schemas.microsoft.com/office/drawing/2014/chart" uri="{C3380CC4-5D6E-409C-BE32-E72D297353CC}">
              <c16:uniqueId val="{00000001-F5EE-4111-BCCB-6E440DC881DB}"/>
            </c:ext>
          </c:extLst>
        </c:ser>
        <c:dLbls>
          <c:showLegendKey val="0"/>
          <c:showVal val="0"/>
          <c:showCatName val="0"/>
          <c:showSerName val="0"/>
          <c:showPercent val="0"/>
          <c:showBubbleSize val="0"/>
        </c:dLbls>
        <c:marker val="1"/>
        <c:smooth val="0"/>
        <c:axId val="1174142847"/>
        <c:axId val="1327993456"/>
      </c:lineChart>
      <c:catAx>
        <c:axId val="1174142847"/>
        <c:scaling>
          <c:orientation val="minMax"/>
        </c:scaling>
        <c:delete val="0"/>
        <c:axPos val="b"/>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327993456"/>
        <c:crossesAt val="0"/>
        <c:auto val="1"/>
        <c:lblAlgn val="ctr"/>
        <c:lblOffset val="100"/>
        <c:noMultiLvlLbl val="0"/>
      </c:catAx>
      <c:valAx>
        <c:axId val="1327993456"/>
        <c:scaling>
          <c:orientation val="minMax"/>
          <c:max val="30"/>
        </c:scaling>
        <c:delete val="0"/>
        <c:axPos val="l"/>
        <c:majorGridlines>
          <c:spPr>
            <a:ln w="9525" cap="flat" cmpd="sng" algn="ctr">
              <a:solidFill>
                <a:schemeClr val="tx1">
                  <a:lumMod val="15000"/>
                  <a:lumOff val="85000"/>
                  <a:alpha val="32000"/>
                </a:schemeClr>
              </a:solidFill>
              <a:round/>
            </a:ln>
            <a:effectLst/>
          </c:spPr>
        </c:majorGridlines>
        <c:numFmt formatCode="0"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174142847"/>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cmpd="sng">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rgbClr val="1E4782"/>
                </a:solidFill>
                <a:latin typeface="+mn-lt"/>
                <a:ea typeface="+mn-ea"/>
                <a:cs typeface="+mn-cs"/>
              </a:defRPr>
            </a:pPr>
            <a:r>
              <a:rPr lang="en-US" sz="2400" b="1">
                <a:solidFill>
                  <a:srgbClr val="1E4782"/>
                </a:solidFill>
              </a:rPr>
              <a:t>%</a:t>
            </a:r>
            <a:r>
              <a:rPr lang="en-US" sz="2400" b="1" baseline="0">
                <a:solidFill>
                  <a:srgbClr val="1E4782"/>
                </a:solidFill>
              </a:rPr>
              <a:t> of students graduating</a:t>
            </a:r>
            <a:endParaRPr lang="en-US" sz="2400" b="1">
              <a:solidFill>
                <a:srgbClr val="1E4782"/>
              </a:solidFill>
            </a:endParaRPr>
          </a:p>
        </c:rich>
      </c:tx>
      <c:layout>
        <c:manualLayout>
          <c:xMode val="edge"/>
          <c:yMode val="edge"/>
          <c:x val="0.24293517419911553"/>
          <c:y val="0"/>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rgbClr val="1E4782"/>
              </a:solidFill>
              <a:latin typeface="+mn-lt"/>
              <a:ea typeface="+mn-ea"/>
              <a:cs typeface="+mn-cs"/>
            </a:defRPr>
          </a:pPr>
          <a:endParaRPr lang="en-US"/>
        </a:p>
      </c:txPr>
    </c:title>
    <c:autoTitleDeleted val="0"/>
    <c:plotArea>
      <c:layout>
        <c:manualLayout>
          <c:layoutTarget val="inner"/>
          <c:xMode val="edge"/>
          <c:yMode val="edge"/>
          <c:x val="0.10000180621957935"/>
          <c:y val="9.025754627016884E-2"/>
          <c:w val="0.88180595947724028"/>
          <c:h val="0.75027405358114019"/>
        </c:manualLayout>
      </c:layout>
      <c:lineChart>
        <c:grouping val="standard"/>
        <c:varyColors val="0"/>
        <c:ser>
          <c:idx val="0"/>
          <c:order val="0"/>
          <c:tx>
            <c:strRef>
              <c:f>Sheet1!$B$1</c:f>
              <c:strCache>
                <c:ptCount val="1"/>
                <c:pt idx="0">
                  <c:v>4-Year Grad Rate</c:v>
                </c:pt>
              </c:strCache>
            </c:strRef>
          </c:tx>
          <c:spPr>
            <a:ln w="28575" cap="rnd">
              <a:solidFill>
                <a:schemeClr val="accent1"/>
              </a:solidFill>
              <a:prstDash val="dash"/>
              <a:round/>
            </a:ln>
            <a:effectLst/>
          </c:spPr>
          <c:marker>
            <c:symbol val="circle"/>
            <c:size val="5"/>
            <c:spPr>
              <a:solidFill>
                <a:srgbClr val="566DA3"/>
              </a:solidFill>
              <a:ln w="34925" cap="rnd">
                <a:solidFill>
                  <a:schemeClr val="accent1"/>
                </a:solidFill>
              </a:ln>
              <a:effectLst/>
            </c:spPr>
          </c:marker>
          <c:dPt>
            <c:idx val="0"/>
            <c:marker>
              <c:symbol val="circle"/>
              <c:size val="5"/>
              <c:spPr>
                <a:solidFill>
                  <a:srgbClr val="566DA3"/>
                </a:solidFill>
                <a:ln w="34925" cap="rnd">
                  <a:solidFill>
                    <a:schemeClr val="accent1"/>
                  </a:solidFill>
                </a:ln>
                <a:effectLst/>
              </c:spPr>
            </c:marker>
            <c:bubble3D val="0"/>
            <c:spPr>
              <a:ln w="28575" cap="rnd">
                <a:solidFill>
                  <a:schemeClr val="accent1"/>
                </a:solidFill>
                <a:prstDash val="dash"/>
                <a:round/>
              </a:ln>
              <a:effectLst/>
            </c:spPr>
            <c:extLst>
              <c:ext xmlns:c16="http://schemas.microsoft.com/office/drawing/2014/chart" uri="{C3380CC4-5D6E-409C-BE32-E72D297353CC}">
                <c16:uniqueId val="{00000000-6B8D-472F-AD42-B9B2560B383E}"/>
              </c:ext>
            </c:extLst>
          </c:dPt>
          <c:dLbls>
            <c:dLbl>
              <c:idx val="2"/>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accent5">
                          <a:lumMod val="75000"/>
                        </a:schemeClr>
                      </a:solidFill>
                      <a:latin typeface="+mn-lt"/>
                      <a:ea typeface="+mn-ea"/>
                      <a:cs typeface="+mn-cs"/>
                    </a:defRPr>
                  </a:pPr>
                  <a:endParaRPr lang="en-US"/>
                </a:p>
              </c:txPr>
              <c:dLblPos val="b"/>
              <c:showLegendKey val="0"/>
              <c:showVal val="1"/>
              <c:showCatName val="0"/>
              <c:showSerName val="0"/>
              <c:showPercent val="0"/>
              <c:showBubbleSize val="0"/>
              <c:extLst>
                <c:ext xmlns:c15="http://schemas.microsoft.com/office/drawing/2012/chart" uri="{CE6537A1-D6FC-4f65-9D91-7224C49458BB}">
                  <c15:layout>
                    <c:manualLayout>
                      <c:w val="9.5637642963045055E-2"/>
                      <c:h val="4.3174287317903577E-2"/>
                    </c:manualLayout>
                  </c15:layout>
                </c:ext>
                <c:ext xmlns:c16="http://schemas.microsoft.com/office/drawing/2014/chart" uri="{C3380CC4-5D6E-409C-BE32-E72D297353CC}">
                  <c16:uniqueId val="{00000000-3FC4-4EE5-9920-A332DB10E88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5">
                        <a:lumMod val="7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Sheet1!$A$2:$A$11</c:f>
              <c:numCache>
                <c:formatCode>General</c:formatCode>
                <c:ptCount val="10"/>
                <c:pt idx="0">
                  <c:v>2022</c:v>
                </c:pt>
                <c:pt idx="1">
                  <c:v>2023</c:v>
                </c:pt>
                <c:pt idx="2">
                  <c:v>2024</c:v>
                </c:pt>
                <c:pt idx="3">
                  <c:v>2025</c:v>
                </c:pt>
                <c:pt idx="4">
                  <c:v>2026</c:v>
                </c:pt>
                <c:pt idx="5">
                  <c:v>2027</c:v>
                </c:pt>
                <c:pt idx="6">
                  <c:v>2028</c:v>
                </c:pt>
                <c:pt idx="7">
                  <c:v>2029</c:v>
                </c:pt>
                <c:pt idx="8">
                  <c:v>2030</c:v>
                </c:pt>
                <c:pt idx="9">
                  <c:v>2031</c:v>
                </c:pt>
              </c:numCache>
            </c:numRef>
          </c:cat>
          <c:val>
            <c:numRef>
              <c:f>Sheet1!$B$2:$B$11</c:f>
              <c:numCache>
                <c:formatCode>0%</c:formatCode>
                <c:ptCount val="10"/>
                <c:pt idx="0">
                  <c:v>0.90100000000000002</c:v>
                </c:pt>
                <c:pt idx="1">
                  <c:v>0.89200000000000002</c:v>
                </c:pt>
                <c:pt idx="2">
                  <c:v>0.88400000000000001</c:v>
                </c:pt>
                <c:pt idx="3">
                  <c:v>0.89300000000000002</c:v>
                </c:pt>
              </c:numCache>
            </c:numRef>
          </c:val>
          <c:smooth val="0"/>
          <c:extLst>
            <c:ext xmlns:c16="http://schemas.microsoft.com/office/drawing/2014/chart" uri="{C3380CC4-5D6E-409C-BE32-E72D297353CC}">
              <c16:uniqueId val="{00000000-A39C-44A2-A784-46FB5CC2E766}"/>
            </c:ext>
          </c:extLst>
        </c:ser>
        <c:ser>
          <c:idx val="1"/>
          <c:order val="1"/>
          <c:tx>
            <c:strRef>
              <c:f>Sheet1!$C$1</c:f>
              <c:strCache>
                <c:ptCount val="1"/>
                <c:pt idx="0">
                  <c:v>Column1</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Sheet1!$A$2:$A$11</c:f>
              <c:numCache>
                <c:formatCode>General</c:formatCode>
                <c:ptCount val="10"/>
                <c:pt idx="0">
                  <c:v>2022</c:v>
                </c:pt>
                <c:pt idx="1">
                  <c:v>2023</c:v>
                </c:pt>
                <c:pt idx="2">
                  <c:v>2024</c:v>
                </c:pt>
                <c:pt idx="3">
                  <c:v>2025</c:v>
                </c:pt>
                <c:pt idx="4">
                  <c:v>2026</c:v>
                </c:pt>
                <c:pt idx="5">
                  <c:v>2027</c:v>
                </c:pt>
                <c:pt idx="6">
                  <c:v>2028</c:v>
                </c:pt>
                <c:pt idx="7">
                  <c:v>2029</c:v>
                </c:pt>
                <c:pt idx="8">
                  <c:v>2030</c:v>
                </c:pt>
                <c:pt idx="9">
                  <c:v>2031</c:v>
                </c:pt>
              </c:numCache>
            </c:numRef>
          </c:cat>
          <c:val>
            <c:numRef>
              <c:f>Sheet1!$C$2:$C$11</c:f>
              <c:numCache>
                <c:formatCode>General</c:formatCode>
                <c:ptCount val="10"/>
              </c:numCache>
            </c:numRef>
          </c:val>
          <c:smooth val="0"/>
          <c:extLst>
            <c:ext xmlns:c16="http://schemas.microsoft.com/office/drawing/2014/chart" uri="{C3380CC4-5D6E-409C-BE32-E72D297353CC}">
              <c16:uniqueId val="{00000001-A39C-44A2-A784-46FB5CC2E766}"/>
            </c:ext>
          </c:extLst>
        </c:ser>
        <c:dLbls>
          <c:showLegendKey val="0"/>
          <c:showVal val="0"/>
          <c:showCatName val="0"/>
          <c:showSerName val="0"/>
          <c:showPercent val="0"/>
          <c:showBubbleSize val="0"/>
        </c:dLbls>
        <c:marker val="1"/>
        <c:smooth val="0"/>
        <c:axId val="1432491872"/>
        <c:axId val="1428285072"/>
        <c:extLst>
          <c:ext xmlns:c15="http://schemas.microsoft.com/office/drawing/2012/chart" uri="{02D57815-91ED-43cb-92C2-25804820EDAC}">
            <c15:filteredLineSeries>
              <c15:ser>
                <c:idx val="2"/>
                <c:order val="2"/>
                <c:tx>
                  <c:strRef>
                    <c:extLst>
                      <c:ext uri="{02D57815-91ED-43cb-92C2-25804820EDAC}">
                        <c15:formulaRef>
                          <c15:sqref>Sheet1!$D$1</c15:sqref>
                        </c15:formulaRef>
                      </c:ext>
                    </c:extLst>
                    <c:strCache>
                      <c:ptCount val="1"/>
                      <c:pt idx="0">
                        <c:v>Column2</c:v>
                      </c:pt>
                    </c:strCache>
                  </c:strRef>
                </c:tx>
                <c:spPr>
                  <a:ln w="28575" cap="rnd">
                    <a:solidFill>
                      <a:schemeClr val="accent3"/>
                    </a:solidFill>
                    <a:round/>
                  </a:ln>
                  <a:effectLst/>
                </c:spPr>
                <c:marker>
                  <c:symbol val="none"/>
                </c:marker>
                <c:cat>
                  <c:numRef>
                    <c:extLst>
                      <c:ext uri="{02D57815-91ED-43cb-92C2-25804820EDAC}">
                        <c15:formulaRef>
                          <c15:sqref>Sheet1!$A$2:$A$11</c15:sqref>
                        </c15:formulaRef>
                      </c:ext>
                    </c:extLst>
                    <c:numCache>
                      <c:formatCode>General</c:formatCode>
                      <c:ptCount val="10"/>
                      <c:pt idx="0">
                        <c:v>2022</c:v>
                      </c:pt>
                      <c:pt idx="1">
                        <c:v>2023</c:v>
                      </c:pt>
                      <c:pt idx="2">
                        <c:v>2024</c:v>
                      </c:pt>
                      <c:pt idx="3">
                        <c:v>2025</c:v>
                      </c:pt>
                      <c:pt idx="4">
                        <c:v>2026</c:v>
                      </c:pt>
                      <c:pt idx="5">
                        <c:v>2027</c:v>
                      </c:pt>
                      <c:pt idx="6">
                        <c:v>2028</c:v>
                      </c:pt>
                      <c:pt idx="7">
                        <c:v>2029</c:v>
                      </c:pt>
                      <c:pt idx="8">
                        <c:v>2030</c:v>
                      </c:pt>
                      <c:pt idx="9">
                        <c:v>2031</c:v>
                      </c:pt>
                    </c:numCache>
                  </c:numRef>
                </c:cat>
                <c:val>
                  <c:numRef>
                    <c:extLst>
                      <c:ext uri="{02D57815-91ED-43cb-92C2-25804820EDAC}">
                        <c15:formulaRef>
                          <c15:sqref>Sheet1!$D$2:$D$11</c15:sqref>
                        </c15:formulaRef>
                      </c:ext>
                    </c:extLst>
                    <c:numCache>
                      <c:formatCode>General</c:formatCode>
                      <c:ptCount val="10"/>
                    </c:numCache>
                  </c:numRef>
                </c:val>
                <c:smooth val="0"/>
                <c:extLst>
                  <c:ext xmlns:c16="http://schemas.microsoft.com/office/drawing/2014/chart" uri="{C3380CC4-5D6E-409C-BE32-E72D297353CC}">
                    <c16:uniqueId val="{00000002-A39C-44A2-A784-46FB5CC2E766}"/>
                  </c:ext>
                </c:extLst>
              </c15:ser>
            </c15:filteredLineSeries>
          </c:ext>
        </c:extLst>
      </c:lineChart>
      <c:catAx>
        <c:axId val="143249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28285072"/>
        <c:crosses val="autoZero"/>
        <c:auto val="1"/>
        <c:lblAlgn val="ctr"/>
        <c:lblOffset val="100"/>
        <c:noMultiLvlLbl val="0"/>
      </c:catAx>
      <c:valAx>
        <c:axId val="1428285072"/>
        <c:scaling>
          <c:orientation val="minMax"/>
          <c:max val="1"/>
          <c:min val="0.7500000000000001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32491872"/>
        <c:crosses val="autoZero"/>
        <c:crossBetween val="between"/>
        <c:majorUnit val="5.000000000000001E-2"/>
        <c:minorUnit val="2.0000000000000004E-2"/>
      </c:valAx>
      <c:spPr>
        <a:noFill/>
        <a:ln>
          <a:noFill/>
        </a:ln>
        <a:effectLst/>
      </c:spPr>
    </c:plotArea>
    <c:legend>
      <c:legendPos val="b"/>
      <c:legendEntry>
        <c:idx val="1"/>
        <c:delete val="1"/>
      </c:legendEntry>
      <c:layout>
        <c:manualLayout>
          <c:xMode val="edge"/>
          <c:yMode val="edge"/>
          <c:x val="0.21149213421399271"/>
          <c:y val="0.92412891631789273"/>
          <c:w val="0.54191659740030584"/>
          <c:h val="7.286145988508192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rgbClr val="1E4782"/>
                </a:solidFill>
                <a:latin typeface="+mn-lt"/>
                <a:ea typeface="+mn-ea"/>
                <a:cs typeface="+mn-cs"/>
              </a:defRPr>
            </a:pPr>
            <a:r>
              <a:rPr lang="en-US" sz="2400" b="1">
                <a:solidFill>
                  <a:srgbClr val="1E4782"/>
                </a:solidFill>
              </a:rPr>
              <a:t>% completing advanced coursework</a:t>
            </a:r>
          </a:p>
        </c:rich>
      </c:tx>
      <c:layout>
        <c:manualLayout>
          <c:xMode val="edge"/>
          <c:yMode val="edge"/>
          <c:x val="0.13168037006423922"/>
          <c:y val="0"/>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rgbClr val="1E4782"/>
              </a:solidFill>
              <a:latin typeface="+mn-lt"/>
              <a:ea typeface="+mn-ea"/>
              <a:cs typeface="+mn-cs"/>
            </a:defRPr>
          </a:pPr>
          <a:endParaRPr lang="en-US"/>
        </a:p>
      </c:txPr>
    </c:title>
    <c:autoTitleDeleted val="0"/>
    <c:plotArea>
      <c:layout>
        <c:manualLayout>
          <c:layoutTarget val="inner"/>
          <c:xMode val="edge"/>
          <c:yMode val="edge"/>
          <c:x val="9.9359017018501361E-2"/>
          <c:y val="0.15128108986376701"/>
          <c:w val="0.87478870736273118"/>
          <c:h val="0.62142392915171307"/>
        </c:manualLayout>
      </c:layout>
      <c:lineChart>
        <c:grouping val="standard"/>
        <c:varyColors val="0"/>
        <c:ser>
          <c:idx val="0"/>
          <c:order val="0"/>
          <c:tx>
            <c:strRef>
              <c:f>Sheet1!$B$1</c:f>
              <c:strCache>
                <c:ptCount val="1"/>
                <c:pt idx="0">
                  <c:v>% of 11th and 12th grade students completing advanced coursework</c:v>
                </c:pt>
              </c:strCache>
            </c:strRef>
          </c:tx>
          <c:spPr>
            <a:ln w="28575" cap="rnd">
              <a:solidFill>
                <a:schemeClr val="accent1"/>
              </a:solidFill>
              <a:prstDash val="sysDash"/>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rgbClr val="1E478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2026</c:v>
                </c:pt>
                <c:pt idx="1">
                  <c:v>2027</c:v>
                </c:pt>
                <c:pt idx="2">
                  <c:v>2028</c:v>
                </c:pt>
                <c:pt idx="3">
                  <c:v>2029</c:v>
                </c:pt>
                <c:pt idx="4">
                  <c:v>2030</c:v>
                </c:pt>
                <c:pt idx="5">
                  <c:v>2031</c:v>
                </c:pt>
              </c:numCache>
            </c:numRef>
          </c:cat>
          <c:val>
            <c:numRef>
              <c:f>Sheet1!$B$2:$B$7</c:f>
              <c:numCache>
                <c:formatCode>General</c:formatCode>
                <c:ptCount val="6"/>
                <c:pt idx="0">
                  <c:v>70.3</c:v>
                </c:pt>
                <c:pt idx="1">
                  <c:v>76.2</c:v>
                </c:pt>
                <c:pt idx="2">
                  <c:v>82.2</c:v>
                </c:pt>
                <c:pt idx="3">
                  <c:v>88.1</c:v>
                </c:pt>
                <c:pt idx="4">
                  <c:v>94.1</c:v>
                </c:pt>
                <c:pt idx="5">
                  <c:v>100</c:v>
                </c:pt>
              </c:numCache>
            </c:numRef>
          </c:val>
          <c:smooth val="0"/>
          <c:extLst>
            <c:ext xmlns:c16="http://schemas.microsoft.com/office/drawing/2014/chart" uri="{C3380CC4-5D6E-409C-BE32-E72D297353CC}">
              <c16:uniqueId val="{00000000-3CAA-4C1F-AD73-1FE6347E349D}"/>
            </c:ext>
          </c:extLst>
        </c:ser>
        <c:dLbls>
          <c:showLegendKey val="0"/>
          <c:showVal val="0"/>
          <c:showCatName val="0"/>
          <c:showSerName val="0"/>
          <c:showPercent val="0"/>
          <c:showBubbleSize val="0"/>
        </c:dLbls>
        <c:marker val="1"/>
        <c:smooth val="0"/>
        <c:axId val="361574719"/>
        <c:axId val="361574239"/>
      </c:lineChart>
      <c:catAx>
        <c:axId val="3615747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61574239"/>
        <c:crosses val="autoZero"/>
        <c:auto val="1"/>
        <c:lblAlgn val="ctr"/>
        <c:lblOffset val="100"/>
        <c:noMultiLvlLbl val="0"/>
      </c:catAx>
      <c:valAx>
        <c:axId val="361574239"/>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61574719"/>
        <c:crosses val="autoZero"/>
        <c:crossBetween val="between"/>
      </c:valAx>
      <c:spPr>
        <a:noFill/>
        <a:ln>
          <a:noFill/>
        </a:ln>
        <a:effectLst/>
      </c:spPr>
    </c:plotArea>
    <c:legend>
      <c:legendPos val="b"/>
      <c:layout>
        <c:manualLayout>
          <c:xMode val="edge"/>
          <c:yMode val="edge"/>
          <c:x val="2.8407360682124682E-4"/>
          <c:y val="0.8561374471048262"/>
          <c:w val="0.99943175101017268"/>
          <c:h val="0.1424669330979491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37">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38100" cap="flat" cmpd="dbl" algn="ctr">
        <a:solidFill>
          <a:schemeClr val="phClr"/>
        </a:solidFill>
        <a:miter lim="800000"/>
      </a:ln>
    </cs:spPr>
  </cs:dataPointLine>
  <cs:dataPointMarker>
    <cs:lnRef idx="0">
      <cs:styleClr val="auto"/>
    </cs:lnRef>
    <cs:fillRef idx="0">
      <cs:styleClr val="auto"/>
    </cs:fillRef>
    <cs:effectRef idx="0"/>
    <cs:fontRef idx="minor">
      <a:schemeClr val="tx1"/>
    </cs:fontRef>
    <cs:spPr>
      <a:solidFill>
        <a:schemeClr val="phClr"/>
      </a:solidFill>
      <a:ln w="9525" cap="flat" cmpd="sng" algn="ctr">
        <a:solidFill>
          <a:schemeClr val="lt1"/>
        </a:solidFill>
        <a:round/>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tx1"/>
    </cs:fontRef>
    <cs:spPr>
      <a:ln w="9525">
        <a:solidFill>
          <a:schemeClr val="tx1">
            <a:lumMod val="35000"/>
            <a:lumOff val="65000"/>
          </a:schemeClr>
        </a:solidFill>
      </a:ln>
    </cs:spPr>
  </cs:dropLine>
  <cs:errorBar>
    <cs:lnRef idx="0"/>
    <cs:fillRef idx="0"/>
    <cs:effectRef idx="0"/>
    <cs:fontRef idx="minor">
      <a:schemeClr val="tx1"/>
    </cs:fontRef>
    <cs:spPr>
      <a:ln w="9525">
        <a:solidFill>
          <a:schemeClr val="tx1">
            <a:lumMod val="65000"/>
            <a:lumOff val="35000"/>
          </a:schemeClr>
        </a:solidFill>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alpha val="32000"/>
          </a:schemeClr>
        </a:solidFill>
        <a:round/>
      </a:ln>
    </cs:spPr>
  </cs:gridlineMajor>
  <cs:gridlineMinor>
    <cs:lnRef idx="0"/>
    <cs:fillRef idx="0"/>
    <cs:effectRef idx="0"/>
    <cs:fontRef idx="minor">
      <a:schemeClr val="tx1"/>
    </cs:fontRef>
    <cs:spPr>
      <a:ln>
        <a:solidFill>
          <a:schemeClr val="tx1">
            <a:lumMod val="5000"/>
            <a:lumOff val="95000"/>
            <a:alpha val="32000"/>
          </a:schemeClr>
        </a:solidFill>
      </a:ln>
    </cs:spPr>
  </cs:gridlineMinor>
  <cs:hiLoLine>
    <cs:lnRef idx="0"/>
    <cs:fillRef idx="0"/>
    <cs:effectRef idx="0"/>
    <cs:fontRef idx="minor">
      <a:schemeClr val="tx1"/>
    </cs:fontRef>
    <cs:spPr>
      <a:ln w="9525">
        <a:solidFill>
          <a:schemeClr val="tx1"/>
        </a:solidFill>
      </a:ln>
    </cs:spPr>
  </cs:hiLoLine>
  <cs:leaderLine>
    <cs:lnRef idx="0"/>
    <cs:fillRef idx="0"/>
    <cs:effectRef idx="0"/>
    <cs:fontRef idx="minor">
      <a:schemeClr val="tx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spPr>
      <a:ln w="3175" cap="flat" cmpd="sng" algn="ctr">
        <a:solidFill>
          <a:schemeClr val="tx1">
            <a:lumMod val="15000"/>
            <a:lumOff val="85000"/>
          </a:schemeClr>
        </a:solidFill>
        <a:round/>
        <a:tailEnd type="none" w="med" len="lg"/>
      </a:ln>
    </cs:spPr>
    <cs:defRPr sz="1197" kern="1200"/>
  </cs:seriesAxis>
  <cs:seriesLine>
    <cs:lnRef idx="0"/>
    <cs:fillRef idx="0"/>
    <cs:effectRef idx="0"/>
    <cs:fontRef idx="minor">
      <a:schemeClr val="tx1"/>
    </cs:fontRef>
    <cs:spPr>
      <a:ln w="9525">
        <a:solidFill>
          <a:schemeClr val="tx1">
            <a:lumMod val="35000"/>
            <a:lumOff val="65000"/>
          </a:schemeClr>
        </a:solidFill>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tx1"/>
    </cs:fontRef>
    <cs:spPr>
      <a:ln w="12700" cap="rnd"/>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0.8601</cdr:x>
      <cdr:y>0.43341</cdr:y>
    </cdr:from>
    <cdr:to>
      <cdr:x>0.95097</cdr:x>
      <cdr:y>0.49975</cdr:y>
    </cdr:to>
    <cdr:sp macro="" textlink="">
      <cdr:nvSpPr>
        <cdr:cNvPr id="2" name="TextBox 1">
          <a:extLst xmlns:a="http://schemas.openxmlformats.org/drawingml/2006/main">
            <a:ext uri="{FF2B5EF4-FFF2-40B4-BE49-F238E27FC236}">
              <a16:creationId xmlns:a16="http://schemas.microsoft.com/office/drawing/2014/main" id="{143979D9-C4CB-92BE-E768-76796703537E}"/>
            </a:ext>
          </a:extLst>
        </cdr:cNvPr>
        <cdr:cNvSpPr txBox="1"/>
      </cdr:nvSpPr>
      <cdr:spPr>
        <a:xfrm xmlns:a="http://schemas.openxmlformats.org/drawingml/2006/main">
          <a:off x="5980518" y="2654531"/>
          <a:ext cx="631841" cy="40631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kern="1200" dirty="0"/>
            <a:t>91%</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D407B44-A9F9-6344-868B-44BA300F2CC7}" type="datetimeFigureOut">
              <a:rPr lang="en-US" smtClean="0"/>
              <a:t>10/9/2026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B6DB38A-5D4A-D140-AE31-7200571C691E}" type="slidenum">
              <a:rPr lang="en-US" smtClean="0"/>
              <a:t>‹#›</a:t>
            </a:fld>
            <a:endParaRPr lang="en-US"/>
          </a:p>
        </p:txBody>
      </p:sp>
    </p:spTree>
    <p:extLst>
      <p:ext uri="{BB962C8B-B14F-4D97-AF65-F5344CB8AC3E}">
        <p14:creationId xmlns:p14="http://schemas.microsoft.com/office/powerpoint/2010/main" val="202887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a:t>
            </a:fld>
            <a:endParaRPr lang="en-US"/>
          </a:p>
        </p:txBody>
      </p:sp>
    </p:spTree>
    <p:extLst>
      <p:ext uri="{BB962C8B-B14F-4D97-AF65-F5344CB8AC3E}">
        <p14:creationId xmlns:p14="http://schemas.microsoft.com/office/powerpoint/2010/main" val="3612339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3</a:t>
            </a:fld>
            <a:endParaRPr lang="en-US"/>
          </a:p>
        </p:txBody>
      </p:sp>
    </p:spTree>
    <p:extLst>
      <p:ext uri="{BB962C8B-B14F-4D97-AF65-F5344CB8AC3E}">
        <p14:creationId xmlns:p14="http://schemas.microsoft.com/office/powerpoint/2010/main" val="249071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7</a:t>
            </a:fld>
            <a:endParaRPr lang="en-US"/>
          </a:p>
        </p:txBody>
      </p:sp>
    </p:spTree>
    <p:extLst>
      <p:ext uri="{BB962C8B-B14F-4D97-AF65-F5344CB8AC3E}">
        <p14:creationId xmlns:p14="http://schemas.microsoft.com/office/powerpoint/2010/main" val="3987449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9</a:t>
            </a:fld>
            <a:endParaRPr lang="en-US"/>
          </a:p>
        </p:txBody>
      </p:sp>
    </p:spTree>
    <p:extLst>
      <p:ext uri="{BB962C8B-B14F-4D97-AF65-F5344CB8AC3E}">
        <p14:creationId xmlns:p14="http://schemas.microsoft.com/office/powerpoint/2010/main" val="749410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13</a:t>
            </a:fld>
            <a:endParaRPr lang="en-US"/>
          </a:p>
        </p:txBody>
      </p:sp>
    </p:spTree>
    <p:extLst>
      <p:ext uri="{BB962C8B-B14F-4D97-AF65-F5344CB8AC3E}">
        <p14:creationId xmlns:p14="http://schemas.microsoft.com/office/powerpoint/2010/main" val="1452663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14</a:t>
            </a:fld>
            <a:endParaRPr lang="en-US"/>
          </a:p>
        </p:txBody>
      </p:sp>
    </p:spTree>
    <p:extLst>
      <p:ext uri="{BB962C8B-B14F-4D97-AF65-F5344CB8AC3E}">
        <p14:creationId xmlns:p14="http://schemas.microsoft.com/office/powerpoint/2010/main" val="3197583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15</a:t>
            </a:fld>
            <a:endParaRPr lang="en-US"/>
          </a:p>
        </p:txBody>
      </p:sp>
    </p:spTree>
    <p:extLst>
      <p:ext uri="{BB962C8B-B14F-4D97-AF65-F5344CB8AC3E}">
        <p14:creationId xmlns:p14="http://schemas.microsoft.com/office/powerpoint/2010/main" val="3136385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17</a:t>
            </a:fld>
            <a:endParaRPr lang="en-US"/>
          </a:p>
        </p:txBody>
      </p:sp>
    </p:spTree>
    <p:extLst>
      <p:ext uri="{BB962C8B-B14F-4D97-AF65-F5344CB8AC3E}">
        <p14:creationId xmlns:p14="http://schemas.microsoft.com/office/powerpoint/2010/main" val="4020027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18</a:t>
            </a:fld>
            <a:endParaRPr lang="en-US"/>
          </a:p>
        </p:txBody>
      </p:sp>
    </p:spTree>
    <p:extLst>
      <p:ext uri="{BB962C8B-B14F-4D97-AF65-F5344CB8AC3E}">
        <p14:creationId xmlns:p14="http://schemas.microsoft.com/office/powerpoint/2010/main" val="4105548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67DA9-086B-1CA2-4842-45C3BFEEE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AD23BF-390E-C969-18E0-6CD56DA3C59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114C201-FC42-5F56-4B88-8DAEC57E7A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EB8A1A-D8C3-5740-7841-85B286B7209C}"/>
              </a:ext>
            </a:extLst>
          </p:cNvPr>
          <p:cNvSpPr>
            <a:spLocks noGrp="1"/>
          </p:cNvSpPr>
          <p:nvPr>
            <p:ph type="sldNum" sz="quarter" idx="5"/>
          </p:nvPr>
        </p:nvSpPr>
        <p:spPr/>
        <p:txBody>
          <a:bodyPr/>
          <a:lstStyle/>
          <a:p>
            <a:fld id="{9B6DB38A-5D4A-D140-AE31-7200571C691E}" type="slidenum">
              <a:rPr lang="en-US" smtClean="0"/>
              <a:t>19</a:t>
            </a:fld>
            <a:endParaRPr lang="en-US"/>
          </a:p>
        </p:txBody>
      </p:sp>
    </p:spTree>
    <p:extLst>
      <p:ext uri="{BB962C8B-B14F-4D97-AF65-F5344CB8AC3E}">
        <p14:creationId xmlns:p14="http://schemas.microsoft.com/office/powerpoint/2010/main" val="3363224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20</a:t>
            </a:fld>
            <a:endParaRPr lang="en-US"/>
          </a:p>
        </p:txBody>
      </p:sp>
    </p:spTree>
    <p:extLst>
      <p:ext uri="{BB962C8B-B14F-4D97-AF65-F5344CB8AC3E}">
        <p14:creationId xmlns:p14="http://schemas.microsoft.com/office/powerpoint/2010/main" val="706880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F1793-78F6-CCC8-963A-25030AD2AF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81FD39-EE1E-E2DF-A828-18ED3A28F2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AB288D6-E2FC-21E4-4B96-461F438855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23FBBE0-DADF-8E71-6C8C-9D6A66D36A0E}"/>
              </a:ext>
            </a:extLst>
          </p:cNvPr>
          <p:cNvSpPr>
            <a:spLocks noGrp="1"/>
          </p:cNvSpPr>
          <p:nvPr>
            <p:ph type="sldNum" sz="quarter" idx="5"/>
          </p:nvPr>
        </p:nvSpPr>
        <p:spPr/>
        <p:txBody>
          <a:bodyPr/>
          <a:lstStyle/>
          <a:p>
            <a:fld id="{9B6DB38A-5D4A-D140-AE31-7200571C691E}" type="slidenum">
              <a:rPr lang="en-US" smtClean="0"/>
              <a:t>21</a:t>
            </a:fld>
            <a:endParaRPr lang="en-US"/>
          </a:p>
        </p:txBody>
      </p:sp>
    </p:spTree>
    <p:extLst>
      <p:ext uri="{BB962C8B-B14F-4D97-AF65-F5344CB8AC3E}">
        <p14:creationId xmlns:p14="http://schemas.microsoft.com/office/powerpoint/2010/main" val="4474325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A98DD-77D6-39F2-6A8B-4BA1C5163E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68E6F9-9A2F-38AF-2F3A-C237599239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321C14-6A49-7042-D1F1-F2C3C971A0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22C1A0A-58E0-0CBE-722A-5B4AE2797D67}"/>
              </a:ext>
            </a:extLst>
          </p:cNvPr>
          <p:cNvSpPr>
            <a:spLocks noGrp="1"/>
          </p:cNvSpPr>
          <p:nvPr>
            <p:ph type="sldNum" sz="quarter" idx="5"/>
          </p:nvPr>
        </p:nvSpPr>
        <p:spPr/>
        <p:txBody>
          <a:bodyPr/>
          <a:lstStyle/>
          <a:p>
            <a:fld id="{9B6DB38A-5D4A-D140-AE31-7200571C691E}" type="slidenum">
              <a:rPr lang="en-US" smtClean="0"/>
              <a:t>23</a:t>
            </a:fld>
            <a:endParaRPr lang="en-US"/>
          </a:p>
        </p:txBody>
      </p:sp>
    </p:spTree>
    <p:extLst>
      <p:ext uri="{BB962C8B-B14F-4D97-AF65-F5344CB8AC3E}">
        <p14:creationId xmlns:p14="http://schemas.microsoft.com/office/powerpoint/2010/main" val="4144170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27</a:t>
            </a:fld>
            <a:endParaRPr lang="en-US"/>
          </a:p>
        </p:txBody>
      </p:sp>
    </p:spTree>
    <p:extLst>
      <p:ext uri="{BB962C8B-B14F-4D97-AF65-F5344CB8AC3E}">
        <p14:creationId xmlns:p14="http://schemas.microsoft.com/office/powerpoint/2010/main" val="34066344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30</a:t>
            </a:fld>
            <a:endParaRPr lang="en-US"/>
          </a:p>
        </p:txBody>
      </p:sp>
    </p:spTree>
    <p:extLst>
      <p:ext uri="{BB962C8B-B14F-4D97-AF65-F5344CB8AC3E}">
        <p14:creationId xmlns:p14="http://schemas.microsoft.com/office/powerpoint/2010/main" val="12397547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33</a:t>
            </a:fld>
            <a:endParaRPr lang="en-US"/>
          </a:p>
        </p:txBody>
      </p:sp>
    </p:spTree>
    <p:extLst>
      <p:ext uri="{BB962C8B-B14F-4D97-AF65-F5344CB8AC3E}">
        <p14:creationId xmlns:p14="http://schemas.microsoft.com/office/powerpoint/2010/main" val="3833452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37</a:t>
            </a:fld>
            <a:endParaRPr lang="en-US"/>
          </a:p>
        </p:txBody>
      </p:sp>
    </p:spTree>
    <p:extLst>
      <p:ext uri="{BB962C8B-B14F-4D97-AF65-F5344CB8AC3E}">
        <p14:creationId xmlns:p14="http://schemas.microsoft.com/office/powerpoint/2010/main" val="1075861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E9D22-FA7A-F604-766E-40DD2C11DA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7F6D8-BC6A-A116-CC83-DA4EC9CFC4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BB569-93AF-1BCA-130E-ADD66D2922E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9F5994-54EB-3639-9252-3C575D590240}"/>
              </a:ext>
            </a:extLst>
          </p:cNvPr>
          <p:cNvSpPr>
            <a:spLocks noGrp="1"/>
          </p:cNvSpPr>
          <p:nvPr>
            <p:ph type="sldNum" sz="quarter" idx="5"/>
          </p:nvPr>
        </p:nvSpPr>
        <p:spPr/>
        <p:txBody>
          <a:bodyPr/>
          <a:lstStyle/>
          <a:p>
            <a:fld id="{9B6DB38A-5D4A-D140-AE31-7200571C691E}" type="slidenum">
              <a:rPr lang="en-US" smtClean="0"/>
              <a:t>42</a:t>
            </a:fld>
            <a:endParaRPr lang="en-US"/>
          </a:p>
        </p:txBody>
      </p:sp>
    </p:spTree>
    <p:extLst>
      <p:ext uri="{BB962C8B-B14F-4D97-AF65-F5344CB8AC3E}">
        <p14:creationId xmlns:p14="http://schemas.microsoft.com/office/powerpoint/2010/main" val="4286311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4EF9F-3588-1E03-B6B1-AEA542C48F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AAADA7-4B50-E3F1-8509-0DC31858CF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5A03CC-5061-8484-37F0-A7FCA76AA1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E7199B-2CB7-2076-380E-26B036004114}"/>
              </a:ext>
            </a:extLst>
          </p:cNvPr>
          <p:cNvSpPr>
            <a:spLocks noGrp="1"/>
          </p:cNvSpPr>
          <p:nvPr>
            <p:ph type="sldNum" sz="quarter" idx="5"/>
          </p:nvPr>
        </p:nvSpPr>
        <p:spPr/>
        <p:txBody>
          <a:bodyPr/>
          <a:lstStyle/>
          <a:p>
            <a:fld id="{9B6DB38A-5D4A-D140-AE31-7200571C691E}" type="slidenum">
              <a:rPr lang="en-US" smtClean="0"/>
              <a:t>44</a:t>
            </a:fld>
            <a:endParaRPr lang="en-US"/>
          </a:p>
        </p:txBody>
      </p:sp>
    </p:spTree>
    <p:extLst>
      <p:ext uri="{BB962C8B-B14F-4D97-AF65-F5344CB8AC3E}">
        <p14:creationId xmlns:p14="http://schemas.microsoft.com/office/powerpoint/2010/main" val="493286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9E49B-C5E2-5DEB-E854-FB4C616F6A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4F3361-41BA-4F3A-807E-BFDD7CF393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600B2C-32CD-6DF0-CB05-9444475010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BBE30C-4791-13C1-6C9A-47B3E5134E85}"/>
              </a:ext>
            </a:extLst>
          </p:cNvPr>
          <p:cNvSpPr>
            <a:spLocks noGrp="1"/>
          </p:cNvSpPr>
          <p:nvPr>
            <p:ph type="sldNum" sz="quarter" idx="5"/>
          </p:nvPr>
        </p:nvSpPr>
        <p:spPr/>
        <p:txBody>
          <a:bodyPr/>
          <a:lstStyle/>
          <a:p>
            <a:fld id="{9B6DB38A-5D4A-D140-AE31-7200571C691E}" type="slidenum">
              <a:rPr lang="en-US" smtClean="0"/>
              <a:t>46</a:t>
            </a:fld>
            <a:endParaRPr lang="en-US"/>
          </a:p>
        </p:txBody>
      </p:sp>
    </p:spTree>
    <p:extLst>
      <p:ext uri="{BB962C8B-B14F-4D97-AF65-F5344CB8AC3E}">
        <p14:creationId xmlns:p14="http://schemas.microsoft.com/office/powerpoint/2010/main" val="6978074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51</a:t>
            </a:fld>
            <a:endParaRPr lang="en-US"/>
          </a:p>
        </p:txBody>
      </p:sp>
    </p:spTree>
    <p:extLst>
      <p:ext uri="{BB962C8B-B14F-4D97-AF65-F5344CB8AC3E}">
        <p14:creationId xmlns:p14="http://schemas.microsoft.com/office/powerpoint/2010/main" val="25945144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53</a:t>
            </a:fld>
            <a:endParaRPr lang="en-US"/>
          </a:p>
        </p:txBody>
      </p:sp>
    </p:spTree>
    <p:extLst>
      <p:ext uri="{BB962C8B-B14F-4D97-AF65-F5344CB8AC3E}">
        <p14:creationId xmlns:p14="http://schemas.microsoft.com/office/powerpoint/2010/main" val="35278077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885998" y="226172"/>
            <a:ext cx="8341129" cy="2576950"/>
          </a:xfrm>
        </p:spPr>
        <p:txBody>
          <a:bodyPr anchor="b">
            <a:normAutofit/>
          </a:bodyPr>
          <a:lstStyle>
            <a:lvl1pPr algn="l">
              <a:defRPr sz="8000" b="1" i="0" spc="-150">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885998" y="2803122"/>
            <a:ext cx="8003658" cy="1558636"/>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4" name="Rectangle 3">
            <a:extLst>
              <a:ext uri="{FF2B5EF4-FFF2-40B4-BE49-F238E27FC236}">
                <a16:creationId xmlns:a16="http://schemas.microsoft.com/office/drawing/2014/main" id="{7A108602-C4BB-7E81-8AD7-F37D107A34DE}"/>
              </a:ext>
            </a:extLst>
          </p:cNvPr>
          <p:cNvSpPr/>
          <p:nvPr userDrawn="1"/>
        </p:nvSpPr>
        <p:spPr>
          <a:xfrm>
            <a:off x="8965" y="-8966"/>
            <a:ext cx="12192000" cy="68669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659240-C239-AF0A-BC57-E8D257ADF586}"/>
              </a:ext>
            </a:extLst>
          </p:cNvPr>
          <p:cNvSpPr/>
          <p:nvPr userDrawn="1"/>
        </p:nvSpPr>
        <p:spPr>
          <a:xfrm>
            <a:off x="1" y="6046838"/>
            <a:ext cx="1494502" cy="8111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
        <p:nvSpPr>
          <p:cNvPr id="10" name="Right Triangle 9">
            <a:extLst>
              <a:ext uri="{FF2B5EF4-FFF2-40B4-BE49-F238E27FC236}">
                <a16:creationId xmlns:a16="http://schemas.microsoft.com/office/drawing/2014/main" id="{6EFBBF45-F911-F119-17C5-7BE6D76A6369}"/>
              </a:ext>
            </a:extLst>
          </p:cNvPr>
          <p:cNvSpPr/>
          <p:nvPr userDrawn="1"/>
        </p:nvSpPr>
        <p:spPr>
          <a:xfrm flipH="1">
            <a:off x="11301205" y="2924175"/>
            <a:ext cx="1000124" cy="3933825"/>
          </a:xfrm>
          <a:prstGeom prst="rtTriangle">
            <a:avLst/>
          </a:prstGeom>
          <a:solidFill>
            <a:srgbClr val="45BCB1">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0C38C597-6600-C957-5CA8-C9E7DE67F5FB}"/>
              </a:ext>
            </a:extLst>
          </p:cNvPr>
          <p:cNvSpPr/>
          <p:nvPr userDrawn="1"/>
        </p:nvSpPr>
        <p:spPr>
          <a:xfrm rot="5400000">
            <a:off x="1092747" y="-1098784"/>
            <a:ext cx="1922555" cy="4101678"/>
          </a:xfrm>
          <a:prstGeom prst="rtTriangle">
            <a:avLst/>
          </a:prstGeom>
          <a:solidFill>
            <a:srgbClr val="156082">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Triangle 13">
            <a:extLst>
              <a:ext uri="{FF2B5EF4-FFF2-40B4-BE49-F238E27FC236}">
                <a16:creationId xmlns:a16="http://schemas.microsoft.com/office/drawing/2014/main" id="{3005D9D8-66A4-D084-A2E6-53194366BDD5}"/>
              </a:ext>
            </a:extLst>
          </p:cNvPr>
          <p:cNvSpPr/>
          <p:nvPr userDrawn="1"/>
        </p:nvSpPr>
        <p:spPr>
          <a:xfrm rot="5400000">
            <a:off x="2704" y="-9969"/>
            <a:ext cx="3121803" cy="3124090"/>
          </a:xfrm>
          <a:prstGeom prst="rtTriangle">
            <a:avLst/>
          </a:prstGeom>
          <a:solidFill>
            <a:srgbClr val="1889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Triangle 15">
            <a:extLst>
              <a:ext uri="{FF2B5EF4-FFF2-40B4-BE49-F238E27FC236}">
                <a16:creationId xmlns:a16="http://schemas.microsoft.com/office/drawing/2014/main" id="{63EFE2B0-2175-D09E-B6D9-8FA406CD9A6A}"/>
              </a:ext>
            </a:extLst>
          </p:cNvPr>
          <p:cNvSpPr/>
          <p:nvPr userDrawn="1"/>
        </p:nvSpPr>
        <p:spPr>
          <a:xfrm flipH="1">
            <a:off x="10910678" y="4248150"/>
            <a:ext cx="1390649" cy="2628422"/>
          </a:xfrm>
          <a:prstGeom prst="rtTriangle">
            <a:avLst/>
          </a:prstGeom>
          <a:solidFill>
            <a:srgbClr val="1889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a:extLst>
              <a:ext uri="{FF2B5EF4-FFF2-40B4-BE49-F238E27FC236}">
                <a16:creationId xmlns:a16="http://schemas.microsoft.com/office/drawing/2014/main" id="{D833B4CF-D0B9-65D0-5F26-EA6B77A0218C}"/>
              </a:ext>
            </a:extLst>
          </p:cNvPr>
          <p:cNvSpPr/>
          <p:nvPr userDrawn="1"/>
        </p:nvSpPr>
        <p:spPr>
          <a:xfrm rot="5400000">
            <a:off x="-393737" y="385928"/>
            <a:ext cx="2449773" cy="1659723"/>
          </a:xfrm>
          <a:prstGeom prst="rtTriangle">
            <a:avLst/>
          </a:prstGeom>
          <a:solidFill>
            <a:srgbClr val="1E47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0AD0C96-B040-F517-9B90-38EC29F0F29A}"/>
              </a:ext>
            </a:extLst>
          </p:cNvPr>
          <p:cNvSpPr/>
          <p:nvPr userDrawn="1"/>
        </p:nvSpPr>
        <p:spPr>
          <a:xfrm>
            <a:off x="-70" y="-7937"/>
            <a:ext cx="7255634" cy="3357424"/>
          </a:xfrm>
          <a:custGeom>
            <a:avLst/>
            <a:gdLst>
              <a:gd name="csX0" fmla="*/ 0 w 7176338"/>
              <a:gd name="csY0" fmla="*/ 0 h 3357424"/>
              <a:gd name="csX1" fmla="*/ 6997434 w 7176338"/>
              <a:gd name="csY1" fmla="*/ 3357424 h 3357424"/>
              <a:gd name="csX2" fmla="*/ 6957678 w 7176338"/>
              <a:gd name="csY2" fmla="*/ 3059250 h 3357424"/>
              <a:gd name="csX3" fmla="*/ 6788712 w 7176338"/>
              <a:gd name="csY3" fmla="*/ 2969798 h 3357424"/>
              <a:gd name="csX4" fmla="*/ 6828469 w 7176338"/>
              <a:gd name="csY4" fmla="*/ 2870406 h 3357424"/>
              <a:gd name="csX5" fmla="*/ 6957678 w 7176338"/>
              <a:gd name="csY5" fmla="*/ 2870406 h 3357424"/>
              <a:gd name="csX6" fmla="*/ 7027251 w 7176338"/>
              <a:gd name="csY6" fmla="*/ 2423146 h 3357424"/>
              <a:gd name="csX7" fmla="*/ 7176338 w 7176338"/>
              <a:gd name="csY7" fmla="*/ 2015641 h 3357424"/>
              <a:gd name="csX8" fmla="*/ 0 w 7176338"/>
              <a:gd name="csY8" fmla="*/ 0 h 33574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176338" h="3357424">
                <a:moveTo>
                  <a:pt x="0" y="0"/>
                </a:moveTo>
                <a:lnTo>
                  <a:pt x="6997434" y="3357424"/>
                </a:lnTo>
                <a:lnTo>
                  <a:pt x="6957678" y="3059250"/>
                </a:lnTo>
                <a:lnTo>
                  <a:pt x="6788712" y="2969798"/>
                </a:lnTo>
                <a:lnTo>
                  <a:pt x="6828469" y="2870406"/>
                </a:lnTo>
                <a:lnTo>
                  <a:pt x="6957678" y="2870406"/>
                </a:lnTo>
                <a:lnTo>
                  <a:pt x="7027251" y="2423146"/>
                </a:lnTo>
                <a:lnTo>
                  <a:pt x="7176338" y="2015641"/>
                </a:lnTo>
                <a:lnTo>
                  <a:pt x="0" y="0"/>
                </a:lnTo>
                <a:close/>
              </a:path>
            </a:pathLst>
          </a:custGeom>
          <a:solidFill>
            <a:srgbClr val="F7C948">
              <a:alpha val="3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Triangle 23">
            <a:extLst>
              <a:ext uri="{FF2B5EF4-FFF2-40B4-BE49-F238E27FC236}">
                <a16:creationId xmlns:a16="http://schemas.microsoft.com/office/drawing/2014/main" id="{F415B80F-3352-9D8A-24D4-8ED4BB1567DA}"/>
              </a:ext>
            </a:extLst>
          </p:cNvPr>
          <p:cNvSpPr/>
          <p:nvPr userDrawn="1"/>
        </p:nvSpPr>
        <p:spPr>
          <a:xfrm flipH="1">
            <a:off x="9223513" y="5208216"/>
            <a:ext cx="3076643" cy="1659723"/>
          </a:xfrm>
          <a:prstGeom prst="rtTriangle">
            <a:avLst/>
          </a:prstGeom>
          <a:solidFill>
            <a:srgbClr val="1E47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C66F84B-1042-9F92-5EE7-BCE6A0813F56}"/>
              </a:ext>
            </a:extLst>
          </p:cNvPr>
          <p:cNvPicPr>
            <a:picLocks noChangeAspect="1"/>
          </p:cNvPicPr>
          <p:nvPr userDrawn="1"/>
        </p:nvPicPr>
        <p:blipFill>
          <a:blip r:embed="rId2"/>
          <a:stretch>
            <a:fillRect/>
          </a:stretch>
        </p:blipFill>
        <p:spPr>
          <a:xfrm>
            <a:off x="6667915" y="337754"/>
            <a:ext cx="5230368" cy="5167568"/>
          </a:xfrm>
          <a:prstGeom prst="rect">
            <a:avLst/>
          </a:prstGeom>
        </p:spPr>
      </p:pic>
    </p:spTree>
    <p:extLst>
      <p:ext uri="{BB962C8B-B14F-4D97-AF65-F5344CB8AC3E}">
        <p14:creationId xmlns:p14="http://schemas.microsoft.com/office/powerpoint/2010/main" val="402776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7031BC9-84A2-B556-E0C7-B0190A360DA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597942" y="338184"/>
            <a:ext cx="10465902" cy="1027739"/>
          </a:xfrm>
        </p:spPr>
        <p:txBody>
          <a:bodyPr/>
          <a:lstStyle>
            <a:lvl1pPr>
              <a:defRPr sz="4800" b="1" i="0">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lnSpc>
                <a:spcPct val="150000"/>
              </a:lnSpc>
              <a:defRPr>
                <a:solidFill>
                  <a:schemeClr val="bg1"/>
                </a:solidFill>
              </a:defRPr>
            </a:lvl1pPr>
            <a:lvl2pPr>
              <a:lnSpc>
                <a:spcPct val="150000"/>
              </a:lnSpc>
              <a:defRPr>
                <a:solidFill>
                  <a:schemeClr val="bg1"/>
                </a:solidFill>
              </a:defRPr>
            </a:lvl2pPr>
            <a:lvl3pPr>
              <a:lnSpc>
                <a:spcPct val="150000"/>
              </a:lnSpc>
              <a:defRPr>
                <a:solidFill>
                  <a:schemeClr val="bg1"/>
                </a:solidFill>
              </a:defRPr>
            </a:lvl3pPr>
            <a:lvl4pPr>
              <a:lnSpc>
                <a:spcPct val="150000"/>
              </a:lnSpc>
              <a:defRPr>
                <a:solidFill>
                  <a:schemeClr val="bg1"/>
                </a:solidFill>
              </a:defRPr>
            </a:lvl4pPr>
            <a:lvl5pPr>
              <a:lnSpc>
                <a:spcPct val="15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latin typeface="Aptos" panose="020B0004020202020204" pitchFamily="34" charset="0"/>
              </a:defRPr>
            </a:lvl1pPr>
          </a:lstStyle>
          <a:p>
            <a:fld id="{68A8D22E-6BC5-9E47-900C-2BB94685D9F5}" type="slidenum">
              <a:rPr lang="en-US" smtClean="0"/>
              <a:pPr/>
              <a:t>‹#›</a:t>
            </a:fld>
            <a:endParaRPr lang="en-US"/>
          </a:p>
        </p:txBody>
      </p:sp>
      <p:pic>
        <p:nvPicPr>
          <p:cNvPr id="5" name="Picture 4">
            <a:extLst>
              <a:ext uri="{FF2B5EF4-FFF2-40B4-BE49-F238E27FC236}">
                <a16:creationId xmlns:a16="http://schemas.microsoft.com/office/drawing/2014/main" id="{33EA5A52-7287-A781-3A16-5C72090CDA7D}"/>
              </a:ext>
            </a:extLst>
          </p:cNvPr>
          <p:cNvPicPr>
            <a:picLocks noChangeAspect="1"/>
          </p:cNvPicPr>
          <p:nvPr userDrawn="1"/>
        </p:nvPicPr>
        <p:blipFill>
          <a:blip r:embed="rId3"/>
          <a:srcRect l="58223" t="33232" r="540"/>
          <a:stretch>
            <a:fillRect/>
          </a:stretch>
        </p:blipFill>
        <p:spPr>
          <a:xfrm rot="10800000">
            <a:off x="0" y="0"/>
            <a:ext cx="1597942" cy="1455374"/>
          </a:xfrm>
          <a:prstGeom prst="rect">
            <a:avLst/>
          </a:prstGeom>
        </p:spPr>
      </p:pic>
      <p:sp>
        <p:nvSpPr>
          <p:cNvPr id="8" name="Oval 7">
            <a:extLst>
              <a:ext uri="{FF2B5EF4-FFF2-40B4-BE49-F238E27FC236}">
                <a16:creationId xmlns:a16="http://schemas.microsoft.com/office/drawing/2014/main" id="{3FF74386-83DB-E24B-E1DA-7E6383EA3B36}"/>
              </a:ext>
            </a:extLst>
          </p:cNvPr>
          <p:cNvSpPr/>
          <p:nvPr userDrawn="1"/>
        </p:nvSpPr>
        <p:spPr>
          <a:xfrm>
            <a:off x="1451113" y="0"/>
            <a:ext cx="248478" cy="33818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E8F34F9-0321-0090-8078-643FA9A4D928}"/>
              </a:ext>
            </a:extLst>
          </p:cNvPr>
          <p:cNvSpPr/>
          <p:nvPr userDrawn="1"/>
        </p:nvSpPr>
        <p:spPr>
          <a:xfrm>
            <a:off x="0" y="1365923"/>
            <a:ext cx="288235" cy="8945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C0B1566-0DD0-7817-82F1-E000FC06AFD7}"/>
              </a:ext>
            </a:extLst>
          </p:cNvPr>
          <p:cNvSpPr/>
          <p:nvPr userDrawn="1"/>
        </p:nvSpPr>
        <p:spPr>
          <a:xfrm>
            <a:off x="-1" y="6329519"/>
            <a:ext cx="1041148" cy="4934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154137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9566244" cy="861002"/>
          </a:xfrm>
        </p:spPr>
        <p:txBody>
          <a:bodyPr/>
          <a:lstStyle>
            <a:lvl1pPr>
              <a:defRPr b="1" i="0">
                <a:solidFill>
                  <a:srgbClr val="16897B"/>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80" y="1414130"/>
            <a:ext cx="9566244" cy="490161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latin typeface="Aptos" panose="020B0004020202020204" pitchFamily="34" charset="0"/>
              </a:defRPr>
            </a:lvl1pPr>
          </a:lstStyle>
          <a:p>
            <a:fld id="{68A8D22E-6BC5-9E47-900C-2BB94685D9F5}" type="slidenum">
              <a:rPr lang="en-US" smtClean="0"/>
              <a:pPr/>
              <a:t>‹#›</a:t>
            </a:fld>
            <a:endParaRPr lang="en-US"/>
          </a:p>
        </p:txBody>
      </p:sp>
      <p:sp>
        <p:nvSpPr>
          <p:cNvPr id="5" name="Rectangle 4">
            <a:extLst>
              <a:ext uri="{FF2B5EF4-FFF2-40B4-BE49-F238E27FC236}">
                <a16:creationId xmlns:a16="http://schemas.microsoft.com/office/drawing/2014/main" id="{E9612194-0B79-0984-AE5E-44EFA83C7D17}"/>
              </a:ext>
            </a:extLst>
          </p:cNvPr>
          <p:cNvSpPr/>
          <p:nvPr userDrawn="1"/>
        </p:nvSpPr>
        <p:spPr>
          <a:xfrm>
            <a:off x="173179" y="627817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27471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421553"/>
            <a:ext cx="9566244" cy="861002"/>
          </a:xfrm>
        </p:spPr>
        <p:txBody>
          <a:bodyPr/>
          <a:lstStyle>
            <a:lvl1pPr>
              <a:defRPr b="1" i="0">
                <a:solidFill>
                  <a:srgbClr val="16897B"/>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477927"/>
            <a:ext cx="9853323" cy="48697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sp>
        <p:nvSpPr>
          <p:cNvPr id="5" name="Rectangle 4">
            <a:extLst>
              <a:ext uri="{FF2B5EF4-FFF2-40B4-BE49-F238E27FC236}">
                <a16:creationId xmlns:a16="http://schemas.microsoft.com/office/drawing/2014/main" id="{8D1FE02A-8B04-BB20-73DE-7B1939E7FB00}"/>
              </a:ext>
            </a:extLst>
          </p:cNvPr>
          <p:cNvSpPr/>
          <p:nvPr userDrawn="1"/>
        </p:nvSpPr>
        <p:spPr>
          <a:xfrm>
            <a:off x="173179" y="627817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241524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WHITE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9459193" cy="861002"/>
          </a:xfrm>
        </p:spPr>
        <p:txBody>
          <a:bodyPr/>
          <a:lstStyle>
            <a:lvl1pPr>
              <a:defRPr b="1" i="0">
                <a:solidFill>
                  <a:srgbClr val="16897B"/>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80" y="1446027"/>
            <a:ext cx="9704468" cy="4933507"/>
          </a:xfrm>
        </p:spPr>
        <p:txBody>
          <a:bodyPr/>
          <a:lstStyle>
            <a:lvl1pPr>
              <a:lnSpc>
                <a:spcPct val="150000"/>
              </a:lnSpc>
              <a:defRPr>
                <a:solidFill>
                  <a:schemeClr val="tx1"/>
                </a:solidFill>
                <a:latin typeface="+mn-lt"/>
              </a:defRPr>
            </a:lvl1pPr>
            <a:lvl2pPr>
              <a:lnSpc>
                <a:spcPct val="150000"/>
              </a:lnSpc>
              <a:defRPr>
                <a:solidFill>
                  <a:schemeClr val="tx1"/>
                </a:solidFill>
                <a:latin typeface="+mn-lt"/>
              </a:defRPr>
            </a:lvl2pPr>
            <a:lvl3pPr>
              <a:lnSpc>
                <a:spcPct val="150000"/>
              </a:lnSpc>
              <a:defRPr>
                <a:solidFill>
                  <a:schemeClr val="tx1"/>
                </a:solidFill>
                <a:latin typeface="+mn-lt"/>
              </a:defRPr>
            </a:lvl3pPr>
            <a:lvl4pPr>
              <a:lnSpc>
                <a:spcPct val="150000"/>
              </a:lnSpc>
              <a:defRPr>
                <a:solidFill>
                  <a:schemeClr val="tx1"/>
                </a:solidFill>
                <a:latin typeface="+mn-lt"/>
              </a:defRPr>
            </a:lvl4pPr>
            <a:lvl5pPr>
              <a:lnSpc>
                <a:spcPct val="150000"/>
              </a:lnSpc>
              <a:defRPr>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latin typeface="Aptos" panose="020B0004020202020204" pitchFamily="34" charset="0"/>
              </a:defRPr>
            </a:lvl1pPr>
          </a:lstStyle>
          <a:p>
            <a:fld id="{68A8D22E-6BC5-9E47-900C-2BB94685D9F5}" type="slidenum">
              <a:rPr lang="en-US" smtClean="0"/>
              <a:pPr/>
              <a:t>‹#›</a:t>
            </a:fld>
            <a:endParaRPr lang="en-US"/>
          </a:p>
        </p:txBody>
      </p:sp>
      <p:sp>
        <p:nvSpPr>
          <p:cNvPr id="5" name="Rectangle 4">
            <a:extLst>
              <a:ext uri="{FF2B5EF4-FFF2-40B4-BE49-F238E27FC236}">
                <a16:creationId xmlns:a16="http://schemas.microsoft.com/office/drawing/2014/main" id="{A0CF5737-6658-78F4-2FBF-6E005A5B8E73}"/>
              </a:ext>
            </a:extLst>
          </p:cNvPr>
          <p:cNvSpPr/>
          <p:nvPr userDrawn="1"/>
        </p:nvSpPr>
        <p:spPr>
          <a:xfrm>
            <a:off x="173179" y="627817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2429158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WHITE2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D678E6C-0BF1-4A49-F10E-6FAB45199C8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548244" y="405958"/>
            <a:ext cx="10515600" cy="861002"/>
          </a:xfrm>
        </p:spPr>
        <p:txBody>
          <a:bodyPr/>
          <a:lstStyle>
            <a:lvl1pPr>
              <a:defRPr sz="3600" b="1" i="0">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3"/>
            <a:ext cx="11890665" cy="4782991"/>
          </a:xfrm>
        </p:spPr>
        <p:txBody>
          <a:bodyPr/>
          <a:lstStyle>
            <a:lvl1pPr>
              <a:lnSpc>
                <a:spcPct val="150000"/>
              </a:lnSpc>
              <a:defRPr>
                <a:solidFill>
                  <a:schemeClr val="tx1"/>
                </a:solidFill>
                <a:latin typeface="+mn-lt"/>
              </a:defRPr>
            </a:lvl1pPr>
            <a:lvl2pPr>
              <a:lnSpc>
                <a:spcPct val="150000"/>
              </a:lnSpc>
              <a:defRPr>
                <a:solidFill>
                  <a:schemeClr val="tx1"/>
                </a:solidFill>
                <a:latin typeface="+mn-lt"/>
              </a:defRPr>
            </a:lvl2pPr>
            <a:lvl3pPr>
              <a:lnSpc>
                <a:spcPct val="150000"/>
              </a:lnSpc>
              <a:defRPr>
                <a:solidFill>
                  <a:schemeClr val="tx1"/>
                </a:solidFill>
                <a:latin typeface="+mn-lt"/>
              </a:defRPr>
            </a:lvl3pPr>
            <a:lvl4pPr>
              <a:lnSpc>
                <a:spcPct val="150000"/>
              </a:lnSpc>
              <a:defRPr>
                <a:solidFill>
                  <a:schemeClr val="tx1"/>
                </a:solidFill>
                <a:latin typeface="+mn-lt"/>
              </a:defRPr>
            </a:lvl4pPr>
            <a:lvl5pPr>
              <a:lnSpc>
                <a:spcPct val="150000"/>
              </a:lnSpc>
              <a:defRPr>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a:xfrm>
            <a:off x="173179" y="6513291"/>
            <a:ext cx="399777" cy="205662"/>
          </a:xfrm>
        </p:spPr>
        <p:txBody>
          <a:bodyPr/>
          <a:lstStyle>
            <a:lvl1pPr>
              <a:defRPr>
                <a:solidFill>
                  <a:schemeClr val="tx1"/>
                </a:solidFill>
                <a:latin typeface="Aptos" panose="020B0004020202020204" pitchFamily="34" charset="0"/>
              </a:defRPr>
            </a:lvl1pPr>
          </a:lstStyle>
          <a:p>
            <a:fld id="{68A8D22E-6BC5-9E47-900C-2BB94685D9F5}" type="slidenum">
              <a:rPr lang="en-US" smtClean="0"/>
              <a:pPr/>
              <a:t>‹#›</a:t>
            </a:fld>
            <a:endParaRPr lang="en-US"/>
          </a:p>
        </p:txBody>
      </p:sp>
      <p:pic>
        <p:nvPicPr>
          <p:cNvPr id="5" name="Picture 4">
            <a:extLst>
              <a:ext uri="{FF2B5EF4-FFF2-40B4-BE49-F238E27FC236}">
                <a16:creationId xmlns:a16="http://schemas.microsoft.com/office/drawing/2014/main" id="{0DE32625-EDA7-0651-1CD1-5DF06139926D}"/>
              </a:ext>
            </a:extLst>
          </p:cNvPr>
          <p:cNvPicPr>
            <a:picLocks noChangeAspect="1"/>
          </p:cNvPicPr>
          <p:nvPr userDrawn="1"/>
        </p:nvPicPr>
        <p:blipFill>
          <a:blip r:embed="rId3"/>
          <a:srcRect l="58223" t="33232" r="540"/>
          <a:stretch>
            <a:fillRect/>
          </a:stretch>
        </p:blipFill>
        <p:spPr>
          <a:xfrm rot="10800000">
            <a:off x="0" y="66356"/>
            <a:ext cx="1597942" cy="1455374"/>
          </a:xfrm>
          <a:prstGeom prst="rect">
            <a:avLst/>
          </a:prstGeom>
        </p:spPr>
      </p:pic>
      <p:sp>
        <p:nvSpPr>
          <p:cNvPr id="9" name="Oval 8">
            <a:extLst>
              <a:ext uri="{FF2B5EF4-FFF2-40B4-BE49-F238E27FC236}">
                <a16:creationId xmlns:a16="http://schemas.microsoft.com/office/drawing/2014/main" id="{F8DB2836-EF47-41BB-D14B-5D5E9F8A6B1C}"/>
              </a:ext>
            </a:extLst>
          </p:cNvPr>
          <p:cNvSpPr/>
          <p:nvPr userDrawn="1"/>
        </p:nvSpPr>
        <p:spPr>
          <a:xfrm>
            <a:off x="1451113" y="0"/>
            <a:ext cx="248478" cy="33818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829894F-9481-0D41-58E0-0729837EBD96}"/>
              </a:ext>
            </a:extLst>
          </p:cNvPr>
          <p:cNvSpPr/>
          <p:nvPr userDrawn="1"/>
        </p:nvSpPr>
        <p:spPr>
          <a:xfrm>
            <a:off x="29061" y="1420548"/>
            <a:ext cx="288235" cy="8945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14032AE-18B6-C98F-D51D-4F428B0CE7B2}"/>
              </a:ext>
            </a:extLst>
          </p:cNvPr>
          <p:cNvSpPr/>
          <p:nvPr userDrawn="1"/>
        </p:nvSpPr>
        <p:spPr>
          <a:xfrm>
            <a:off x="798970" y="631574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4228683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a:xfrm>
            <a:off x="173180" y="327804"/>
            <a:ext cx="9566243" cy="861002"/>
          </a:xfrm>
        </p:spPr>
        <p:txBody>
          <a:bodyPr/>
          <a:lstStyle>
            <a:lvl1pPr>
              <a:defRPr b="1" i="0">
                <a:solidFill>
                  <a:srgbClr val="16897B"/>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4610988" cy="496685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032015" y="1340426"/>
            <a:ext cx="4610988" cy="496685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sp>
        <p:nvSpPr>
          <p:cNvPr id="6" name="Rectangle 5">
            <a:extLst>
              <a:ext uri="{FF2B5EF4-FFF2-40B4-BE49-F238E27FC236}">
                <a16:creationId xmlns:a16="http://schemas.microsoft.com/office/drawing/2014/main" id="{E278742E-E53F-D79B-F43F-D03A8477D7BA}"/>
              </a:ext>
            </a:extLst>
          </p:cNvPr>
          <p:cNvSpPr/>
          <p:nvPr userDrawn="1"/>
        </p:nvSpPr>
        <p:spPr>
          <a:xfrm>
            <a:off x="173179" y="627817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574146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76887" y="253160"/>
            <a:ext cx="9455485" cy="1015804"/>
          </a:xfrm>
        </p:spPr>
        <p:txBody>
          <a:bodyPr/>
          <a:lstStyle>
            <a:lvl1pPr>
              <a:defRPr b="1" i="0">
                <a:solidFill>
                  <a:srgbClr val="16897B"/>
                </a:solidFill>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58226" y="1345261"/>
            <a:ext cx="4775281" cy="547334"/>
          </a:xfrm>
        </p:spPr>
        <p:txBody>
          <a:bodyPr anchor="b"/>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58226" y="1968892"/>
            <a:ext cx="4775281" cy="430721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022805" y="1345261"/>
            <a:ext cx="5088758" cy="547334"/>
          </a:xfrm>
        </p:spPr>
        <p:txBody>
          <a:bodyPr anchor="b"/>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022805" y="1968892"/>
            <a:ext cx="5088758" cy="430721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latin typeface="Aptos" panose="020B0004020202020204" pitchFamily="34" charset="0"/>
              </a:defRPr>
            </a:lvl1pPr>
          </a:lstStyle>
          <a:p>
            <a:fld id="{68A8D22E-6BC5-9E47-900C-2BB94685D9F5}" type="slidenum">
              <a:rPr lang="en-US" smtClean="0"/>
              <a:pPr/>
              <a:t>‹#›</a:t>
            </a:fld>
            <a:endParaRPr lang="en-US"/>
          </a:p>
        </p:txBody>
      </p:sp>
      <p:sp>
        <p:nvSpPr>
          <p:cNvPr id="8" name="Rectangle 7">
            <a:extLst>
              <a:ext uri="{FF2B5EF4-FFF2-40B4-BE49-F238E27FC236}">
                <a16:creationId xmlns:a16="http://schemas.microsoft.com/office/drawing/2014/main" id="{4CED4F2C-43CB-6C91-03E9-D8EC35784DEE}"/>
              </a:ext>
            </a:extLst>
          </p:cNvPr>
          <p:cNvSpPr/>
          <p:nvPr userDrawn="1"/>
        </p:nvSpPr>
        <p:spPr>
          <a:xfrm>
            <a:off x="173179" y="627817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436214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Right Triangle 6">
            <a:extLst>
              <a:ext uri="{FF2B5EF4-FFF2-40B4-BE49-F238E27FC236}">
                <a16:creationId xmlns:a16="http://schemas.microsoft.com/office/drawing/2014/main" id="{F294BB59-2043-20F6-04FC-4FEB4E734E8D}"/>
              </a:ext>
            </a:extLst>
          </p:cNvPr>
          <p:cNvSpPr/>
          <p:nvPr userDrawn="1"/>
        </p:nvSpPr>
        <p:spPr>
          <a:xfrm flipH="1">
            <a:off x="11191876" y="2924175"/>
            <a:ext cx="1000124" cy="3933825"/>
          </a:xfrm>
          <a:prstGeom prst="rtTriangle">
            <a:avLst/>
          </a:prstGeom>
          <a:solidFill>
            <a:srgbClr val="15608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E18FF6B5-0506-D6C5-A539-CF1955BF1A88}"/>
              </a:ext>
            </a:extLst>
          </p:cNvPr>
          <p:cNvSpPr/>
          <p:nvPr userDrawn="1"/>
        </p:nvSpPr>
        <p:spPr>
          <a:xfrm>
            <a:off x="-9625" y="1381125"/>
            <a:ext cx="3409950" cy="5476875"/>
          </a:xfrm>
          <a:custGeom>
            <a:avLst/>
            <a:gdLst>
              <a:gd name="csX0" fmla="*/ 2466975 w 3409950"/>
              <a:gd name="csY0" fmla="*/ 0 h 5476875"/>
              <a:gd name="csX1" fmla="*/ 3409950 w 3409950"/>
              <a:gd name="csY1" fmla="*/ 5476875 h 5476875"/>
              <a:gd name="csX2" fmla="*/ 9525 w 3409950"/>
              <a:gd name="csY2" fmla="*/ 5476875 h 5476875"/>
              <a:gd name="csX3" fmla="*/ 0 w 3409950"/>
              <a:gd name="csY3" fmla="*/ 2790825 h 5476875"/>
              <a:gd name="csX4" fmla="*/ 2466975 w 3409950"/>
              <a:gd name="csY4" fmla="*/ 0 h 5476875"/>
            </a:gdLst>
            <a:ahLst/>
            <a:cxnLst>
              <a:cxn ang="0">
                <a:pos x="csX0" y="csY0"/>
              </a:cxn>
              <a:cxn ang="0">
                <a:pos x="csX1" y="csY1"/>
              </a:cxn>
              <a:cxn ang="0">
                <a:pos x="csX2" y="csY2"/>
              </a:cxn>
              <a:cxn ang="0">
                <a:pos x="csX3" y="csY3"/>
              </a:cxn>
              <a:cxn ang="0">
                <a:pos x="csX4" y="csY4"/>
              </a:cxn>
            </a:cxnLst>
            <a:rect l="l" t="t" r="r" b="b"/>
            <a:pathLst>
              <a:path w="3409950" h="5476875">
                <a:moveTo>
                  <a:pt x="2466975" y="0"/>
                </a:moveTo>
                <a:lnTo>
                  <a:pt x="3409950" y="5476875"/>
                </a:lnTo>
                <a:lnTo>
                  <a:pt x="9525" y="5476875"/>
                </a:lnTo>
                <a:lnTo>
                  <a:pt x="0" y="2790825"/>
                </a:lnTo>
                <a:lnTo>
                  <a:pt x="2466975" y="0"/>
                </a:lnTo>
                <a:close/>
              </a:path>
            </a:pathLst>
          </a:custGeom>
          <a:solidFill>
            <a:srgbClr val="566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B73795C4-7A3C-F9E0-D1F4-1C7FEEE56609}"/>
              </a:ext>
            </a:extLst>
          </p:cNvPr>
          <p:cNvSpPr/>
          <p:nvPr userDrawn="1"/>
        </p:nvSpPr>
        <p:spPr>
          <a:xfrm>
            <a:off x="2217353" y="-18474"/>
            <a:ext cx="1472763" cy="1414013"/>
          </a:xfrm>
          <a:custGeom>
            <a:avLst/>
            <a:gdLst>
              <a:gd name="csX0" fmla="*/ 0 w 1434259"/>
              <a:gd name="csY0" fmla="*/ 15916 h 1404330"/>
              <a:gd name="csX1" fmla="*/ 1434259 w 1434259"/>
              <a:gd name="csY1" fmla="*/ 0 h 1404330"/>
              <a:gd name="csX2" fmla="*/ 231363 w 1434259"/>
              <a:gd name="csY2" fmla="*/ 1404330 h 1404330"/>
              <a:gd name="csX3" fmla="*/ 0 w 1434259"/>
              <a:gd name="csY3" fmla="*/ 15916 h 1404330"/>
            </a:gdLst>
            <a:ahLst/>
            <a:cxnLst>
              <a:cxn ang="0">
                <a:pos x="csX0" y="csY0"/>
              </a:cxn>
              <a:cxn ang="0">
                <a:pos x="csX1" y="csY1"/>
              </a:cxn>
              <a:cxn ang="0">
                <a:pos x="csX2" y="csY2"/>
              </a:cxn>
              <a:cxn ang="0">
                <a:pos x="csX3" y="csY3"/>
              </a:cxn>
            </a:cxnLst>
            <a:rect l="l" t="t" r="r" b="b"/>
            <a:pathLst>
              <a:path w="1434259" h="1404330">
                <a:moveTo>
                  <a:pt x="0" y="15916"/>
                </a:moveTo>
                <a:lnTo>
                  <a:pt x="1434259" y="0"/>
                </a:lnTo>
                <a:lnTo>
                  <a:pt x="231363" y="1404330"/>
                </a:lnTo>
                <a:lnTo>
                  <a:pt x="0" y="15916"/>
                </a:lnTo>
                <a:close/>
              </a:path>
            </a:pathLst>
          </a:custGeom>
          <a:solidFill>
            <a:srgbClr val="566DA3">
              <a:alpha val="7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CEEF55AE-8351-92C5-5C0C-C63FA069F40B}"/>
              </a:ext>
            </a:extLst>
          </p:cNvPr>
          <p:cNvSpPr/>
          <p:nvPr userDrawn="1"/>
        </p:nvSpPr>
        <p:spPr>
          <a:xfrm>
            <a:off x="-7850" y="-9564"/>
            <a:ext cx="2465299" cy="4181514"/>
          </a:xfrm>
          <a:custGeom>
            <a:avLst/>
            <a:gdLst>
              <a:gd name="csX0" fmla="*/ 1891478 w 2096530"/>
              <a:gd name="csY0" fmla="*/ 40 h 4198914"/>
              <a:gd name="csX1" fmla="*/ 2096530 w 2096530"/>
              <a:gd name="csY1" fmla="*/ 1401259 h 4198914"/>
              <a:gd name="csX2" fmla="*/ 6675 w 2096530"/>
              <a:gd name="csY2" fmla="*/ 4198914 h 4198914"/>
              <a:gd name="csX3" fmla="*/ 0 w 2096530"/>
              <a:gd name="csY3" fmla="*/ 0 h 4198914"/>
              <a:gd name="csX4" fmla="*/ 1891478 w 2096530"/>
              <a:gd name="csY4" fmla="*/ 40 h 4198914"/>
            </a:gdLst>
            <a:ahLst/>
            <a:cxnLst>
              <a:cxn ang="0">
                <a:pos x="csX0" y="csY0"/>
              </a:cxn>
              <a:cxn ang="0">
                <a:pos x="csX1" y="csY1"/>
              </a:cxn>
              <a:cxn ang="0">
                <a:pos x="csX2" y="csY2"/>
              </a:cxn>
              <a:cxn ang="0">
                <a:pos x="csX3" y="csY3"/>
              </a:cxn>
              <a:cxn ang="0">
                <a:pos x="csX4" y="csY4"/>
              </a:cxn>
            </a:cxnLst>
            <a:rect l="l" t="t" r="r" b="b"/>
            <a:pathLst>
              <a:path w="2096530" h="4198914">
                <a:moveTo>
                  <a:pt x="1891478" y="40"/>
                </a:moveTo>
                <a:cubicBezTo>
                  <a:pt x="1962529" y="465519"/>
                  <a:pt x="2025479" y="945345"/>
                  <a:pt x="2096530" y="1401259"/>
                </a:cubicBezTo>
                <a:lnTo>
                  <a:pt x="6675" y="4198914"/>
                </a:lnTo>
                <a:lnTo>
                  <a:pt x="0" y="0"/>
                </a:lnTo>
                <a:lnTo>
                  <a:pt x="1891478" y="40"/>
                </a:lnTo>
                <a:close/>
              </a:path>
            </a:pathLst>
          </a:custGeom>
          <a:solidFill>
            <a:srgbClr val="1889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a:extLst>
              <a:ext uri="{FF2B5EF4-FFF2-40B4-BE49-F238E27FC236}">
                <a16:creationId xmlns:a16="http://schemas.microsoft.com/office/drawing/2014/main" id="{D9A996A1-3ED7-A77E-EB5D-87C99ACF0038}"/>
              </a:ext>
            </a:extLst>
          </p:cNvPr>
          <p:cNvSpPr/>
          <p:nvPr userDrawn="1"/>
        </p:nvSpPr>
        <p:spPr>
          <a:xfrm>
            <a:off x="-2517" y="-9565"/>
            <a:ext cx="3408173" cy="6857562"/>
          </a:xfrm>
          <a:prstGeom prst="rtTriangle">
            <a:avLst/>
          </a:prstGeom>
          <a:solidFill>
            <a:srgbClr val="156082">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Triangle 17">
            <a:extLst>
              <a:ext uri="{FF2B5EF4-FFF2-40B4-BE49-F238E27FC236}">
                <a16:creationId xmlns:a16="http://schemas.microsoft.com/office/drawing/2014/main" id="{077457E0-A4E0-CA19-D283-611C59967F57}"/>
              </a:ext>
            </a:extLst>
          </p:cNvPr>
          <p:cNvSpPr/>
          <p:nvPr userDrawn="1"/>
        </p:nvSpPr>
        <p:spPr>
          <a:xfrm rot="5400000">
            <a:off x="-207653" y="197638"/>
            <a:ext cx="3600942" cy="3185637"/>
          </a:xfrm>
          <a:custGeom>
            <a:avLst/>
            <a:gdLst>
              <a:gd name="csX0" fmla="*/ 450 w 3600942"/>
              <a:gd name="csY0" fmla="*/ 3185637 h 3185637"/>
              <a:gd name="csX1" fmla="*/ 489 w 3600942"/>
              <a:gd name="csY1" fmla="*/ 1797368 h 3185637"/>
              <a:gd name="csX2" fmla="*/ 450 w 3600942"/>
              <a:gd name="csY2" fmla="*/ 0 h 3185637"/>
              <a:gd name="csX3" fmla="*/ 3600942 w 3600942"/>
              <a:gd name="csY3" fmla="*/ 3185637 h 3185637"/>
              <a:gd name="csX4" fmla="*/ 450 w 3600942"/>
              <a:gd name="csY4" fmla="*/ 3185637 h 3185637"/>
            </a:gdLst>
            <a:ahLst/>
            <a:cxnLst>
              <a:cxn ang="0">
                <a:pos x="csX0" y="csY0"/>
              </a:cxn>
              <a:cxn ang="0">
                <a:pos x="csX1" y="csY1"/>
              </a:cxn>
              <a:cxn ang="0">
                <a:pos x="csX2" y="csY2"/>
              </a:cxn>
              <a:cxn ang="0">
                <a:pos x="csX3" y="csY3"/>
              </a:cxn>
              <a:cxn ang="0">
                <a:pos x="csX4" y="csY4"/>
              </a:cxn>
            </a:cxnLst>
            <a:rect l="l" t="t" r="r" b="b"/>
            <a:pathLst>
              <a:path w="3600942" h="3185637">
                <a:moveTo>
                  <a:pt x="450" y="3185637"/>
                </a:moveTo>
                <a:cubicBezTo>
                  <a:pt x="-1125" y="2712562"/>
                  <a:pt x="2064" y="2270443"/>
                  <a:pt x="489" y="1797368"/>
                </a:cubicBezTo>
                <a:cubicBezTo>
                  <a:pt x="476" y="1198245"/>
                  <a:pt x="463" y="599123"/>
                  <a:pt x="450" y="0"/>
                </a:cubicBezTo>
                <a:lnTo>
                  <a:pt x="3600942" y="3185637"/>
                </a:lnTo>
                <a:lnTo>
                  <a:pt x="450" y="3185637"/>
                </a:lnTo>
                <a:close/>
              </a:path>
            </a:pathLst>
          </a:custGeom>
          <a:solidFill>
            <a:srgbClr val="1889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6AC7AAAE-C833-1263-F575-41305C19725A}"/>
              </a:ext>
            </a:extLst>
          </p:cNvPr>
          <p:cNvSpPr/>
          <p:nvPr userDrawn="1"/>
        </p:nvSpPr>
        <p:spPr>
          <a:xfrm flipH="1">
            <a:off x="10801349" y="4248150"/>
            <a:ext cx="1390649" cy="2628422"/>
          </a:xfrm>
          <a:prstGeom prst="rtTriangle">
            <a:avLst/>
          </a:prstGeom>
          <a:solidFill>
            <a:srgbClr val="566DA3">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360C45E6-8F29-1501-199E-3276A38B3B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800" y="5790722"/>
            <a:ext cx="1992429" cy="990478"/>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068101"/>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448425" y="1839913"/>
            <a:ext cx="4606925" cy="2857500"/>
          </a:xfrm>
        </p:spPr>
        <p:txBody>
          <a:bodyPr>
            <a:normAutofit/>
          </a:bodyPr>
          <a:lstStyle>
            <a:lvl1pPr marL="0" indent="0">
              <a:buNone/>
              <a:defRPr sz="2000" spc="0">
                <a:latin typeface="+mj-lt"/>
              </a:defRPr>
            </a:lvl1pPr>
          </a:lstStyle>
          <a:p>
            <a:pPr lvl="0"/>
            <a:r>
              <a:rPr lang="en-US"/>
              <a:t>Click to edit Master text styles</a:t>
            </a:r>
          </a:p>
        </p:txBody>
      </p:sp>
      <p:sp>
        <p:nvSpPr>
          <p:cNvPr id="3" name="Rectangle 2">
            <a:extLst>
              <a:ext uri="{FF2B5EF4-FFF2-40B4-BE49-F238E27FC236}">
                <a16:creationId xmlns:a16="http://schemas.microsoft.com/office/drawing/2014/main" id="{AF4B811E-BAD0-5D66-7D75-E0BDD077F355}"/>
              </a:ext>
            </a:extLst>
          </p:cNvPr>
          <p:cNvSpPr/>
          <p:nvPr userDrawn="1"/>
        </p:nvSpPr>
        <p:spPr>
          <a:xfrm>
            <a:off x="2281829" y="623894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3502922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684AD514-F7CD-FCD7-097D-3B46F847DAC4}"/>
              </a:ext>
            </a:extLst>
          </p:cNvPr>
          <p:cNvSpPr/>
          <p:nvPr userDrawn="1"/>
        </p:nvSpPr>
        <p:spPr>
          <a:xfrm flipH="1">
            <a:off x="11191876" y="2924175"/>
            <a:ext cx="1000124" cy="3933825"/>
          </a:xfrm>
          <a:prstGeom prst="rtTriangle">
            <a:avLst/>
          </a:prstGeom>
          <a:solidFill>
            <a:srgbClr val="45BCB1">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23106308-CDBB-A696-CCE5-AA260BBB167B}"/>
              </a:ext>
            </a:extLst>
          </p:cNvPr>
          <p:cNvSpPr/>
          <p:nvPr userDrawn="1"/>
        </p:nvSpPr>
        <p:spPr>
          <a:xfrm>
            <a:off x="-9625" y="1381125"/>
            <a:ext cx="3409950" cy="5476875"/>
          </a:xfrm>
          <a:custGeom>
            <a:avLst/>
            <a:gdLst>
              <a:gd name="csX0" fmla="*/ 2466975 w 3409950"/>
              <a:gd name="csY0" fmla="*/ 0 h 5476875"/>
              <a:gd name="csX1" fmla="*/ 3409950 w 3409950"/>
              <a:gd name="csY1" fmla="*/ 5476875 h 5476875"/>
              <a:gd name="csX2" fmla="*/ 9525 w 3409950"/>
              <a:gd name="csY2" fmla="*/ 5476875 h 5476875"/>
              <a:gd name="csX3" fmla="*/ 0 w 3409950"/>
              <a:gd name="csY3" fmla="*/ 2790825 h 5476875"/>
              <a:gd name="csX4" fmla="*/ 2466975 w 3409950"/>
              <a:gd name="csY4" fmla="*/ 0 h 5476875"/>
            </a:gdLst>
            <a:ahLst/>
            <a:cxnLst>
              <a:cxn ang="0">
                <a:pos x="csX0" y="csY0"/>
              </a:cxn>
              <a:cxn ang="0">
                <a:pos x="csX1" y="csY1"/>
              </a:cxn>
              <a:cxn ang="0">
                <a:pos x="csX2" y="csY2"/>
              </a:cxn>
              <a:cxn ang="0">
                <a:pos x="csX3" y="csY3"/>
              </a:cxn>
              <a:cxn ang="0">
                <a:pos x="csX4" y="csY4"/>
              </a:cxn>
            </a:cxnLst>
            <a:rect l="l" t="t" r="r" b="b"/>
            <a:pathLst>
              <a:path w="3409950" h="5476875">
                <a:moveTo>
                  <a:pt x="2466975" y="0"/>
                </a:moveTo>
                <a:lnTo>
                  <a:pt x="3409950" y="5476875"/>
                </a:lnTo>
                <a:lnTo>
                  <a:pt x="9525" y="5476875"/>
                </a:lnTo>
                <a:lnTo>
                  <a:pt x="0" y="2790825"/>
                </a:lnTo>
                <a:lnTo>
                  <a:pt x="2466975" y="0"/>
                </a:lnTo>
                <a:close/>
              </a:path>
            </a:pathLst>
          </a:custGeom>
          <a:solidFill>
            <a:srgbClr val="566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BDF1C559-1427-EA9D-0561-5947D2774100}"/>
              </a:ext>
            </a:extLst>
          </p:cNvPr>
          <p:cNvSpPr/>
          <p:nvPr userDrawn="1"/>
        </p:nvSpPr>
        <p:spPr>
          <a:xfrm>
            <a:off x="2209699" y="-9525"/>
            <a:ext cx="1485901" cy="1400174"/>
          </a:xfrm>
          <a:custGeom>
            <a:avLst/>
            <a:gdLst>
              <a:gd name="csX0" fmla="*/ 0 w 1447053"/>
              <a:gd name="csY0" fmla="*/ 0 h 1390585"/>
              <a:gd name="csX1" fmla="*/ 1447053 w 1447053"/>
              <a:gd name="csY1" fmla="*/ 66 h 1390585"/>
              <a:gd name="csX2" fmla="*/ 238125 w 1447053"/>
              <a:gd name="csY2" fmla="*/ 1390585 h 1390585"/>
              <a:gd name="csX3" fmla="*/ 0 w 1447053"/>
              <a:gd name="csY3" fmla="*/ 0 h 1390585"/>
            </a:gdLst>
            <a:ahLst/>
            <a:cxnLst>
              <a:cxn ang="0">
                <a:pos x="csX0" y="csY0"/>
              </a:cxn>
              <a:cxn ang="0">
                <a:pos x="csX1" y="csY1"/>
              </a:cxn>
              <a:cxn ang="0">
                <a:pos x="csX2" y="csY2"/>
              </a:cxn>
              <a:cxn ang="0">
                <a:pos x="csX3" y="csY3"/>
              </a:cxn>
            </a:cxnLst>
            <a:rect l="l" t="t" r="r" b="b"/>
            <a:pathLst>
              <a:path w="1447053" h="1390585">
                <a:moveTo>
                  <a:pt x="0" y="0"/>
                </a:moveTo>
                <a:lnTo>
                  <a:pt x="1447053" y="66"/>
                </a:lnTo>
                <a:lnTo>
                  <a:pt x="238125" y="1390585"/>
                </a:lnTo>
                <a:lnTo>
                  <a:pt x="0" y="0"/>
                </a:lnTo>
                <a:close/>
              </a:path>
            </a:pathLst>
          </a:custGeom>
          <a:solidFill>
            <a:srgbClr val="F7C9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EC1CF177-B96B-3FDA-FD5F-992D32FB07D6}"/>
              </a:ext>
            </a:extLst>
          </p:cNvPr>
          <p:cNvSpPr/>
          <p:nvPr userDrawn="1"/>
        </p:nvSpPr>
        <p:spPr>
          <a:xfrm>
            <a:off x="-7849" y="-9564"/>
            <a:ext cx="2474824" cy="4181514"/>
          </a:xfrm>
          <a:custGeom>
            <a:avLst/>
            <a:gdLst>
              <a:gd name="csX0" fmla="*/ 1891478 w 2104630"/>
              <a:gd name="csY0" fmla="*/ 40 h 4198914"/>
              <a:gd name="csX1" fmla="*/ 2104630 w 2104630"/>
              <a:gd name="csY1" fmla="*/ 1396476 h 4198914"/>
              <a:gd name="csX2" fmla="*/ 6675 w 2104630"/>
              <a:gd name="csY2" fmla="*/ 4198914 h 4198914"/>
              <a:gd name="csX3" fmla="*/ 0 w 2104630"/>
              <a:gd name="csY3" fmla="*/ 0 h 4198914"/>
              <a:gd name="csX4" fmla="*/ 1891478 w 2104630"/>
              <a:gd name="csY4" fmla="*/ 40 h 4198914"/>
            </a:gdLst>
            <a:ahLst/>
            <a:cxnLst>
              <a:cxn ang="0">
                <a:pos x="csX0" y="csY0"/>
              </a:cxn>
              <a:cxn ang="0">
                <a:pos x="csX1" y="csY1"/>
              </a:cxn>
              <a:cxn ang="0">
                <a:pos x="csX2" y="csY2"/>
              </a:cxn>
              <a:cxn ang="0">
                <a:pos x="csX3" y="csY3"/>
              </a:cxn>
              <a:cxn ang="0">
                <a:pos x="csX4" y="csY4"/>
              </a:cxn>
            </a:cxnLst>
            <a:rect l="l" t="t" r="r" b="b"/>
            <a:pathLst>
              <a:path w="2104630" h="4198914">
                <a:moveTo>
                  <a:pt x="1891478" y="40"/>
                </a:moveTo>
                <a:cubicBezTo>
                  <a:pt x="1962529" y="465519"/>
                  <a:pt x="2033579" y="940562"/>
                  <a:pt x="2104630" y="1396476"/>
                </a:cubicBezTo>
                <a:lnTo>
                  <a:pt x="6675" y="4198914"/>
                </a:lnTo>
                <a:lnTo>
                  <a:pt x="0" y="0"/>
                </a:lnTo>
                <a:lnTo>
                  <a:pt x="1891478" y="40"/>
                </a:lnTo>
                <a:close/>
              </a:path>
            </a:pathLst>
          </a:custGeom>
          <a:solidFill>
            <a:srgbClr val="F7C948">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A4991047-4CE2-85C3-BB6F-1E5FA1613A6E}"/>
              </a:ext>
            </a:extLst>
          </p:cNvPr>
          <p:cNvSpPr/>
          <p:nvPr userDrawn="1"/>
        </p:nvSpPr>
        <p:spPr>
          <a:xfrm>
            <a:off x="-2517" y="-9565"/>
            <a:ext cx="3408173" cy="6857562"/>
          </a:xfrm>
          <a:prstGeom prst="rtTriangle">
            <a:avLst/>
          </a:prstGeom>
          <a:solidFill>
            <a:srgbClr val="156082">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a:extLst>
              <a:ext uri="{FF2B5EF4-FFF2-40B4-BE49-F238E27FC236}">
                <a16:creationId xmlns:a16="http://schemas.microsoft.com/office/drawing/2014/main" id="{5335CAE2-911D-73FE-E4A5-C032C3734008}"/>
              </a:ext>
            </a:extLst>
          </p:cNvPr>
          <p:cNvSpPr/>
          <p:nvPr userDrawn="1"/>
        </p:nvSpPr>
        <p:spPr>
          <a:xfrm rot="5400000">
            <a:off x="-207428" y="197863"/>
            <a:ext cx="3600492" cy="3185637"/>
          </a:xfrm>
          <a:prstGeom prst="rtTriangle">
            <a:avLst/>
          </a:prstGeom>
          <a:solidFill>
            <a:srgbClr val="1889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Triangle 18">
            <a:extLst>
              <a:ext uri="{FF2B5EF4-FFF2-40B4-BE49-F238E27FC236}">
                <a16:creationId xmlns:a16="http://schemas.microsoft.com/office/drawing/2014/main" id="{52D172A8-163E-0C66-DAD3-5F011817A382}"/>
              </a:ext>
            </a:extLst>
          </p:cNvPr>
          <p:cNvSpPr/>
          <p:nvPr userDrawn="1"/>
        </p:nvSpPr>
        <p:spPr>
          <a:xfrm flipH="1">
            <a:off x="10801349" y="4248150"/>
            <a:ext cx="1390649" cy="2628422"/>
          </a:xfrm>
          <a:prstGeom prst="rtTriangle">
            <a:avLst/>
          </a:prstGeom>
          <a:solidFill>
            <a:srgbClr val="18897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5E467431-83DB-5BFB-FFC8-328D14309F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800" y="5790722"/>
            <a:ext cx="1992429" cy="990478"/>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3200400" y="1382713"/>
            <a:ext cx="6096000" cy="2857500"/>
          </a:xfrm>
        </p:spPr>
        <p:txBody>
          <a:bodyPr>
            <a:normAutofit/>
          </a:bodyPr>
          <a:lstStyle>
            <a:lvl1pPr marL="0" indent="0">
              <a:lnSpc>
                <a:spcPct val="100000"/>
              </a:lnSpc>
              <a:buNone/>
              <a:defRPr sz="4400" b="1" spc="0">
                <a:solidFill>
                  <a:srgbClr val="16897B"/>
                </a:solidFill>
                <a:latin typeface="+mj-lt"/>
              </a:defRPr>
            </a:lvl1pPr>
          </a:lstStyle>
          <a:p>
            <a:pPr lvl="0"/>
            <a:r>
              <a:rPr lang="en-US"/>
              <a:t>Click to edit Master text styles</a:t>
            </a:r>
          </a:p>
        </p:txBody>
      </p:sp>
      <p:sp>
        <p:nvSpPr>
          <p:cNvPr id="5" name="Rectangle 4">
            <a:extLst>
              <a:ext uri="{FF2B5EF4-FFF2-40B4-BE49-F238E27FC236}">
                <a16:creationId xmlns:a16="http://schemas.microsoft.com/office/drawing/2014/main" id="{7B8D9E7A-1E49-C6AD-E9EA-DF4D279AEEA1}"/>
              </a:ext>
            </a:extLst>
          </p:cNvPr>
          <p:cNvSpPr/>
          <p:nvPr userDrawn="1"/>
        </p:nvSpPr>
        <p:spPr>
          <a:xfrm>
            <a:off x="2332310" y="628596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2606675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952520"/>
            <a:ext cx="3979862" cy="1765530"/>
          </a:xfrm>
        </p:spPr>
        <p:txBody>
          <a:bodyPr>
            <a:normAutofit/>
          </a:bodyPr>
          <a:lstStyle>
            <a:lvl1pPr marL="0" indent="0">
              <a:buNone/>
              <a:defRPr sz="2000">
                <a:latin typeface="+mn-lt"/>
              </a:defRPr>
            </a:lvl1pPr>
          </a:lstStyle>
          <a:p>
            <a:pPr lvl="0"/>
            <a:r>
              <a:rPr lang="en-US"/>
              <a:t>Click to edit Master text styles</a:t>
            </a:r>
          </a:p>
        </p:txBody>
      </p:sp>
      <p:sp>
        <p:nvSpPr>
          <p:cNvPr id="5" name="Text Placeholder 6">
            <a:extLst>
              <a:ext uri="{FF2B5EF4-FFF2-40B4-BE49-F238E27FC236}">
                <a16:creationId xmlns:a16="http://schemas.microsoft.com/office/drawing/2014/main" id="{8DEF2C54-DA2D-7053-47E3-BCC429F82D71}"/>
              </a:ext>
            </a:extLst>
          </p:cNvPr>
          <p:cNvSpPr>
            <a:spLocks noGrp="1"/>
          </p:cNvSpPr>
          <p:nvPr>
            <p:ph type="body" sz="quarter" idx="15"/>
          </p:nvPr>
        </p:nvSpPr>
        <p:spPr>
          <a:xfrm>
            <a:off x="7065963" y="1843881"/>
            <a:ext cx="3979862" cy="935038"/>
          </a:xfrm>
        </p:spPr>
        <p:txBody>
          <a:bodyPr>
            <a:normAutofit/>
          </a:bodyPr>
          <a:lstStyle>
            <a:lvl1pPr marL="0" indent="0">
              <a:lnSpc>
                <a:spcPct val="100000"/>
              </a:lnSpc>
              <a:buNone/>
              <a:defRPr sz="2800" b="1" i="0">
                <a:solidFill>
                  <a:srgbClr val="566DA3"/>
                </a:solidFill>
                <a:latin typeface="+mj-lt"/>
              </a:defRPr>
            </a:lvl1pPr>
          </a:lstStyle>
          <a:p>
            <a:pPr lvl="0"/>
            <a:r>
              <a:rPr lang="en-US"/>
              <a:t>Click to edit Master text styles</a:t>
            </a:r>
          </a:p>
        </p:txBody>
      </p:sp>
      <p:sp>
        <p:nvSpPr>
          <p:cNvPr id="8" name="Rectangle 7">
            <a:extLst>
              <a:ext uri="{FF2B5EF4-FFF2-40B4-BE49-F238E27FC236}">
                <a16:creationId xmlns:a16="http://schemas.microsoft.com/office/drawing/2014/main" id="{9D9CF7E5-F6E3-C6F0-5A5E-9412714268CB}"/>
              </a:ext>
            </a:extLst>
          </p:cNvPr>
          <p:cNvSpPr/>
          <p:nvPr userDrawn="1"/>
        </p:nvSpPr>
        <p:spPr>
          <a:xfrm>
            <a:off x="2326444" y="6222079"/>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1194448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2" name="Text Placeholder 6">
            <a:extLst>
              <a:ext uri="{FF2B5EF4-FFF2-40B4-BE49-F238E27FC236}">
                <a16:creationId xmlns:a16="http://schemas.microsoft.com/office/drawing/2014/main" id="{A08DB5D0-537D-F40C-8639-D3CA51BAC972}"/>
              </a:ext>
            </a:extLst>
          </p:cNvPr>
          <p:cNvSpPr>
            <a:spLocks noGrp="1"/>
          </p:cNvSpPr>
          <p:nvPr>
            <p:ph type="body" sz="quarter" idx="14"/>
          </p:nvPr>
        </p:nvSpPr>
        <p:spPr>
          <a:xfrm>
            <a:off x="7065963" y="2952521"/>
            <a:ext cx="3979862" cy="1765530"/>
          </a:xfrm>
        </p:spPr>
        <p:txBody>
          <a:bodyPr>
            <a:normAutofit/>
          </a:bodyPr>
          <a:lstStyle>
            <a:lvl1pPr marL="0" indent="0">
              <a:buNone/>
              <a:defRPr sz="2000">
                <a:latin typeface="+mn-lt"/>
              </a:defRPr>
            </a:lvl1pPr>
          </a:lstStyle>
          <a:p>
            <a:pPr lvl="0"/>
            <a:r>
              <a:rPr lang="en-US"/>
              <a:t>Click to edit Master text styles</a:t>
            </a:r>
          </a:p>
        </p:txBody>
      </p:sp>
      <p:sp>
        <p:nvSpPr>
          <p:cNvPr id="5" name="Text Placeholder 6">
            <a:extLst>
              <a:ext uri="{FF2B5EF4-FFF2-40B4-BE49-F238E27FC236}">
                <a16:creationId xmlns:a16="http://schemas.microsoft.com/office/drawing/2014/main" id="{02C82B74-3329-F277-2E56-1D53EB8FB652}"/>
              </a:ext>
            </a:extLst>
          </p:cNvPr>
          <p:cNvSpPr>
            <a:spLocks noGrp="1"/>
          </p:cNvSpPr>
          <p:nvPr>
            <p:ph type="body" sz="quarter" idx="15"/>
          </p:nvPr>
        </p:nvSpPr>
        <p:spPr>
          <a:xfrm>
            <a:off x="7065963" y="1843882"/>
            <a:ext cx="3979862" cy="935038"/>
          </a:xfrm>
        </p:spPr>
        <p:txBody>
          <a:bodyPr>
            <a:normAutofit/>
          </a:bodyPr>
          <a:lstStyle>
            <a:lvl1pPr marL="0" indent="0">
              <a:lnSpc>
                <a:spcPct val="100000"/>
              </a:lnSpc>
              <a:buNone/>
              <a:defRPr sz="2800" b="1" i="0">
                <a:solidFill>
                  <a:srgbClr val="566DA3"/>
                </a:solidFill>
                <a:latin typeface="+mj-lt"/>
              </a:defRPr>
            </a:lvl1pPr>
          </a:lstStyle>
          <a:p>
            <a:pPr lvl="0"/>
            <a:r>
              <a:rPr lang="en-US"/>
              <a:t>Click to edit Master text styles</a:t>
            </a:r>
          </a:p>
        </p:txBody>
      </p:sp>
      <p:sp>
        <p:nvSpPr>
          <p:cNvPr id="8" name="Rectangle 7">
            <a:extLst>
              <a:ext uri="{FF2B5EF4-FFF2-40B4-BE49-F238E27FC236}">
                <a16:creationId xmlns:a16="http://schemas.microsoft.com/office/drawing/2014/main" id="{7BD34110-08ED-E3C5-C0E9-92BE5F16CC52}"/>
              </a:ext>
            </a:extLst>
          </p:cNvPr>
          <p:cNvSpPr/>
          <p:nvPr userDrawn="1"/>
        </p:nvSpPr>
        <p:spPr>
          <a:xfrm>
            <a:off x="2257618" y="619711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699335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35529" y="1562987"/>
            <a:ext cx="4241372" cy="1318415"/>
          </a:xfrm>
        </p:spPr>
        <p:txBody>
          <a:bodyPr anchor="b">
            <a:noAutofit/>
          </a:bodyPr>
          <a:lstStyle>
            <a:lvl1pPr>
              <a:defRPr sz="3600" b="1" i="0">
                <a:solidFill>
                  <a:srgbClr val="F3F3F3"/>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712430" y="0"/>
            <a:ext cx="7479570" cy="6858000"/>
          </a:xfrm>
        </p:spPr>
        <p:txBody>
          <a:bodyPr/>
          <a:lstStyle>
            <a:lvl1pPr>
              <a:defRPr sz="3200">
                <a:solidFill>
                  <a:schemeClr val="tx1"/>
                </a:solidFill>
                <a:latin typeface="+mn-lt"/>
              </a:defRPr>
            </a:lvl1pPr>
            <a:lvl2pPr>
              <a:defRPr sz="2800">
                <a:solidFill>
                  <a:schemeClr val="tx1"/>
                </a:solidFill>
                <a:latin typeface="+mn-lt"/>
              </a:defRPr>
            </a:lvl2pPr>
            <a:lvl3pPr>
              <a:defRPr sz="2400">
                <a:solidFill>
                  <a:schemeClr val="tx1"/>
                </a:solidFill>
                <a:latin typeface="+mn-lt"/>
              </a:defRPr>
            </a:lvl3pPr>
            <a:lvl4pPr>
              <a:defRPr sz="2000">
                <a:solidFill>
                  <a:schemeClr val="tx1"/>
                </a:solidFill>
                <a:latin typeface="+mn-lt"/>
              </a:defRPr>
            </a:lvl4pPr>
            <a:lvl5pPr>
              <a:defRPr sz="2000">
                <a:solidFill>
                  <a:schemeClr val="tx1"/>
                </a:solidFill>
                <a:latin typeface="+mn-lt"/>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35529" y="2977117"/>
            <a:ext cx="4241372" cy="1670741"/>
          </a:xfrm>
        </p:spPr>
        <p:txBody>
          <a:bodyPr/>
          <a:lstStyle>
            <a:lvl1pPr marL="0" indent="0">
              <a:buNone/>
              <a:defRPr sz="1800">
                <a:solidFill>
                  <a:srgbClr val="F3F3F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sp>
        <p:nvSpPr>
          <p:cNvPr id="6" name="Rectangle 5">
            <a:extLst>
              <a:ext uri="{FF2B5EF4-FFF2-40B4-BE49-F238E27FC236}">
                <a16:creationId xmlns:a16="http://schemas.microsoft.com/office/drawing/2014/main" id="{42B5936B-44AF-390E-643C-7915871EBEF6}"/>
              </a:ext>
            </a:extLst>
          </p:cNvPr>
          <p:cNvSpPr/>
          <p:nvPr userDrawn="1"/>
        </p:nvSpPr>
        <p:spPr>
          <a:xfrm>
            <a:off x="3358831" y="619711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1898543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1477925"/>
            <a:ext cx="4241372" cy="1362417"/>
          </a:xfrm>
        </p:spPr>
        <p:txBody>
          <a:bodyPr anchor="b">
            <a:noAutofit/>
          </a:bodyPr>
          <a:lstStyle>
            <a:lvl1pPr>
              <a:defRPr sz="3600" b="1" i="0">
                <a:solidFill>
                  <a:srgbClr val="F3F3F3"/>
                </a:solidFill>
                <a:latin typeface="Avenir Black" panose="02000503020000020003"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694810" y="0"/>
            <a:ext cx="7497190" cy="6858000"/>
          </a:xfrm>
        </p:spPr>
        <p:txBody>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955851"/>
            <a:ext cx="4241372" cy="1509824"/>
          </a:xfrm>
        </p:spPr>
        <p:txBody>
          <a:bodyP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sp>
        <p:nvSpPr>
          <p:cNvPr id="8" name="Rectangle 7">
            <a:extLst>
              <a:ext uri="{FF2B5EF4-FFF2-40B4-BE49-F238E27FC236}">
                <a16:creationId xmlns:a16="http://schemas.microsoft.com/office/drawing/2014/main" id="{06909917-EE9E-907B-7C5D-AA337EA5BEB4}"/>
              </a:ext>
            </a:extLst>
          </p:cNvPr>
          <p:cNvSpPr/>
          <p:nvPr userDrawn="1"/>
        </p:nvSpPr>
        <p:spPr>
          <a:xfrm>
            <a:off x="3515385" y="619711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2819753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a:effectLst>
            <a:reflection endPos="65000" dist="50800" dir="5400000" sy="-100000" algn="bl" rotWithShape="0"/>
          </a:effectLst>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808074" y="1950620"/>
            <a:ext cx="5592726" cy="1383142"/>
          </a:xfrm>
        </p:spPr>
        <p:txBody>
          <a:bodyPr anchor="b">
            <a:noAutofit/>
          </a:bodyPr>
          <a:lstStyle>
            <a:lvl1pPr>
              <a:defRPr sz="4000" b="1" i="0">
                <a:solidFill>
                  <a:srgbClr val="394667"/>
                </a:solidFill>
                <a:latin typeface="Avenir Black" panose="02000503020000020003"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6762307" y="275422"/>
            <a:ext cx="5194164" cy="6004192"/>
          </a:xfrm>
        </p:spPr>
        <p:txBody>
          <a:bodyPr/>
          <a:lstStyle>
            <a:lvl1pPr>
              <a:defRPr sz="3200">
                <a:solidFill>
                  <a:srgbClr val="394667"/>
                </a:solidFill>
              </a:defRPr>
            </a:lvl1pPr>
            <a:lvl2pPr>
              <a:defRPr sz="2800">
                <a:solidFill>
                  <a:srgbClr val="394667"/>
                </a:solidFill>
              </a:defRPr>
            </a:lvl2pPr>
            <a:lvl3pPr>
              <a:defRPr sz="2400">
                <a:solidFill>
                  <a:srgbClr val="394667"/>
                </a:solidFill>
              </a:defRPr>
            </a:lvl3pPr>
            <a:lvl4pPr>
              <a:defRPr sz="2000">
                <a:solidFill>
                  <a:srgbClr val="394667"/>
                </a:solidFill>
              </a:defRPr>
            </a:lvl4pPr>
            <a:lvl5pPr>
              <a:defRPr sz="2000">
                <a:solidFill>
                  <a:srgbClr val="394667"/>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808074" y="3429000"/>
            <a:ext cx="5592726" cy="2642191"/>
          </a:xfrm>
        </p:spPr>
        <p:txBody>
          <a:bodyPr>
            <a:normAutofit/>
          </a:bodyPr>
          <a:lstStyle>
            <a:lvl1pPr marL="0" indent="0">
              <a:buNone/>
              <a:defRPr sz="1800">
                <a:solidFill>
                  <a:srgbClr val="39466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sp>
        <p:nvSpPr>
          <p:cNvPr id="8" name="Rectangle 7">
            <a:extLst>
              <a:ext uri="{FF2B5EF4-FFF2-40B4-BE49-F238E27FC236}">
                <a16:creationId xmlns:a16="http://schemas.microsoft.com/office/drawing/2014/main" id="{CA27275E-EAF6-A7A4-6D0D-23E4B0640C40}"/>
              </a:ext>
            </a:extLst>
          </p:cNvPr>
          <p:cNvSpPr/>
          <p:nvPr userDrawn="1"/>
        </p:nvSpPr>
        <p:spPr>
          <a:xfrm>
            <a:off x="336126" y="609223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513837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13658A2-6CD1-AA3E-9DB6-7485A1353CA1}"/>
              </a:ext>
              <a:ext uri="{C183D7F6-B498-43B3-948B-1728B52AA6E4}">
                <adec:decorative xmlns:adec="http://schemas.microsoft.com/office/drawing/2017/decorative" val="1"/>
              </a:ext>
            </a:extLst>
          </p:cNvPr>
          <p:cNvPicPr>
            <a:picLocks noChangeAspect="1"/>
          </p:cNvPicPr>
          <p:nvPr userDrawn="1"/>
        </p:nvPicPr>
        <p:blipFill>
          <a:blip r:embed="rId2">
            <a:alphaModFix amt="85000"/>
          </a:blip>
          <a:srcRect l="73288" b="18540"/>
          <a:stretch>
            <a:fillRect/>
          </a:stretch>
        </p:blipFill>
        <p:spPr>
          <a:xfrm>
            <a:off x="8935548" y="-3543"/>
            <a:ext cx="3256722" cy="6870508"/>
          </a:xfrm>
          <a:prstGeom prst="rect">
            <a:avLst/>
          </a:prstGeom>
        </p:spPr>
      </p:pic>
      <p:sp>
        <p:nvSpPr>
          <p:cNvPr id="6" name="Right Triangle 5">
            <a:extLst>
              <a:ext uri="{FF2B5EF4-FFF2-40B4-BE49-F238E27FC236}">
                <a16:creationId xmlns:a16="http://schemas.microsoft.com/office/drawing/2014/main" id="{B6CB03CE-9D3A-C9C9-B0A2-9F921F075A65}"/>
              </a:ext>
            </a:extLst>
          </p:cNvPr>
          <p:cNvSpPr/>
          <p:nvPr userDrawn="1"/>
        </p:nvSpPr>
        <p:spPr>
          <a:xfrm flipH="1">
            <a:off x="8929654" y="2924175"/>
            <a:ext cx="3256722" cy="3933825"/>
          </a:xfrm>
          <a:prstGeom prst="rtTriangle">
            <a:avLst/>
          </a:prstGeom>
          <a:solidFill>
            <a:srgbClr val="45BC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9">
            <a:extLst>
              <a:ext uri="{FF2B5EF4-FFF2-40B4-BE49-F238E27FC236}">
                <a16:creationId xmlns:a16="http://schemas.microsoft.com/office/drawing/2014/main" id="{DC176D32-89B4-1AEB-1758-3E8EFC69AB23}"/>
              </a:ext>
            </a:extLst>
          </p:cNvPr>
          <p:cNvSpPr>
            <a:spLocks noGrp="1"/>
          </p:cNvSpPr>
          <p:nvPr>
            <p:ph sz="quarter" idx="13"/>
          </p:nvPr>
        </p:nvSpPr>
        <p:spPr>
          <a:xfrm>
            <a:off x="26625" y="0"/>
            <a:ext cx="8908349" cy="685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9233451" y="3339548"/>
            <a:ext cx="2799221" cy="2157486"/>
          </a:xfrm>
        </p:spPr>
        <p:txBody>
          <a:bodyPr>
            <a:normAutofit/>
          </a:bodyPr>
          <a:lstStyle>
            <a:lvl1pPr marL="0" indent="0">
              <a:buNone/>
              <a:defRPr sz="18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9094303" y="556591"/>
            <a:ext cx="2938369" cy="2612635"/>
          </a:xfrm>
        </p:spPr>
        <p:txBody>
          <a:bodyPr anchor="b">
            <a:noAutofit/>
          </a:bodyPr>
          <a:lstStyle>
            <a:lvl1pPr>
              <a:defRPr sz="4800" b="1" i="0" spc="-150">
                <a:solidFill>
                  <a:schemeClr val="bg1"/>
                </a:solidFill>
                <a:latin typeface="+mj-lt"/>
              </a:defRPr>
            </a:lvl1pPr>
          </a:lstStyle>
          <a:p>
            <a:r>
              <a:rPr lang="en-US"/>
              <a:t>Click to edit Master title style</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a:xfrm>
            <a:off x="11313048" y="6492875"/>
            <a:ext cx="792285" cy="365125"/>
          </a:xfrm>
        </p:spPr>
        <p:txBody>
          <a:bodyPr/>
          <a:lstStyle>
            <a:lvl1pPr>
              <a:defRPr>
                <a:solidFill>
                  <a:schemeClr val="tx1"/>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pic>
        <p:nvPicPr>
          <p:cNvPr id="14" name="Picture 13">
            <a:extLst>
              <a:ext uri="{FF2B5EF4-FFF2-40B4-BE49-F238E27FC236}">
                <a16:creationId xmlns:a16="http://schemas.microsoft.com/office/drawing/2014/main" id="{704BA4DD-E65C-560B-5FE5-3AB84F744F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54125" y="5647847"/>
            <a:ext cx="1992429" cy="990478"/>
          </a:xfrm>
          <a:prstGeom prst="rect">
            <a:avLst/>
          </a:prstGeom>
        </p:spPr>
      </p:pic>
      <p:sp>
        <p:nvSpPr>
          <p:cNvPr id="5" name="Rectangle 4">
            <a:extLst>
              <a:ext uri="{FF2B5EF4-FFF2-40B4-BE49-F238E27FC236}">
                <a16:creationId xmlns:a16="http://schemas.microsoft.com/office/drawing/2014/main" id="{69B9FE68-524D-DC01-E829-FC185F3869ED}"/>
              </a:ext>
            </a:extLst>
          </p:cNvPr>
          <p:cNvSpPr/>
          <p:nvPr userDrawn="1"/>
        </p:nvSpPr>
        <p:spPr>
          <a:xfrm>
            <a:off x="173179" y="627817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24600504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hart with Caption">
    <p:spTree>
      <p:nvGrpSpPr>
        <p:cNvPr id="1" name=""/>
        <p:cNvGrpSpPr/>
        <p:nvPr/>
      </p:nvGrpSpPr>
      <p:grpSpPr>
        <a:xfrm>
          <a:off x="0" y="0"/>
          <a:ext cx="0" cy="0"/>
          <a:chOff x="0" y="0"/>
          <a:chExt cx="0" cy="0"/>
        </a:xfrm>
      </p:grpSpPr>
      <p:sp>
        <p:nvSpPr>
          <p:cNvPr id="5" name="Right Triangle 4">
            <a:extLst>
              <a:ext uri="{FF2B5EF4-FFF2-40B4-BE49-F238E27FC236}">
                <a16:creationId xmlns:a16="http://schemas.microsoft.com/office/drawing/2014/main" id="{50598F29-C5C1-2251-81A3-19E871A6F41A}"/>
              </a:ext>
            </a:extLst>
          </p:cNvPr>
          <p:cNvSpPr/>
          <p:nvPr userDrawn="1"/>
        </p:nvSpPr>
        <p:spPr>
          <a:xfrm flipH="1">
            <a:off x="7481888" y="1722269"/>
            <a:ext cx="4704488" cy="5135732"/>
          </a:xfrm>
          <a:prstGeom prst="rtTriangle">
            <a:avLst/>
          </a:prstGeom>
          <a:solidFill>
            <a:srgbClr val="45BC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alphaModFix amt="85000"/>
          </a:blip>
          <a:srcRect b="27429"/>
          <a:stretch>
            <a:fillRect/>
          </a:stretch>
        </p:blipFill>
        <p:spPr>
          <a:xfrm>
            <a:off x="0" y="9253"/>
            <a:ext cx="12192000" cy="6858000"/>
          </a:xfrm>
          <a:prstGeom prst="rect">
            <a:avLst/>
          </a:prstGeom>
        </p:spPr>
      </p:pic>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a:xfrm>
            <a:off x="9802500" y="6492875"/>
            <a:ext cx="2324099" cy="246495"/>
          </a:xfrm>
        </p:spPr>
        <p:txBody>
          <a:bodyPr/>
          <a:lstStyle>
            <a:lvl1pPr>
              <a:defRPr>
                <a:solidFill>
                  <a:schemeClr val="tx1"/>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6"/>
            <a:ext cx="4366420" cy="2351488"/>
          </a:xfrm>
        </p:spPr>
        <p:txBody>
          <a:bodyPr>
            <a:normAutofit/>
          </a:bodyPr>
          <a:lstStyle>
            <a:lvl1pPr marL="0" indent="0">
              <a:buNone/>
              <a:defRPr sz="18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b="1" i="0" spc="-150">
                <a:solidFill>
                  <a:schemeClr val="bg1"/>
                </a:solidFill>
                <a:latin typeface="+mj-lt"/>
              </a:defRPr>
            </a:lvl1pPr>
          </a:lstStyle>
          <a:p>
            <a:r>
              <a:rPr lang="en-US"/>
              <a:t>Click to edit Master title style</a:t>
            </a:r>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pic>
        <p:nvPicPr>
          <p:cNvPr id="12" name="Picture 11">
            <a:extLst>
              <a:ext uri="{FF2B5EF4-FFF2-40B4-BE49-F238E27FC236}">
                <a16:creationId xmlns:a16="http://schemas.microsoft.com/office/drawing/2014/main" id="{62E7B6A7-BDC0-E607-F3E1-2DE823CCBF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54125" y="5647847"/>
            <a:ext cx="1992429" cy="990478"/>
          </a:xfrm>
          <a:prstGeom prst="rect">
            <a:avLst/>
          </a:prstGeom>
        </p:spPr>
      </p:pic>
      <p:sp>
        <p:nvSpPr>
          <p:cNvPr id="8" name="Rectangle 7">
            <a:extLst>
              <a:ext uri="{FF2B5EF4-FFF2-40B4-BE49-F238E27FC236}">
                <a16:creationId xmlns:a16="http://schemas.microsoft.com/office/drawing/2014/main" id="{938A6EEC-1AC7-DC0B-B97D-412267F3C733}"/>
              </a:ext>
            </a:extLst>
          </p:cNvPr>
          <p:cNvSpPr/>
          <p:nvPr userDrawn="1"/>
        </p:nvSpPr>
        <p:spPr>
          <a:xfrm>
            <a:off x="245446" y="619711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35102684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1046370"/>
            <a:ext cx="4366420" cy="2801071"/>
          </a:xfrm>
        </p:spPr>
        <p:txBody>
          <a:bodyPr anchor="b">
            <a:noAutofit/>
          </a:bodyPr>
          <a:lstStyle>
            <a:lvl1pPr>
              <a:defRPr sz="4800" b="1" i="0" spc="-150">
                <a:solidFill>
                  <a:srgbClr val="394667"/>
                </a:solidFill>
                <a:latin typeface="+mj-lt"/>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966072"/>
            <a:ext cx="4366420" cy="2408172"/>
          </a:xfrm>
        </p:spPr>
        <p:txBody>
          <a:bodyPr>
            <a:normAutofit/>
          </a:bodyPr>
          <a:lstStyle>
            <a:lvl1pPr marL="0" indent="0">
              <a:buNone/>
              <a:defRPr sz="1800">
                <a:solidFill>
                  <a:srgbClr val="39466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a:xfrm>
            <a:off x="9738702" y="6492875"/>
            <a:ext cx="2324099" cy="246495"/>
          </a:xfrm>
        </p:spPr>
        <p:txBody>
          <a:bodyPr/>
          <a:lstStyle>
            <a:lvl1pPr>
              <a:defRPr>
                <a:solidFill>
                  <a:srgbClr val="394667"/>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sp>
        <p:nvSpPr>
          <p:cNvPr id="6" name="Content Placeholder 5">
            <a:extLst>
              <a:ext uri="{FF2B5EF4-FFF2-40B4-BE49-F238E27FC236}">
                <a16:creationId xmlns:a16="http://schemas.microsoft.com/office/drawing/2014/main" id="{C8329389-F983-BCB3-7B23-2E61B832E0AA}"/>
              </a:ext>
            </a:extLst>
          </p:cNvPr>
          <p:cNvSpPr>
            <a:spLocks noGrp="1"/>
          </p:cNvSpPr>
          <p:nvPr>
            <p:ph sz="quarter" idx="13"/>
          </p:nvPr>
        </p:nvSpPr>
        <p:spPr>
          <a:xfrm>
            <a:off x="0" y="0"/>
            <a:ext cx="7480300" cy="685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505A74E-CCDB-8661-3D49-1229A7368DE4}"/>
              </a:ext>
            </a:extLst>
          </p:cNvPr>
          <p:cNvSpPr/>
          <p:nvPr userDrawn="1"/>
        </p:nvSpPr>
        <p:spPr>
          <a:xfrm>
            <a:off x="173179" y="627817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3607285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958235"/>
            <a:ext cx="4366420" cy="2801071"/>
          </a:xfrm>
        </p:spPr>
        <p:txBody>
          <a:bodyPr anchor="b">
            <a:noAutofit/>
          </a:bodyPr>
          <a:lstStyle>
            <a:lvl1pPr>
              <a:defRPr sz="4800" b="1" i="0" spc="-150">
                <a:solidFill>
                  <a:srgbClr val="394667"/>
                </a:solidFill>
                <a:latin typeface="+mj-lt"/>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877937"/>
            <a:ext cx="4366420" cy="2496307"/>
          </a:xfrm>
        </p:spPr>
        <p:txBody>
          <a:bodyPr/>
          <a:lstStyle>
            <a:lvl1pPr marL="0" indent="0">
              <a:buNone/>
              <a:defRPr sz="1800">
                <a:solidFill>
                  <a:srgbClr val="394667"/>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a:xfrm>
            <a:off x="9781230" y="6492875"/>
            <a:ext cx="2324099" cy="246495"/>
          </a:xfrm>
        </p:spPr>
        <p:txBody>
          <a:bodyPr/>
          <a:lstStyle>
            <a:lvl1pPr>
              <a:defRPr>
                <a:solidFill>
                  <a:srgbClr val="394667"/>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
        <p:nvSpPr>
          <p:cNvPr id="5" name="Rectangle 4">
            <a:extLst>
              <a:ext uri="{FF2B5EF4-FFF2-40B4-BE49-F238E27FC236}">
                <a16:creationId xmlns:a16="http://schemas.microsoft.com/office/drawing/2014/main" id="{12C7DFC2-8CE7-F9D1-5A15-ED7074CDFCFE}"/>
              </a:ext>
            </a:extLst>
          </p:cNvPr>
          <p:cNvSpPr/>
          <p:nvPr userDrawn="1"/>
        </p:nvSpPr>
        <p:spPr>
          <a:xfrm>
            <a:off x="173179" y="627817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1573754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Picture with Caption">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C176D32-89B4-1AEB-1758-3E8EFC69AB23}"/>
              </a:ext>
            </a:extLst>
          </p:cNvPr>
          <p:cNvSpPr>
            <a:spLocks noGrp="1"/>
          </p:cNvSpPr>
          <p:nvPr>
            <p:ph sz="quarter" idx="13"/>
          </p:nvPr>
        </p:nvSpPr>
        <p:spPr>
          <a:xfrm>
            <a:off x="26625" y="0"/>
            <a:ext cx="8908349" cy="685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9233451" y="3339548"/>
            <a:ext cx="2799221" cy="2157486"/>
          </a:xfrm>
        </p:spPr>
        <p:txBody>
          <a:bodyPr>
            <a:normAutofit/>
          </a:bodyPr>
          <a:lstStyle>
            <a:lvl1pPr marL="0" indent="0">
              <a:buNone/>
              <a:defRPr sz="18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9094303" y="556591"/>
            <a:ext cx="2938369" cy="2612635"/>
          </a:xfrm>
        </p:spPr>
        <p:txBody>
          <a:bodyPr anchor="b">
            <a:noAutofit/>
          </a:bodyPr>
          <a:lstStyle>
            <a:lvl1pPr>
              <a:defRPr sz="4800" b="1" i="0" spc="-150">
                <a:solidFill>
                  <a:schemeClr val="bg1"/>
                </a:solidFill>
                <a:latin typeface="+mj-lt"/>
              </a:defRPr>
            </a:lvl1pPr>
          </a:lstStyle>
          <a:p>
            <a:r>
              <a:rPr lang="en-US"/>
              <a:t>Click to edit Master title style</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a:xfrm>
            <a:off x="11313048" y="6492875"/>
            <a:ext cx="792285" cy="365125"/>
          </a:xfrm>
        </p:spPr>
        <p:txBody>
          <a:bodyPr/>
          <a:lstStyle>
            <a:lvl1pPr>
              <a:defRPr>
                <a:solidFill>
                  <a:schemeClr val="tx1"/>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pic>
        <p:nvPicPr>
          <p:cNvPr id="14" name="Picture 13">
            <a:extLst>
              <a:ext uri="{FF2B5EF4-FFF2-40B4-BE49-F238E27FC236}">
                <a16:creationId xmlns:a16="http://schemas.microsoft.com/office/drawing/2014/main" id="{704BA4DD-E65C-560B-5FE5-3AB84F744F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4125" y="5647847"/>
            <a:ext cx="1992429" cy="990478"/>
          </a:xfrm>
          <a:prstGeom prst="rect">
            <a:avLst/>
          </a:prstGeom>
        </p:spPr>
      </p:pic>
      <p:sp>
        <p:nvSpPr>
          <p:cNvPr id="5" name="Rectangle 4">
            <a:extLst>
              <a:ext uri="{FF2B5EF4-FFF2-40B4-BE49-F238E27FC236}">
                <a16:creationId xmlns:a16="http://schemas.microsoft.com/office/drawing/2014/main" id="{5D0367E7-6A99-4679-EC90-23F455B01D38}"/>
              </a:ext>
            </a:extLst>
          </p:cNvPr>
          <p:cNvSpPr/>
          <p:nvPr userDrawn="1"/>
        </p:nvSpPr>
        <p:spPr>
          <a:xfrm>
            <a:off x="173179" y="6278171"/>
            <a:ext cx="943896" cy="542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DRAFT</a:t>
            </a:r>
          </a:p>
        </p:txBody>
      </p:sp>
    </p:spTree>
    <p:extLst>
      <p:ext uri="{BB962C8B-B14F-4D97-AF65-F5344CB8AC3E}">
        <p14:creationId xmlns:p14="http://schemas.microsoft.com/office/powerpoint/2010/main" val="773678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7F8BFCB3-3A43-EF5E-22E4-13D59F28E471}"/>
              </a:ext>
            </a:extLst>
          </p:cNvPr>
          <p:cNvSpPr/>
          <p:nvPr userDrawn="1"/>
        </p:nvSpPr>
        <p:spPr>
          <a:xfrm rot="10800000">
            <a:off x="9639299" y="-1"/>
            <a:ext cx="2562122" cy="6858001"/>
          </a:xfrm>
          <a:custGeom>
            <a:avLst/>
            <a:gdLst>
              <a:gd name="csX0" fmla="*/ 2457450 w 3400425"/>
              <a:gd name="csY0" fmla="*/ 8466 h 5485341"/>
              <a:gd name="csX1" fmla="*/ 3400425 w 3400425"/>
              <a:gd name="csY1" fmla="*/ 5485341 h 5485341"/>
              <a:gd name="csX2" fmla="*/ 0 w 3400425"/>
              <a:gd name="csY2" fmla="*/ 5485341 h 5485341"/>
              <a:gd name="csX3" fmla="*/ 11807 w 3400425"/>
              <a:gd name="csY3" fmla="*/ 0 h 5485341"/>
              <a:gd name="csX4" fmla="*/ 2457450 w 3400425"/>
              <a:gd name="csY4" fmla="*/ 8466 h 5485341"/>
            </a:gdLst>
            <a:ahLst/>
            <a:cxnLst>
              <a:cxn ang="0">
                <a:pos x="csX0" y="csY0"/>
              </a:cxn>
              <a:cxn ang="0">
                <a:pos x="csX1" y="csY1"/>
              </a:cxn>
              <a:cxn ang="0">
                <a:pos x="csX2" y="csY2"/>
              </a:cxn>
              <a:cxn ang="0">
                <a:pos x="csX3" y="csY3"/>
              </a:cxn>
              <a:cxn ang="0">
                <a:pos x="csX4" y="csY4"/>
              </a:cxn>
            </a:cxnLst>
            <a:rect l="l" t="t" r="r" b="b"/>
            <a:pathLst>
              <a:path w="3400425" h="5485341">
                <a:moveTo>
                  <a:pt x="2457450" y="8466"/>
                </a:moveTo>
                <a:lnTo>
                  <a:pt x="3400425" y="5485341"/>
                </a:lnTo>
                <a:lnTo>
                  <a:pt x="0" y="5485341"/>
                </a:lnTo>
                <a:cubicBezTo>
                  <a:pt x="3936" y="3656894"/>
                  <a:pt x="7871" y="1828447"/>
                  <a:pt x="11807" y="0"/>
                </a:cubicBezTo>
                <a:lnTo>
                  <a:pt x="2457450" y="8466"/>
                </a:lnTo>
                <a:close/>
              </a:path>
            </a:pathLst>
          </a:custGeom>
          <a:solidFill>
            <a:srgbClr val="566DA3">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6C5AC77C-2BCA-CF29-32A5-26393599E33D}"/>
              </a:ext>
            </a:extLst>
          </p:cNvPr>
          <p:cNvSpPr/>
          <p:nvPr userDrawn="1"/>
        </p:nvSpPr>
        <p:spPr>
          <a:xfrm rot="10800000" flipV="1">
            <a:off x="9220200" y="4767263"/>
            <a:ext cx="2971800" cy="2095499"/>
          </a:xfrm>
          <a:prstGeom prst="rtTriangle">
            <a:avLst/>
          </a:prstGeom>
          <a:solidFill>
            <a:srgbClr val="45BCB1">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5779" y="224126"/>
            <a:ext cx="9459192"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pic>
        <p:nvPicPr>
          <p:cNvPr id="11" name="Picture 10">
            <a:extLst>
              <a:ext uri="{FF2B5EF4-FFF2-40B4-BE49-F238E27FC236}">
                <a16:creationId xmlns:a16="http://schemas.microsoft.com/office/drawing/2014/main" id="{FB13B847-E3DD-3ACF-AA1F-32BBC474F1AE}"/>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9970971" y="237392"/>
            <a:ext cx="1992429" cy="990478"/>
          </a:xfrm>
          <a:prstGeom prst="rect">
            <a:avLst/>
          </a:prstGeom>
        </p:spPr>
      </p:pic>
    </p:spTree>
    <p:extLst>
      <p:ext uri="{BB962C8B-B14F-4D97-AF65-F5344CB8AC3E}">
        <p14:creationId xmlns:p14="http://schemas.microsoft.com/office/powerpoint/2010/main" val="469991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8" r:id="rId4"/>
    <p:sldLayoutId id="2147483672" r:id="rId5"/>
    <p:sldLayoutId id="2147483673" r:id="rId6"/>
    <p:sldLayoutId id="2147483652" r:id="rId7"/>
    <p:sldLayoutId id="2147483653" r:id="rId8"/>
    <p:sldLayoutId id="2147483655" r:id="rId9"/>
    <p:sldLayoutId id="2147483665" r:id="rId10"/>
    <p:sldLayoutId id="2147483664" r:id="rId11"/>
    <p:sldLayoutId id="2147483666" r:id="rId12"/>
    <p:sldLayoutId id="2147483656" r:id="rId13"/>
    <p:sldLayoutId id="2147483660" r:id="rId14"/>
    <p:sldLayoutId id="2147483661" r:id="rId15"/>
    <p:sldLayoutId id="2147483674" r:id="rId16"/>
    <p:sldLayoutId id="2147483669" r:id="rId17"/>
    <p:sldLayoutId id="2147483662" r:id="rId18"/>
    <p:sldLayoutId id="2147483670" r:id="rId19"/>
    <p:sldLayoutId id="2147483657" r:id="rId20"/>
  </p:sldLayoutIdLst>
  <p:hf hdr="0" ftr="0" dt="0"/>
  <p:txStyles>
    <p:titleStyle>
      <a:lvl1pPr algn="l" defTabSz="914400" rtl="0" eaLnBrk="1" latinLnBrk="0" hangingPunct="1">
        <a:lnSpc>
          <a:spcPct val="90000"/>
        </a:lnSpc>
        <a:spcBef>
          <a:spcPct val="0"/>
        </a:spcBef>
        <a:buNone/>
        <a:defRPr sz="3600" b="1" i="0" kern="1200">
          <a:solidFill>
            <a:srgbClr val="16897B"/>
          </a:solidFill>
          <a:latin typeface="+mj-lt"/>
          <a:ea typeface="+mj-ea"/>
          <a:cs typeface="Arial" panose="020B060402020202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mn-lt"/>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3" Type="http://schemas.openxmlformats.org/officeDocument/2006/relationships/hyperlink" Target="https://www.mass.edu/datacenter/2025earningsreport.asp" TargetMode="External"/><Relationship Id="rId2" Type="http://schemas.openxmlformats.org/officeDocument/2006/relationships/hyperlink" Target="https://nces.ed.gov/nationsreportcard/studies/statemapping/"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AB2B-9E86-B31F-8494-E95DE385C2EA}"/>
              </a:ext>
            </a:extLst>
          </p:cNvPr>
          <p:cNvSpPr>
            <a:spLocks noGrp="1"/>
          </p:cNvSpPr>
          <p:nvPr>
            <p:ph type="ctrTitle"/>
          </p:nvPr>
        </p:nvSpPr>
        <p:spPr>
          <a:xfrm>
            <a:off x="752806" y="3808537"/>
            <a:ext cx="8872828" cy="1268730"/>
          </a:xfrm>
        </p:spPr>
        <p:txBody>
          <a:bodyPr>
            <a:noAutofit/>
          </a:bodyPr>
          <a:lstStyle/>
          <a:p>
            <a:pPr>
              <a:lnSpc>
                <a:spcPct val="100000"/>
              </a:lnSpc>
            </a:pPr>
            <a:r>
              <a:rPr lang="en-US" sz="7200">
                <a:solidFill>
                  <a:srgbClr val="1E4782"/>
                </a:solidFill>
                <a:cs typeface="Arial"/>
              </a:rPr>
              <a:t>Better Than </a:t>
            </a:r>
            <a:br>
              <a:rPr lang="en-US" sz="7200">
                <a:solidFill>
                  <a:srgbClr val="1E4782"/>
                </a:solidFill>
                <a:cs typeface="Arial"/>
              </a:rPr>
            </a:br>
            <a:r>
              <a:rPr lang="en-US" sz="7200">
                <a:solidFill>
                  <a:srgbClr val="1E4782"/>
                </a:solidFill>
                <a:cs typeface="Arial"/>
              </a:rPr>
              <a:t>Our Best</a:t>
            </a:r>
            <a:endParaRPr lang="en-US" sz="7200">
              <a:solidFill>
                <a:srgbClr val="1E4782"/>
              </a:solidFill>
            </a:endParaRPr>
          </a:p>
        </p:txBody>
      </p:sp>
      <p:sp>
        <p:nvSpPr>
          <p:cNvPr id="3" name="Subtitle 2">
            <a:extLst>
              <a:ext uri="{FF2B5EF4-FFF2-40B4-BE49-F238E27FC236}">
                <a16:creationId xmlns:a16="http://schemas.microsoft.com/office/drawing/2014/main" id="{8141BCB3-4284-A57E-4AB3-04CB2D22AC2E}"/>
              </a:ext>
            </a:extLst>
          </p:cNvPr>
          <p:cNvSpPr>
            <a:spLocks noGrp="1"/>
          </p:cNvSpPr>
          <p:nvPr>
            <p:ph type="subTitle" idx="1"/>
          </p:nvPr>
        </p:nvSpPr>
        <p:spPr>
          <a:xfrm>
            <a:off x="857581" y="5226300"/>
            <a:ext cx="6057569" cy="696346"/>
          </a:xfrm>
        </p:spPr>
        <p:txBody>
          <a:bodyPr vert="horz" lIns="91440" tIns="45720" rIns="91440" bIns="45720" rtlCol="0" anchor="t">
            <a:noAutofit/>
          </a:bodyPr>
          <a:lstStyle/>
          <a:p>
            <a:pPr>
              <a:lnSpc>
                <a:spcPct val="100000"/>
              </a:lnSpc>
              <a:spcBef>
                <a:spcPts val="0"/>
              </a:spcBef>
            </a:pPr>
            <a:r>
              <a:rPr lang="en-US" sz="2000" i="1">
                <a:solidFill>
                  <a:srgbClr val="1E4782"/>
                </a:solidFill>
                <a:latin typeface="+mn-lt"/>
                <a:cs typeface="Arial"/>
              </a:rPr>
              <a:t>A new direction for Massachusetts, </a:t>
            </a:r>
          </a:p>
          <a:p>
            <a:pPr>
              <a:lnSpc>
                <a:spcPct val="100000"/>
              </a:lnSpc>
              <a:spcBef>
                <a:spcPts val="0"/>
              </a:spcBef>
            </a:pPr>
            <a:r>
              <a:rPr lang="en-US" sz="2000" i="1">
                <a:solidFill>
                  <a:srgbClr val="1E4782"/>
                </a:solidFill>
                <a:latin typeface="+mn-lt"/>
                <a:cs typeface="Arial"/>
              </a:rPr>
              <a:t>grounded in the conditions every learner needs</a:t>
            </a:r>
            <a:endParaRPr lang="en-US" sz="2000" i="1">
              <a:solidFill>
                <a:srgbClr val="1E4782"/>
              </a:solidFill>
              <a:latin typeface="+mn-lt"/>
            </a:endParaRPr>
          </a:p>
        </p:txBody>
      </p:sp>
    </p:spTree>
    <p:extLst>
      <p:ext uri="{BB962C8B-B14F-4D97-AF65-F5344CB8AC3E}">
        <p14:creationId xmlns:p14="http://schemas.microsoft.com/office/powerpoint/2010/main" val="263610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34B8F-3071-7999-3C89-1A911F9FFEA1}"/>
              </a:ext>
            </a:extLst>
          </p:cNvPr>
          <p:cNvSpPr>
            <a:spLocks noGrp="1"/>
          </p:cNvSpPr>
          <p:nvPr>
            <p:ph type="title"/>
          </p:nvPr>
        </p:nvSpPr>
        <p:spPr/>
        <p:txBody>
          <a:bodyPr/>
          <a:lstStyle/>
          <a:p>
            <a:r>
              <a:rPr lang="en-US">
                <a:cs typeface="Arial"/>
              </a:rPr>
              <a:t>Table of Contents</a:t>
            </a:r>
            <a:endParaRPr lang="en-US"/>
          </a:p>
        </p:txBody>
      </p:sp>
      <p:sp>
        <p:nvSpPr>
          <p:cNvPr id="3" name="Content Placeholder 2">
            <a:extLst>
              <a:ext uri="{FF2B5EF4-FFF2-40B4-BE49-F238E27FC236}">
                <a16:creationId xmlns:a16="http://schemas.microsoft.com/office/drawing/2014/main" id="{31D8F09A-70A9-30FF-0EB9-ABB886FED8D1}"/>
              </a:ext>
            </a:extLst>
          </p:cNvPr>
          <p:cNvSpPr>
            <a:spLocks noGrp="1"/>
          </p:cNvSpPr>
          <p:nvPr>
            <p:ph idx="1"/>
          </p:nvPr>
        </p:nvSpPr>
        <p:spPr/>
        <p:txBody>
          <a:bodyPr vert="horz" lIns="91440" tIns="45720" rIns="91440" bIns="45720" rtlCol="0" anchor="t">
            <a:normAutofit/>
          </a:bodyPr>
          <a:lstStyle/>
          <a:p>
            <a:r>
              <a:rPr lang="en-US" sz="2300" b="1">
                <a:solidFill>
                  <a:srgbClr val="566DA3"/>
                </a:solidFill>
                <a:latin typeface="Aptos"/>
                <a:cs typeface="Arial"/>
              </a:rPr>
              <a:t>Where We Have Been:</a:t>
            </a:r>
            <a:r>
              <a:rPr lang="en-US" sz="2300">
                <a:solidFill>
                  <a:srgbClr val="566DA3"/>
                </a:solidFill>
                <a:latin typeface="Aptos"/>
                <a:cs typeface="Arial"/>
              </a:rPr>
              <a:t> Statewide Data Analysis</a:t>
            </a:r>
          </a:p>
          <a:p>
            <a:r>
              <a:rPr lang="en-US" sz="2300" b="1">
                <a:solidFill>
                  <a:srgbClr val="566DA3"/>
                </a:solidFill>
                <a:latin typeface="Aptos"/>
                <a:cs typeface="Arial"/>
              </a:rPr>
              <a:t>Why It Matters: </a:t>
            </a:r>
            <a:r>
              <a:rPr lang="en-US" sz="2300">
                <a:solidFill>
                  <a:srgbClr val="566DA3"/>
                </a:solidFill>
                <a:latin typeface="Aptos"/>
                <a:cs typeface="Arial"/>
              </a:rPr>
              <a:t>Statewide Standards</a:t>
            </a:r>
          </a:p>
          <a:p>
            <a:r>
              <a:rPr lang="en-US" sz="2300" b="1">
                <a:solidFill>
                  <a:srgbClr val="566DA3"/>
                </a:solidFill>
                <a:latin typeface="Aptos"/>
                <a:cs typeface="Arial"/>
              </a:rPr>
              <a:t>Where We Are Going: </a:t>
            </a:r>
            <a:r>
              <a:rPr lang="en-US" sz="2300">
                <a:solidFill>
                  <a:srgbClr val="566DA3"/>
                </a:solidFill>
                <a:latin typeface="Aptos"/>
                <a:cs typeface="Arial"/>
              </a:rPr>
              <a:t>Statewide Goals</a:t>
            </a:r>
          </a:p>
          <a:p>
            <a:r>
              <a:rPr lang="en-US" sz="2300" b="1">
                <a:solidFill>
                  <a:srgbClr val="566DA3"/>
                </a:solidFill>
                <a:latin typeface="Aptos"/>
                <a:cs typeface="Arial"/>
              </a:rPr>
              <a:t>How We Will Get There:</a:t>
            </a:r>
            <a:r>
              <a:rPr lang="en-US" sz="2300">
                <a:solidFill>
                  <a:srgbClr val="566DA3"/>
                </a:solidFill>
                <a:latin typeface="Aptos"/>
                <a:cs typeface="Arial"/>
              </a:rPr>
              <a:t> Strategic Framework</a:t>
            </a:r>
          </a:p>
          <a:p>
            <a:pPr lvl="1">
              <a:lnSpc>
                <a:spcPct val="100000"/>
              </a:lnSpc>
            </a:pPr>
            <a:r>
              <a:rPr lang="en-US" sz="2000">
                <a:solidFill>
                  <a:srgbClr val="566DA3"/>
                </a:solidFill>
                <a:cs typeface="Arial"/>
              </a:rPr>
              <a:t>Priorities</a:t>
            </a:r>
            <a:endParaRPr lang="en-US" sz="2300" b="1">
              <a:solidFill>
                <a:srgbClr val="566DA3"/>
              </a:solidFill>
              <a:cs typeface="Arial"/>
            </a:endParaRPr>
          </a:p>
          <a:p>
            <a:pPr lvl="1">
              <a:lnSpc>
                <a:spcPct val="100000"/>
              </a:lnSpc>
            </a:pPr>
            <a:r>
              <a:rPr lang="en-US" sz="2000">
                <a:solidFill>
                  <a:srgbClr val="566DA3"/>
                </a:solidFill>
                <a:cs typeface="Arial"/>
              </a:rPr>
              <a:t>Core Commitments</a:t>
            </a:r>
          </a:p>
          <a:p>
            <a:pPr lvl="1">
              <a:lnSpc>
                <a:spcPct val="100000"/>
              </a:lnSpc>
            </a:pPr>
            <a:r>
              <a:rPr lang="en-US" sz="2000">
                <a:solidFill>
                  <a:srgbClr val="566DA3"/>
                </a:solidFill>
                <a:latin typeface="Aptos"/>
                <a:cs typeface="Arial"/>
              </a:rPr>
              <a:t>Core Levers</a:t>
            </a:r>
          </a:p>
        </p:txBody>
      </p:sp>
      <p:sp>
        <p:nvSpPr>
          <p:cNvPr id="4" name="Slide Number Placeholder 3">
            <a:extLst>
              <a:ext uri="{FF2B5EF4-FFF2-40B4-BE49-F238E27FC236}">
                <a16:creationId xmlns:a16="http://schemas.microsoft.com/office/drawing/2014/main" id="{E72DC793-BB0F-D554-F4EF-0FC8AE8B7255}"/>
              </a:ext>
            </a:extLst>
          </p:cNvPr>
          <p:cNvSpPr>
            <a:spLocks noGrp="1"/>
          </p:cNvSpPr>
          <p:nvPr>
            <p:ph type="sldNum" sz="quarter" idx="12"/>
          </p:nvPr>
        </p:nvSpPr>
        <p:spPr/>
        <p:txBody>
          <a:bodyPr/>
          <a:lstStyle/>
          <a:p>
            <a:fld id="{68A8D22E-6BC5-9E47-900C-2BB94685D9F5}" type="slidenum">
              <a:rPr lang="en-US" sz="1800" dirty="0" smtClean="0">
                <a:solidFill>
                  <a:srgbClr val="566DA3"/>
                </a:solidFill>
                <a:latin typeface="Arial"/>
                <a:cs typeface="Arial"/>
              </a:rPr>
              <a:pPr/>
              <a:t>2</a:t>
            </a:fld>
            <a:endParaRPr lang="en-US" sz="1800" dirty="0">
              <a:solidFill>
                <a:srgbClr val="566DA3"/>
              </a:solidFill>
              <a:latin typeface="Arial"/>
              <a:cs typeface="Arial"/>
            </a:endParaRPr>
          </a:p>
        </p:txBody>
      </p:sp>
    </p:spTree>
    <p:extLst>
      <p:ext uri="{BB962C8B-B14F-4D97-AF65-F5344CB8AC3E}">
        <p14:creationId xmlns:p14="http://schemas.microsoft.com/office/powerpoint/2010/main" val="3414027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4E5183-1E94-CEF5-1DC7-2563EF003B44}"/>
              </a:ext>
              <a:ext uri="{C183D7F6-B498-43B3-948B-1728B52AA6E4}">
                <adec:decorative xmlns:adec="http://schemas.microsoft.com/office/drawing/2017/decorative" val="1"/>
              </a:ext>
            </a:extLst>
          </p:cNvPr>
          <p:cNvSpPr/>
          <p:nvPr/>
        </p:nvSpPr>
        <p:spPr>
          <a:xfrm>
            <a:off x="1333500" y="609600"/>
            <a:ext cx="4800600" cy="5294376"/>
          </a:xfrm>
          <a:prstGeom prst="rect">
            <a:avLst/>
          </a:prstGeom>
          <a:solidFill>
            <a:srgbClr val="0D0D0D">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592CEC58-FAB4-C9BC-F2B1-85ADA2D00599}"/>
              </a:ext>
            </a:extLst>
          </p:cNvPr>
          <p:cNvSpPr>
            <a:spLocks noGrp="1"/>
          </p:cNvSpPr>
          <p:nvPr>
            <p:ph type="title" idx="4294967295"/>
          </p:nvPr>
        </p:nvSpPr>
        <p:spPr>
          <a:xfrm>
            <a:off x="6457950" y="1839913"/>
            <a:ext cx="5734050" cy="2857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4400" b="1" i="0" u="none" strike="noStrike" kern="1200" cap="none" spc="0" normalizeH="0" baseline="0" noProof="0">
                <a:ln>
                  <a:noFill/>
                </a:ln>
                <a:solidFill>
                  <a:srgbClr val="149A8B"/>
                </a:solidFill>
                <a:effectLst/>
                <a:uLnTx/>
                <a:uFillTx/>
                <a:latin typeface="+mj-lt"/>
                <a:ea typeface="+mn-ea"/>
                <a:cs typeface="Arial" panose="020B0604020202020204" pitchFamily="34" charset="0"/>
              </a:rPr>
              <a:t>Where We Have Been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4000" b="0" i="0" u="none" strike="noStrike" kern="1200" cap="none" spc="0" normalizeH="0" baseline="0" noProof="0">
                <a:ln>
                  <a:noFill/>
                </a:ln>
                <a:solidFill>
                  <a:srgbClr val="149A8B"/>
                </a:solidFill>
                <a:effectLst/>
                <a:uLnTx/>
                <a:uFillTx/>
                <a:latin typeface="+mj-lt"/>
                <a:ea typeface="+mn-ea"/>
                <a:cs typeface="Arial" panose="020B0604020202020204" pitchFamily="34" charset="0"/>
              </a:rPr>
              <a:t>Statewide Data Analysis</a:t>
            </a:r>
          </a:p>
        </p:txBody>
      </p:sp>
      <p:pic>
        <p:nvPicPr>
          <p:cNvPr id="8" name="Picture Placeholder 7" descr="Men and women dressed professionally sitting around a table having a conversation.">
            <a:extLst>
              <a:ext uri="{FF2B5EF4-FFF2-40B4-BE49-F238E27FC236}">
                <a16:creationId xmlns:a16="http://schemas.microsoft.com/office/drawing/2014/main" id="{0C16C8EA-E9E3-73A4-4837-2800D4F2EB52}"/>
              </a:ext>
            </a:extLst>
          </p:cNvPr>
          <p:cNvPicPr>
            <a:picLocks noGrp="1" noChangeAspect="1"/>
          </p:cNvPicPr>
          <p:nvPr>
            <p:ph type="pic" sz="quarter" idx="13"/>
          </p:nvPr>
        </p:nvPicPr>
        <p:blipFill>
          <a:blip r:embed="rId3">
            <a:extLst>
              <a:ext uri="{BEBA8EAE-BF5A-486C-A8C5-ECC9F3942E4B}">
                <a14:imgProps xmlns:a14="http://schemas.microsoft.com/office/drawing/2010/main">
                  <a14:imgLayer r:embed="rId4">
                    <a14:imgEffect>
                      <a14:colorTemperature colorTemp="5458"/>
                    </a14:imgEffect>
                    <a14:imgEffect>
                      <a14:brightnessContrast bright="15000"/>
                    </a14:imgEffect>
                  </a14:imgLayer>
                </a14:imgProps>
              </a:ext>
            </a:extLst>
          </a:blip>
          <a:srcRect l="19932" r="19932"/>
          <a:stretch>
            <a:fillRect/>
          </a:stretch>
        </p:blipFill>
        <p:spPr>
          <a:prstGeom prst="rect">
            <a:avLst/>
          </a:prstGeom>
          <a:effectLst/>
        </p:spPr>
      </p:pic>
      <p:sp>
        <p:nvSpPr>
          <p:cNvPr id="4" name="Slide Number Placeholder 3">
            <a:extLst>
              <a:ext uri="{FF2B5EF4-FFF2-40B4-BE49-F238E27FC236}">
                <a16:creationId xmlns:a16="http://schemas.microsoft.com/office/drawing/2014/main" id="{BB67EF6A-B979-B533-643C-A713418A08B4}"/>
              </a:ext>
              <a:ext uri="{C183D7F6-B498-43B3-948B-1728B52AA6E4}">
                <adec:decorative xmlns:adec="http://schemas.microsoft.com/office/drawing/2017/decorative" val="0"/>
              </a:ext>
            </a:extLst>
          </p:cNvPr>
          <p:cNvSpPr>
            <a:spLocks noGrp="1"/>
          </p:cNvSpPr>
          <p:nvPr>
            <p:ph type="sldNum" sz="quarter" idx="12"/>
          </p:nvPr>
        </p:nvSpPr>
        <p:spPr/>
        <p:txBody>
          <a:bodyPr/>
          <a:lstStyle/>
          <a:p>
            <a:fld id="{68A8D22E-6BC5-9E47-900C-2BB94685D9F5}" type="slidenum">
              <a:rPr lang="en-US" sz="1800" smtClean="0"/>
              <a:pPr/>
              <a:t>3</a:t>
            </a:fld>
            <a:endParaRPr lang="en-US" sz="1800" dirty="0"/>
          </a:p>
        </p:txBody>
      </p:sp>
    </p:spTree>
    <p:extLst>
      <p:ext uri="{BB962C8B-B14F-4D97-AF65-F5344CB8AC3E}">
        <p14:creationId xmlns:p14="http://schemas.microsoft.com/office/powerpoint/2010/main" val="3259645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AD696-C1C2-CCDA-D09B-4813470D6E7E}"/>
              </a:ext>
            </a:extLst>
          </p:cNvPr>
          <p:cNvSpPr>
            <a:spLocks noGrp="1"/>
          </p:cNvSpPr>
          <p:nvPr>
            <p:ph type="title"/>
          </p:nvPr>
        </p:nvSpPr>
        <p:spPr/>
        <p:txBody>
          <a:bodyPr>
            <a:noAutofit/>
          </a:bodyPr>
          <a:lstStyle/>
          <a:p>
            <a:r>
              <a:rPr lang="en-US" sz="3600">
                <a:cs typeface="Arial"/>
              </a:rPr>
              <a:t>Where We Have Been: Statewide Data Analysis </a:t>
            </a:r>
          </a:p>
        </p:txBody>
      </p:sp>
      <p:sp>
        <p:nvSpPr>
          <p:cNvPr id="3" name="Content Placeholder 2">
            <a:extLst>
              <a:ext uri="{FF2B5EF4-FFF2-40B4-BE49-F238E27FC236}">
                <a16:creationId xmlns:a16="http://schemas.microsoft.com/office/drawing/2014/main" id="{C031E25B-8744-DB1A-2AC2-8853246FFD60}"/>
              </a:ext>
            </a:extLst>
          </p:cNvPr>
          <p:cNvSpPr>
            <a:spLocks noGrp="1"/>
          </p:cNvSpPr>
          <p:nvPr>
            <p:ph idx="1"/>
          </p:nvPr>
        </p:nvSpPr>
        <p:spPr/>
        <p:txBody>
          <a:bodyPr vert="horz" lIns="91440" tIns="45720" rIns="91440" bIns="45720" rtlCol="0" anchor="t">
            <a:normAutofit/>
          </a:bodyPr>
          <a:lstStyle/>
          <a:p>
            <a:pPr marL="0" indent="0">
              <a:lnSpc>
                <a:spcPct val="100000"/>
              </a:lnSpc>
              <a:buNone/>
            </a:pPr>
            <a:r>
              <a:rPr lang="en-US" b="1" dirty="0">
                <a:solidFill>
                  <a:srgbClr val="566DA3"/>
                </a:solidFill>
                <a:latin typeface="Aptos"/>
                <a:cs typeface="Arial"/>
              </a:rPr>
              <a:t>Two measures, one story:</a:t>
            </a:r>
            <a:r>
              <a:rPr lang="en-US" dirty="0">
                <a:solidFill>
                  <a:srgbClr val="566DA3"/>
                </a:solidFill>
                <a:latin typeface="Aptos"/>
                <a:cs typeface="Arial"/>
              </a:rPr>
              <a:t> </a:t>
            </a:r>
            <a:r>
              <a:rPr lang="en-US" sz="2300" dirty="0">
                <a:solidFill>
                  <a:srgbClr val="566DA3"/>
                </a:solidFill>
                <a:latin typeface="Aptos"/>
                <a:cs typeface="Arial"/>
              </a:rPr>
              <a:t>MCAS achievement has fallen since 2019 while other states seen recovery; on NAEP, Massachusetts is still #1 in all four categories but has some of the steepest declines nationally, putting our ranking at risk</a:t>
            </a:r>
            <a:endParaRPr lang="en-US" sz="2300" dirty="0">
              <a:solidFill>
                <a:srgbClr val="566DA3"/>
              </a:solidFill>
              <a:latin typeface="Aptos"/>
            </a:endParaRPr>
          </a:p>
          <a:p>
            <a:pPr marL="0" indent="0">
              <a:lnSpc>
                <a:spcPct val="100000"/>
              </a:lnSpc>
              <a:buNone/>
            </a:pPr>
            <a:endParaRPr lang="en-US" dirty="0">
              <a:solidFill>
                <a:srgbClr val="566DA3"/>
              </a:solidFill>
              <a:latin typeface="Aptos"/>
              <a:cs typeface="Arial"/>
            </a:endParaRPr>
          </a:p>
          <a:p>
            <a:pPr marL="0" indent="0">
              <a:lnSpc>
                <a:spcPct val="100000"/>
              </a:lnSpc>
              <a:buNone/>
            </a:pPr>
            <a:r>
              <a:rPr lang="en-US" b="1" dirty="0">
                <a:solidFill>
                  <a:srgbClr val="566DA3"/>
                </a:solidFill>
                <a:latin typeface="Aptos"/>
                <a:cs typeface="Arial"/>
              </a:rPr>
              <a:t>"#1" masks deep gaps:</a:t>
            </a:r>
            <a:r>
              <a:rPr lang="en-US" dirty="0">
                <a:solidFill>
                  <a:srgbClr val="566DA3"/>
                </a:solidFill>
                <a:latin typeface="Aptos"/>
                <a:cs typeface="Arial"/>
              </a:rPr>
              <a:t> </a:t>
            </a:r>
            <a:r>
              <a:rPr lang="en-US" sz="2300" dirty="0">
                <a:solidFill>
                  <a:srgbClr val="566DA3"/>
                </a:solidFill>
                <a:latin typeface="Aptos"/>
                <a:cs typeface="Arial"/>
              </a:rPr>
              <a:t>low-income students, students of color, English learners, and students with disabilities score far below the state average, with Massachusetts near the middle of the pack nationally for low-income students on NAEP</a:t>
            </a:r>
            <a:endParaRPr lang="en-US" sz="2300" dirty="0">
              <a:solidFill>
                <a:srgbClr val="566DA3"/>
              </a:solidFill>
              <a:latin typeface="Aptos"/>
            </a:endParaRPr>
          </a:p>
        </p:txBody>
      </p:sp>
      <p:sp>
        <p:nvSpPr>
          <p:cNvPr id="4" name="Slide Number Placeholder 3">
            <a:extLst>
              <a:ext uri="{FF2B5EF4-FFF2-40B4-BE49-F238E27FC236}">
                <a16:creationId xmlns:a16="http://schemas.microsoft.com/office/drawing/2014/main" id="{1EBD3D7D-61CA-31C1-3E87-E189D7A101AC}"/>
              </a:ext>
            </a:extLst>
          </p:cNvPr>
          <p:cNvSpPr>
            <a:spLocks noGrp="1"/>
          </p:cNvSpPr>
          <p:nvPr>
            <p:ph type="sldNum" sz="quarter" idx="12"/>
          </p:nvPr>
        </p:nvSpPr>
        <p:spPr/>
        <p:txBody>
          <a:bodyPr/>
          <a:lstStyle/>
          <a:p>
            <a:fld id="{68A8D22E-6BC5-9E47-900C-2BB94685D9F5}" type="slidenum">
              <a:rPr lang="en-US" sz="1800" smtClean="0"/>
              <a:t>4</a:t>
            </a:fld>
            <a:endParaRPr lang="en-US" sz="1800" dirty="0"/>
          </a:p>
        </p:txBody>
      </p:sp>
    </p:spTree>
    <p:extLst>
      <p:ext uri="{BB962C8B-B14F-4D97-AF65-F5344CB8AC3E}">
        <p14:creationId xmlns:p14="http://schemas.microsoft.com/office/powerpoint/2010/main" val="3551045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7853A-886C-F600-B6ED-5790A9A2A34A}"/>
              </a:ext>
            </a:extLst>
          </p:cNvPr>
          <p:cNvSpPr>
            <a:spLocks noGrp="1"/>
          </p:cNvSpPr>
          <p:nvPr>
            <p:ph type="title"/>
          </p:nvPr>
        </p:nvSpPr>
        <p:spPr>
          <a:xfrm>
            <a:off x="7666253" y="472065"/>
            <a:ext cx="4366420" cy="2801071"/>
          </a:xfrm>
        </p:spPr>
        <p:txBody>
          <a:bodyPr vert="horz" lIns="91440" tIns="45720" rIns="91440" bIns="45720" rtlCol="0" anchor="b">
            <a:noAutofit/>
          </a:bodyPr>
          <a:lstStyle/>
          <a:p>
            <a:r>
              <a:rPr lang="en-US" sz="3600">
                <a:cs typeface="Arial"/>
              </a:rPr>
              <a:t>Student achievement on MCAS remains well below pre-pandemic levels </a:t>
            </a:r>
          </a:p>
        </p:txBody>
      </p:sp>
      <p:grpSp>
        <p:nvGrpSpPr>
          <p:cNvPr id="14" name="Group 13" descr="graph of MCAS results from 2019 compared to 2026. ELA scores in grades 3-8 and grade 10 are below 2019 scores. Math scores in grades 3-8 and grade 10 are also below 2019 scores.">
            <a:extLst>
              <a:ext uri="{FF2B5EF4-FFF2-40B4-BE49-F238E27FC236}">
                <a16:creationId xmlns:a16="http://schemas.microsoft.com/office/drawing/2014/main" id="{9E9DEE77-F7F4-02A1-5A41-903922505B4E}"/>
              </a:ext>
            </a:extLst>
          </p:cNvPr>
          <p:cNvGrpSpPr/>
          <p:nvPr/>
        </p:nvGrpSpPr>
        <p:grpSpPr>
          <a:xfrm>
            <a:off x="83127" y="257175"/>
            <a:ext cx="7317798" cy="6334125"/>
            <a:chOff x="83127" y="506987"/>
            <a:chExt cx="7317798" cy="5844024"/>
          </a:xfrm>
        </p:grpSpPr>
        <p:grpSp>
          <p:nvGrpSpPr>
            <p:cNvPr id="3" name="Group 2">
              <a:extLst>
                <a:ext uri="{FF2B5EF4-FFF2-40B4-BE49-F238E27FC236}">
                  <a16:creationId xmlns:a16="http://schemas.microsoft.com/office/drawing/2014/main" id="{48AAB7F7-7D44-AB39-6918-81B290686623}"/>
                </a:ext>
              </a:extLst>
            </p:cNvPr>
            <p:cNvGrpSpPr/>
            <p:nvPr/>
          </p:nvGrpSpPr>
          <p:grpSpPr>
            <a:xfrm>
              <a:off x="83127" y="506987"/>
              <a:ext cx="7317798" cy="5844024"/>
              <a:chOff x="82722" y="678001"/>
              <a:chExt cx="7356707" cy="5560298"/>
            </a:xfrm>
          </p:grpSpPr>
          <p:graphicFrame>
            <p:nvGraphicFramePr>
              <p:cNvPr id="5" name="Chart 4">
                <a:extLst>
                  <a:ext uri="{FF2B5EF4-FFF2-40B4-BE49-F238E27FC236}">
                    <a16:creationId xmlns:a16="http://schemas.microsoft.com/office/drawing/2014/main" id="{5749655F-681B-80A9-55FA-7584CE7CA7D5}"/>
                  </a:ext>
                </a:extLst>
              </p:cNvPr>
              <p:cNvGraphicFramePr/>
              <p:nvPr>
                <p:extLst>
                  <p:ext uri="{D42A27DB-BD31-4B8C-83A1-F6EECF244321}">
                    <p14:modId xmlns:p14="http://schemas.microsoft.com/office/powerpoint/2010/main" val="1328644878"/>
                  </p:ext>
                </p:extLst>
              </p:nvPr>
            </p:nvGraphicFramePr>
            <p:xfrm>
              <a:off x="159327" y="1237822"/>
              <a:ext cx="7280102" cy="5000477"/>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3B4463D5-0D0D-35C4-99BE-C39F39CF5C2B}"/>
                  </a:ext>
                </a:extLst>
              </p:cNvPr>
              <p:cNvSpPr txBox="1"/>
              <p:nvPr/>
            </p:nvSpPr>
            <p:spPr>
              <a:xfrm>
                <a:off x="82722" y="678001"/>
                <a:ext cx="7356707" cy="351401"/>
              </a:xfrm>
              <a:prstGeom prst="rect">
                <a:avLst/>
              </a:prstGeom>
              <a:noFill/>
            </p:spPr>
            <p:txBody>
              <a:bodyPr wrap="square" lIns="0" tIns="0" rIns="0" bIns="0" anchor="t">
                <a:spAutoFit/>
              </a:bodyPr>
              <a:lstStyle/>
              <a:p>
                <a:pPr algn="ctr"/>
                <a:r>
                  <a:rPr sz="2400" b="1">
                    <a:solidFill>
                      <a:srgbClr val="1E4782"/>
                    </a:solidFill>
                    <a:latin typeface="Aptos"/>
                  </a:rPr>
                  <a:t>2019</a:t>
                </a:r>
                <a:r>
                  <a:rPr lang="en-US" sz="2400" b="1">
                    <a:solidFill>
                      <a:srgbClr val="1E4782"/>
                    </a:solidFill>
                    <a:latin typeface="Aptos"/>
                  </a:rPr>
                  <a:t> </a:t>
                </a:r>
                <a:r>
                  <a:rPr sz="2400" b="1">
                    <a:solidFill>
                      <a:srgbClr val="1E4782"/>
                    </a:solidFill>
                    <a:latin typeface="Aptos"/>
                  </a:rPr>
                  <a:t>→</a:t>
                </a:r>
                <a:r>
                  <a:rPr lang="en-US" sz="2400" b="1">
                    <a:solidFill>
                      <a:srgbClr val="1E4782"/>
                    </a:solidFill>
                    <a:latin typeface="Aptos"/>
                  </a:rPr>
                  <a:t> </a:t>
                </a:r>
                <a:r>
                  <a:rPr sz="2400" b="1">
                    <a:solidFill>
                      <a:srgbClr val="1E4782"/>
                    </a:solidFill>
                    <a:latin typeface="Aptos"/>
                  </a:rPr>
                  <a:t>2026 change in % Meeting</a:t>
                </a:r>
                <a:r>
                  <a:rPr lang="en-US" sz="2400" b="1">
                    <a:solidFill>
                      <a:srgbClr val="1E4782"/>
                    </a:solidFill>
                    <a:latin typeface="Aptos"/>
                  </a:rPr>
                  <a:t> </a:t>
                </a:r>
                <a:r>
                  <a:rPr sz="2400" b="1">
                    <a:solidFill>
                      <a:srgbClr val="1E4782"/>
                    </a:solidFill>
                    <a:latin typeface="Aptos"/>
                  </a:rPr>
                  <a:t>/</a:t>
                </a:r>
                <a:r>
                  <a:rPr lang="en-US" sz="2400" b="1">
                    <a:solidFill>
                      <a:srgbClr val="1E4782"/>
                    </a:solidFill>
                    <a:latin typeface="Aptos"/>
                  </a:rPr>
                  <a:t> </a:t>
                </a:r>
                <a:r>
                  <a:rPr sz="2400" b="1">
                    <a:solidFill>
                      <a:srgbClr val="1E4782"/>
                    </a:solidFill>
                    <a:latin typeface="Aptos"/>
                  </a:rPr>
                  <a:t>Exceeding</a:t>
                </a:r>
                <a:endParaRPr lang="en-US" sz="2400" b="1">
                  <a:solidFill>
                    <a:srgbClr val="1E4782"/>
                  </a:solidFill>
                  <a:latin typeface="Aptos"/>
                </a:endParaRPr>
              </a:p>
            </p:txBody>
          </p:sp>
        </p:grpSp>
        <p:sp>
          <p:nvSpPr>
            <p:cNvPr id="6" name="TextBox 5">
              <a:extLst>
                <a:ext uri="{FF2B5EF4-FFF2-40B4-BE49-F238E27FC236}">
                  <a16:creationId xmlns:a16="http://schemas.microsoft.com/office/drawing/2014/main" id="{CADCDF0A-53E7-FB17-3D10-C7CC424643D3}"/>
                </a:ext>
              </a:extLst>
            </p:cNvPr>
            <p:cNvSpPr txBox="1"/>
            <p:nvPr/>
          </p:nvSpPr>
          <p:spPr>
            <a:xfrm>
              <a:off x="917560" y="5331194"/>
              <a:ext cx="1371600" cy="369332"/>
            </a:xfrm>
            <a:prstGeom prst="rect">
              <a:avLst/>
            </a:prstGeom>
            <a:solidFill>
              <a:srgbClr val="FFFFFF"/>
            </a:solidFill>
          </p:spPr>
          <p:txBody>
            <a:bodyPr wrap="none" rtlCol="0">
              <a:spAutoFit/>
            </a:bodyPr>
            <a:lstStyle/>
            <a:p>
              <a:pPr algn="ctr"/>
              <a:r>
                <a:rPr lang="en-US">
                  <a:solidFill>
                    <a:schemeClr val="accent6">
                      <a:lumMod val="50000"/>
                    </a:schemeClr>
                  </a:solidFill>
                </a:rPr>
                <a:t>ELA Gr. 3-8</a:t>
              </a:r>
            </a:p>
          </p:txBody>
        </p:sp>
        <p:sp>
          <p:nvSpPr>
            <p:cNvPr id="9" name="TextBox 8">
              <a:extLst>
                <a:ext uri="{FF2B5EF4-FFF2-40B4-BE49-F238E27FC236}">
                  <a16:creationId xmlns:a16="http://schemas.microsoft.com/office/drawing/2014/main" id="{393F5B77-5660-4365-E99A-7DA8E6BA750F}"/>
                </a:ext>
              </a:extLst>
            </p:cNvPr>
            <p:cNvSpPr txBox="1"/>
            <p:nvPr/>
          </p:nvSpPr>
          <p:spPr>
            <a:xfrm>
              <a:off x="2513311" y="5334112"/>
              <a:ext cx="1280160" cy="369332"/>
            </a:xfrm>
            <a:prstGeom prst="rect">
              <a:avLst/>
            </a:prstGeom>
            <a:solidFill>
              <a:srgbClr val="FFFFFF"/>
            </a:solidFill>
          </p:spPr>
          <p:txBody>
            <a:bodyPr wrap="none" rtlCol="0">
              <a:spAutoFit/>
            </a:bodyPr>
            <a:lstStyle/>
            <a:p>
              <a:pPr algn="ctr"/>
              <a:r>
                <a:rPr lang="en-US">
                  <a:solidFill>
                    <a:schemeClr val="accent6">
                      <a:lumMod val="50000"/>
                    </a:schemeClr>
                  </a:solidFill>
                </a:rPr>
                <a:t>ELA Gr. 10</a:t>
              </a:r>
            </a:p>
          </p:txBody>
        </p:sp>
        <p:sp>
          <p:nvSpPr>
            <p:cNvPr id="11" name="TextBox 10">
              <a:extLst>
                <a:ext uri="{FF2B5EF4-FFF2-40B4-BE49-F238E27FC236}">
                  <a16:creationId xmlns:a16="http://schemas.microsoft.com/office/drawing/2014/main" id="{B607B39A-85EB-571A-9FCB-83249E968012}"/>
                </a:ext>
              </a:extLst>
            </p:cNvPr>
            <p:cNvSpPr txBox="1"/>
            <p:nvPr/>
          </p:nvSpPr>
          <p:spPr>
            <a:xfrm>
              <a:off x="3990367" y="5328962"/>
              <a:ext cx="1463040" cy="369332"/>
            </a:xfrm>
            <a:prstGeom prst="rect">
              <a:avLst/>
            </a:prstGeom>
            <a:solidFill>
              <a:srgbClr val="FFFFFF"/>
            </a:solidFill>
          </p:spPr>
          <p:txBody>
            <a:bodyPr wrap="none" rtlCol="0">
              <a:spAutoFit/>
            </a:bodyPr>
            <a:lstStyle/>
            <a:p>
              <a:pPr algn="ctr"/>
              <a:r>
                <a:rPr lang="en-US">
                  <a:solidFill>
                    <a:schemeClr val="accent6">
                      <a:lumMod val="50000"/>
                    </a:schemeClr>
                  </a:solidFill>
                </a:rPr>
                <a:t>Math Gr. 3-8</a:t>
              </a:r>
            </a:p>
          </p:txBody>
        </p:sp>
        <p:sp>
          <p:nvSpPr>
            <p:cNvPr id="13" name="TextBox 12">
              <a:extLst>
                <a:ext uri="{FF2B5EF4-FFF2-40B4-BE49-F238E27FC236}">
                  <a16:creationId xmlns:a16="http://schemas.microsoft.com/office/drawing/2014/main" id="{0F63B6DC-2DD7-E6B4-A14E-E51F3FF9A35D}"/>
                </a:ext>
              </a:extLst>
            </p:cNvPr>
            <p:cNvSpPr txBox="1"/>
            <p:nvPr/>
          </p:nvSpPr>
          <p:spPr>
            <a:xfrm>
              <a:off x="5623538" y="5334112"/>
              <a:ext cx="1318311" cy="369332"/>
            </a:xfrm>
            <a:prstGeom prst="rect">
              <a:avLst/>
            </a:prstGeom>
            <a:solidFill>
              <a:srgbClr val="FFFFFF"/>
            </a:solidFill>
          </p:spPr>
          <p:txBody>
            <a:bodyPr wrap="none" rtlCol="0">
              <a:spAutoFit/>
            </a:bodyPr>
            <a:lstStyle/>
            <a:p>
              <a:pPr algn="ctr"/>
              <a:r>
                <a:rPr lang="en-US">
                  <a:solidFill>
                    <a:schemeClr val="accent6">
                      <a:lumMod val="50000"/>
                    </a:schemeClr>
                  </a:solidFill>
                </a:rPr>
                <a:t>Math Gr. 10</a:t>
              </a:r>
            </a:p>
          </p:txBody>
        </p:sp>
      </p:grpSp>
      <p:sp>
        <p:nvSpPr>
          <p:cNvPr id="4" name="Slide Number Placeholder 3">
            <a:extLst>
              <a:ext uri="{FF2B5EF4-FFF2-40B4-BE49-F238E27FC236}">
                <a16:creationId xmlns:a16="http://schemas.microsoft.com/office/drawing/2014/main" id="{7E590BB9-0A7F-23F4-110D-79CC800F3E2E}"/>
              </a:ext>
            </a:extLst>
          </p:cNvPr>
          <p:cNvSpPr>
            <a:spLocks noGrp="1"/>
          </p:cNvSpPr>
          <p:nvPr>
            <p:ph type="sldNum" sz="quarter" idx="12"/>
          </p:nvPr>
        </p:nvSpPr>
        <p:spPr/>
        <p:txBody>
          <a:bodyPr/>
          <a:lstStyle/>
          <a:p>
            <a:fld id="{68A8D22E-6BC5-9E47-900C-2BB94685D9F5}" type="slidenum">
              <a:rPr lang="en-US" sz="1800" smtClean="0"/>
              <a:pPr/>
              <a:t>5</a:t>
            </a:fld>
            <a:endParaRPr lang="en-US" sz="1800" dirty="0"/>
          </a:p>
        </p:txBody>
      </p:sp>
    </p:spTree>
    <p:extLst>
      <p:ext uri="{BB962C8B-B14F-4D97-AF65-F5344CB8AC3E}">
        <p14:creationId xmlns:p14="http://schemas.microsoft.com/office/powerpoint/2010/main" val="1406496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3D55F-2EC0-DD18-A370-9C5AA6504F8C}"/>
              </a:ext>
            </a:extLst>
          </p:cNvPr>
          <p:cNvSpPr>
            <a:spLocks noGrp="1"/>
          </p:cNvSpPr>
          <p:nvPr>
            <p:ph type="title"/>
          </p:nvPr>
        </p:nvSpPr>
        <p:spPr/>
        <p:txBody>
          <a:bodyPr>
            <a:noAutofit/>
          </a:bodyPr>
          <a:lstStyle/>
          <a:p>
            <a:r>
              <a:rPr lang="en-US" sz="3600"/>
              <a:t>No student group is at pre-pandemic achievement level</a:t>
            </a:r>
          </a:p>
        </p:txBody>
      </p:sp>
      <p:grpSp>
        <p:nvGrpSpPr>
          <p:cNvPr id="3" name="Group 2" descr="Graph shows percent change in ELA and Match scores from 2019 compared to 2026 for subgroups by race, English learners, low income students and students with disabilities. All groups are below pre-pandemic levels.">
            <a:extLst>
              <a:ext uri="{FF2B5EF4-FFF2-40B4-BE49-F238E27FC236}">
                <a16:creationId xmlns:a16="http://schemas.microsoft.com/office/drawing/2014/main" id="{6BDE6596-C6ED-6099-B2D7-2234A64E7A46}"/>
              </a:ext>
            </a:extLst>
          </p:cNvPr>
          <p:cNvGrpSpPr/>
          <p:nvPr/>
        </p:nvGrpSpPr>
        <p:grpSpPr>
          <a:xfrm>
            <a:off x="126719" y="783532"/>
            <a:ext cx="7297811" cy="4785318"/>
            <a:chOff x="120757" y="678001"/>
            <a:chExt cx="7219916" cy="4785318"/>
          </a:xfrm>
        </p:grpSpPr>
        <p:sp>
          <p:nvSpPr>
            <p:cNvPr id="5" name="TextBox 4">
              <a:extLst>
                <a:ext uri="{FF2B5EF4-FFF2-40B4-BE49-F238E27FC236}">
                  <a16:creationId xmlns:a16="http://schemas.microsoft.com/office/drawing/2014/main" id="{EC559237-8C6D-A460-4BD3-EEA5F42532BC}"/>
                </a:ext>
              </a:extLst>
            </p:cNvPr>
            <p:cNvSpPr txBox="1"/>
            <p:nvPr/>
          </p:nvSpPr>
          <p:spPr>
            <a:xfrm>
              <a:off x="2916296" y="1453461"/>
              <a:ext cx="797462" cy="276999"/>
            </a:xfrm>
            <a:prstGeom prst="rect">
              <a:avLst/>
            </a:prstGeom>
            <a:noFill/>
          </p:spPr>
          <p:txBody>
            <a:bodyPr wrap="none" lIns="0" tIns="0" rIns="0" bIns="0">
              <a:spAutoFit/>
            </a:bodyPr>
            <a:lstStyle/>
            <a:p>
              <a:pPr algn="ctr"/>
              <a:r>
                <a:rPr b="1">
                  <a:solidFill>
                    <a:srgbClr val="263F70"/>
                  </a:solidFill>
                  <a:latin typeface="Aptos"/>
                </a:rPr>
                <a:t>ELA 3–8</a:t>
              </a:r>
            </a:p>
          </p:txBody>
        </p:sp>
        <p:sp>
          <p:nvSpPr>
            <p:cNvPr id="7" name="TextBox 6">
              <a:extLst>
                <a:ext uri="{FF2B5EF4-FFF2-40B4-BE49-F238E27FC236}">
                  <a16:creationId xmlns:a16="http://schemas.microsoft.com/office/drawing/2014/main" id="{191C8F1F-5CA1-F70C-B0F7-B2A5CAAE49B0}"/>
                </a:ext>
              </a:extLst>
            </p:cNvPr>
            <p:cNvSpPr txBox="1"/>
            <p:nvPr/>
          </p:nvSpPr>
          <p:spPr>
            <a:xfrm>
              <a:off x="4016754" y="1453461"/>
              <a:ext cx="928267" cy="276999"/>
            </a:xfrm>
            <a:prstGeom prst="rect">
              <a:avLst/>
            </a:prstGeom>
            <a:noFill/>
          </p:spPr>
          <p:txBody>
            <a:bodyPr wrap="none" lIns="0" tIns="0" rIns="0" bIns="0">
              <a:spAutoFit/>
            </a:bodyPr>
            <a:lstStyle/>
            <a:p>
              <a:pPr algn="ctr"/>
              <a:r>
                <a:rPr b="1">
                  <a:solidFill>
                    <a:srgbClr val="263F70"/>
                  </a:solidFill>
                  <a:latin typeface="Aptos"/>
                </a:rPr>
                <a:t>Math 3–8</a:t>
              </a:r>
            </a:p>
          </p:txBody>
        </p:sp>
        <p:sp>
          <p:nvSpPr>
            <p:cNvPr id="9" name="TextBox 8">
              <a:extLst>
                <a:ext uri="{FF2B5EF4-FFF2-40B4-BE49-F238E27FC236}">
                  <a16:creationId xmlns:a16="http://schemas.microsoft.com/office/drawing/2014/main" id="{D7E41157-8ECF-EAF4-4A92-49F7B83ADD0E}"/>
                </a:ext>
              </a:extLst>
            </p:cNvPr>
            <p:cNvSpPr txBox="1"/>
            <p:nvPr/>
          </p:nvSpPr>
          <p:spPr>
            <a:xfrm>
              <a:off x="5300915" y="1453461"/>
              <a:ext cx="691664" cy="276999"/>
            </a:xfrm>
            <a:prstGeom prst="rect">
              <a:avLst/>
            </a:prstGeom>
            <a:noFill/>
          </p:spPr>
          <p:txBody>
            <a:bodyPr wrap="none" lIns="0" tIns="0" rIns="0" bIns="0">
              <a:spAutoFit/>
            </a:bodyPr>
            <a:lstStyle/>
            <a:p>
              <a:pPr algn="ctr"/>
              <a:r>
                <a:rPr b="1">
                  <a:solidFill>
                    <a:srgbClr val="263F70"/>
                  </a:solidFill>
                  <a:latin typeface="Aptos"/>
                </a:rPr>
                <a:t>ELA 10</a:t>
              </a:r>
            </a:p>
          </p:txBody>
        </p:sp>
        <p:sp>
          <p:nvSpPr>
            <p:cNvPr id="11" name="TextBox 10">
              <a:extLst>
                <a:ext uri="{FF2B5EF4-FFF2-40B4-BE49-F238E27FC236}">
                  <a16:creationId xmlns:a16="http://schemas.microsoft.com/office/drawing/2014/main" id="{18B82467-D2C7-9251-E6CB-AE66891CFE28}"/>
                </a:ext>
              </a:extLst>
            </p:cNvPr>
            <p:cNvSpPr txBox="1"/>
            <p:nvPr/>
          </p:nvSpPr>
          <p:spPr>
            <a:xfrm>
              <a:off x="120757" y="1904005"/>
              <a:ext cx="2563715" cy="276999"/>
            </a:xfrm>
            <a:prstGeom prst="rect">
              <a:avLst/>
            </a:prstGeom>
            <a:noFill/>
          </p:spPr>
          <p:txBody>
            <a:bodyPr wrap="none" lIns="0" tIns="0" rIns="0" bIns="0">
              <a:spAutoFit/>
            </a:bodyPr>
            <a:lstStyle/>
            <a:p>
              <a:pPr algn="l"/>
              <a:r>
                <a:rPr b="0">
                  <a:solidFill>
                    <a:srgbClr val="263F70"/>
                  </a:solidFill>
                  <a:latin typeface="Aptos"/>
                </a:rPr>
                <a:t>Black or African American</a:t>
              </a:r>
            </a:p>
          </p:txBody>
        </p:sp>
        <p:sp>
          <p:nvSpPr>
            <p:cNvPr id="13" name="Rounded Rectangle 12">
              <a:extLst>
                <a:ext uri="{FF2B5EF4-FFF2-40B4-BE49-F238E27FC236}">
                  <a16:creationId xmlns:a16="http://schemas.microsoft.com/office/drawing/2014/main" id="{266264A9-CDB3-3240-9512-B1F1F74D135E}"/>
                </a:ext>
              </a:extLst>
            </p:cNvPr>
            <p:cNvSpPr/>
            <p:nvPr/>
          </p:nvSpPr>
          <p:spPr>
            <a:xfrm>
              <a:off x="2786961" y="1855797"/>
              <a:ext cx="1056132" cy="301752"/>
            </a:xfrm>
            <a:prstGeom prst="roundRect">
              <a:avLst/>
            </a:prstGeom>
            <a:solidFill>
              <a:srgbClr val="4480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000000"/>
                  </a:solidFill>
                  <a:latin typeface="Aptos"/>
                </a:rPr>
                <a:t>-9</a:t>
              </a:r>
            </a:p>
          </p:txBody>
        </p:sp>
        <p:sp>
          <p:nvSpPr>
            <p:cNvPr id="15" name="Rounded Rectangle 13">
              <a:extLst>
                <a:ext uri="{FF2B5EF4-FFF2-40B4-BE49-F238E27FC236}">
                  <a16:creationId xmlns:a16="http://schemas.microsoft.com/office/drawing/2014/main" id="{5DCAE928-720E-5503-6DFD-9CC927967A74}"/>
                </a:ext>
              </a:extLst>
            </p:cNvPr>
            <p:cNvSpPr/>
            <p:nvPr/>
          </p:nvSpPr>
          <p:spPr>
            <a:xfrm>
              <a:off x="3952820" y="1855797"/>
              <a:ext cx="1056132" cy="301752"/>
            </a:xfrm>
            <a:prstGeom prst="roundRect">
              <a:avLst/>
            </a:prstGeom>
            <a:solidFill>
              <a:srgbClr val="4480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000000"/>
                  </a:solidFill>
                  <a:latin typeface="Aptos"/>
                </a:rPr>
                <a:t>-6</a:t>
              </a:r>
            </a:p>
          </p:txBody>
        </p:sp>
        <p:sp>
          <p:nvSpPr>
            <p:cNvPr id="17" name="Rounded Rectangle 14">
              <a:extLst>
                <a:ext uri="{FF2B5EF4-FFF2-40B4-BE49-F238E27FC236}">
                  <a16:creationId xmlns:a16="http://schemas.microsoft.com/office/drawing/2014/main" id="{8E2D908B-D1DB-94FC-AAA0-4BB90A93DC97}"/>
                </a:ext>
              </a:extLst>
            </p:cNvPr>
            <p:cNvSpPr/>
            <p:nvPr/>
          </p:nvSpPr>
          <p:spPr>
            <a:xfrm>
              <a:off x="5118680" y="1855797"/>
              <a:ext cx="1056132" cy="301752"/>
            </a:xfrm>
            <a:prstGeom prst="roundRect">
              <a:avLst/>
            </a:prstGeom>
            <a:solidFill>
              <a:srgbClr val="4480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000000"/>
                  </a:solidFill>
                  <a:latin typeface="Aptos"/>
                </a:rPr>
                <a:t>-9</a:t>
              </a:r>
            </a:p>
          </p:txBody>
        </p:sp>
        <p:sp>
          <p:nvSpPr>
            <p:cNvPr id="19" name="Rounded Rectangle 15">
              <a:extLst>
                <a:ext uri="{FF2B5EF4-FFF2-40B4-BE49-F238E27FC236}">
                  <a16:creationId xmlns:a16="http://schemas.microsoft.com/office/drawing/2014/main" id="{E9B20B1E-ECF2-C446-7346-027A647D3F02}"/>
                </a:ext>
              </a:extLst>
            </p:cNvPr>
            <p:cNvSpPr/>
            <p:nvPr/>
          </p:nvSpPr>
          <p:spPr>
            <a:xfrm>
              <a:off x="6284541" y="1855797"/>
              <a:ext cx="1056132" cy="301752"/>
            </a:xfrm>
            <a:prstGeom prst="roundRect">
              <a:avLst/>
            </a:prstGeom>
            <a:solidFill>
              <a:srgbClr val="263F7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FFFFF"/>
                  </a:solidFill>
                  <a:latin typeface="Aptos"/>
                </a:rPr>
                <a:t>-10</a:t>
              </a:r>
            </a:p>
          </p:txBody>
        </p:sp>
        <p:sp>
          <p:nvSpPr>
            <p:cNvPr id="21" name="TextBox 20">
              <a:extLst>
                <a:ext uri="{FF2B5EF4-FFF2-40B4-BE49-F238E27FC236}">
                  <a16:creationId xmlns:a16="http://schemas.microsoft.com/office/drawing/2014/main" id="{1C68F180-BE98-666E-2420-1FAB655BC548}"/>
                </a:ext>
              </a:extLst>
            </p:cNvPr>
            <p:cNvSpPr txBox="1"/>
            <p:nvPr/>
          </p:nvSpPr>
          <p:spPr>
            <a:xfrm>
              <a:off x="120757" y="2268707"/>
              <a:ext cx="556178" cy="276999"/>
            </a:xfrm>
            <a:prstGeom prst="rect">
              <a:avLst/>
            </a:prstGeom>
            <a:noFill/>
          </p:spPr>
          <p:txBody>
            <a:bodyPr wrap="none" lIns="0" tIns="0" rIns="0" bIns="0">
              <a:spAutoFit/>
            </a:bodyPr>
            <a:lstStyle/>
            <a:p>
              <a:pPr algn="l"/>
              <a:r>
                <a:rPr>
                  <a:solidFill>
                    <a:srgbClr val="263F70"/>
                  </a:solidFill>
                  <a:latin typeface="Aptos"/>
                </a:rPr>
                <a:t>Asian</a:t>
              </a:r>
            </a:p>
          </p:txBody>
        </p:sp>
        <p:sp>
          <p:nvSpPr>
            <p:cNvPr id="23" name="Rounded Rectangle 17">
              <a:extLst>
                <a:ext uri="{FF2B5EF4-FFF2-40B4-BE49-F238E27FC236}">
                  <a16:creationId xmlns:a16="http://schemas.microsoft.com/office/drawing/2014/main" id="{AFFFFC73-7ACD-00E7-D86B-32054B04F390}"/>
                </a:ext>
              </a:extLst>
            </p:cNvPr>
            <p:cNvSpPr/>
            <p:nvPr/>
          </p:nvSpPr>
          <p:spPr>
            <a:xfrm>
              <a:off x="2786961" y="2221557"/>
              <a:ext cx="1056132" cy="301752"/>
            </a:xfrm>
            <a:prstGeom prst="roundRect">
              <a:avLst/>
            </a:prstGeom>
            <a:solidFill>
              <a:srgbClr val="263F7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FFFFF"/>
                  </a:solidFill>
                  <a:latin typeface="Aptos"/>
                </a:rPr>
                <a:t>-10</a:t>
              </a:r>
            </a:p>
          </p:txBody>
        </p:sp>
        <p:sp>
          <p:nvSpPr>
            <p:cNvPr id="25" name="Rounded Rectangle 18">
              <a:extLst>
                <a:ext uri="{FF2B5EF4-FFF2-40B4-BE49-F238E27FC236}">
                  <a16:creationId xmlns:a16="http://schemas.microsoft.com/office/drawing/2014/main" id="{719C5C4B-94E7-FBBB-36E1-91B380894092}"/>
                </a:ext>
              </a:extLst>
            </p:cNvPr>
            <p:cNvSpPr/>
            <p:nvPr/>
          </p:nvSpPr>
          <p:spPr>
            <a:xfrm>
              <a:off x="3952820" y="2221557"/>
              <a:ext cx="1056132" cy="301752"/>
            </a:xfrm>
            <a:prstGeom prst="roundRect">
              <a:avLst/>
            </a:prstGeom>
            <a:solidFill>
              <a:srgbClr val="4480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000000"/>
                  </a:solidFill>
                  <a:latin typeface="Aptos"/>
                </a:rPr>
                <a:t>-5</a:t>
              </a:r>
            </a:p>
          </p:txBody>
        </p:sp>
        <p:sp>
          <p:nvSpPr>
            <p:cNvPr id="27" name="Rounded Rectangle 19">
              <a:extLst>
                <a:ext uri="{FF2B5EF4-FFF2-40B4-BE49-F238E27FC236}">
                  <a16:creationId xmlns:a16="http://schemas.microsoft.com/office/drawing/2014/main" id="{0CEAB436-E686-3B1B-A24C-32960BC2F50A}"/>
                </a:ext>
              </a:extLst>
            </p:cNvPr>
            <p:cNvSpPr/>
            <p:nvPr/>
          </p:nvSpPr>
          <p:spPr>
            <a:xfrm>
              <a:off x="5118680" y="2221557"/>
              <a:ext cx="1056132" cy="301752"/>
            </a:xfrm>
            <a:prstGeom prst="roundRect">
              <a:avLst/>
            </a:prstGeom>
            <a:solidFill>
              <a:srgbClr val="4ABE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263F70"/>
                  </a:solidFill>
                  <a:latin typeface="Aptos"/>
                </a:rPr>
                <a:t>-4</a:t>
              </a:r>
            </a:p>
          </p:txBody>
        </p:sp>
        <p:sp>
          <p:nvSpPr>
            <p:cNvPr id="29" name="Rounded Rectangle 20">
              <a:extLst>
                <a:ext uri="{FF2B5EF4-FFF2-40B4-BE49-F238E27FC236}">
                  <a16:creationId xmlns:a16="http://schemas.microsoft.com/office/drawing/2014/main" id="{6E960EC6-252B-57C7-4EA7-2C0C503A825A}"/>
                </a:ext>
              </a:extLst>
            </p:cNvPr>
            <p:cNvSpPr/>
            <p:nvPr/>
          </p:nvSpPr>
          <p:spPr>
            <a:xfrm>
              <a:off x="6284541" y="2221557"/>
              <a:ext cx="1056132" cy="301752"/>
            </a:xfrm>
            <a:prstGeom prst="roundRect">
              <a:avLst/>
            </a:prstGeom>
            <a:solidFill>
              <a:srgbClr val="4480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000000"/>
                  </a:solidFill>
                  <a:latin typeface="Aptos"/>
                </a:rPr>
                <a:t>-5</a:t>
              </a:r>
            </a:p>
          </p:txBody>
        </p:sp>
        <p:sp>
          <p:nvSpPr>
            <p:cNvPr id="31" name="TextBox 30">
              <a:extLst>
                <a:ext uri="{FF2B5EF4-FFF2-40B4-BE49-F238E27FC236}">
                  <a16:creationId xmlns:a16="http://schemas.microsoft.com/office/drawing/2014/main" id="{4BA34AA4-96E3-2BD8-503C-AC4796CE5001}"/>
                </a:ext>
              </a:extLst>
            </p:cNvPr>
            <p:cNvSpPr txBox="1"/>
            <p:nvPr/>
          </p:nvSpPr>
          <p:spPr>
            <a:xfrm>
              <a:off x="120757" y="2633409"/>
              <a:ext cx="1805751" cy="276999"/>
            </a:xfrm>
            <a:prstGeom prst="rect">
              <a:avLst/>
            </a:prstGeom>
            <a:noFill/>
          </p:spPr>
          <p:txBody>
            <a:bodyPr wrap="none" lIns="0" tIns="0" rIns="0" bIns="0">
              <a:spAutoFit/>
            </a:bodyPr>
            <a:lstStyle/>
            <a:p>
              <a:pPr algn="l"/>
              <a:r>
                <a:rPr>
                  <a:solidFill>
                    <a:srgbClr val="263F70"/>
                  </a:solidFill>
                  <a:latin typeface="Aptos"/>
                </a:rPr>
                <a:t>Hispanic or Latino</a:t>
              </a:r>
            </a:p>
          </p:txBody>
        </p:sp>
        <p:sp>
          <p:nvSpPr>
            <p:cNvPr id="33" name="Rounded Rectangle 22">
              <a:extLst>
                <a:ext uri="{FF2B5EF4-FFF2-40B4-BE49-F238E27FC236}">
                  <a16:creationId xmlns:a16="http://schemas.microsoft.com/office/drawing/2014/main" id="{EB47ABD0-CD4E-793C-0ACE-5DE6F786FED6}"/>
                </a:ext>
              </a:extLst>
            </p:cNvPr>
            <p:cNvSpPr/>
            <p:nvPr/>
          </p:nvSpPr>
          <p:spPr>
            <a:xfrm>
              <a:off x="2786961" y="2587317"/>
              <a:ext cx="1056132" cy="301752"/>
            </a:xfrm>
            <a:prstGeom prst="roundRect">
              <a:avLst/>
            </a:prstGeom>
            <a:solidFill>
              <a:srgbClr val="263F7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FFFFF"/>
                  </a:solidFill>
                  <a:latin typeface="Aptos"/>
                </a:rPr>
                <a:t>-11</a:t>
              </a:r>
            </a:p>
          </p:txBody>
        </p:sp>
        <p:sp>
          <p:nvSpPr>
            <p:cNvPr id="35" name="Rounded Rectangle 23">
              <a:extLst>
                <a:ext uri="{FF2B5EF4-FFF2-40B4-BE49-F238E27FC236}">
                  <a16:creationId xmlns:a16="http://schemas.microsoft.com/office/drawing/2014/main" id="{8B91C7FF-1823-938D-AC35-1817E2F8B3CE}"/>
                </a:ext>
              </a:extLst>
            </p:cNvPr>
            <p:cNvSpPr/>
            <p:nvPr/>
          </p:nvSpPr>
          <p:spPr>
            <a:xfrm>
              <a:off x="3952820" y="2587317"/>
              <a:ext cx="1056132" cy="301752"/>
            </a:xfrm>
            <a:prstGeom prst="roundRect">
              <a:avLst/>
            </a:prstGeom>
            <a:solidFill>
              <a:srgbClr val="4480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000000"/>
                  </a:solidFill>
                  <a:latin typeface="Aptos"/>
                </a:rPr>
                <a:t>-8</a:t>
              </a:r>
            </a:p>
          </p:txBody>
        </p:sp>
        <p:sp>
          <p:nvSpPr>
            <p:cNvPr id="37" name="Rounded Rectangle 24">
              <a:extLst>
                <a:ext uri="{FF2B5EF4-FFF2-40B4-BE49-F238E27FC236}">
                  <a16:creationId xmlns:a16="http://schemas.microsoft.com/office/drawing/2014/main" id="{D0429249-1600-7876-F2C4-D433AF64E0B1}"/>
                </a:ext>
              </a:extLst>
            </p:cNvPr>
            <p:cNvSpPr/>
            <p:nvPr/>
          </p:nvSpPr>
          <p:spPr>
            <a:xfrm>
              <a:off x="5118680" y="2587317"/>
              <a:ext cx="1056132" cy="301752"/>
            </a:xfrm>
            <a:prstGeom prst="roundRect">
              <a:avLst/>
            </a:prstGeom>
            <a:solidFill>
              <a:srgbClr val="263F7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FFFFF"/>
                  </a:solidFill>
                  <a:latin typeface="Aptos"/>
                </a:rPr>
                <a:t>-10</a:t>
              </a:r>
            </a:p>
          </p:txBody>
        </p:sp>
        <p:sp>
          <p:nvSpPr>
            <p:cNvPr id="39" name="Rounded Rectangle 25">
              <a:extLst>
                <a:ext uri="{FF2B5EF4-FFF2-40B4-BE49-F238E27FC236}">
                  <a16:creationId xmlns:a16="http://schemas.microsoft.com/office/drawing/2014/main" id="{197F3D76-DE0F-8046-1B7E-A0E2709506AD}"/>
                </a:ext>
              </a:extLst>
            </p:cNvPr>
            <p:cNvSpPr/>
            <p:nvPr/>
          </p:nvSpPr>
          <p:spPr>
            <a:xfrm>
              <a:off x="6284541" y="2587317"/>
              <a:ext cx="1056132" cy="301752"/>
            </a:xfrm>
            <a:prstGeom prst="roundRect">
              <a:avLst/>
            </a:prstGeom>
            <a:solidFill>
              <a:srgbClr val="263F7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FFFFF"/>
                  </a:solidFill>
                  <a:latin typeface="Aptos"/>
                </a:rPr>
                <a:t>-11</a:t>
              </a:r>
            </a:p>
          </p:txBody>
        </p:sp>
        <p:sp>
          <p:nvSpPr>
            <p:cNvPr id="41" name="TextBox 40">
              <a:extLst>
                <a:ext uri="{FF2B5EF4-FFF2-40B4-BE49-F238E27FC236}">
                  <a16:creationId xmlns:a16="http://schemas.microsoft.com/office/drawing/2014/main" id="{36FBE83C-F24F-488B-4BB9-024787F3BC94}"/>
                </a:ext>
              </a:extLst>
            </p:cNvPr>
            <p:cNvSpPr txBox="1"/>
            <p:nvPr/>
          </p:nvSpPr>
          <p:spPr>
            <a:xfrm>
              <a:off x="120757" y="2998111"/>
              <a:ext cx="1086580" cy="276999"/>
            </a:xfrm>
            <a:prstGeom prst="rect">
              <a:avLst/>
            </a:prstGeom>
            <a:noFill/>
          </p:spPr>
          <p:txBody>
            <a:bodyPr wrap="none" lIns="0" tIns="0" rIns="0" bIns="0">
              <a:spAutoFit/>
            </a:bodyPr>
            <a:lstStyle/>
            <a:p>
              <a:pPr algn="l"/>
              <a:r>
                <a:rPr b="0">
                  <a:solidFill>
                    <a:srgbClr val="263F70"/>
                  </a:solidFill>
                  <a:latin typeface="Aptos"/>
                </a:rPr>
                <a:t>Multi-Race</a:t>
              </a:r>
            </a:p>
          </p:txBody>
        </p:sp>
        <p:sp>
          <p:nvSpPr>
            <p:cNvPr id="43" name="Rounded Rectangle 27">
              <a:extLst>
                <a:ext uri="{FF2B5EF4-FFF2-40B4-BE49-F238E27FC236}">
                  <a16:creationId xmlns:a16="http://schemas.microsoft.com/office/drawing/2014/main" id="{DB7B86D5-4ABC-1E92-3B82-4ED26540DAA1}"/>
                </a:ext>
              </a:extLst>
            </p:cNvPr>
            <p:cNvSpPr/>
            <p:nvPr/>
          </p:nvSpPr>
          <p:spPr>
            <a:xfrm>
              <a:off x="2786961" y="2953077"/>
              <a:ext cx="1056132" cy="301752"/>
            </a:xfrm>
            <a:prstGeom prst="roundRect">
              <a:avLst/>
            </a:prstGeom>
            <a:solidFill>
              <a:srgbClr val="4480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000000"/>
                  </a:solidFill>
                  <a:latin typeface="Aptos"/>
                </a:rPr>
                <a:t>-7</a:t>
              </a:r>
            </a:p>
          </p:txBody>
        </p:sp>
        <p:sp>
          <p:nvSpPr>
            <p:cNvPr id="45" name="Rounded Rectangle 28">
              <a:extLst>
                <a:ext uri="{FF2B5EF4-FFF2-40B4-BE49-F238E27FC236}">
                  <a16:creationId xmlns:a16="http://schemas.microsoft.com/office/drawing/2014/main" id="{2EFBEC32-466E-3D5D-6216-AA02AB0AB5E8}"/>
                </a:ext>
              </a:extLst>
            </p:cNvPr>
            <p:cNvSpPr/>
            <p:nvPr/>
          </p:nvSpPr>
          <p:spPr>
            <a:xfrm>
              <a:off x="3952820" y="2953077"/>
              <a:ext cx="1056132" cy="301752"/>
            </a:xfrm>
            <a:prstGeom prst="roundRect">
              <a:avLst/>
            </a:prstGeom>
            <a:solidFill>
              <a:srgbClr val="4ABE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263F70"/>
                  </a:solidFill>
                  <a:latin typeface="Aptos"/>
                </a:rPr>
                <a:t>-3</a:t>
              </a:r>
            </a:p>
          </p:txBody>
        </p:sp>
        <p:sp>
          <p:nvSpPr>
            <p:cNvPr id="47" name="Rounded Rectangle 29">
              <a:extLst>
                <a:ext uri="{FF2B5EF4-FFF2-40B4-BE49-F238E27FC236}">
                  <a16:creationId xmlns:a16="http://schemas.microsoft.com/office/drawing/2014/main" id="{ECD7EEF6-A076-0041-F013-1629249E3633}"/>
                </a:ext>
              </a:extLst>
            </p:cNvPr>
            <p:cNvSpPr/>
            <p:nvPr/>
          </p:nvSpPr>
          <p:spPr>
            <a:xfrm>
              <a:off x="5118680" y="2953077"/>
              <a:ext cx="1056132" cy="301752"/>
            </a:xfrm>
            <a:prstGeom prst="roundRect">
              <a:avLst/>
            </a:prstGeom>
            <a:solidFill>
              <a:srgbClr val="263F7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FFFFF"/>
                  </a:solidFill>
                  <a:latin typeface="Aptos"/>
                </a:rPr>
                <a:t>-12</a:t>
              </a:r>
            </a:p>
          </p:txBody>
        </p:sp>
        <p:sp>
          <p:nvSpPr>
            <p:cNvPr id="49" name="Rounded Rectangle 30">
              <a:extLst>
                <a:ext uri="{FF2B5EF4-FFF2-40B4-BE49-F238E27FC236}">
                  <a16:creationId xmlns:a16="http://schemas.microsoft.com/office/drawing/2014/main" id="{C12E0FCC-6F92-1B3F-37C0-4B449D65F457}"/>
                </a:ext>
              </a:extLst>
            </p:cNvPr>
            <p:cNvSpPr/>
            <p:nvPr/>
          </p:nvSpPr>
          <p:spPr>
            <a:xfrm>
              <a:off x="6284541" y="2953077"/>
              <a:ext cx="1056132" cy="301752"/>
            </a:xfrm>
            <a:prstGeom prst="roundRect">
              <a:avLst/>
            </a:prstGeom>
            <a:solidFill>
              <a:srgbClr val="263F7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FFFFF"/>
                  </a:solidFill>
                  <a:latin typeface="Aptos"/>
                </a:rPr>
                <a:t>-11</a:t>
              </a:r>
            </a:p>
          </p:txBody>
        </p:sp>
        <p:sp>
          <p:nvSpPr>
            <p:cNvPr id="51" name="TextBox 50">
              <a:extLst>
                <a:ext uri="{FF2B5EF4-FFF2-40B4-BE49-F238E27FC236}">
                  <a16:creationId xmlns:a16="http://schemas.microsoft.com/office/drawing/2014/main" id="{FE4D3D30-ACEC-DD8E-DFE6-9E4DB906A791}"/>
                </a:ext>
              </a:extLst>
            </p:cNvPr>
            <p:cNvSpPr txBox="1"/>
            <p:nvPr/>
          </p:nvSpPr>
          <p:spPr>
            <a:xfrm>
              <a:off x="120757" y="3362813"/>
              <a:ext cx="2663421" cy="276999"/>
            </a:xfrm>
            <a:prstGeom prst="rect">
              <a:avLst/>
            </a:prstGeom>
            <a:noFill/>
          </p:spPr>
          <p:txBody>
            <a:bodyPr wrap="none" lIns="0" tIns="0" rIns="0" bIns="0">
              <a:spAutoFit/>
            </a:bodyPr>
            <a:lstStyle/>
            <a:p>
              <a:pPr algn="l"/>
              <a:r>
                <a:rPr b="0">
                  <a:solidFill>
                    <a:srgbClr val="263F70"/>
                  </a:solidFill>
                  <a:latin typeface="Aptos"/>
                </a:rPr>
                <a:t>Amer</a:t>
              </a:r>
              <a:r>
                <a:rPr lang="en-US" b="0">
                  <a:solidFill>
                    <a:srgbClr val="263F70"/>
                  </a:solidFill>
                  <a:latin typeface="Aptos"/>
                </a:rPr>
                <a:t>.</a:t>
              </a:r>
              <a:r>
                <a:rPr b="0">
                  <a:solidFill>
                    <a:srgbClr val="263F70"/>
                  </a:solidFill>
                  <a:latin typeface="Aptos"/>
                </a:rPr>
                <a:t> Indian/Alaska Native</a:t>
              </a:r>
            </a:p>
          </p:txBody>
        </p:sp>
        <p:sp>
          <p:nvSpPr>
            <p:cNvPr id="53" name="Rounded Rectangle 32">
              <a:extLst>
                <a:ext uri="{FF2B5EF4-FFF2-40B4-BE49-F238E27FC236}">
                  <a16:creationId xmlns:a16="http://schemas.microsoft.com/office/drawing/2014/main" id="{C0551244-F481-DF35-6A0C-36678E5BE5D5}"/>
                </a:ext>
              </a:extLst>
            </p:cNvPr>
            <p:cNvSpPr/>
            <p:nvPr/>
          </p:nvSpPr>
          <p:spPr>
            <a:xfrm>
              <a:off x="2786961" y="3318837"/>
              <a:ext cx="1056132" cy="301752"/>
            </a:xfrm>
            <a:prstGeom prst="roundRect">
              <a:avLst/>
            </a:prstGeom>
            <a:solidFill>
              <a:srgbClr val="263F7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FFFFF"/>
                  </a:solidFill>
                  <a:latin typeface="Aptos"/>
                </a:rPr>
                <a:t>-14</a:t>
              </a:r>
            </a:p>
          </p:txBody>
        </p:sp>
        <p:sp>
          <p:nvSpPr>
            <p:cNvPr id="55" name="Rounded Rectangle 33">
              <a:extLst>
                <a:ext uri="{FF2B5EF4-FFF2-40B4-BE49-F238E27FC236}">
                  <a16:creationId xmlns:a16="http://schemas.microsoft.com/office/drawing/2014/main" id="{B7FA7945-921C-4606-FE7A-484125F24864}"/>
                </a:ext>
              </a:extLst>
            </p:cNvPr>
            <p:cNvSpPr/>
            <p:nvPr/>
          </p:nvSpPr>
          <p:spPr>
            <a:xfrm>
              <a:off x="3952820" y="3318837"/>
              <a:ext cx="1056132" cy="301752"/>
            </a:xfrm>
            <a:prstGeom prst="roundRect">
              <a:avLst/>
            </a:prstGeom>
            <a:solidFill>
              <a:srgbClr val="263F7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FFFFF"/>
                  </a:solidFill>
                  <a:latin typeface="Aptos"/>
                </a:rPr>
                <a:t>-10</a:t>
              </a:r>
            </a:p>
          </p:txBody>
        </p:sp>
        <p:sp>
          <p:nvSpPr>
            <p:cNvPr id="57" name="Rounded Rectangle 34">
              <a:extLst>
                <a:ext uri="{FF2B5EF4-FFF2-40B4-BE49-F238E27FC236}">
                  <a16:creationId xmlns:a16="http://schemas.microsoft.com/office/drawing/2014/main" id="{A2CB7C52-8C88-2E0C-6886-E4EDD4420F80}"/>
                </a:ext>
              </a:extLst>
            </p:cNvPr>
            <p:cNvSpPr/>
            <p:nvPr/>
          </p:nvSpPr>
          <p:spPr>
            <a:xfrm>
              <a:off x="5118680" y="3318837"/>
              <a:ext cx="1056132" cy="301752"/>
            </a:xfrm>
            <a:prstGeom prst="roundRect">
              <a:avLst/>
            </a:prstGeom>
            <a:solidFill>
              <a:srgbClr val="F7BF3C"/>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263F70"/>
                  </a:solidFill>
                  <a:latin typeface="Aptos"/>
                </a:rPr>
                <a:t>-22</a:t>
              </a:r>
            </a:p>
          </p:txBody>
        </p:sp>
        <p:sp>
          <p:nvSpPr>
            <p:cNvPr id="59" name="Rounded Rectangle 35">
              <a:extLst>
                <a:ext uri="{FF2B5EF4-FFF2-40B4-BE49-F238E27FC236}">
                  <a16:creationId xmlns:a16="http://schemas.microsoft.com/office/drawing/2014/main" id="{66095D09-5AF2-EDF9-9479-25F9566E6447}"/>
                </a:ext>
              </a:extLst>
            </p:cNvPr>
            <p:cNvSpPr/>
            <p:nvPr/>
          </p:nvSpPr>
          <p:spPr>
            <a:xfrm>
              <a:off x="6284541" y="3318837"/>
              <a:ext cx="1056132" cy="301752"/>
            </a:xfrm>
            <a:prstGeom prst="roundRect">
              <a:avLst/>
            </a:prstGeom>
            <a:solidFill>
              <a:srgbClr val="F7BF3C"/>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263F70"/>
                  </a:solidFill>
                  <a:latin typeface="Aptos"/>
                </a:rPr>
                <a:t>-15</a:t>
              </a:r>
            </a:p>
          </p:txBody>
        </p:sp>
        <p:sp>
          <p:nvSpPr>
            <p:cNvPr id="61" name="TextBox 60">
              <a:extLst>
                <a:ext uri="{FF2B5EF4-FFF2-40B4-BE49-F238E27FC236}">
                  <a16:creationId xmlns:a16="http://schemas.microsoft.com/office/drawing/2014/main" id="{4A942711-1AA1-97F3-8140-BD71E8BD9FA4}"/>
                </a:ext>
              </a:extLst>
            </p:cNvPr>
            <p:cNvSpPr txBox="1"/>
            <p:nvPr/>
          </p:nvSpPr>
          <p:spPr>
            <a:xfrm>
              <a:off x="120757" y="3727515"/>
              <a:ext cx="2712024" cy="276999"/>
            </a:xfrm>
            <a:prstGeom prst="rect">
              <a:avLst/>
            </a:prstGeom>
            <a:noFill/>
          </p:spPr>
          <p:txBody>
            <a:bodyPr wrap="none" lIns="0" tIns="0" rIns="0" bIns="0">
              <a:spAutoFit/>
            </a:bodyPr>
            <a:lstStyle/>
            <a:p>
              <a:pPr algn="l"/>
              <a:r>
                <a:rPr b="0">
                  <a:solidFill>
                    <a:srgbClr val="263F70"/>
                  </a:solidFill>
                  <a:latin typeface="Aptos"/>
                </a:rPr>
                <a:t>Native Hawaiian/Pacific Is</a:t>
              </a:r>
              <a:r>
                <a:rPr lang="en-US" b="0">
                  <a:solidFill>
                    <a:srgbClr val="263F70"/>
                  </a:solidFill>
                  <a:latin typeface="Aptos"/>
                </a:rPr>
                <a:t>l.</a:t>
              </a:r>
              <a:endParaRPr b="0">
                <a:solidFill>
                  <a:srgbClr val="263F70"/>
                </a:solidFill>
                <a:latin typeface="Aptos"/>
              </a:endParaRPr>
            </a:p>
          </p:txBody>
        </p:sp>
        <p:sp>
          <p:nvSpPr>
            <p:cNvPr id="63" name="Rounded Rectangle 37">
              <a:extLst>
                <a:ext uri="{FF2B5EF4-FFF2-40B4-BE49-F238E27FC236}">
                  <a16:creationId xmlns:a16="http://schemas.microsoft.com/office/drawing/2014/main" id="{BB518B80-229E-E424-D8B3-3A5299B35ECD}"/>
                </a:ext>
              </a:extLst>
            </p:cNvPr>
            <p:cNvSpPr/>
            <p:nvPr/>
          </p:nvSpPr>
          <p:spPr>
            <a:xfrm>
              <a:off x="2786961" y="3684597"/>
              <a:ext cx="1056132" cy="301752"/>
            </a:xfrm>
            <a:prstGeom prst="roundRect">
              <a:avLst/>
            </a:prstGeom>
            <a:solidFill>
              <a:srgbClr val="F7BF3C"/>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263F70"/>
                  </a:solidFill>
                  <a:latin typeface="Aptos"/>
                </a:rPr>
                <a:t>-17</a:t>
              </a:r>
            </a:p>
          </p:txBody>
        </p:sp>
        <p:sp>
          <p:nvSpPr>
            <p:cNvPr id="65" name="Rounded Rectangle 38">
              <a:extLst>
                <a:ext uri="{FF2B5EF4-FFF2-40B4-BE49-F238E27FC236}">
                  <a16:creationId xmlns:a16="http://schemas.microsoft.com/office/drawing/2014/main" id="{42524ACD-C8FF-AE18-4F77-2ACA4B820FBD}"/>
                </a:ext>
              </a:extLst>
            </p:cNvPr>
            <p:cNvSpPr/>
            <p:nvPr/>
          </p:nvSpPr>
          <p:spPr>
            <a:xfrm>
              <a:off x="3952820" y="3684597"/>
              <a:ext cx="1056132" cy="301752"/>
            </a:xfrm>
            <a:prstGeom prst="roundRect">
              <a:avLst/>
            </a:prstGeom>
            <a:solidFill>
              <a:srgbClr val="263F7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FFFFF"/>
                  </a:solidFill>
                  <a:latin typeface="Aptos"/>
                </a:rPr>
                <a:t>-11</a:t>
              </a:r>
            </a:p>
          </p:txBody>
        </p:sp>
        <p:sp>
          <p:nvSpPr>
            <p:cNvPr id="67" name="Rounded Rectangle 39">
              <a:extLst>
                <a:ext uri="{FF2B5EF4-FFF2-40B4-BE49-F238E27FC236}">
                  <a16:creationId xmlns:a16="http://schemas.microsoft.com/office/drawing/2014/main" id="{3132D9F4-D3F2-A60B-9E9E-F765C0EB74E7}"/>
                </a:ext>
              </a:extLst>
            </p:cNvPr>
            <p:cNvSpPr/>
            <p:nvPr/>
          </p:nvSpPr>
          <p:spPr>
            <a:xfrm>
              <a:off x="5118680" y="3684597"/>
              <a:ext cx="1056132" cy="301752"/>
            </a:xfrm>
            <a:prstGeom prst="roundRect">
              <a:avLst/>
            </a:prstGeom>
            <a:solidFill>
              <a:srgbClr val="4480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000000"/>
                  </a:solidFill>
                  <a:latin typeface="Aptos"/>
                </a:rPr>
                <a:t>-6</a:t>
              </a:r>
            </a:p>
          </p:txBody>
        </p:sp>
        <p:sp>
          <p:nvSpPr>
            <p:cNvPr id="69" name="Rounded Rectangle 40">
              <a:extLst>
                <a:ext uri="{FF2B5EF4-FFF2-40B4-BE49-F238E27FC236}">
                  <a16:creationId xmlns:a16="http://schemas.microsoft.com/office/drawing/2014/main" id="{67C919EA-C7FB-1363-FEDC-BABD162D316A}"/>
                </a:ext>
              </a:extLst>
            </p:cNvPr>
            <p:cNvSpPr/>
            <p:nvPr/>
          </p:nvSpPr>
          <p:spPr>
            <a:xfrm>
              <a:off x="6284541" y="3684597"/>
              <a:ext cx="1056132" cy="301752"/>
            </a:xfrm>
            <a:prstGeom prst="roundRect">
              <a:avLst/>
            </a:prstGeom>
            <a:solidFill>
              <a:srgbClr val="263F7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FFFFF"/>
                  </a:solidFill>
                  <a:latin typeface="Aptos"/>
                </a:rPr>
                <a:t>-11</a:t>
              </a:r>
            </a:p>
          </p:txBody>
        </p:sp>
        <p:sp>
          <p:nvSpPr>
            <p:cNvPr id="71" name="TextBox 70">
              <a:extLst>
                <a:ext uri="{FF2B5EF4-FFF2-40B4-BE49-F238E27FC236}">
                  <a16:creationId xmlns:a16="http://schemas.microsoft.com/office/drawing/2014/main" id="{231D58B6-9A81-3FEB-9398-8FDE9B73B20F}"/>
                </a:ext>
              </a:extLst>
            </p:cNvPr>
            <p:cNvSpPr txBox="1"/>
            <p:nvPr/>
          </p:nvSpPr>
          <p:spPr>
            <a:xfrm>
              <a:off x="120757" y="4092217"/>
              <a:ext cx="582339" cy="276999"/>
            </a:xfrm>
            <a:prstGeom prst="rect">
              <a:avLst/>
            </a:prstGeom>
            <a:noFill/>
          </p:spPr>
          <p:txBody>
            <a:bodyPr wrap="none" lIns="0" tIns="0" rIns="0" bIns="0">
              <a:spAutoFit/>
            </a:bodyPr>
            <a:lstStyle/>
            <a:p>
              <a:pPr algn="l"/>
              <a:r>
                <a:rPr>
                  <a:solidFill>
                    <a:srgbClr val="263F70"/>
                  </a:solidFill>
                  <a:latin typeface="Aptos"/>
                </a:rPr>
                <a:t>White</a:t>
              </a:r>
            </a:p>
          </p:txBody>
        </p:sp>
        <p:sp>
          <p:nvSpPr>
            <p:cNvPr id="73" name="Rounded Rectangle 42">
              <a:extLst>
                <a:ext uri="{FF2B5EF4-FFF2-40B4-BE49-F238E27FC236}">
                  <a16:creationId xmlns:a16="http://schemas.microsoft.com/office/drawing/2014/main" id="{55572041-1AC8-FFE5-0568-9C0E0D3B8D65}"/>
                </a:ext>
              </a:extLst>
            </p:cNvPr>
            <p:cNvSpPr/>
            <p:nvPr/>
          </p:nvSpPr>
          <p:spPr>
            <a:xfrm>
              <a:off x="2786961" y="4050357"/>
              <a:ext cx="1056132" cy="301752"/>
            </a:xfrm>
            <a:prstGeom prst="roundRect">
              <a:avLst/>
            </a:prstGeom>
            <a:solidFill>
              <a:srgbClr val="263F7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FFFFF"/>
                  </a:solidFill>
                  <a:latin typeface="Aptos"/>
                </a:rPr>
                <a:t>-11</a:t>
              </a:r>
            </a:p>
          </p:txBody>
        </p:sp>
        <p:sp>
          <p:nvSpPr>
            <p:cNvPr id="75" name="Rounded Rectangle 43">
              <a:extLst>
                <a:ext uri="{FF2B5EF4-FFF2-40B4-BE49-F238E27FC236}">
                  <a16:creationId xmlns:a16="http://schemas.microsoft.com/office/drawing/2014/main" id="{2C836C84-6091-31E0-2E30-22713AC00AA8}"/>
                </a:ext>
              </a:extLst>
            </p:cNvPr>
            <p:cNvSpPr/>
            <p:nvPr/>
          </p:nvSpPr>
          <p:spPr>
            <a:xfrm>
              <a:off x="3952820" y="4050357"/>
              <a:ext cx="1056132" cy="301752"/>
            </a:xfrm>
            <a:prstGeom prst="roundRect">
              <a:avLst/>
            </a:prstGeom>
            <a:solidFill>
              <a:srgbClr val="4480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000000"/>
                  </a:solidFill>
                  <a:latin typeface="Aptos"/>
                </a:rPr>
                <a:t>-6</a:t>
              </a:r>
            </a:p>
          </p:txBody>
        </p:sp>
        <p:sp>
          <p:nvSpPr>
            <p:cNvPr id="77" name="Rounded Rectangle 44">
              <a:extLst>
                <a:ext uri="{FF2B5EF4-FFF2-40B4-BE49-F238E27FC236}">
                  <a16:creationId xmlns:a16="http://schemas.microsoft.com/office/drawing/2014/main" id="{04E678DB-7E17-EBB0-C9C0-F4CE0FD78C1C}"/>
                </a:ext>
              </a:extLst>
            </p:cNvPr>
            <p:cNvSpPr/>
            <p:nvPr/>
          </p:nvSpPr>
          <p:spPr>
            <a:xfrm>
              <a:off x="5118680" y="4050357"/>
              <a:ext cx="1056132" cy="301752"/>
            </a:xfrm>
            <a:prstGeom prst="roundRect">
              <a:avLst/>
            </a:prstGeom>
            <a:solidFill>
              <a:srgbClr val="F7BF3C"/>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263F70"/>
                  </a:solidFill>
                  <a:latin typeface="Aptos"/>
                </a:rPr>
                <a:t>-15</a:t>
              </a:r>
            </a:p>
          </p:txBody>
        </p:sp>
        <p:sp>
          <p:nvSpPr>
            <p:cNvPr id="79" name="Rounded Rectangle 45">
              <a:extLst>
                <a:ext uri="{FF2B5EF4-FFF2-40B4-BE49-F238E27FC236}">
                  <a16:creationId xmlns:a16="http://schemas.microsoft.com/office/drawing/2014/main" id="{EF5409EF-019F-5809-4A70-4462DE4F7CB6}"/>
                </a:ext>
              </a:extLst>
            </p:cNvPr>
            <p:cNvSpPr/>
            <p:nvPr/>
          </p:nvSpPr>
          <p:spPr>
            <a:xfrm>
              <a:off x="6284541" y="4050357"/>
              <a:ext cx="1056132" cy="301752"/>
            </a:xfrm>
            <a:prstGeom prst="roundRect">
              <a:avLst/>
            </a:prstGeom>
            <a:solidFill>
              <a:srgbClr val="F7BF3C"/>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263F70"/>
                  </a:solidFill>
                  <a:latin typeface="Aptos"/>
                </a:rPr>
                <a:t>-15</a:t>
              </a:r>
            </a:p>
          </p:txBody>
        </p:sp>
        <p:sp>
          <p:nvSpPr>
            <p:cNvPr id="81" name="TextBox 80">
              <a:extLst>
                <a:ext uri="{FF2B5EF4-FFF2-40B4-BE49-F238E27FC236}">
                  <a16:creationId xmlns:a16="http://schemas.microsoft.com/office/drawing/2014/main" id="{0B835D93-E569-C105-5548-21E63C782780}"/>
                </a:ext>
              </a:extLst>
            </p:cNvPr>
            <p:cNvSpPr txBox="1"/>
            <p:nvPr/>
          </p:nvSpPr>
          <p:spPr>
            <a:xfrm>
              <a:off x="120757" y="4456919"/>
              <a:ext cx="1639808" cy="276999"/>
            </a:xfrm>
            <a:prstGeom prst="rect">
              <a:avLst/>
            </a:prstGeom>
            <a:noFill/>
          </p:spPr>
          <p:txBody>
            <a:bodyPr wrap="none" lIns="0" tIns="0" rIns="0" bIns="0">
              <a:spAutoFit/>
            </a:bodyPr>
            <a:lstStyle/>
            <a:p>
              <a:pPr algn="l"/>
              <a:r>
                <a:rPr b="0">
                  <a:solidFill>
                    <a:srgbClr val="263F70"/>
                  </a:solidFill>
                  <a:latin typeface="Aptos"/>
                </a:rPr>
                <a:t>English Learners</a:t>
              </a:r>
            </a:p>
          </p:txBody>
        </p:sp>
        <p:sp>
          <p:nvSpPr>
            <p:cNvPr id="83" name="Rounded Rectangle 47">
              <a:extLst>
                <a:ext uri="{FF2B5EF4-FFF2-40B4-BE49-F238E27FC236}">
                  <a16:creationId xmlns:a16="http://schemas.microsoft.com/office/drawing/2014/main" id="{EA1DA7C2-AA6D-F4FC-C521-9206B04E5761}"/>
                </a:ext>
              </a:extLst>
            </p:cNvPr>
            <p:cNvSpPr/>
            <p:nvPr/>
          </p:nvSpPr>
          <p:spPr>
            <a:xfrm>
              <a:off x="2786961" y="4416117"/>
              <a:ext cx="1056132" cy="301752"/>
            </a:xfrm>
            <a:prstGeom prst="roundRect">
              <a:avLst/>
            </a:prstGeom>
            <a:solidFill>
              <a:srgbClr val="263F70"/>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FFFFF"/>
                  </a:solidFill>
                  <a:latin typeface="Aptos"/>
                </a:rPr>
                <a:t>-11</a:t>
              </a:r>
            </a:p>
          </p:txBody>
        </p:sp>
        <p:sp>
          <p:nvSpPr>
            <p:cNvPr id="85" name="Rounded Rectangle 48">
              <a:extLst>
                <a:ext uri="{FF2B5EF4-FFF2-40B4-BE49-F238E27FC236}">
                  <a16:creationId xmlns:a16="http://schemas.microsoft.com/office/drawing/2014/main" id="{D721C5E0-2538-8A39-11C0-CED5DC62388E}"/>
                </a:ext>
              </a:extLst>
            </p:cNvPr>
            <p:cNvSpPr/>
            <p:nvPr/>
          </p:nvSpPr>
          <p:spPr>
            <a:xfrm>
              <a:off x="3952820" y="4416117"/>
              <a:ext cx="1056132" cy="301752"/>
            </a:xfrm>
            <a:prstGeom prst="roundRect">
              <a:avLst/>
            </a:prstGeom>
            <a:solidFill>
              <a:srgbClr val="4480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000000"/>
                  </a:solidFill>
                  <a:latin typeface="Aptos"/>
                </a:rPr>
                <a:t>-9</a:t>
              </a:r>
            </a:p>
          </p:txBody>
        </p:sp>
        <p:sp>
          <p:nvSpPr>
            <p:cNvPr id="87" name="Rounded Rectangle 49">
              <a:extLst>
                <a:ext uri="{FF2B5EF4-FFF2-40B4-BE49-F238E27FC236}">
                  <a16:creationId xmlns:a16="http://schemas.microsoft.com/office/drawing/2014/main" id="{2E2538D9-56B8-6F69-9742-D6FF718A8E94}"/>
                </a:ext>
              </a:extLst>
            </p:cNvPr>
            <p:cNvSpPr/>
            <p:nvPr/>
          </p:nvSpPr>
          <p:spPr>
            <a:xfrm>
              <a:off x="5118680" y="4416117"/>
              <a:ext cx="1056132" cy="301752"/>
            </a:xfrm>
            <a:prstGeom prst="roundRect">
              <a:avLst/>
            </a:prstGeom>
            <a:solidFill>
              <a:srgbClr val="DCE0E6"/>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57606E"/>
                  </a:solidFill>
                  <a:latin typeface="Aptos"/>
                </a:rPr>
                <a:t>-2</a:t>
              </a:r>
            </a:p>
          </p:txBody>
        </p:sp>
        <p:sp>
          <p:nvSpPr>
            <p:cNvPr id="89" name="Rounded Rectangle 50">
              <a:extLst>
                <a:ext uri="{FF2B5EF4-FFF2-40B4-BE49-F238E27FC236}">
                  <a16:creationId xmlns:a16="http://schemas.microsoft.com/office/drawing/2014/main" id="{616606FC-6696-0A6D-82A8-612EB532E64E}"/>
                </a:ext>
              </a:extLst>
            </p:cNvPr>
            <p:cNvSpPr/>
            <p:nvPr/>
          </p:nvSpPr>
          <p:spPr>
            <a:xfrm>
              <a:off x="6284541" y="4416117"/>
              <a:ext cx="1056132" cy="301752"/>
            </a:xfrm>
            <a:prstGeom prst="roundRect">
              <a:avLst/>
            </a:prstGeom>
            <a:solidFill>
              <a:srgbClr val="4ABE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263F70"/>
                  </a:solidFill>
                  <a:latin typeface="Aptos"/>
                </a:rPr>
                <a:t>-4</a:t>
              </a:r>
            </a:p>
          </p:txBody>
        </p:sp>
        <p:sp>
          <p:nvSpPr>
            <p:cNvPr id="91" name="TextBox 90">
              <a:extLst>
                <a:ext uri="{FF2B5EF4-FFF2-40B4-BE49-F238E27FC236}">
                  <a16:creationId xmlns:a16="http://schemas.microsoft.com/office/drawing/2014/main" id="{91E3897E-7440-D82E-6CD5-F29C2BA35D7F}"/>
                </a:ext>
              </a:extLst>
            </p:cNvPr>
            <p:cNvSpPr txBox="1"/>
            <p:nvPr/>
          </p:nvSpPr>
          <p:spPr>
            <a:xfrm>
              <a:off x="120757" y="4821621"/>
              <a:ext cx="1206997" cy="276999"/>
            </a:xfrm>
            <a:prstGeom prst="rect">
              <a:avLst/>
            </a:prstGeom>
            <a:noFill/>
          </p:spPr>
          <p:txBody>
            <a:bodyPr wrap="none" lIns="0" tIns="0" rIns="0" bIns="0">
              <a:spAutoFit/>
            </a:bodyPr>
            <a:lstStyle/>
            <a:p>
              <a:pPr algn="l"/>
              <a:r>
                <a:rPr>
                  <a:solidFill>
                    <a:srgbClr val="263F70"/>
                  </a:solidFill>
                  <a:latin typeface="Aptos"/>
                </a:rPr>
                <a:t>Low Income</a:t>
              </a:r>
            </a:p>
          </p:txBody>
        </p:sp>
        <p:sp>
          <p:nvSpPr>
            <p:cNvPr id="93" name="Rounded Rectangle 52">
              <a:extLst>
                <a:ext uri="{FF2B5EF4-FFF2-40B4-BE49-F238E27FC236}">
                  <a16:creationId xmlns:a16="http://schemas.microsoft.com/office/drawing/2014/main" id="{C531362B-D4A6-F1CE-4103-2B9042C1EBB5}"/>
                </a:ext>
              </a:extLst>
            </p:cNvPr>
            <p:cNvSpPr/>
            <p:nvPr/>
          </p:nvSpPr>
          <p:spPr>
            <a:xfrm>
              <a:off x="2786961" y="4781877"/>
              <a:ext cx="1056132" cy="301752"/>
            </a:xfrm>
            <a:prstGeom prst="roundRect">
              <a:avLst/>
            </a:prstGeom>
            <a:solidFill>
              <a:srgbClr val="EFF2F5"/>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646D7A"/>
                  </a:solidFill>
                  <a:latin typeface="Aptos"/>
                </a:rPr>
                <a:t>N/A</a:t>
              </a:r>
            </a:p>
          </p:txBody>
        </p:sp>
        <p:sp>
          <p:nvSpPr>
            <p:cNvPr id="95" name="Rounded Rectangle 53">
              <a:extLst>
                <a:ext uri="{FF2B5EF4-FFF2-40B4-BE49-F238E27FC236}">
                  <a16:creationId xmlns:a16="http://schemas.microsoft.com/office/drawing/2014/main" id="{392DFA3D-3A22-4998-F8E5-AFC307354897}"/>
                </a:ext>
              </a:extLst>
            </p:cNvPr>
            <p:cNvSpPr/>
            <p:nvPr/>
          </p:nvSpPr>
          <p:spPr>
            <a:xfrm>
              <a:off x="3952820" y="4781877"/>
              <a:ext cx="1056132" cy="301752"/>
            </a:xfrm>
            <a:prstGeom prst="roundRect">
              <a:avLst/>
            </a:prstGeom>
            <a:solidFill>
              <a:srgbClr val="EFF2F5"/>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646D7A"/>
                  </a:solidFill>
                  <a:latin typeface="Aptos"/>
                </a:rPr>
                <a:t>N/A</a:t>
              </a:r>
            </a:p>
          </p:txBody>
        </p:sp>
        <p:sp>
          <p:nvSpPr>
            <p:cNvPr id="97" name="Rounded Rectangle 54">
              <a:extLst>
                <a:ext uri="{FF2B5EF4-FFF2-40B4-BE49-F238E27FC236}">
                  <a16:creationId xmlns:a16="http://schemas.microsoft.com/office/drawing/2014/main" id="{F76C4BC5-7798-E901-979A-BCDDF83076D6}"/>
                </a:ext>
              </a:extLst>
            </p:cNvPr>
            <p:cNvSpPr/>
            <p:nvPr/>
          </p:nvSpPr>
          <p:spPr>
            <a:xfrm>
              <a:off x="5118680" y="4781877"/>
              <a:ext cx="1056132" cy="301752"/>
            </a:xfrm>
            <a:prstGeom prst="roundRect">
              <a:avLst/>
            </a:prstGeom>
            <a:solidFill>
              <a:srgbClr val="EFF2F5"/>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646D7A"/>
                  </a:solidFill>
                  <a:latin typeface="Aptos"/>
                </a:rPr>
                <a:t>N/A</a:t>
              </a:r>
            </a:p>
          </p:txBody>
        </p:sp>
        <p:sp>
          <p:nvSpPr>
            <p:cNvPr id="99" name="Rounded Rectangle 55">
              <a:extLst>
                <a:ext uri="{FF2B5EF4-FFF2-40B4-BE49-F238E27FC236}">
                  <a16:creationId xmlns:a16="http://schemas.microsoft.com/office/drawing/2014/main" id="{F3425377-99FF-E666-9149-C4B701249D01}"/>
                </a:ext>
              </a:extLst>
            </p:cNvPr>
            <p:cNvSpPr/>
            <p:nvPr/>
          </p:nvSpPr>
          <p:spPr>
            <a:xfrm>
              <a:off x="6284541" y="4781877"/>
              <a:ext cx="1056132" cy="301752"/>
            </a:xfrm>
            <a:prstGeom prst="roundRect">
              <a:avLst/>
            </a:prstGeom>
            <a:solidFill>
              <a:srgbClr val="EFF2F5"/>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646D7A"/>
                  </a:solidFill>
                  <a:latin typeface="Aptos"/>
                </a:rPr>
                <a:t>N/A</a:t>
              </a:r>
            </a:p>
          </p:txBody>
        </p:sp>
        <p:sp>
          <p:nvSpPr>
            <p:cNvPr id="101" name="TextBox 100">
              <a:extLst>
                <a:ext uri="{FF2B5EF4-FFF2-40B4-BE49-F238E27FC236}">
                  <a16:creationId xmlns:a16="http://schemas.microsoft.com/office/drawing/2014/main" id="{3596D10D-0C23-DB01-FEE7-4F405221AA9C}"/>
                </a:ext>
              </a:extLst>
            </p:cNvPr>
            <p:cNvSpPr txBox="1"/>
            <p:nvPr/>
          </p:nvSpPr>
          <p:spPr>
            <a:xfrm>
              <a:off x="120757" y="5186320"/>
              <a:ext cx="2525435" cy="276999"/>
            </a:xfrm>
            <a:prstGeom prst="rect">
              <a:avLst/>
            </a:prstGeom>
            <a:noFill/>
          </p:spPr>
          <p:txBody>
            <a:bodyPr wrap="none" lIns="0" tIns="0" rIns="0" bIns="0">
              <a:spAutoFit/>
            </a:bodyPr>
            <a:lstStyle/>
            <a:p>
              <a:pPr algn="l"/>
              <a:r>
                <a:rPr b="0">
                  <a:solidFill>
                    <a:srgbClr val="263F70"/>
                  </a:solidFill>
                  <a:latin typeface="Aptos"/>
                </a:rPr>
                <a:t>Students with Disabilities</a:t>
              </a:r>
            </a:p>
          </p:txBody>
        </p:sp>
        <p:sp>
          <p:nvSpPr>
            <p:cNvPr id="103" name="Rounded Rectangle 57">
              <a:extLst>
                <a:ext uri="{FF2B5EF4-FFF2-40B4-BE49-F238E27FC236}">
                  <a16:creationId xmlns:a16="http://schemas.microsoft.com/office/drawing/2014/main" id="{E37910B6-04E3-2447-BDDA-FD9B6A526FED}"/>
                </a:ext>
              </a:extLst>
            </p:cNvPr>
            <p:cNvSpPr/>
            <p:nvPr/>
          </p:nvSpPr>
          <p:spPr>
            <a:xfrm>
              <a:off x="2786961" y="5147637"/>
              <a:ext cx="1056132" cy="301752"/>
            </a:xfrm>
            <a:prstGeom prst="roundRect">
              <a:avLst/>
            </a:prstGeom>
            <a:solidFill>
              <a:srgbClr val="4480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000000"/>
                  </a:solidFill>
                  <a:latin typeface="Aptos"/>
                </a:rPr>
                <a:t>-5</a:t>
              </a:r>
            </a:p>
          </p:txBody>
        </p:sp>
        <p:sp>
          <p:nvSpPr>
            <p:cNvPr id="105" name="Rounded Rectangle 58">
              <a:extLst>
                <a:ext uri="{FF2B5EF4-FFF2-40B4-BE49-F238E27FC236}">
                  <a16:creationId xmlns:a16="http://schemas.microsoft.com/office/drawing/2014/main" id="{005CA3FE-636C-917F-9635-70BEC74EA6D9}"/>
                </a:ext>
              </a:extLst>
            </p:cNvPr>
            <p:cNvSpPr/>
            <p:nvPr/>
          </p:nvSpPr>
          <p:spPr>
            <a:xfrm>
              <a:off x="3952820" y="5147637"/>
              <a:ext cx="1056132" cy="301752"/>
            </a:xfrm>
            <a:prstGeom prst="roundRect">
              <a:avLst/>
            </a:prstGeom>
            <a:solidFill>
              <a:srgbClr val="DCE0E6"/>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57606E"/>
                  </a:solidFill>
                  <a:latin typeface="Aptos"/>
                </a:rPr>
                <a:t>-2</a:t>
              </a:r>
            </a:p>
          </p:txBody>
        </p:sp>
        <p:sp>
          <p:nvSpPr>
            <p:cNvPr id="107" name="Rounded Rectangle 59">
              <a:extLst>
                <a:ext uri="{FF2B5EF4-FFF2-40B4-BE49-F238E27FC236}">
                  <a16:creationId xmlns:a16="http://schemas.microsoft.com/office/drawing/2014/main" id="{8588584E-2F24-7E77-116C-E6E8D12C9D42}"/>
                </a:ext>
              </a:extLst>
            </p:cNvPr>
            <p:cNvSpPr/>
            <p:nvPr/>
          </p:nvSpPr>
          <p:spPr>
            <a:xfrm>
              <a:off x="5118680" y="5147637"/>
              <a:ext cx="1056132" cy="301752"/>
            </a:xfrm>
            <a:prstGeom prst="roundRect">
              <a:avLst/>
            </a:prstGeom>
            <a:solidFill>
              <a:srgbClr val="4480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000000"/>
                  </a:solidFill>
                  <a:latin typeface="Aptos"/>
                </a:rPr>
                <a:t>-9</a:t>
              </a:r>
            </a:p>
          </p:txBody>
        </p:sp>
        <p:sp>
          <p:nvSpPr>
            <p:cNvPr id="109" name="Rounded Rectangle 60">
              <a:extLst>
                <a:ext uri="{FF2B5EF4-FFF2-40B4-BE49-F238E27FC236}">
                  <a16:creationId xmlns:a16="http://schemas.microsoft.com/office/drawing/2014/main" id="{70CC35DA-4FCF-686A-5FEF-DD6D16115CA1}"/>
                </a:ext>
              </a:extLst>
            </p:cNvPr>
            <p:cNvSpPr/>
            <p:nvPr/>
          </p:nvSpPr>
          <p:spPr>
            <a:xfrm>
              <a:off x="6284541" y="5147637"/>
              <a:ext cx="1056132" cy="301752"/>
            </a:xfrm>
            <a:prstGeom prst="roundRect">
              <a:avLst/>
            </a:prstGeom>
            <a:solidFill>
              <a:srgbClr val="4480B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000000"/>
                  </a:solidFill>
                  <a:latin typeface="Aptos"/>
                </a:rPr>
                <a:t>-7</a:t>
              </a:r>
            </a:p>
          </p:txBody>
        </p:sp>
        <p:sp>
          <p:nvSpPr>
            <p:cNvPr id="117" name="TextBox 116">
              <a:extLst>
                <a:ext uri="{FF2B5EF4-FFF2-40B4-BE49-F238E27FC236}">
                  <a16:creationId xmlns:a16="http://schemas.microsoft.com/office/drawing/2014/main" id="{DF7E4EBD-B036-66DF-49DC-80F521F1D1D4}"/>
                </a:ext>
              </a:extLst>
            </p:cNvPr>
            <p:cNvSpPr txBox="1"/>
            <p:nvPr/>
          </p:nvSpPr>
          <p:spPr>
            <a:xfrm>
              <a:off x="6415809" y="1453461"/>
              <a:ext cx="822469" cy="276999"/>
            </a:xfrm>
            <a:prstGeom prst="rect">
              <a:avLst/>
            </a:prstGeom>
            <a:noFill/>
          </p:spPr>
          <p:txBody>
            <a:bodyPr wrap="none" lIns="0" tIns="0" rIns="0" bIns="0">
              <a:spAutoFit/>
            </a:bodyPr>
            <a:lstStyle/>
            <a:p>
              <a:pPr algn="ctr"/>
              <a:r>
                <a:rPr b="1">
                  <a:solidFill>
                    <a:srgbClr val="263F70"/>
                  </a:solidFill>
                  <a:latin typeface="Aptos"/>
                </a:rPr>
                <a:t>Math 10</a:t>
              </a:r>
            </a:p>
          </p:txBody>
        </p:sp>
        <p:sp>
          <p:nvSpPr>
            <p:cNvPr id="119" name="TextBox 118">
              <a:extLst>
                <a:ext uri="{FF2B5EF4-FFF2-40B4-BE49-F238E27FC236}">
                  <a16:creationId xmlns:a16="http://schemas.microsoft.com/office/drawing/2014/main" id="{70243FB0-87C3-5199-ACE7-280C13F018DC}"/>
                </a:ext>
              </a:extLst>
            </p:cNvPr>
            <p:cNvSpPr txBox="1"/>
            <p:nvPr/>
          </p:nvSpPr>
          <p:spPr>
            <a:xfrm>
              <a:off x="149332" y="678001"/>
              <a:ext cx="7191341" cy="276999"/>
            </a:xfrm>
            <a:prstGeom prst="rect">
              <a:avLst/>
            </a:prstGeom>
            <a:noFill/>
          </p:spPr>
          <p:txBody>
            <a:bodyPr wrap="square" lIns="0" tIns="0" rIns="0" bIns="0" anchor="t">
              <a:spAutoFit/>
            </a:bodyPr>
            <a:lstStyle/>
            <a:p>
              <a:pPr algn="ctr"/>
              <a:r>
                <a:rPr b="1">
                  <a:solidFill>
                    <a:srgbClr val="1E4782"/>
                  </a:solidFill>
                  <a:latin typeface="Aptos"/>
                </a:rPr>
                <a:t>2019</a:t>
              </a:r>
              <a:r>
                <a:rPr lang="en-US" b="1">
                  <a:solidFill>
                    <a:srgbClr val="1E4782"/>
                  </a:solidFill>
                  <a:latin typeface="Aptos"/>
                </a:rPr>
                <a:t> </a:t>
              </a:r>
              <a:r>
                <a:rPr b="1">
                  <a:solidFill>
                    <a:srgbClr val="1E4782"/>
                  </a:solidFill>
                  <a:latin typeface="Aptos"/>
                </a:rPr>
                <a:t>→</a:t>
              </a:r>
              <a:r>
                <a:rPr lang="en-US" b="1">
                  <a:solidFill>
                    <a:srgbClr val="1E4782"/>
                  </a:solidFill>
                  <a:latin typeface="Aptos"/>
                </a:rPr>
                <a:t> </a:t>
              </a:r>
              <a:r>
                <a:rPr b="1">
                  <a:solidFill>
                    <a:srgbClr val="1E4782"/>
                  </a:solidFill>
                  <a:latin typeface="Aptos"/>
                </a:rPr>
                <a:t>2026 change in % Meeting</a:t>
              </a:r>
              <a:r>
                <a:rPr lang="en-US" b="1">
                  <a:solidFill>
                    <a:srgbClr val="1E4782"/>
                  </a:solidFill>
                  <a:latin typeface="Aptos"/>
                </a:rPr>
                <a:t> </a:t>
              </a:r>
              <a:r>
                <a:rPr b="1">
                  <a:solidFill>
                    <a:srgbClr val="1E4782"/>
                  </a:solidFill>
                  <a:latin typeface="Aptos"/>
                </a:rPr>
                <a:t>/</a:t>
              </a:r>
              <a:r>
                <a:rPr lang="en-US" b="1">
                  <a:solidFill>
                    <a:srgbClr val="1E4782"/>
                  </a:solidFill>
                  <a:latin typeface="Aptos"/>
                </a:rPr>
                <a:t> </a:t>
              </a:r>
              <a:r>
                <a:rPr b="1">
                  <a:solidFill>
                    <a:srgbClr val="1E4782"/>
                  </a:solidFill>
                  <a:latin typeface="Aptos"/>
                </a:rPr>
                <a:t>Exceeding</a:t>
              </a:r>
              <a:endParaRPr lang="en-US" b="1">
                <a:solidFill>
                  <a:srgbClr val="1E4782"/>
                </a:solidFill>
                <a:latin typeface="Aptos"/>
              </a:endParaRPr>
            </a:p>
          </p:txBody>
        </p:sp>
      </p:grpSp>
      <p:sp>
        <p:nvSpPr>
          <p:cNvPr id="120" name="TextBox 119">
            <a:extLst>
              <a:ext uri="{FF2B5EF4-FFF2-40B4-BE49-F238E27FC236}">
                <a16:creationId xmlns:a16="http://schemas.microsoft.com/office/drawing/2014/main" id="{D285865E-2D5A-2245-58A8-262F4FCC04F7}"/>
              </a:ext>
            </a:extLst>
          </p:cNvPr>
          <p:cNvSpPr txBox="1"/>
          <p:nvPr/>
        </p:nvSpPr>
        <p:spPr>
          <a:xfrm>
            <a:off x="7666253" y="3467101"/>
            <a:ext cx="3992347" cy="461665"/>
          </a:xfrm>
          <a:prstGeom prst="rect">
            <a:avLst/>
          </a:prstGeom>
          <a:noFill/>
        </p:spPr>
        <p:txBody>
          <a:bodyPr wrap="square" rtlCol="0">
            <a:spAutoFit/>
          </a:bodyPr>
          <a:lstStyle/>
          <a:p>
            <a:r>
              <a:rPr lang="en-US" sz="2400" b="1">
                <a:solidFill>
                  <a:schemeClr val="bg1"/>
                </a:solidFill>
              </a:rPr>
              <a:t>5-22 </a:t>
            </a:r>
            <a:r>
              <a:rPr lang="en-US" sz="2400">
                <a:solidFill>
                  <a:schemeClr val="bg1"/>
                </a:solidFill>
              </a:rPr>
              <a:t>points below 2019</a:t>
            </a:r>
          </a:p>
        </p:txBody>
      </p:sp>
      <p:sp>
        <p:nvSpPr>
          <p:cNvPr id="4" name="Slide Number Placeholder 3">
            <a:extLst>
              <a:ext uri="{FF2B5EF4-FFF2-40B4-BE49-F238E27FC236}">
                <a16:creationId xmlns:a16="http://schemas.microsoft.com/office/drawing/2014/main" id="{B3BBDA74-60AA-4B13-DC73-477719D9CA7D}"/>
              </a:ext>
            </a:extLst>
          </p:cNvPr>
          <p:cNvSpPr>
            <a:spLocks noGrp="1"/>
          </p:cNvSpPr>
          <p:nvPr>
            <p:ph type="sldNum" sz="quarter" idx="12"/>
          </p:nvPr>
        </p:nvSpPr>
        <p:spPr/>
        <p:txBody>
          <a:bodyPr/>
          <a:lstStyle/>
          <a:p>
            <a:fld id="{68A8D22E-6BC5-9E47-900C-2BB94685D9F5}" type="slidenum">
              <a:rPr lang="en-US" sz="1800" smtClean="0"/>
              <a:pPr/>
              <a:t>6</a:t>
            </a:fld>
            <a:endParaRPr lang="en-US" sz="1800" dirty="0"/>
          </a:p>
        </p:txBody>
      </p:sp>
    </p:spTree>
    <p:extLst>
      <p:ext uri="{BB962C8B-B14F-4D97-AF65-F5344CB8AC3E}">
        <p14:creationId xmlns:p14="http://schemas.microsoft.com/office/powerpoint/2010/main" val="3717045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7EB83-ABD3-5802-AB00-F9080422465F}"/>
              </a:ext>
            </a:extLst>
          </p:cNvPr>
          <p:cNvSpPr>
            <a:spLocks noGrp="1"/>
          </p:cNvSpPr>
          <p:nvPr>
            <p:ph type="title"/>
          </p:nvPr>
        </p:nvSpPr>
        <p:spPr/>
        <p:txBody>
          <a:bodyPr/>
          <a:lstStyle/>
          <a:p>
            <a:r>
              <a:rPr lang="en-US" sz="3600"/>
              <a:t>No grade level is at </a:t>
            </a:r>
            <a:br>
              <a:rPr lang="en-US" sz="3600"/>
            </a:br>
            <a:r>
              <a:rPr lang="en-US" sz="3600"/>
              <a:t>pre-pandemic achievement level</a:t>
            </a:r>
          </a:p>
        </p:txBody>
      </p:sp>
      <p:grpSp>
        <p:nvGrpSpPr>
          <p:cNvPr id="18" name="Group 17" descr="Chart from 2019-2026 change in % pf Meeting/Exceeding. Full text is on the side panel.">
            <a:extLst>
              <a:ext uri="{FF2B5EF4-FFF2-40B4-BE49-F238E27FC236}">
                <a16:creationId xmlns:a16="http://schemas.microsoft.com/office/drawing/2014/main" id="{18693B5D-02C0-C01B-FDAE-84A2435E66E0}"/>
              </a:ext>
            </a:extLst>
          </p:cNvPr>
          <p:cNvGrpSpPr/>
          <p:nvPr/>
        </p:nvGrpSpPr>
        <p:grpSpPr>
          <a:xfrm>
            <a:off x="248651" y="1038855"/>
            <a:ext cx="6922169" cy="4780951"/>
            <a:chOff x="556659" y="248251"/>
            <a:chExt cx="6922169" cy="4780951"/>
          </a:xfrm>
        </p:grpSpPr>
        <p:grpSp>
          <p:nvGrpSpPr>
            <p:cNvPr id="16" name="Group 15">
              <a:extLst>
                <a:ext uri="{FF2B5EF4-FFF2-40B4-BE49-F238E27FC236}">
                  <a16:creationId xmlns:a16="http://schemas.microsoft.com/office/drawing/2014/main" id="{6EC1590E-AC80-1BB7-4359-9EF50A607A9E}"/>
                </a:ext>
              </a:extLst>
            </p:cNvPr>
            <p:cNvGrpSpPr/>
            <p:nvPr/>
          </p:nvGrpSpPr>
          <p:grpSpPr>
            <a:xfrm>
              <a:off x="558266" y="248251"/>
              <a:ext cx="6920562" cy="4780951"/>
              <a:chOff x="558266" y="248251"/>
              <a:chExt cx="6920562" cy="4780951"/>
            </a:xfrm>
          </p:grpSpPr>
          <p:sp>
            <p:nvSpPr>
              <p:cNvPr id="14" name="Shape 17">
                <a:extLst>
                  <a:ext uri="{FF2B5EF4-FFF2-40B4-BE49-F238E27FC236}">
                    <a16:creationId xmlns:a16="http://schemas.microsoft.com/office/drawing/2014/main" id="{C9DC32BC-A5FF-8D29-3C8B-56A4956178FF}"/>
                  </a:ext>
                </a:extLst>
              </p:cNvPr>
              <p:cNvSpPr/>
              <p:nvPr/>
            </p:nvSpPr>
            <p:spPr>
              <a:xfrm>
                <a:off x="2841899" y="1766557"/>
                <a:ext cx="1783080" cy="310896"/>
              </a:xfrm>
              <a:prstGeom prst="roundRect">
                <a:avLst>
                  <a:gd name="adj" fmla="val 17647"/>
                </a:avLst>
              </a:prstGeom>
              <a:solidFill>
                <a:srgbClr val="002060"/>
              </a:solidFill>
              <a:ln w="12700">
                <a:solidFill>
                  <a:schemeClr val="accent5">
                    <a:lumMod val="75000"/>
                  </a:schemeClr>
                </a:solidFill>
                <a:prstDash val="solid"/>
              </a:ln>
            </p:spPr>
            <p:txBody>
              <a:bodyPr/>
              <a:lstStyle/>
              <a:p>
                <a:endParaRPr lang="en-US" sz="2800">
                  <a:solidFill>
                    <a:schemeClr val="accent5">
                      <a:lumMod val="50000"/>
                    </a:schemeClr>
                  </a:solidFill>
                </a:endParaRPr>
              </a:p>
            </p:txBody>
          </p:sp>
          <p:grpSp>
            <p:nvGrpSpPr>
              <p:cNvPr id="5" name="Group 4">
                <a:extLst>
                  <a:ext uri="{FF2B5EF4-FFF2-40B4-BE49-F238E27FC236}">
                    <a16:creationId xmlns:a16="http://schemas.microsoft.com/office/drawing/2014/main" id="{7CB3EB35-D1B5-D8CB-96EE-D3729AEF42DE}"/>
                  </a:ext>
                </a:extLst>
              </p:cNvPr>
              <p:cNvGrpSpPr/>
              <p:nvPr/>
            </p:nvGrpSpPr>
            <p:grpSpPr>
              <a:xfrm>
                <a:off x="558266" y="248251"/>
                <a:ext cx="6920562" cy="4780951"/>
                <a:chOff x="558266" y="248251"/>
                <a:chExt cx="6920562" cy="4780951"/>
              </a:xfrm>
            </p:grpSpPr>
            <p:sp>
              <p:nvSpPr>
                <p:cNvPr id="7" name="Text 2">
                  <a:extLst>
                    <a:ext uri="{FF2B5EF4-FFF2-40B4-BE49-F238E27FC236}">
                      <a16:creationId xmlns:a16="http://schemas.microsoft.com/office/drawing/2014/main" id="{4648AC6E-7E1F-4B22-0DAF-0450ACE0D155}"/>
                    </a:ext>
                  </a:extLst>
                </p:cNvPr>
                <p:cNvSpPr/>
                <p:nvPr/>
              </p:nvSpPr>
              <p:spPr>
                <a:xfrm>
                  <a:off x="591312" y="1245662"/>
                  <a:ext cx="2057400" cy="228600"/>
                </a:xfrm>
                <a:prstGeom prst="rect">
                  <a:avLst/>
                </a:prstGeom>
                <a:noFill/>
                <a:ln/>
              </p:spPr>
              <p:txBody>
                <a:bodyPr wrap="square" lIns="0" tIns="0" rIns="0" bIns="0" rtlCol="0" anchor="ctr"/>
                <a:lstStyle/>
                <a:p>
                  <a:pPr marL="0" indent="0" algn="ctr">
                    <a:buNone/>
                  </a:pPr>
                  <a:r>
                    <a:rPr lang="en-US" sz="2000" b="1">
                      <a:solidFill>
                        <a:srgbClr val="65758B"/>
                      </a:solidFill>
                      <a:ea typeface="Arial" pitchFamily="34" charset="-122"/>
                      <a:cs typeface="Arial" pitchFamily="34" charset="-120"/>
                    </a:rPr>
                    <a:t>Grade</a:t>
                  </a:r>
                  <a:endParaRPr lang="en-US" sz="2000"/>
                </a:p>
              </p:txBody>
            </p:sp>
            <p:sp>
              <p:nvSpPr>
                <p:cNvPr id="9" name="Text 3">
                  <a:extLst>
                    <a:ext uri="{FF2B5EF4-FFF2-40B4-BE49-F238E27FC236}">
                      <a16:creationId xmlns:a16="http://schemas.microsoft.com/office/drawing/2014/main" id="{3856BF6C-18D2-92EB-E48B-1634EE75828A}"/>
                    </a:ext>
                  </a:extLst>
                </p:cNvPr>
                <p:cNvSpPr/>
                <p:nvPr/>
              </p:nvSpPr>
              <p:spPr>
                <a:xfrm>
                  <a:off x="2739124" y="1238848"/>
                  <a:ext cx="2057400" cy="228600"/>
                </a:xfrm>
                <a:prstGeom prst="rect">
                  <a:avLst/>
                </a:prstGeom>
                <a:noFill/>
                <a:ln/>
              </p:spPr>
              <p:txBody>
                <a:bodyPr wrap="square" lIns="0" tIns="0" rIns="0" bIns="0" rtlCol="0" anchor="ctr"/>
                <a:lstStyle/>
                <a:p>
                  <a:pPr marL="0" indent="0" algn="ctr">
                    <a:buNone/>
                  </a:pPr>
                  <a:r>
                    <a:rPr lang="en-US" sz="2000" b="1">
                      <a:solidFill>
                        <a:srgbClr val="65758B"/>
                      </a:solidFill>
                      <a:ea typeface="Arial" pitchFamily="34" charset="-122"/>
                      <a:cs typeface="Arial" pitchFamily="34" charset="-120"/>
                    </a:rPr>
                    <a:t>ELA</a:t>
                  </a:r>
                  <a:endParaRPr lang="en-US" sz="2000"/>
                </a:p>
              </p:txBody>
            </p:sp>
            <p:sp>
              <p:nvSpPr>
                <p:cNvPr id="11" name="Text 4">
                  <a:extLst>
                    <a:ext uri="{FF2B5EF4-FFF2-40B4-BE49-F238E27FC236}">
                      <a16:creationId xmlns:a16="http://schemas.microsoft.com/office/drawing/2014/main" id="{70A28FD2-61C2-A057-48C1-958F6CF3A63F}"/>
                    </a:ext>
                  </a:extLst>
                </p:cNvPr>
                <p:cNvSpPr/>
                <p:nvPr/>
              </p:nvSpPr>
              <p:spPr>
                <a:xfrm>
                  <a:off x="4796524" y="1245662"/>
                  <a:ext cx="2057400" cy="228600"/>
                </a:xfrm>
                <a:prstGeom prst="rect">
                  <a:avLst/>
                </a:prstGeom>
                <a:noFill/>
                <a:ln/>
              </p:spPr>
              <p:txBody>
                <a:bodyPr wrap="square" lIns="0" tIns="0" rIns="0" bIns="0" rtlCol="0" anchor="ctr"/>
                <a:lstStyle/>
                <a:p>
                  <a:pPr marL="0" indent="0" algn="ctr">
                    <a:buNone/>
                  </a:pPr>
                  <a:r>
                    <a:rPr lang="en-US" sz="2000" b="1">
                      <a:solidFill>
                        <a:srgbClr val="65758B"/>
                      </a:solidFill>
                      <a:ea typeface="Arial" pitchFamily="34" charset="-122"/>
                      <a:cs typeface="Arial" pitchFamily="34" charset="-120"/>
                    </a:rPr>
                    <a:t>Math</a:t>
                  </a:r>
                  <a:endParaRPr lang="en-US" sz="2400"/>
                </a:p>
              </p:txBody>
            </p:sp>
            <p:sp>
              <p:nvSpPr>
                <p:cNvPr id="13" name="Text 6">
                  <a:extLst>
                    <a:ext uri="{FF2B5EF4-FFF2-40B4-BE49-F238E27FC236}">
                      <a16:creationId xmlns:a16="http://schemas.microsoft.com/office/drawing/2014/main" id="{72C26157-82E8-BA17-5989-38370E1B5FEC}"/>
                    </a:ext>
                  </a:extLst>
                </p:cNvPr>
                <p:cNvSpPr/>
                <p:nvPr/>
              </p:nvSpPr>
              <p:spPr>
                <a:xfrm>
                  <a:off x="558266" y="1804549"/>
                  <a:ext cx="2103120" cy="237744"/>
                </a:xfrm>
                <a:prstGeom prst="rect">
                  <a:avLst/>
                </a:prstGeom>
                <a:noFill/>
                <a:ln/>
              </p:spPr>
              <p:txBody>
                <a:bodyPr wrap="square" lIns="0" tIns="0" rIns="0" bIns="0" rtlCol="0" anchor="ctr"/>
                <a:lstStyle/>
                <a:p>
                  <a:pPr marL="0" indent="0" algn="ctr">
                    <a:buNone/>
                  </a:pPr>
                  <a:r>
                    <a:rPr lang="en-US">
                      <a:solidFill>
                        <a:srgbClr val="34475A"/>
                      </a:solidFill>
                      <a:ea typeface="Arial" pitchFamily="34" charset="-122"/>
                      <a:cs typeface="Arial" pitchFamily="34" charset="-120"/>
                    </a:rPr>
                    <a:t>Grade 3</a:t>
                  </a:r>
                  <a:endParaRPr lang="en-US"/>
                </a:p>
              </p:txBody>
            </p:sp>
            <p:sp>
              <p:nvSpPr>
                <p:cNvPr id="19" name="Shape 9">
                  <a:extLst>
                    <a:ext uri="{FF2B5EF4-FFF2-40B4-BE49-F238E27FC236}">
                      <a16:creationId xmlns:a16="http://schemas.microsoft.com/office/drawing/2014/main" id="{26BC6A10-6C23-7093-8883-E8CCDF0ACA9C}"/>
                    </a:ext>
                  </a:extLst>
                </p:cNvPr>
                <p:cNvSpPr/>
                <p:nvPr/>
              </p:nvSpPr>
              <p:spPr>
                <a:xfrm>
                  <a:off x="4963827" y="1764673"/>
                  <a:ext cx="1783080" cy="310896"/>
                </a:xfrm>
                <a:prstGeom prst="roundRect">
                  <a:avLst>
                    <a:gd name="adj" fmla="val 17647"/>
                  </a:avLst>
                </a:prstGeom>
                <a:solidFill>
                  <a:srgbClr val="566DA3"/>
                </a:solidFill>
                <a:ln w="12700">
                  <a:solidFill>
                    <a:srgbClr val="F7E3D8"/>
                  </a:solidFill>
                  <a:prstDash val="solid"/>
                </a:ln>
              </p:spPr>
              <p:txBody>
                <a:bodyPr/>
                <a:lstStyle/>
                <a:p>
                  <a:endParaRPr lang="en-US" sz="2400">
                    <a:solidFill>
                      <a:schemeClr val="bg1"/>
                    </a:solidFill>
                  </a:endParaRPr>
                </a:p>
              </p:txBody>
            </p:sp>
            <p:sp>
              <p:nvSpPr>
                <p:cNvPr id="21" name="Text 10">
                  <a:extLst>
                    <a:ext uri="{FF2B5EF4-FFF2-40B4-BE49-F238E27FC236}">
                      <a16:creationId xmlns:a16="http://schemas.microsoft.com/office/drawing/2014/main" id="{323D4E11-83A3-318B-D4D4-0D8A936E1899}"/>
                    </a:ext>
                  </a:extLst>
                </p:cNvPr>
                <p:cNvSpPr/>
                <p:nvPr/>
              </p:nvSpPr>
              <p:spPr>
                <a:xfrm>
                  <a:off x="4963827" y="1830124"/>
                  <a:ext cx="1783080" cy="201168"/>
                </a:xfrm>
                <a:prstGeom prst="rect">
                  <a:avLst/>
                </a:prstGeom>
                <a:noFill/>
                <a:ln/>
              </p:spPr>
              <p:txBody>
                <a:bodyPr wrap="square" lIns="0" tIns="0" rIns="0" bIns="0" rtlCol="0" anchor="ctr"/>
                <a:lstStyle/>
                <a:p>
                  <a:pPr marL="0" indent="0" algn="ctr">
                    <a:buNone/>
                  </a:pPr>
                  <a:r>
                    <a:rPr lang="en-US" b="1">
                      <a:solidFill>
                        <a:schemeClr val="bg1"/>
                      </a:solidFill>
                      <a:latin typeface="Aptos" panose="020B0004020202020204" pitchFamily="34" charset="0"/>
                      <a:ea typeface="Arial" pitchFamily="34" charset="-122"/>
                      <a:cs typeface="Arial" pitchFamily="34" charset="-120"/>
                    </a:rPr>
                    <a:t>-7</a:t>
                  </a:r>
                  <a:endParaRPr lang="en-US">
                    <a:solidFill>
                      <a:schemeClr val="bg1"/>
                    </a:solidFill>
                    <a:latin typeface="Aptos" panose="020B0004020202020204" pitchFamily="34" charset="0"/>
                  </a:endParaRPr>
                </a:p>
              </p:txBody>
            </p:sp>
            <p:sp>
              <p:nvSpPr>
                <p:cNvPr id="23" name="Text 11">
                  <a:extLst>
                    <a:ext uri="{FF2B5EF4-FFF2-40B4-BE49-F238E27FC236}">
                      <a16:creationId xmlns:a16="http://schemas.microsoft.com/office/drawing/2014/main" id="{283A55F0-7F1F-95D4-2F15-5792D87C3002}"/>
                    </a:ext>
                  </a:extLst>
                </p:cNvPr>
                <p:cNvSpPr/>
                <p:nvPr/>
              </p:nvSpPr>
              <p:spPr>
                <a:xfrm>
                  <a:off x="558266" y="2226687"/>
                  <a:ext cx="2103120" cy="237744"/>
                </a:xfrm>
                <a:prstGeom prst="rect">
                  <a:avLst/>
                </a:prstGeom>
                <a:noFill/>
                <a:ln/>
              </p:spPr>
              <p:txBody>
                <a:bodyPr wrap="square" lIns="0" tIns="0" rIns="0" bIns="0" rtlCol="0" anchor="ctr"/>
                <a:lstStyle/>
                <a:p>
                  <a:pPr marL="0" indent="0" algn="ctr">
                    <a:buNone/>
                  </a:pPr>
                  <a:r>
                    <a:rPr lang="en-US">
                      <a:solidFill>
                        <a:srgbClr val="34475A"/>
                      </a:solidFill>
                      <a:ea typeface="Arial" pitchFamily="34" charset="-122"/>
                      <a:cs typeface="Arial" pitchFamily="34" charset="-120"/>
                    </a:rPr>
                    <a:t>Grade 4</a:t>
                  </a:r>
                  <a:endParaRPr lang="en-US"/>
                </a:p>
              </p:txBody>
            </p:sp>
            <p:sp>
              <p:nvSpPr>
                <p:cNvPr id="25" name="Shape 12">
                  <a:extLst>
                    <a:ext uri="{FF2B5EF4-FFF2-40B4-BE49-F238E27FC236}">
                      <a16:creationId xmlns:a16="http://schemas.microsoft.com/office/drawing/2014/main" id="{4FD8AA90-3A96-E30F-ED8F-9965F2081C11}"/>
                    </a:ext>
                  </a:extLst>
                </p:cNvPr>
                <p:cNvSpPr/>
                <p:nvPr/>
              </p:nvSpPr>
              <p:spPr>
                <a:xfrm>
                  <a:off x="2834963" y="2180482"/>
                  <a:ext cx="1783080" cy="310896"/>
                </a:xfrm>
                <a:prstGeom prst="roundRect">
                  <a:avLst>
                    <a:gd name="adj" fmla="val 17647"/>
                  </a:avLst>
                </a:prstGeom>
                <a:solidFill>
                  <a:srgbClr val="FFC000"/>
                </a:solidFill>
                <a:ln w="12700">
                  <a:solidFill>
                    <a:srgbClr val="EFB69D"/>
                  </a:solidFill>
                  <a:prstDash val="solid"/>
                </a:ln>
              </p:spPr>
              <p:txBody>
                <a:bodyPr/>
                <a:lstStyle/>
                <a:p>
                  <a:endParaRPr lang="en-US" sz="2800">
                    <a:solidFill>
                      <a:schemeClr val="accent5">
                        <a:lumMod val="50000"/>
                      </a:schemeClr>
                    </a:solidFill>
                  </a:endParaRPr>
                </a:p>
              </p:txBody>
            </p:sp>
            <p:sp>
              <p:nvSpPr>
                <p:cNvPr id="27" name="Text 13">
                  <a:extLst>
                    <a:ext uri="{FF2B5EF4-FFF2-40B4-BE49-F238E27FC236}">
                      <a16:creationId xmlns:a16="http://schemas.microsoft.com/office/drawing/2014/main" id="{BF4B48F8-384C-5B2E-0C65-ED9FF45B807F}"/>
                    </a:ext>
                  </a:extLst>
                </p:cNvPr>
                <p:cNvSpPr/>
                <p:nvPr/>
              </p:nvSpPr>
              <p:spPr>
                <a:xfrm>
                  <a:off x="2834963" y="2245933"/>
                  <a:ext cx="1783080" cy="201168"/>
                </a:xfrm>
                <a:prstGeom prst="rect">
                  <a:avLst/>
                </a:prstGeom>
                <a:solidFill>
                  <a:srgbClr val="FFC000"/>
                </a:solidFill>
                <a:ln/>
              </p:spPr>
              <p:txBody>
                <a:bodyPr wrap="square" lIns="0" tIns="0" rIns="0" bIns="0" rtlCol="0" anchor="ctr"/>
                <a:lstStyle/>
                <a:p>
                  <a:pPr marL="0" indent="0" algn="ctr">
                    <a:buNone/>
                  </a:pPr>
                  <a:r>
                    <a:rPr lang="en-US" b="1">
                      <a:solidFill>
                        <a:schemeClr val="accent5">
                          <a:lumMod val="50000"/>
                        </a:schemeClr>
                      </a:solidFill>
                      <a:latin typeface="Aptos" panose="020B0004020202020204" pitchFamily="34" charset="0"/>
                      <a:ea typeface="Arial" pitchFamily="34" charset="-122"/>
                      <a:cs typeface="Arial" pitchFamily="34" charset="-120"/>
                    </a:rPr>
                    <a:t>-15</a:t>
                  </a:r>
                  <a:endParaRPr lang="en-US">
                    <a:solidFill>
                      <a:schemeClr val="accent5">
                        <a:lumMod val="50000"/>
                      </a:schemeClr>
                    </a:solidFill>
                    <a:latin typeface="Aptos" panose="020B0004020202020204" pitchFamily="34" charset="0"/>
                  </a:endParaRPr>
                </a:p>
              </p:txBody>
            </p:sp>
            <p:sp>
              <p:nvSpPr>
                <p:cNvPr id="29" name="Shape 14">
                  <a:extLst>
                    <a:ext uri="{FF2B5EF4-FFF2-40B4-BE49-F238E27FC236}">
                      <a16:creationId xmlns:a16="http://schemas.microsoft.com/office/drawing/2014/main" id="{53115617-A592-ACA6-B0B7-42D5BAC21685}"/>
                    </a:ext>
                  </a:extLst>
                </p:cNvPr>
                <p:cNvSpPr/>
                <p:nvPr/>
              </p:nvSpPr>
              <p:spPr>
                <a:xfrm>
                  <a:off x="4963828" y="2185393"/>
                  <a:ext cx="1783080" cy="310896"/>
                </a:xfrm>
                <a:prstGeom prst="roundRect">
                  <a:avLst>
                    <a:gd name="adj" fmla="val 17647"/>
                  </a:avLst>
                </a:prstGeom>
                <a:solidFill>
                  <a:srgbClr val="566DA3"/>
                </a:solidFill>
                <a:ln w="12700">
                  <a:noFill/>
                  <a:prstDash val="solid"/>
                </a:ln>
              </p:spPr>
              <p:txBody>
                <a:bodyPr/>
                <a:lstStyle/>
                <a:p>
                  <a:endParaRPr lang="en-US" sz="3600"/>
                </a:p>
              </p:txBody>
            </p:sp>
            <p:sp>
              <p:nvSpPr>
                <p:cNvPr id="31" name="Text 15">
                  <a:extLst>
                    <a:ext uri="{FF2B5EF4-FFF2-40B4-BE49-F238E27FC236}">
                      <a16:creationId xmlns:a16="http://schemas.microsoft.com/office/drawing/2014/main" id="{2B35E645-B575-DD0B-3F35-986FC81E006E}"/>
                    </a:ext>
                  </a:extLst>
                </p:cNvPr>
                <p:cNvSpPr/>
                <p:nvPr/>
              </p:nvSpPr>
              <p:spPr>
                <a:xfrm>
                  <a:off x="4963828" y="2235828"/>
                  <a:ext cx="1783080" cy="201168"/>
                </a:xfrm>
                <a:prstGeom prst="rect">
                  <a:avLst/>
                </a:prstGeom>
                <a:noFill/>
                <a:ln>
                  <a:noFill/>
                </a:ln>
              </p:spPr>
              <p:txBody>
                <a:bodyPr wrap="square" lIns="0" tIns="0" rIns="0" bIns="0" rtlCol="0" anchor="ctr"/>
                <a:lstStyle/>
                <a:p>
                  <a:pPr marL="0" indent="0" algn="ctr">
                    <a:buNone/>
                  </a:pPr>
                  <a:r>
                    <a:rPr lang="en-US" b="1">
                      <a:solidFill>
                        <a:schemeClr val="bg1"/>
                      </a:solidFill>
                      <a:latin typeface="Aptos" panose="020B0004020202020204" pitchFamily="34" charset="0"/>
                      <a:ea typeface="Arial" pitchFamily="34" charset="-122"/>
                      <a:cs typeface="Arial" pitchFamily="34" charset="-120"/>
                    </a:rPr>
                    <a:t>-7</a:t>
                  </a:r>
                  <a:endParaRPr lang="en-US">
                    <a:solidFill>
                      <a:schemeClr val="bg1"/>
                    </a:solidFill>
                    <a:latin typeface="Aptos" panose="020B0004020202020204" pitchFamily="34" charset="0"/>
                  </a:endParaRPr>
                </a:p>
              </p:txBody>
            </p:sp>
            <p:sp>
              <p:nvSpPr>
                <p:cNvPr id="33" name="Text 16">
                  <a:extLst>
                    <a:ext uri="{FF2B5EF4-FFF2-40B4-BE49-F238E27FC236}">
                      <a16:creationId xmlns:a16="http://schemas.microsoft.com/office/drawing/2014/main" id="{5A8E8089-B3C8-1E8D-FA9C-C9DF9BF642B2}"/>
                    </a:ext>
                  </a:extLst>
                </p:cNvPr>
                <p:cNvSpPr/>
                <p:nvPr/>
              </p:nvSpPr>
              <p:spPr>
                <a:xfrm>
                  <a:off x="558266" y="2641256"/>
                  <a:ext cx="2103120" cy="237744"/>
                </a:xfrm>
                <a:prstGeom prst="rect">
                  <a:avLst/>
                </a:prstGeom>
                <a:noFill/>
                <a:ln/>
              </p:spPr>
              <p:txBody>
                <a:bodyPr wrap="square" lIns="0" tIns="0" rIns="0" bIns="0" rtlCol="0" anchor="ctr"/>
                <a:lstStyle/>
                <a:p>
                  <a:pPr marL="0" indent="0" algn="ctr">
                    <a:buNone/>
                  </a:pPr>
                  <a:r>
                    <a:rPr lang="en-US">
                      <a:solidFill>
                        <a:srgbClr val="34475A"/>
                      </a:solidFill>
                      <a:ea typeface="Arial" pitchFamily="34" charset="-122"/>
                      <a:cs typeface="Arial" pitchFamily="34" charset="-120"/>
                    </a:rPr>
                    <a:t>Grade 5</a:t>
                  </a:r>
                  <a:endParaRPr lang="en-US"/>
                </a:p>
              </p:txBody>
            </p:sp>
            <p:sp>
              <p:nvSpPr>
                <p:cNvPr id="35" name="Shape 17">
                  <a:extLst>
                    <a:ext uri="{FF2B5EF4-FFF2-40B4-BE49-F238E27FC236}">
                      <a16:creationId xmlns:a16="http://schemas.microsoft.com/office/drawing/2014/main" id="{4D30312C-D797-4E48-619C-935CBB2CE381}"/>
                    </a:ext>
                  </a:extLst>
                </p:cNvPr>
                <p:cNvSpPr/>
                <p:nvPr/>
              </p:nvSpPr>
              <p:spPr>
                <a:xfrm>
                  <a:off x="2844588" y="2595815"/>
                  <a:ext cx="1783080" cy="310896"/>
                </a:xfrm>
                <a:prstGeom prst="roundRect">
                  <a:avLst>
                    <a:gd name="adj" fmla="val 17647"/>
                  </a:avLst>
                </a:prstGeom>
                <a:solidFill>
                  <a:srgbClr val="002060"/>
                </a:solidFill>
                <a:ln w="12700">
                  <a:solidFill>
                    <a:schemeClr val="accent5">
                      <a:lumMod val="75000"/>
                    </a:schemeClr>
                  </a:solidFill>
                  <a:prstDash val="solid"/>
                </a:ln>
              </p:spPr>
              <p:txBody>
                <a:bodyPr/>
                <a:lstStyle/>
                <a:p>
                  <a:endParaRPr lang="en-US" sz="2800">
                    <a:solidFill>
                      <a:schemeClr val="accent5">
                        <a:lumMod val="50000"/>
                      </a:schemeClr>
                    </a:solidFill>
                  </a:endParaRPr>
                </a:p>
              </p:txBody>
            </p:sp>
            <p:sp>
              <p:nvSpPr>
                <p:cNvPr id="37" name="Text 18">
                  <a:extLst>
                    <a:ext uri="{FF2B5EF4-FFF2-40B4-BE49-F238E27FC236}">
                      <a16:creationId xmlns:a16="http://schemas.microsoft.com/office/drawing/2014/main" id="{030C57FB-8348-99D6-C01E-8FE6D72B7577}"/>
                    </a:ext>
                  </a:extLst>
                </p:cNvPr>
                <p:cNvSpPr/>
                <p:nvPr/>
              </p:nvSpPr>
              <p:spPr>
                <a:xfrm>
                  <a:off x="2844588" y="2651641"/>
                  <a:ext cx="1783080" cy="201168"/>
                </a:xfrm>
                <a:prstGeom prst="rect">
                  <a:avLst/>
                </a:prstGeom>
                <a:noFill/>
                <a:ln/>
              </p:spPr>
              <p:txBody>
                <a:bodyPr wrap="square" lIns="0" tIns="0" rIns="0" bIns="0" rtlCol="0" anchor="ctr"/>
                <a:lstStyle/>
                <a:p>
                  <a:pPr marL="0" indent="0" algn="ctr">
                    <a:buNone/>
                  </a:pPr>
                  <a:r>
                    <a:rPr lang="en-US" b="1">
                      <a:solidFill>
                        <a:schemeClr val="bg1"/>
                      </a:solidFill>
                      <a:latin typeface="Aptos" panose="020B0004020202020204" pitchFamily="34" charset="0"/>
                      <a:ea typeface="Arial" pitchFamily="34" charset="-122"/>
                      <a:cs typeface="Arial" pitchFamily="34" charset="-120"/>
                    </a:rPr>
                    <a:t>-14</a:t>
                  </a:r>
                  <a:endParaRPr lang="en-US">
                    <a:solidFill>
                      <a:schemeClr val="bg1"/>
                    </a:solidFill>
                    <a:latin typeface="Aptos" panose="020B0004020202020204" pitchFamily="34" charset="0"/>
                  </a:endParaRPr>
                </a:p>
              </p:txBody>
            </p:sp>
            <p:sp>
              <p:nvSpPr>
                <p:cNvPr id="39" name="Shape 19">
                  <a:extLst>
                    <a:ext uri="{FF2B5EF4-FFF2-40B4-BE49-F238E27FC236}">
                      <a16:creationId xmlns:a16="http://schemas.microsoft.com/office/drawing/2014/main" id="{CE735D3C-ABC7-0BD6-E3D3-A944E1605630}"/>
                    </a:ext>
                  </a:extLst>
                </p:cNvPr>
                <p:cNvSpPr/>
                <p:nvPr/>
              </p:nvSpPr>
              <p:spPr>
                <a:xfrm>
                  <a:off x="4963828" y="2604960"/>
                  <a:ext cx="1783080" cy="310896"/>
                </a:xfrm>
                <a:prstGeom prst="roundRect">
                  <a:avLst>
                    <a:gd name="adj" fmla="val 17647"/>
                  </a:avLst>
                </a:prstGeom>
                <a:solidFill>
                  <a:srgbClr val="566DA3"/>
                </a:solidFill>
                <a:ln w="12700">
                  <a:noFill/>
                  <a:prstDash val="solid"/>
                </a:ln>
              </p:spPr>
              <p:txBody>
                <a:bodyPr/>
                <a:lstStyle/>
                <a:p>
                  <a:endParaRPr lang="en-US" sz="3600"/>
                </a:p>
              </p:txBody>
            </p:sp>
            <p:sp>
              <p:nvSpPr>
                <p:cNvPr id="41" name="Text 20">
                  <a:extLst>
                    <a:ext uri="{FF2B5EF4-FFF2-40B4-BE49-F238E27FC236}">
                      <a16:creationId xmlns:a16="http://schemas.microsoft.com/office/drawing/2014/main" id="{0F7A0DBB-0888-ADD4-DCDF-8D9A214DE280}"/>
                    </a:ext>
                  </a:extLst>
                </p:cNvPr>
                <p:cNvSpPr/>
                <p:nvPr/>
              </p:nvSpPr>
              <p:spPr>
                <a:xfrm>
                  <a:off x="4963828" y="2663867"/>
                  <a:ext cx="1783080" cy="201168"/>
                </a:xfrm>
                <a:prstGeom prst="rect">
                  <a:avLst/>
                </a:prstGeom>
                <a:solidFill>
                  <a:srgbClr val="566DA3"/>
                </a:solidFill>
                <a:ln>
                  <a:noFill/>
                </a:ln>
              </p:spPr>
              <p:txBody>
                <a:bodyPr wrap="square" lIns="0" tIns="0" rIns="0" bIns="0" rtlCol="0" anchor="ctr"/>
                <a:lstStyle/>
                <a:p>
                  <a:pPr marL="0" indent="0" algn="ctr">
                    <a:buNone/>
                  </a:pPr>
                  <a:r>
                    <a:rPr lang="en-US" b="1">
                      <a:solidFill>
                        <a:schemeClr val="bg1"/>
                      </a:solidFill>
                      <a:latin typeface="Aptos" panose="020B0004020202020204" pitchFamily="34" charset="0"/>
                      <a:ea typeface="Arial" pitchFamily="34" charset="-122"/>
                      <a:cs typeface="Arial" pitchFamily="34" charset="-120"/>
                    </a:rPr>
                    <a:t>-9</a:t>
                  </a:r>
                  <a:endParaRPr lang="en-US">
                    <a:solidFill>
                      <a:schemeClr val="bg1"/>
                    </a:solidFill>
                    <a:latin typeface="Aptos" panose="020B0004020202020204" pitchFamily="34" charset="0"/>
                  </a:endParaRPr>
                </a:p>
              </p:txBody>
            </p:sp>
            <p:sp>
              <p:nvSpPr>
                <p:cNvPr id="43" name="Text 21">
                  <a:extLst>
                    <a:ext uri="{FF2B5EF4-FFF2-40B4-BE49-F238E27FC236}">
                      <a16:creationId xmlns:a16="http://schemas.microsoft.com/office/drawing/2014/main" id="{01BE99E9-7484-9072-8592-572BF1086098}"/>
                    </a:ext>
                  </a:extLst>
                </p:cNvPr>
                <p:cNvSpPr/>
                <p:nvPr/>
              </p:nvSpPr>
              <p:spPr>
                <a:xfrm>
                  <a:off x="558266" y="3063727"/>
                  <a:ext cx="2103120" cy="237744"/>
                </a:xfrm>
                <a:prstGeom prst="rect">
                  <a:avLst/>
                </a:prstGeom>
                <a:noFill/>
                <a:ln/>
              </p:spPr>
              <p:txBody>
                <a:bodyPr wrap="square" lIns="0" tIns="0" rIns="0" bIns="0" rtlCol="0" anchor="ctr"/>
                <a:lstStyle/>
                <a:p>
                  <a:pPr marL="0" indent="0" algn="ctr">
                    <a:buNone/>
                  </a:pPr>
                  <a:r>
                    <a:rPr lang="en-US">
                      <a:solidFill>
                        <a:srgbClr val="34475A"/>
                      </a:solidFill>
                      <a:ea typeface="Arial" pitchFamily="34" charset="-122"/>
                      <a:cs typeface="Arial" pitchFamily="34" charset="-120"/>
                    </a:rPr>
                    <a:t>Grade 6</a:t>
                  </a:r>
                  <a:endParaRPr lang="en-US"/>
                </a:p>
              </p:txBody>
            </p:sp>
            <p:sp>
              <p:nvSpPr>
                <p:cNvPr id="45" name="Shape 22">
                  <a:extLst>
                    <a:ext uri="{FF2B5EF4-FFF2-40B4-BE49-F238E27FC236}">
                      <a16:creationId xmlns:a16="http://schemas.microsoft.com/office/drawing/2014/main" id="{656BEB7F-8734-15E9-8E68-72A203B6ED10}"/>
                    </a:ext>
                  </a:extLst>
                </p:cNvPr>
                <p:cNvSpPr/>
                <p:nvPr/>
              </p:nvSpPr>
              <p:spPr>
                <a:xfrm>
                  <a:off x="2843900" y="3020773"/>
                  <a:ext cx="1781079" cy="310896"/>
                </a:xfrm>
                <a:prstGeom prst="roundRect">
                  <a:avLst>
                    <a:gd name="adj" fmla="val 17647"/>
                  </a:avLst>
                </a:prstGeom>
                <a:solidFill>
                  <a:srgbClr val="002060"/>
                </a:solidFill>
                <a:ln w="12700">
                  <a:solidFill>
                    <a:schemeClr val="accent5">
                      <a:lumMod val="75000"/>
                    </a:schemeClr>
                  </a:solidFill>
                  <a:prstDash val="solid"/>
                </a:ln>
              </p:spPr>
              <p:txBody>
                <a:bodyPr/>
                <a:lstStyle/>
                <a:p>
                  <a:endParaRPr lang="en-US" sz="2800">
                    <a:solidFill>
                      <a:schemeClr val="bg1"/>
                    </a:solidFill>
                  </a:endParaRPr>
                </a:p>
              </p:txBody>
            </p:sp>
            <p:sp>
              <p:nvSpPr>
                <p:cNvPr id="49" name="Shape 24">
                  <a:extLst>
                    <a:ext uri="{FF2B5EF4-FFF2-40B4-BE49-F238E27FC236}">
                      <a16:creationId xmlns:a16="http://schemas.microsoft.com/office/drawing/2014/main" id="{370F64D6-7129-E48A-F4D0-ED741CFFC6D3}"/>
                    </a:ext>
                  </a:extLst>
                </p:cNvPr>
                <p:cNvSpPr/>
                <p:nvPr/>
              </p:nvSpPr>
              <p:spPr>
                <a:xfrm>
                  <a:off x="4963828" y="3029914"/>
                  <a:ext cx="1783080" cy="310896"/>
                </a:xfrm>
                <a:prstGeom prst="roundRect">
                  <a:avLst>
                    <a:gd name="adj" fmla="val 17647"/>
                  </a:avLst>
                </a:prstGeom>
                <a:solidFill>
                  <a:srgbClr val="566DA3"/>
                </a:solidFill>
                <a:ln w="12700">
                  <a:noFill/>
                  <a:prstDash val="solid"/>
                </a:ln>
              </p:spPr>
              <p:txBody>
                <a:bodyPr/>
                <a:lstStyle/>
                <a:p>
                  <a:endParaRPr lang="en-US">
                    <a:solidFill>
                      <a:schemeClr val="bg1"/>
                    </a:solidFill>
                  </a:endParaRPr>
                </a:p>
              </p:txBody>
            </p:sp>
            <p:sp>
              <p:nvSpPr>
                <p:cNvPr id="51" name="Text 25">
                  <a:extLst>
                    <a:ext uri="{FF2B5EF4-FFF2-40B4-BE49-F238E27FC236}">
                      <a16:creationId xmlns:a16="http://schemas.microsoft.com/office/drawing/2014/main" id="{D4C88CB4-2814-C23B-2389-DEDE687731A2}"/>
                    </a:ext>
                  </a:extLst>
                </p:cNvPr>
                <p:cNvSpPr/>
                <p:nvPr/>
              </p:nvSpPr>
              <p:spPr>
                <a:xfrm>
                  <a:off x="4963828" y="3090359"/>
                  <a:ext cx="1783080" cy="201168"/>
                </a:xfrm>
                <a:prstGeom prst="rect">
                  <a:avLst/>
                </a:prstGeom>
                <a:solidFill>
                  <a:srgbClr val="566DA3"/>
                </a:solidFill>
                <a:ln>
                  <a:noFill/>
                </a:ln>
              </p:spPr>
              <p:txBody>
                <a:bodyPr wrap="square" lIns="0" tIns="0" rIns="0" bIns="0" rtlCol="0" anchor="ctr"/>
                <a:lstStyle/>
                <a:p>
                  <a:pPr marL="0" indent="0" algn="ctr">
                    <a:buNone/>
                  </a:pPr>
                  <a:r>
                    <a:rPr lang="en-US" b="1">
                      <a:solidFill>
                        <a:schemeClr val="bg1"/>
                      </a:solidFill>
                      <a:latin typeface="Aptos" panose="020B0004020202020204" pitchFamily="34" charset="0"/>
                      <a:ea typeface="Arial" pitchFamily="34" charset="-122"/>
                      <a:cs typeface="Arial" pitchFamily="34" charset="-120"/>
                    </a:rPr>
                    <a:t>-9</a:t>
                  </a:r>
                  <a:endParaRPr lang="en-US">
                    <a:solidFill>
                      <a:schemeClr val="bg1"/>
                    </a:solidFill>
                    <a:latin typeface="Aptos" panose="020B0004020202020204" pitchFamily="34" charset="0"/>
                  </a:endParaRPr>
                </a:p>
              </p:txBody>
            </p:sp>
            <p:sp>
              <p:nvSpPr>
                <p:cNvPr id="53" name="Text 26">
                  <a:extLst>
                    <a:ext uri="{FF2B5EF4-FFF2-40B4-BE49-F238E27FC236}">
                      <a16:creationId xmlns:a16="http://schemas.microsoft.com/office/drawing/2014/main" id="{0F490F9B-C804-594F-E864-94FA87BCD2AE}"/>
                    </a:ext>
                  </a:extLst>
                </p:cNvPr>
                <p:cNvSpPr/>
                <p:nvPr/>
              </p:nvSpPr>
              <p:spPr>
                <a:xfrm>
                  <a:off x="558266" y="3482792"/>
                  <a:ext cx="2103120" cy="237744"/>
                </a:xfrm>
                <a:prstGeom prst="rect">
                  <a:avLst/>
                </a:prstGeom>
                <a:noFill/>
                <a:ln/>
              </p:spPr>
              <p:txBody>
                <a:bodyPr wrap="square" lIns="0" tIns="0" rIns="0" bIns="0" rtlCol="0" anchor="ctr"/>
                <a:lstStyle/>
                <a:p>
                  <a:pPr marL="0" indent="0" algn="ctr">
                    <a:buNone/>
                  </a:pPr>
                  <a:r>
                    <a:rPr lang="en-US">
                      <a:solidFill>
                        <a:srgbClr val="34475A"/>
                      </a:solidFill>
                      <a:ea typeface="Arial" pitchFamily="34" charset="-122"/>
                      <a:cs typeface="Arial" pitchFamily="34" charset="-120"/>
                    </a:rPr>
                    <a:t>Grade 7</a:t>
                  </a:r>
                  <a:endParaRPr lang="en-US"/>
                </a:p>
              </p:txBody>
            </p:sp>
            <p:sp>
              <p:nvSpPr>
                <p:cNvPr id="55" name="Shape 27">
                  <a:extLst>
                    <a:ext uri="{FF2B5EF4-FFF2-40B4-BE49-F238E27FC236}">
                      <a16:creationId xmlns:a16="http://schemas.microsoft.com/office/drawing/2014/main" id="{91B37234-D90B-996B-6AA9-57C00AE664B7}"/>
                    </a:ext>
                  </a:extLst>
                </p:cNvPr>
                <p:cNvSpPr/>
                <p:nvPr/>
              </p:nvSpPr>
              <p:spPr>
                <a:xfrm>
                  <a:off x="2834963" y="3426474"/>
                  <a:ext cx="1783080" cy="333897"/>
                </a:xfrm>
                <a:prstGeom prst="roundRect">
                  <a:avLst>
                    <a:gd name="adj" fmla="val 17647"/>
                  </a:avLst>
                </a:prstGeom>
                <a:solidFill>
                  <a:srgbClr val="566DA3"/>
                </a:solidFill>
                <a:ln w="12700">
                  <a:solidFill>
                    <a:srgbClr val="F7E3D8"/>
                  </a:solidFill>
                  <a:prstDash val="solid"/>
                </a:ln>
              </p:spPr>
              <p:txBody>
                <a:bodyPr/>
                <a:lstStyle/>
                <a:p>
                  <a:endParaRPr lang="en-US" sz="2800">
                    <a:solidFill>
                      <a:schemeClr val="bg1"/>
                    </a:solidFill>
                  </a:endParaRPr>
                </a:p>
              </p:txBody>
            </p:sp>
            <p:sp>
              <p:nvSpPr>
                <p:cNvPr id="57" name="Text 28">
                  <a:extLst>
                    <a:ext uri="{FF2B5EF4-FFF2-40B4-BE49-F238E27FC236}">
                      <a16:creationId xmlns:a16="http://schemas.microsoft.com/office/drawing/2014/main" id="{8CC1E5A1-787F-28FE-82E1-61118E09308D}"/>
                    </a:ext>
                  </a:extLst>
                </p:cNvPr>
                <p:cNvSpPr/>
                <p:nvPr/>
              </p:nvSpPr>
              <p:spPr>
                <a:xfrm>
                  <a:off x="2834963" y="3491926"/>
                  <a:ext cx="1783080" cy="201168"/>
                </a:xfrm>
                <a:prstGeom prst="rect">
                  <a:avLst/>
                </a:prstGeom>
                <a:noFill/>
                <a:ln/>
              </p:spPr>
              <p:txBody>
                <a:bodyPr wrap="square" lIns="0" tIns="0" rIns="0" bIns="0" rtlCol="0" anchor="ctr"/>
                <a:lstStyle/>
                <a:p>
                  <a:pPr marL="0" indent="0" algn="ctr">
                    <a:buNone/>
                  </a:pPr>
                  <a:r>
                    <a:rPr lang="en-US" b="1">
                      <a:solidFill>
                        <a:schemeClr val="bg1"/>
                      </a:solidFill>
                      <a:latin typeface="Aptos" panose="020B0004020202020204" pitchFamily="34" charset="0"/>
                      <a:ea typeface="Arial" pitchFamily="34" charset="-122"/>
                      <a:cs typeface="Arial" pitchFamily="34" charset="-120"/>
                    </a:rPr>
                    <a:t>-8</a:t>
                  </a:r>
                  <a:endParaRPr lang="en-US">
                    <a:solidFill>
                      <a:schemeClr val="bg1"/>
                    </a:solidFill>
                    <a:latin typeface="Aptos" panose="020B0004020202020204" pitchFamily="34" charset="0"/>
                  </a:endParaRPr>
                </a:p>
              </p:txBody>
            </p:sp>
            <p:sp>
              <p:nvSpPr>
                <p:cNvPr id="59" name="Shape 29">
                  <a:extLst>
                    <a:ext uri="{FF2B5EF4-FFF2-40B4-BE49-F238E27FC236}">
                      <a16:creationId xmlns:a16="http://schemas.microsoft.com/office/drawing/2014/main" id="{9A0B6EFF-E964-A702-343B-53A074E7E716}"/>
                    </a:ext>
                  </a:extLst>
                </p:cNvPr>
                <p:cNvSpPr/>
                <p:nvPr/>
              </p:nvSpPr>
              <p:spPr>
                <a:xfrm>
                  <a:off x="4963828" y="3449476"/>
                  <a:ext cx="1783080" cy="310896"/>
                </a:xfrm>
                <a:prstGeom prst="roundRect">
                  <a:avLst>
                    <a:gd name="adj" fmla="val 17647"/>
                  </a:avLst>
                </a:prstGeom>
                <a:solidFill>
                  <a:srgbClr val="002060"/>
                </a:solidFill>
                <a:ln w="12700">
                  <a:noFill/>
                  <a:prstDash val="solid"/>
                </a:ln>
              </p:spPr>
              <p:txBody>
                <a:bodyPr/>
                <a:lstStyle/>
                <a:p>
                  <a:endParaRPr lang="en-US">
                    <a:solidFill>
                      <a:schemeClr val="bg1"/>
                    </a:solidFill>
                  </a:endParaRPr>
                </a:p>
              </p:txBody>
            </p:sp>
            <p:sp>
              <p:nvSpPr>
                <p:cNvPr id="61" name="Text 30">
                  <a:extLst>
                    <a:ext uri="{FF2B5EF4-FFF2-40B4-BE49-F238E27FC236}">
                      <a16:creationId xmlns:a16="http://schemas.microsoft.com/office/drawing/2014/main" id="{BE583CE3-DEAD-2D0A-5B8A-53A686BF65D3}"/>
                    </a:ext>
                  </a:extLst>
                </p:cNvPr>
                <p:cNvSpPr/>
                <p:nvPr/>
              </p:nvSpPr>
              <p:spPr>
                <a:xfrm>
                  <a:off x="4963828" y="3501069"/>
                  <a:ext cx="1783080" cy="201168"/>
                </a:xfrm>
                <a:prstGeom prst="rect">
                  <a:avLst/>
                </a:prstGeom>
                <a:noFill/>
                <a:ln>
                  <a:noFill/>
                </a:ln>
              </p:spPr>
              <p:txBody>
                <a:bodyPr wrap="square" lIns="0" tIns="0" rIns="0" bIns="0" rtlCol="0" anchor="ctr"/>
                <a:lstStyle/>
                <a:p>
                  <a:pPr marL="0" indent="0" algn="ctr">
                    <a:buNone/>
                  </a:pPr>
                  <a:r>
                    <a:rPr lang="en-US" b="1">
                      <a:solidFill>
                        <a:schemeClr val="bg1"/>
                      </a:solidFill>
                      <a:latin typeface="Aptos" panose="020B0004020202020204" pitchFamily="34" charset="0"/>
                      <a:ea typeface="Arial" pitchFamily="34" charset="-122"/>
                      <a:cs typeface="Arial" pitchFamily="34" charset="-120"/>
                    </a:rPr>
                    <a:t>-11</a:t>
                  </a:r>
                  <a:endParaRPr lang="en-US">
                    <a:solidFill>
                      <a:schemeClr val="bg1"/>
                    </a:solidFill>
                    <a:latin typeface="Aptos" panose="020B0004020202020204" pitchFamily="34" charset="0"/>
                  </a:endParaRPr>
                </a:p>
              </p:txBody>
            </p:sp>
            <p:sp>
              <p:nvSpPr>
                <p:cNvPr id="63" name="Text 31">
                  <a:extLst>
                    <a:ext uri="{FF2B5EF4-FFF2-40B4-BE49-F238E27FC236}">
                      <a16:creationId xmlns:a16="http://schemas.microsoft.com/office/drawing/2014/main" id="{184B3030-04EE-CB3B-525D-E34EE213629A}"/>
                    </a:ext>
                  </a:extLst>
                </p:cNvPr>
                <p:cNvSpPr/>
                <p:nvPr/>
              </p:nvSpPr>
              <p:spPr>
                <a:xfrm>
                  <a:off x="558266" y="3908273"/>
                  <a:ext cx="2103120" cy="237744"/>
                </a:xfrm>
                <a:prstGeom prst="rect">
                  <a:avLst/>
                </a:prstGeom>
                <a:noFill/>
                <a:ln/>
              </p:spPr>
              <p:txBody>
                <a:bodyPr wrap="square" lIns="0" tIns="0" rIns="0" bIns="0" rtlCol="0" anchor="ctr"/>
                <a:lstStyle/>
                <a:p>
                  <a:pPr marL="0" indent="0" algn="ctr">
                    <a:buNone/>
                  </a:pPr>
                  <a:r>
                    <a:rPr lang="en-US">
                      <a:solidFill>
                        <a:srgbClr val="34475A"/>
                      </a:solidFill>
                      <a:ea typeface="Arial" pitchFamily="34" charset="-122"/>
                      <a:cs typeface="Arial" pitchFamily="34" charset="-120"/>
                    </a:rPr>
                    <a:t>Grade 8</a:t>
                  </a:r>
                  <a:endParaRPr lang="en-US"/>
                </a:p>
              </p:txBody>
            </p:sp>
            <p:sp>
              <p:nvSpPr>
                <p:cNvPr id="65" name="Shape 32">
                  <a:extLst>
                    <a:ext uri="{FF2B5EF4-FFF2-40B4-BE49-F238E27FC236}">
                      <a16:creationId xmlns:a16="http://schemas.microsoft.com/office/drawing/2014/main" id="{25D829AC-67E4-4923-8CE9-A484E2F7D5EC}"/>
                    </a:ext>
                  </a:extLst>
                </p:cNvPr>
                <p:cNvSpPr/>
                <p:nvPr/>
              </p:nvSpPr>
              <p:spPr>
                <a:xfrm>
                  <a:off x="2844588" y="3861059"/>
                  <a:ext cx="1773455" cy="310896"/>
                </a:xfrm>
                <a:prstGeom prst="roundRect">
                  <a:avLst>
                    <a:gd name="adj" fmla="val 17647"/>
                  </a:avLst>
                </a:prstGeom>
                <a:solidFill>
                  <a:srgbClr val="002060"/>
                </a:solidFill>
                <a:ln w="12700">
                  <a:solidFill>
                    <a:schemeClr val="accent5">
                      <a:lumMod val="75000"/>
                    </a:schemeClr>
                  </a:solidFill>
                  <a:prstDash val="solid"/>
                </a:ln>
              </p:spPr>
              <p:txBody>
                <a:bodyPr/>
                <a:lstStyle/>
                <a:p>
                  <a:endParaRPr lang="en-US" sz="2800">
                    <a:solidFill>
                      <a:schemeClr val="accent5">
                        <a:lumMod val="50000"/>
                      </a:schemeClr>
                    </a:solidFill>
                  </a:endParaRPr>
                </a:p>
              </p:txBody>
            </p:sp>
            <p:sp>
              <p:nvSpPr>
                <p:cNvPr id="67" name="Text 33">
                  <a:extLst>
                    <a:ext uri="{FF2B5EF4-FFF2-40B4-BE49-F238E27FC236}">
                      <a16:creationId xmlns:a16="http://schemas.microsoft.com/office/drawing/2014/main" id="{D112B783-F8B6-5451-B17A-2698895D93EE}"/>
                    </a:ext>
                  </a:extLst>
                </p:cNvPr>
                <p:cNvSpPr/>
                <p:nvPr/>
              </p:nvSpPr>
              <p:spPr>
                <a:xfrm>
                  <a:off x="2844588" y="3916885"/>
                  <a:ext cx="1783080" cy="201168"/>
                </a:xfrm>
                <a:prstGeom prst="rect">
                  <a:avLst/>
                </a:prstGeom>
                <a:noFill/>
                <a:ln/>
              </p:spPr>
              <p:txBody>
                <a:bodyPr wrap="square" lIns="0" tIns="0" rIns="0" bIns="0" rtlCol="0" anchor="ctr"/>
                <a:lstStyle/>
                <a:p>
                  <a:pPr marL="0" indent="0" algn="ctr">
                    <a:buNone/>
                  </a:pPr>
                  <a:r>
                    <a:rPr lang="en-US" b="1">
                      <a:solidFill>
                        <a:schemeClr val="bg1"/>
                      </a:solidFill>
                      <a:latin typeface="Aptos" panose="020B0004020202020204" pitchFamily="34" charset="0"/>
                      <a:ea typeface="Arial" pitchFamily="34" charset="-122"/>
                      <a:cs typeface="Arial" pitchFamily="34" charset="-120"/>
                    </a:rPr>
                    <a:t>-10</a:t>
                  </a:r>
                  <a:endParaRPr lang="en-US">
                    <a:solidFill>
                      <a:schemeClr val="bg1"/>
                    </a:solidFill>
                    <a:latin typeface="Aptos" panose="020B0004020202020204" pitchFamily="34" charset="0"/>
                  </a:endParaRPr>
                </a:p>
              </p:txBody>
            </p:sp>
            <p:sp>
              <p:nvSpPr>
                <p:cNvPr id="69" name="Shape 34">
                  <a:extLst>
                    <a:ext uri="{FF2B5EF4-FFF2-40B4-BE49-F238E27FC236}">
                      <a16:creationId xmlns:a16="http://schemas.microsoft.com/office/drawing/2014/main" id="{58E766C5-609D-63F5-4C0F-4A753A21D4AE}"/>
                    </a:ext>
                  </a:extLst>
                </p:cNvPr>
                <p:cNvSpPr/>
                <p:nvPr/>
              </p:nvSpPr>
              <p:spPr>
                <a:xfrm>
                  <a:off x="4954204" y="3870197"/>
                  <a:ext cx="1783080" cy="310896"/>
                </a:xfrm>
                <a:prstGeom prst="roundRect">
                  <a:avLst>
                    <a:gd name="adj" fmla="val 17647"/>
                  </a:avLst>
                </a:prstGeom>
                <a:solidFill>
                  <a:srgbClr val="566DA3"/>
                </a:solidFill>
                <a:ln w="12700">
                  <a:noFill/>
                  <a:prstDash val="solid"/>
                </a:ln>
              </p:spPr>
              <p:txBody>
                <a:bodyPr/>
                <a:lstStyle/>
                <a:p>
                  <a:endParaRPr lang="en-US">
                    <a:solidFill>
                      <a:schemeClr val="bg1"/>
                    </a:solidFill>
                  </a:endParaRPr>
                </a:p>
              </p:txBody>
            </p:sp>
            <p:sp>
              <p:nvSpPr>
                <p:cNvPr id="71" name="Text 35">
                  <a:extLst>
                    <a:ext uri="{FF2B5EF4-FFF2-40B4-BE49-F238E27FC236}">
                      <a16:creationId xmlns:a16="http://schemas.microsoft.com/office/drawing/2014/main" id="{D5205242-C331-BC0E-5311-2B8C6416945B}"/>
                    </a:ext>
                  </a:extLst>
                </p:cNvPr>
                <p:cNvSpPr/>
                <p:nvPr/>
              </p:nvSpPr>
              <p:spPr>
                <a:xfrm>
                  <a:off x="4954204" y="3916398"/>
                  <a:ext cx="1783080" cy="201168"/>
                </a:xfrm>
                <a:prstGeom prst="rect">
                  <a:avLst/>
                </a:prstGeom>
                <a:noFill/>
                <a:ln>
                  <a:noFill/>
                </a:ln>
              </p:spPr>
              <p:txBody>
                <a:bodyPr wrap="square" lIns="0" tIns="0" rIns="0" bIns="0" rtlCol="0" anchor="ctr"/>
                <a:lstStyle/>
                <a:p>
                  <a:pPr marL="0" indent="0" algn="ctr">
                    <a:buNone/>
                  </a:pPr>
                  <a:r>
                    <a:rPr lang="en-US" b="1">
                      <a:solidFill>
                        <a:schemeClr val="bg1"/>
                      </a:solidFill>
                      <a:latin typeface="Aptos" panose="020B0004020202020204" pitchFamily="34" charset="0"/>
                      <a:ea typeface="Arial" pitchFamily="34" charset="-122"/>
                      <a:cs typeface="Arial" pitchFamily="34" charset="-120"/>
                    </a:rPr>
                    <a:t>-4</a:t>
                  </a:r>
                  <a:endParaRPr lang="en-US">
                    <a:solidFill>
                      <a:schemeClr val="bg1"/>
                    </a:solidFill>
                    <a:latin typeface="Aptos" panose="020B0004020202020204" pitchFamily="34" charset="0"/>
                  </a:endParaRPr>
                </a:p>
              </p:txBody>
            </p:sp>
            <p:sp>
              <p:nvSpPr>
                <p:cNvPr id="75" name="Shape 37">
                  <a:extLst>
                    <a:ext uri="{FF2B5EF4-FFF2-40B4-BE49-F238E27FC236}">
                      <a16:creationId xmlns:a16="http://schemas.microsoft.com/office/drawing/2014/main" id="{2688BBB4-FA4B-23A4-BFEA-B6099A6C9141}"/>
                    </a:ext>
                  </a:extLst>
                </p:cNvPr>
                <p:cNvSpPr/>
                <p:nvPr/>
              </p:nvSpPr>
              <p:spPr>
                <a:xfrm>
                  <a:off x="2862876" y="4717645"/>
                  <a:ext cx="1762103" cy="310896"/>
                </a:xfrm>
                <a:prstGeom prst="roundRect">
                  <a:avLst>
                    <a:gd name="adj" fmla="val 17647"/>
                  </a:avLst>
                </a:prstGeom>
                <a:solidFill>
                  <a:srgbClr val="FFC000"/>
                </a:solidFill>
                <a:ln w="12700">
                  <a:solidFill>
                    <a:srgbClr val="EFB69D"/>
                  </a:solidFill>
                  <a:prstDash val="solid"/>
                </a:ln>
              </p:spPr>
              <p:txBody>
                <a:bodyPr/>
                <a:lstStyle/>
                <a:p>
                  <a:endParaRPr lang="en-US" sz="2800">
                    <a:solidFill>
                      <a:schemeClr val="accent5">
                        <a:lumMod val="50000"/>
                      </a:schemeClr>
                    </a:solidFill>
                  </a:endParaRPr>
                </a:p>
              </p:txBody>
            </p:sp>
            <p:sp>
              <p:nvSpPr>
                <p:cNvPr id="77" name="Text 38">
                  <a:extLst>
                    <a:ext uri="{FF2B5EF4-FFF2-40B4-BE49-F238E27FC236}">
                      <a16:creationId xmlns:a16="http://schemas.microsoft.com/office/drawing/2014/main" id="{7F3E9C77-873D-19BC-FAE1-8FCC950AEB6E}"/>
                    </a:ext>
                  </a:extLst>
                </p:cNvPr>
                <p:cNvSpPr/>
                <p:nvPr/>
              </p:nvSpPr>
              <p:spPr>
                <a:xfrm>
                  <a:off x="2844588" y="4782890"/>
                  <a:ext cx="1783080" cy="201168"/>
                </a:xfrm>
                <a:prstGeom prst="rect">
                  <a:avLst/>
                </a:prstGeom>
                <a:noFill/>
                <a:ln/>
              </p:spPr>
              <p:txBody>
                <a:bodyPr wrap="square" lIns="0" tIns="0" rIns="0" bIns="0" rtlCol="0" anchor="ctr"/>
                <a:lstStyle/>
                <a:p>
                  <a:pPr marL="0" indent="0" algn="ctr">
                    <a:buNone/>
                  </a:pPr>
                  <a:r>
                    <a:rPr lang="en-US" b="1">
                      <a:solidFill>
                        <a:schemeClr val="accent5">
                          <a:lumMod val="50000"/>
                        </a:schemeClr>
                      </a:solidFill>
                      <a:latin typeface="Aptos" panose="020B0004020202020204" pitchFamily="34" charset="0"/>
                      <a:ea typeface="Arial" pitchFamily="34" charset="-122"/>
                      <a:cs typeface="Arial" pitchFamily="34" charset="-120"/>
                    </a:rPr>
                    <a:t>-16</a:t>
                  </a:r>
                  <a:endParaRPr lang="en-US">
                    <a:solidFill>
                      <a:schemeClr val="accent5">
                        <a:lumMod val="50000"/>
                      </a:schemeClr>
                    </a:solidFill>
                    <a:latin typeface="Aptos" panose="020B0004020202020204" pitchFamily="34" charset="0"/>
                  </a:endParaRPr>
                </a:p>
              </p:txBody>
            </p:sp>
            <p:sp>
              <p:nvSpPr>
                <p:cNvPr id="79" name="Shape 39">
                  <a:extLst>
                    <a:ext uri="{FF2B5EF4-FFF2-40B4-BE49-F238E27FC236}">
                      <a16:creationId xmlns:a16="http://schemas.microsoft.com/office/drawing/2014/main" id="{95AC60A7-4E68-B4F3-C5A0-E351C4D311AF}"/>
                    </a:ext>
                  </a:extLst>
                </p:cNvPr>
                <p:cNvSpPr/>
                <p:nvPr/>
              </p:nvSpPr>
              <p:spPr>
                <a:xfrm>
                  <a:off x="4954201" y="4718306"/>
                  <a:ext cx="1783080" cy="310896"/>
                </a:xfrm>
                <a:prstGeom prst="roundRect">
                  <a:avLst>
                    <a:gd name="adj" fmla="val 17647"/>
                  </a:avLst>
                </a:prstGeom>
                <a:solidFill>
                  <a:srgbClr val="FFC000"/>
                </a:solidFill>
                <a:ln w="12700">
                  <a:noFill/>
                  <a:prstDash val="solid"/>
                </a:ln>
              </p:spPr>
              <p:txBody>
                <a:bodyPr/>
                <a:lstStyle/>
                <a:p>
                  <a:endParaRPr lang="en-US">
                    <a:solidFill>
                      <a:schemeClr val="bg1"/>
                    </a:solidFill>
                  </a:endParaRPr>
                </a:p>
              </p:txBody>
            </p:sp>
            <p:sp>
              <p:nvSpPr>
                <p:cNvPr id="81" name="Text 40">
                  <a:extLst>
                    <a:ext uri="{FF2B5EF4-FFF2-40B4-BE49-F238E27FC236}">
                      <a16:creationId xmlns:a16="http://schemas.microsoft.com/office/drawing/2014/main" id="{59198AF9-E077-2C16-8C00-3B1E64C30313}"/>
                    </a:ext>
                  </a:extLst>
                </p:cNvPr>
                <p:cNvSpPr/>
                <p:nvPr/>
              </p:nvSpPr>
              <p:spPr>
                <a:xfrm>
                  <a:off x="4954201" y="4772791"/>
                  <a:ext cx="1783080" cy="201168"/>
                </a:xfrm>
                <a:prstGeom prst="rect">
                  <a:avLst/>
                </a:prstGeom>
                <a:noFill/>
                <a:ln>
                  <a:noFill/>
                </a:ln>
              </p:spPr>
              <p:txBody>
                <a:bodyPr wrap="square" lIns="0" tIns="0" rIns="0" bIns="0" rtlCol="0" anchor="ctr"/>
                <a:lstStyle/>
                <a:p>
                  <a:pPr marL="0" indent="0" algn="ctr">
                    <a:buNone/>
                  </a:pPr>
                  <a:r>
                    <a:rPr lang="en-US" b="1">
                      <a:solidFill>
                        <a:schemeClr val="accent5">
                          <a:lumMod val="50000"/>
                        </a:schemeClr>
                      </a:solidFill>
                      <a:latin typeface="Aptos" panose="020B0004020202020204" pitchFamily="34" charset="0"/>
                      <a:ea typeface="Arial" pitchFamily="34" charset="-122"/>
                      <a:cs typeface="Arial" pitchFamily="34" charset="-120"/>
                    </a:rPr>
                    <a:t>-15</a:t>
                  </a:r>
                  <a:endParaRPr lang="en-US">
                    <a:solidFill>
                      <a:schemeClr val="accent5">
                        <a:lumMod val="50000"/>
                      </a:schemeClr>
                    </a:solidFill>
                    <a:latin typeface="Aptos" panose="020B0004020202020204" pitchFamily="34" charset="0"/>
                  </a:endParaRPr>
                </a:p>
              </p:txBody>
            </p:sp>
            <p:sp>
              <p:nvSpPr>
                <p:cNvPr id="47" name="Text 23">
                  <a:extLst>
                    <a:ext uri="{FF2B5EF4-FFF2-40B4-BE49-F238E27FC236}">
                      <a16:creationId xmlns:a16="http://schemas.microsoft.com/office/drawing/2014/main" id="{753CAD93-C793-6BEE-27B5-D26D5F9AC9A7}"/>
                    </a:ext>
                  </a:extLst>
                </p:cNvPr>
                <p:cNvSpPr/>
                <p:nvPr/>
              </p:nvSpPr>
              <p:spPr>
                <a:xfrm>
                  <a:off x="2834756" y="3076599"/>
                  <a:ext cx="1783080" cy="201168"/>
                </a:xfrm>
                <a:prstGeom prst="rect">
                  <a:avLst/>
                </a:prstGeom>
                <a:noFill/>
                <a:ln/>
              </p:spPr>
              <p:txBody>
                <a:bodyPr wrap="square" lIns="0" tIns="0" rIns="0" bIns="0" rtlCol="0" anchor="ctr"/>
                <a:lstStyle/>
                <a:p>
                  <a:pPr marL="0" indent="0" algn="ctr">
                    <a:buNone/>
                  </a:pPr>
                  <a:r>
                    <a:rPr lang="en-US" b="1">
                      <a:solidFill>
                        <a:schemeClr val="bg1"/>
                      </a:solidFill>
                      <a:latin typeface="Aptos" panose="020B0004020202020204" pitchFamily="34" charset="0"/>
                      <a:ea typeface="Arial" pitchFamily="34" charset="-122"/>
                      <a:cs typeface="Arial" pitchFamily="34" charset="-120"/>
                    </a:rPr>
                    <a:t>-13</a:t>
                  </a:r>
                  <a:endParaRPr lang="en-US">
                    <a:solidFill>
                      <a:schemeClr val="bg1"/>
                    </a:solidFill>
                    <a:latin typeface="Aptos" panose="020B0004020202020204" pitchFamily="34" charset="0"/>
                  </a:endParaRPr>
                </a:p>
              </p:txBody>
            </p:sp>
            <p:sp>
              <p:nvSpPr>
                <p:cNvPr id="83" name="TextBox 82">
                  <a:extLst>
                    <a:ext uri="{FF2B5EF4-FFF2-40B4-BE49-F238E27FC236}">
                      <a16:creationId xmlns:a16="http://schemas.microsoft.com/office/drawing/2014/main" id="{E691C13A-77C8-5C21-D5CA-FA92E398C52D}"/>
                    </a:ext>
                  </a:extLst>
                </p:cNvPr>
                <p:cNvSpPr txBox="1"/>
                <p:nvPr/>
              </p:nvSpPr>
              <p:spPr>
                <a:xfrm>
                  <a:off x="591311" y="248251"/>
                  <a:ext cx="6887517" cy="369332"/>
                </a:xfrm>
                <a:prstGeom prst="rect">
                  <a:avLst/>
                </a:prstGeom>
                <a:noFill/>
              </p:spPr>
              <p:txBody>
                <a:bodyPr wrap="square" lIns="0" tIns="0" rIns="0" bIns="0" anchor="t">
                  <a:spAutoFit/>
                </a:bodyPr>
                <a:lstStyle/>
                <a:p>
                  <a:pPr algn="ctr"/>
                  <a:r>
                    <a:rPr sz="2400" b="1">
                      <a:solidFill>
                        <a:srgbClr val="1E4782"/>
                      </a:solidFill>
                      <a:latin typeface="Aptos"/>
                    </a:rPr>
                    <a:t>2019</a:t>
                  </a:r>
                  <a:r>
                    <a:rPr lang="en-US" sz="2400" b="1">
                      <a:solidFill>
                        <a:srgbClr val="1E4782"/>
                      </a:solidFill>
                      <a:latin typeface="Aptos"/>
                    </a:rPr>
                    <a:t> </a:t>
                  </a:r>
                  <a:r>
                    <a:rPr sz="2400" b="1">
                      <a:solidFill>
                        <a:srgbClr val="1E4782"/>
                      </a:solidFill>
                      <a:latin typeface="Aptos"/>
                    </a:rPr>
                    <a:t>→</a:t>
                  </a:r>
                  <a:r>
                    <a:rPr lang="en-US" sz="2400" b="1">
                      <a:solidFill>
                        <a:srgbClr val="1E4782"/>
                      </a:solidFill>
                      <a:latin typeface="Aptos"/>
                    </a:rPr>
                    <a:t> </a:t>
                  </a:r>
                  <a:r>
                    <a:rPr sz="2400" b="1">
                      <a:solidFill>
                        <a:srgbClr val="1E4782"/>
                      </a:solidFill>
                      <a:latin typeface="Aptos"/>
                    </a:rPr>
                    <a:t>2026 change in % Meeting</a:t>
                  </a:r>
                  <a:r>
                    <a:rPr lang="en-US" sz="2400" b="1">
                      <a:solidFill>
                        <a:srgbClr val="1E4782"/>
                      </a:solidFill>
                      <a:latin typeface="Aptos"/>
                    </a:rPr>
                    <a:t> </a:t>
                  </a:r>
                  <a:r>
                    <a:rPr sz="2400" b="1">
                      <a:solidFill>
                        <a:srgbClr val="1E4782"/>
                      </a:solidFill>
                      <a:latin typeface="Aptos"/>
                    </a:rPr>
                    <a:t>/</a:t>
                  </a:r>
                  <a:r>
                    <a:rPr lang="en-US" sz="2400" b="1">
                      <a:solidFill>
                        <a:srgbClr val="1E4782"/>
                      </a:solidFill>
                      <a:latin typeface="Aptos"/>
                    </a:rPr>
                    <a:t> </a:t>
                  </a:r>
                  <a:r>
                    <a:rPr sz="2400" b="1">
                      <a:solidFill>
                        <a:srgbClr val="1E4782"/>
                      </a:solidFill>
                      <a:latin typeface="Aptos"/>
                    </a:rPr>
                    <a:t>Exceeding</a:t>
                  </a:r>
                  <a:endParaRPr lang="en-US" sz="2400" b="1">
                    <a:solidFill>
                      <a:srgbClr val="1E4782"/>
                    </a:solidFill>
                    <a:latin typeface="Aptos"/>
                  </a:endParaRPr>
                </a:p>
              </p:txBody>
            </p:sp>
            <p:sp>
              <p:nvSpPr>
                <p:cNvPr id="17" name="Text 8">
                  <a:extLst>
                    <a:ext uri="{FF2B5EF4-FFF2-40B4-BE49-F238E27FC236}">
                      <a16:creationId xmlns:a16="http://schemas.microsoft.com/office/drawing/2014/main" id="{73079433-5716-3412-DAD3-6826E5AECF08}"/>
                    </a:ext>
                  </a:extLst>
                </p:cNvPr>
                <p:cNvSpPr/>
                <p:nvPr/>
              </p:nvSpPr>
              <p:spPr>
                <a:xfrm>
                  <a:off x="2844585" y="1830448"/>
                  <a:ext cx="1783080" cy="201168"/>
                </a:xfrm>
                <a:prstGeom prst="rect">
                  <a:avLst/>
                </a:prstGeom>
                <a:noFill/>
                <a:ln>
                  <a:noFill/>
                </a:ln>
              </p:spPr>
              <p:txBody>
                <a:bodyPr wrap="square" lIns="0" tIns="0" rIns="0" bIns="0" rtlCol="0" anchor="ctr"/>
                <a:lstStyle/>
                <a:p>
                  <a:pPr marL="0" indent="0" algn="ctr">
                    <a:buNone/>
                  </a:pPr>
                  <a:r>
                    <a:rPr lang="en-US" b="1">
                      <a:solidFill>
                        <a:schemeClr val="bg1"/>
                      </a:solidFill>
                      <a:latin typeface="Aptos" panose="020B0004020202020204" pitchFamily="34" charset="0"/>
                      <a:ea typeface="Arial" pitchFamily="34" charset="-122"/>
                      <a:cs typeface="Arial" pitchFamily="34" charset="-120"/>
                    </a:rPr>
                    <a:t>-13</a:t>
                  </a:r>
                  <a:endParaRPr lang="en-US">
                    <a:solidFill>
                      <a:schemeClr val="bg1"/>
                    </a:solidFill>
                    <a:latin typeface="Aptos" panose="020B0004020202020204" pitchFamily="34" charset="0"/>
                  </a:endParaRPr>
                </a:p>
              </p:txBody>
            </p:sp>
          </p:grpSp>
        </p:grpSp>
        <p:sp>
          <p:nvSpPr>
            <p:cNvPr id="10" name="Text 31">
              <a:extLst>
                <a:ext uri="{FF2B5EF4-FFF2-40B4-BE49-F238E27FC236}">
                  <a16:creationId xmlns:a16="http://schemas.microsoft.com/office/drawing/2014/main" id="{F26C8351-FB75-01BD-2356-B72FDD549E0C}"/>
                </a:ext>
              </a:extLst>
            </p:cNvPr>
            <p:cNvSpPr/>
            <p:nvPr/>
          </p:nvSpPr>
          <p:spPr>
            <a:xfrm>
              <a:off x="556659" y="4753693"/>
              <a:ext cx="2103120" cy="237744"/>
            </a:xfrm>
            <a:prstGeom prst="rect">
              <a:avLst/>
            </a:prstGeom>
            <a:noFill/>
            <a:ln/>
          </p:spPr>
          <p:txBody>
            <a:bodyPr wrap="square" lIns="0" tIns="0" rIns="0" bIns="0" rtlCol="0" anchor="ctr"/>
            <a:lstStyle/>
            <a:p>
              <a:pPr marL="0" indent="0" algn="ctr">
                <a:buNone/>
              </a:pPr>
              <a:r>
                <a:rPr lang="en-US">
                  <a:solidFill>
                    <a:srgbClr val="34475A"/>
                  </a:solidFill>
                  <a:ea typeface="Arial" pitchFamily="34" charset="-122"/>
                  <a:cs typeface="Arial" pitchFamily="34" charset="-120"/>
                </a:rPr>
                <a:t>Grade 10</a:t>
              </a:r>
            </a:p>
          </p:txBody>
        </p:sp>
      </p:grpSp>
      <p:sp>
        <p:nvSpPr>
          <p:cNvPr id="3" name="Text Placeholder 2">
            <a:extLst>
              <a:ext uri="{FF2B5EF4-FFF2-40B4-BE49-F238E27FC236}">
                <a16:creationId xmlns:a16="http://schemas.microsoft.com/office/drawing/2014/main" id="{6CE7863E-0993-086D-4B11-D725B93F2FE3}"/>
              </a:ext>
            </a:extLst>
          </p:cNvPr>
          <p:cNvSpPr>
            <a:spLocks noGrp="1"/>
          </p:cNvSpPr>
          <p:nvPr>
            <p:ph type="body" sz="half" idx="2"/>
          </p:nvPr>
        </p:nvSpPr>
        <p:spPr>
          <a:xfrm>
            <a:off x="7666253" y="3036537"/>
            <a:ext cx="4366420" cy="2588087"/>
          </a:xfrm>
        </p:spPr>
        <p:txBody>
          <a:bodyPr>
            <a:normAutofit fontScale="62500" lnSpcReduction="20000"/>
          </a:bodyPr>
          <a:lstStyle/>
          <a:p>
            <a:pPr>
              <a:lnSpc>
                <a:spcPct val="100000"/>
              </a:lnSpc>
            </a:pPr>
            <a:r>
              <a:rPr lang="en-US" sz="2900" b="1">
                <a:solidFill>
                  <a:schemeClr val="bg1"/>
                </a:solidFill>
              </a:rPr>
              <a:t>4-16 </a:t>
            </a:r>
            <a:r>
              <a:rPr lang="en-US" sz="2900">
                <a:solidFill>
                  <a:schemeClr val="bg1"/>
                </a:solidFill>
              </a:rPr>
              <a:t>points below 2019 through 2026. Change in percentage in meeting/exceeding.</a:t>
            </a:r>
          </a:p>
          <a:p>
            <a:pPr>
              <a:lnSpc>
                <a:spcPct val="100000"/>
              </a:lnSpc>
            </a:pPr>
            <a:r>
              <a:rPr lang="en-US" sz="2900">
                <a:solidFill>
                  <a:schemeClr val="bg1"/>
                </a:solidFill>
              </a:rPr>
              <a:t>Grade 3 ELA is – 13 Grade Math is -7,</a:t>
            </a:r>
            <a:r>
              <a:rPr lang="en-US" sz="2900" baseline="0">
                <a:solidFill>
                  <a:schemeClr val="bg1"/>
                </a:solidFill>
              </a:rPr>
              <a:t> Grade 4 ELA is -15 Grade 4 Math is – 7, Grade 5 ELA is -14, Grade 5 Math is – 7, Grade 6 ELA is – 13 Grade 6 Math is </a:t>
            </a:r>
            <a:r>
              <a:rPr lang="en-US" sz="2900">
                <a:solidFill>
                  <a:schemeClr val="bg1"/>
                </a:solidFill>
              </a:rPr>
              <a:t>– </a:t>
            </a:r>
            <a:r>
              <a:rPr lang="en-US" sz="2900" baseline="0">
                <a:solidFill>
                  <a:schemeClr val="bg1"/>
                </a:solidFill>
              </a:rPr>
              <a:t>9, Grade 7 ELA is – 8 Grade 7 Math is</a:t>
            </a:r>
            <a:r>
              <a:rPr lang="en-US" sz="2900">
                <a:solidFill>
                  <a:schemeClr val="bg1"/>
                </a:solidFill>
              </a:rPr>
              <a:t> – </a:t>
            </a:r>
            <a:r>
              <a:rPr lang="en-US" sz="2900" baseline="0">
                <a:solidFill>
                  <a:schemeClr val="bg1"/>
                </a:solidFill>
              </a:rPr>
              <a:t>11, Grade 8 ELA is – 10 Grade 8 Math is – 4, Grade 10 ELA is – 16 Grade 10 Math is – 15.</a:t>
            </a:r>
            <a:endParaRPr lang="en-US" sz="2900">
              <a:solidFill>
                <a:schemeClr val="bg1"/>
              </a:solidFill>
            </a:endParaRPr>
          </a:p>
          <a:p>
            <a:endParaRPr lang="en-US"/>
          </a:p>
        </p:txBody>
      </p:sp>
      <p:sp>
        <p:nvSpPr>
          <p:cNvPr id="4" name="Slide Number Placeholder 3">
            <a:extLst>
              <a:ext uri="{FF2B5EF4-FFF2-40B4-BE49-F238E27FC236}">
                <a16:creationId xmlns:a16="http://schemas.microsoft.com/office/drawing/2014/main" id="{1751C91D-4C6C-FE2C-C632-B37A789EBCD1}"/>
              </a:ext>
            </a:extLst>
          </p:cNvPr>
          <p:cNvSpPr>
            <a:spLocks noGrp="1"/>
          </p:cNvSpPr>
          <p:nvPr>
            <p:ph type="sldNum" sz="quarter" idx="12"/>
          </p:nvPr>
        </p:nvSpPr>
        <p:spPr/>
        <p:txBody>
          <a:bodyPr/>
          <a:lstStyle/>
          <a:p>
            <a:fld id="{68A8D22E-6BC5-9E47-900C-2BB94685D9F5}" type="slidenum">
              <a:rPr lang="en-US" sz="1800" smtClean="0"/>
              <a:t>7</a:t>
            </a:fld>
            <a:endParaRPr lang="en-US" sz="1800" dirty="0"/>
          </a:p>
        </p:txBody>
      </p:sp>
    </p:spTree>
    <p:extLst>
      <p:ext uri="{BB962C8B-B14F-4D97-AF65-F5344CB8AC3E}">
        <p14:creationId xmlns:p14="http://schemas.microsoft.com/office/powerpoint/2010/main" val="2948664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9E956-529F-AFA0-716F-9A39C2FAAF77}"/>
              </a:ext>
            </a:extLst>
          </p:cNvPr>
          <p:cNvSpPr>
            <a:spLocks noGrp="1"/>
          </p:cNvSpPr>
          <p:nvPr>
            <p:ph type="title"/>
          </p:nvPr>
        </p:nvSpPr>
        <p:spPr/>
        <p:txBody>
          <a:bodyPr>
            <a:noAutofit/>
          </a:bodyPr>
          <a:lstStyle/>
          <a:p>
            <a:r>
              <a:rPr lang="en-US" sz="3600"/>
              <a:t>Massachusetts has experienced some of the nation’s steepest declines on NAEP</a:t>
            </a:r>
          </a:p>
        </p:txBody>
      </p:sp>
      <p:graphicFrame>
        <p:nvGraphicFramePr>
          <p:cNvPr id="5" name="Content Placeholder 4" descr="Table displays Massachusetts ranking on the NAEP. In 2024 the state was ranked at #1. The proficiency rate decreased from 2013 to 2024 and the national ranking also decreased.">
            <a:extLst>
              <a:ext uri="{FF2B5EF4-FFF2-40B4-BE49-F238E27FC236}">
                <a16:creationId xmlns:a16="http://schemas.microsoft.com/office/drawing/2014/main" id="{F83429B6-4EC8-1466-1CFA-08304493A651}"/>
              </a:ext>
            </a:extLst>
          </p:cNvPr>
          <p:cNvGraphicFramePr>
            <a:graphicFrameLocks noGrp="1"/>
          </p:cNvGraphicFramePr>
          <p:nvPr>
            <p:ph type="chart" sz="quarter" idx="13"/>
            <p:extLst>
              <p:ext uri="{D42A27DB-BD31-4B8C-83A1-F6EECF244321}">
                <p14:modId xmlns:p14="http://schemas.microsoft.com/office/powerpoint/2010/main" val="1264529929"/>
              </p:ext>
            </p:extLst>
          </p:nvPr>
        </p:nvGraphicFramePr>
        <p:xfrm>
          <a:off x="249123" y="1194620"/>
          <a:ext cx="6977956" cy="4337028"/>
        </p:xfrm>
        <a:graphic>
          <a:graphicData uri="http://schemas.openxmlformats.org/drawingml/2006/table">
            <a:tbl>
              <a:tblPr firstRow="1" bandRow="1">
                <a:tableStyleId>{2D5ABB26-0587-4C30-8999-92F81FD0307C}</a:tableStyleId>
              </a:tblPr>
              <a:tblGrid>
                <a:gridCol w="1744489">
                  <a:extLst>
                    <a:ext uri="{9D8B030D-6E8A-4147-A177-3AD203B41FA5}">
                      <a16:colId xmlns:a16="http://schemas.microsoft.com/office/drawing/2014/main" val="2744474631"/>
                    </a:ext>
                  </a:extLst>
                </a:gridCol>
                <a:gridCol w="1744489">
                  <a:extLst>
                    <a:ext uri="{9D8B030D-6E8A-4147-A177-3AD203B41FA5}">
                      <a16:colId xmlns:a16="http://schemas.microsoft.com/office/drawing/2014/main" val="4125445174"/>
                    </a:ext>
                  </a:extLst>
                </a:gridCol>
                <a:gridCol w="1744489">
                  <a:extLst>
                    <a:ext uri="{9D8B030D-6E8A-4147-A177-3AD203B41FA5}">
                      <a16:colId xmlns:a16="http://schemas.microsoft.com/office/drawing/2014/main" val="3078140257"/>
                    </a:ext>
                  </a:extLst>
                </a:gridCol>
                <a:gridCol w="1744489">
                  <a:extLst>
                    <a:ext uri="{9D8B030D-6E8A-4147-A177-3AD203B41FA5}">
                      <a16:colId xmlns:a16="http://schemas.microsoft.com/office/drawing/2014/main" val="647796812"/>
                    </a:ext>
                  </a:extLst>
                </a:gridCol>
              </a:tblGrid>
              <a:tr h="824941">
                <a:tc>
                  <a:txBody>
                    <a:bodyPr/>
                    <a:lstStyle/>
                    <a:p>
                      <a:pPr algn="ctr"/>
                      <a:r>
                        <a:rPr lang="en-US" sz="1800" b="1">
                          <a:solidFill>
                            <a:schemeClr val="bg1"/>
                          </a:solidFill>
                        </a:rPr>
                        <a:t>Grade/Subject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66DA3"/>
                    </a:solidFill>
                  </a:tcPr>
                </a:tc>
                <a:tc>
                  <a:txBody>
                    <a:bodyPr/>
                    <a:lstStyle/>
                    <a:p>
                      <a:pPr algn="ctr"/>
                      <a:r>
                        <a:rPr lang="en-US" sz="1800" b="1">
                          <a:solidFill>
                            <a:schemeClr val="bg1"/>
                          </a:solidFill>
                        </a:rPr>
                        <a:t>2024 Proficiency</a:t>
                      </a:r>
                    </a:p>
                    <a:p>
                      <a:pPr algn="ctr"/>
                      <a:r>
                        <a:rPr lang="en-US" sz="1800" b="1">
                          <a:solidFill>
                            <a:schemeClr val="bg1"/>
                          </a:solidFill>
                        </a:rPr>
                        <a:t>National Ranking</a:t>
                      </a:r>
                      <a:endParaRPr lang="en-US" sz="1800" b="1" i="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66DA3"/>
                    </a:solidFill>
                  </a:tcPr>
                </a:tc>
                <a:tc>
                  <a:txBody>
                    <a:bodyPr/>
                    <a:lstStyle/>
                    <a:p>
                      <a:pPr algn="ctr"/>
                      <a:r>
                        <a:rPr lang="en-US" sz="1800" b="1">
                          <a:solidFill>
                            <a:schemeClr val="bg1"/>
                          </a:solidFill>
                        </a:rPr>
                        <a:t>2013-2024 Proficiency Percentage Point Change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66DA3"/>
                    </a:solidFill>
                  </a:tcPr>
                </a:tc>
                <a:tc>
                  <a:txBody>
                    <a:bodyPr/>
                    <a:lstStyle/>
                    <a:p>
                      <a:pPr algn="ctr"/>
                      <a:r>
                        <a:rPr lang="en-US" sz="1800" b="1">
                          <a:solidFill>
                            <a:schemeClr val="bg1"/>
                          </a:solidFill>
                        </a:rPr>
                        <a:t>2013-2024 Proficiency Improvement</a:t>
                      </a:r>
                    </a:p>
                    <a:p>
                      <a:pPr algn="ctr"/>
                      <a:r>
                        <a:rPr lang="en-US" sz="1800" b="1">
                          <a:solidFill>
                            <a:schemeClr val="bg1"/>
                          </a:solidFill>
                        </a:rPr>
                        <a:t>National Ranking</a:t>
                      </a:r>
                      <a:endParaRPr lang="en-US" sz="1800" b="1" i="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66DA3"/>
                    </a:solidFill>
                  </a:tcPr>
                </a:tc>
                <a:extLst>
                  <a:ext uri="{0D108BD9-81ED-4DB2-BD59-A6C34878D82A}">
                    <a16:rowId xmlns:a16="http://schemas.microsoft.com/office/drawing/2014/main" val="1878773758"/>
                  </a:ext>
                </a:extLst>
              </a:tr>
              <a:tr h="718497">
                <a:tc>
                  <a:txBody>
                    <a:bodyPr/>
                    <a:lstStyle/>
                    <a:p>
                      <a:pPr algn="ctr"/>
                      <a:r>
                        <a:rPr lang="en-US" sz="1800" b="0">
                          <a:solidFill>
                            <a:srgbClr val="394667"/>
                          </a:solidFill>
                        </a:rPr>
                        <a:t>4</a:t>
                      </a:r>
                      <a:r>
                        <a:rPr lang="en-US" sz="1800" b="0" baseline="30000">
                          <a:solidFill>
                            <a:srgbClr val="394667"/>
                          </a:solidFill>
                        </a:rPr>
                        <a:t>th</a:t>
                      </a:r>
                      <a:r>
                        <a:rPr lang="en-US" sz="1800" b="0">
                          <a:solidFill>
                            <a:srgbClr val="394667"/>
                          </a:solidFill>
                        </a:rPr>
                        <a:t> Grade Reading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a:solidFill>
                            <a:srgbClr val="16897B"/>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800" b="1">
                          <a:solidFill>
                            <a:srgbClr val="C00000"/>
                          </a:solidFill>
                        </a:rPr>
                        <a:t>-7</a:t>
                      </a:r>
                    </a:p>
                  </a:txBody>
                  <a:tcPr marR="7498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a:solidFill>
                            <a:srgbClr val="C00000"/>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3789002"/>
                  </a:ext>
                </a:extLst>
              </a:tr>
              <a:tr h="718497">
                <a:tc>
                  <a:txBody>
                    <a:bodyPr/>
                    <a:lstStyle/>
                    <a:p>
                      <a:pPr algn="ctr"/>
                      <a:r>
                        <a:rPr lang="en-US" sz="1800" b="0">
                          <a:solidFill>
                            <a:srgbClr val="394667"/>
                          </a:solidFill>
                        </a:rPr>
                        <a:t>4</a:t>
                      </a:r>
                      <a:r>
                        <a:rPr lang="en-US" sz="1800" b="0" baseline="30000">
                          <a:solidFill>
                            <a:srgbClr val="394667"/>
                          </a:solidFill>
                        </a:rPr>
                        <a:t>th</a:t>
                      </a:r>
                      <a:r>
                        <a:rPr lang="en-US" sz="1800" b="0">
                          <a:solidFill>
                            <a:srgbClr val="394667"/>
                          </a:solidFill>
                        </a:rPr>
                        <a:t> Grade </a:t>
                      </a:r>
                    </a:p>
                    <a:p>
                      <a:pPr algn="ctr"/>
                      <a:r>
                        <a:rPr lang="en-US" sz="1800" b="0">
                          <a:solidFill>
                            <a:srgbClr val="394667"/>
                          </a:solidFill>
                        </a:rPr>
                        <a:t>Math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a:solidFill>
                            <a:srgbClr val="16897B"/>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800" b="1">
                          <a:solidFill>
                            <a:srgbClr val="C00000"/>
                          </a:solidFill>
                        </a:rPr>
                        <a:t>-7</a:t>
                      </a:r>
                    </a:p>
                  </a:txBody>
                  <a:tcPr marR="7498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a:solidFill>
                            <a:srgbClr val="C00000"/>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841682"/>
                  </a:ext>
                </a:extLst>
              </a:tr>
              <a:tr h="718497">
                <a:tc>
                  <a:txBody>
                    <a:bodyPr/>
                    <a:lstStyle/>
                    <a:p>
                      <a:pPr algn="ctr"/>
                      <a:r>
                        <a:rPr lang="en-US" sz="1800" b="0">
                          <a:solidFill>
                            <a:srgbClr val="394667"/>
                          </a:solidFill>
                        </a:rPr>
                        <a:t>8</a:t>
                      </a:r>
                      <a:r>
                        <a:rPr lang="en-US" sz="1800" b="0" baseline="30000">
                          <a:solidFill>
                            <a:srgbClr val="394667"/>
                          </a:solidFill>
                        </a:rPr>
                        <a:t>th</a:t>
                      </a:r>
                      <a:r>
                        <a:rPr lang="en-US" sz="1800" b="0">
                          <a:solidFill>
                            <a:srgbClr val="394667"/>
                          </a:solidFill>
                        </a:rPr>
                        <a:t> Grade Reading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a:solidFill>
                            <a:srgbClr val="16897B"/>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800" b="1">
                          <a:solidFill>
                            <a:srgbClr val="C00000"/>
                          </a:solidFill>
                        </a:rPr>
                        <a:t>-8</a:t>
                      </a:r>
                    </a:p>
                  </a:txBody>
                  <a:tcPr marR="7498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a:solidFill>
                            <a:srgbClr val="C00000"/>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1389692"/>
                  </a:ext>
                </a:extLst>
              </a:tr>
              <a:tr h="718497">
                <a:tc>
                  <a:txBody>
                    <a:bodyPr/>
                    <a:lstStyle/>
                    <a:p>
                      <a:pPr algn="ctr"/>
                      <a:r>
                        <a:rPr lang="en-US" sz="1800" b="0">
                          <a:solidFill>
                            <a:srgbClr val="394667"/>
                          </a:solidFill>
                        </a:rPr>
                        <a:t>8</a:t>
                      </a:r>
                      <a:r>
                        <a:rPr lang="en-US" sz="1800" b="0" baseline="30000">
                          <a:solidFill>
                            <a:srgbClr val="394667"/>
                          </a:solidFill>
                        </a:rPr>
                        <a:t>th</a:t>
                      </a:r>
                      <a:r>
                        <a:rPr lang="en-US" sz="1800" b="0">
                          <a:solidFill>
                            <a:srgbClr val="394667"/>
                          </a:solidFill>
                        </a:rPr>
                        <a:t> Grade </a:t>
                      </a:r>
                    </a:p>
                    <a:p>
                      <a:pPr algn="ctr"/>
                      <a:r>
                        <a:rPr lang="en-US" sz="1800" b="0">
                          <a:solidFill>
                            <a:srgbClr val="394667"/>
                          </a:solidFill>
                        </a:rPr>
                        <a:t>Math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a:solidFill>
                            <a:srgbClr val="16897B"/>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800" b="1">
                          <a:solidFill>
                            <a:srgbClr val="C00000"/>
                          </a:solidFill>
                        </a:rPr>
                        <a:t>-18</a:t>
                      </a:r>
                    </a:p>
                  </a:txBody>
                  <a:tcPr marR="7498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a:solidFill>
                            <a:srgbClr val="C00000"/>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8039606"/>
                  </a:ext>
                </a:extLst>
              </a:tr>
            </a:tbl>
          </a:graphicData>
        </a:graphic>
      </p:graphicFrame>
      <p:sp>
        <p:nvSpPr>
          <p:cNvPr id="4" name="Slide Number Placeholder 3">
            <a:extLst>
              <a:ext uri="{FF2B5EF4-FFF2-40B4-BE49-F238E27FC236}">
                <a16:creationId xmlns:a16="http://schemas.microsoft.com/office/drawing/2014/main" id="{F8D1078A-B15A-0CA5-4E1E-E11C462832B9}"/>
              </a:ext>
            </a:extLst>
          </p:cNvPr>
          <p:cNvSpPr>
            <a:spLocks noGrp="1"/>
          </p:cNvSpPr>
          <p:nvPr>
            <p:ph type="sldNum" sz="quarter" idx="12"/>
          </p:nvPr>
        </p:nvSpPr>
        <p:spPr/>
        <p:txBody>
          <a:bodyPr/>
          <a:lstStyle/>
          <a:p>
            <a:fld id="{68A8D22E-6BC5-9E47-900C-2BB94685D9F5}" type="slidenum">
              <a:rPr lang="en-US" sz="1800" smtClean="0"/>
              <a:pPr/>
              <a:t>8</a:t>
            </a:fld>
            <a:endParaRPr lang="en-US" sz="1800" dirty="0"/>
          </a:p>
        </p:txBody>
      </p:sp>
    </p:spTree>
    <p:extLst>
      <p:ext uri="{BB962C8B-B14F-4D97-AF65-F5344CB8AC3E}">
        <p14:creationId xmlns:p14="http://schemas.microsoft.com/office/powerpoint/2010/main" val="4274511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78855-E6B0-E86D-D219-20F6B95A0707}"/>
              </a:ext>
            </a:extLst>
          </p:cNvPr>
          <p:cNvSpPr>
            <a:spLocks noGrp="1"/>
          </p:cNvSpPr>
          <p:nvPr>
            <p:ph type="title"/>
          </p:nvPr>
        </p:nvSpPr>
        <p:spPr>
          <a:xfrm>
            <a:off x="7666253" y="368156"/>
            <a:ext cx="4366420" cy="3348086"/>
          </a:xfrm>
        </p:spPr>
        <p:txBody>
          <a:bodyPr>
            <a:noAutofit/>
          </a:bodyPr>
          <a:lstStyle/>
          <a:p>
            <a:r>
              <a:rPr lang="en-US" sz="3600"/>
              <a:t>Massachusetts’ #1 ranking on NAEP masks a much weaker position for low-income students</a:t>
            </a:r>
          </a:p>
        </p:txBody>
      </p:sp>
      <p:grpSp>
        <p:nvGrpSpPr>
          <p:cNvPr id="3" name="Group 2" descr="The proficiency for low income students is at #17 for 4th grade reading, #10 for 4th grade math, #12 for 8th grade math and #1 for 8th grade reading.">
            <a:extLst>
              <a:ext uri="{FF2B5EF4-FFF2-40B4-BE49-F238E27FC236}">
                <a16:creationId xmlns:a16="http://schemas.microsoft.com/office/drawing/2014/main" id="{40219E54-C028-0D7C-81FA-4D7E7B3B59C3}"/>
              </a:ext>
            </a:extLst>
          </p:cNvPr>
          <p:cNvGrpSpPr/>
          <p:nvPr/>
        </p:nvGrpSpPr>
        <p:grpSpPr>
          <a:xfrm>
            <a:off x="159327" y="683975"/>
            <a:ext cx="7200618" cy="5490049"/>
            <a:chOff x="159327" y="772476"/>
            <a:chExt cx="7200618" cy="5490049"/>
          </a:xfrm>
        </p:grpSpPr>
        <p:sp>
          <p:nvSpPr>
            <p:cNvPr id="6" name="Rectangle: Rounded Corners 5">
              <a:extLst>
                <a:ext uri="{FF2B5EF4-FFF2-40B4-BE49-F238E27FC236}">
                  <a16:creationId xmlns:a16="http://schemas.microsoft.com/office/drawing/2014/main" id="{F59C68EB-8C70-8F81-A302-8D8842030FC8}"/>
                </a:ext>
              </a:extLst>
            </p:cNvPr>
            <p:cNvSpPr/>
            <p:nvPr/>
          </p:nvSpPr>
          <p:spPr>
            <a:xfrm>
              <a:off x="966878" y="1505282"/>
              <a:ext cx="2333625" cy="2247900"/>
            </a:xfrm>
            <a:prstGeom prst="roundRect">
              <a:avLst/>
            </a:prstGeom>
            <a:noFill/>
            <a:ln w="63500">
              <a:solidFill>
                <a:srgbClr val="1E4782"/>
              </a:solidFill>
            </a:ln>
            <a:effectLst>
              <a:outerShdw blurRad="50800" dist="50800" dir="5400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8000" b="1">
                  <a:solidFill>
                    <a:srgbClr val="C00000"/>
                  </a:solidFill>
                </a:rPr>
                <a:t>#17 </a:t>
              </a:r>
            </a:p>
            <a:p>
              <a:pPr algn="ctr"/>
              <a:r>
                <a:rPr lang="en-US">
                  <a:solidFill>
                    <a:srgbClr val="566DA3"/>
                  </a:solidFill>
                </a:rPr>
                <a:t>4</a:t>
              </a:r>
              <a:r>
                <a:rPr lang="en-US" baseline="30000">
                  <a:solidFill>
                    <a:srgbClr val="566DA3"/>
                  </a:solidFill>
                </a:rPr>
                <a:t>th</a:t>
              </a:r>
              <a:r>
                <a:rPr lang="en-US">
                  <a:solidFill>
                    <a:srgbClr val="566DA3"/>
                  </a:solidFill>
                </a:rPr>
                <a:t> Grade Reading</a:t>
              </a:r>
            </a:p>
            <a:p>
              <a:pPr algn="ctr"/>
              <a:r>
                <a:rPr lang="en-US">
                  <a:solidFill>
                    <a:srgbClr val="566DA3"/>
                  </a:solidFill>
                </a:rPr>
                <a:t>National Ranking</a:t>
              </a:r>
            </a:p>
          </p:txBody>
        </p:sp>
        <p:sp>
          <p:nvSpPr>
            <p:cNvPr id="8" name="Rectangle: Rounded Corners 7">
              <a:extLst>
                <a:ext uri="{FF2B5EF4-FFF2-40B4-BE49-F238E27FC236}">
                  <a16:creationId xmlns:a16="http://schemas.microsoft.com/office/drawing/2014/main" id="{F75688E2-D125-CCA3-4A9B-EF7129F2F127}"/>
                </a:ext>
              </a:extLst>
            </p:cNvPr>
            <p:cNvSpPr/>
            <p:nvPr/>
          </p:nvSpPr>
          <p:spPr>
            <a:xfrm>
              <a:off x="4095462" y="1505282"/>
              <a:ext cx="2333625" cy="2247900"/>
            </a:xfrm>
            <a:prstGeom prst="roundRect">
              <a:avLst/>
            </a:prstGeom>
            <a:noFill/>
            <a:ln w="63500">
              <a:solidFill>
                <a:srgbClr val="1E4782"/>
              </a:solidFill>
            </a:ln>
          </p:spPr>
          <p:style>
            <a:lnRef idx="0">
              <a:scrgbClr r="0" g="0" b="0"/>
            </a:lnRef>
            <a:fillRef idx="0">
              <a:scrgbClr r="0" g="0" b="0"/>
            </a:fillRef>
            <a:effectRef idx="0">
              <a:scrgbClr r="0" g="0" b="0"/>
            </a:effectRef>
            <a:fontRef idx="minor">
              <a:schemeClr val="lt1"/>
            </a:fontRef>
          </p:style>
          <p:txBody>
            <a:bodyPr rtlCol="0" anchor="t"/>
            <a:lstStyle/>
            <a:p>
              <a:pPr algn="ctr"/>
              <a:r>
                <a:rPr lang="en-US" sz="8000" b="1">
                  <a:solidFill>
                    <a:srgbClr val="C00000"/>
                  </a:solidFill>
                </a:rPr>
                <a:t>#10 </a:t>
              </a:r>
            </a:p>
            <a:p>
              <a:pPr algn="ctr"/>
              <a:r>
                <a:rPr lang="en-US">
                  <a:solidFill>
                    <a:srgbClr val="566DA3"/>
                  </a:solidFill>
                </a:rPr>
                <a:t>4</a:t>
              </a:r>
              <a:r>
                <a:rPr lang="en-US" baseline="30000">
                  <a:solidFill>
                    <a:srgbClr val="566DA3"/>
                  </a:solidFill>
                </a:rPr>
                <a:t>th</a:t>
              </a:r>
              <a:r>
                <a:rPr lang="en-US">
                  <a:solidFill>
                    <a:srgbClr val="566DA3"/>
                  </a:solidFill>
                </a:rPr>
                <a:t> Grade Math</a:t>
              </a:r>
            </a:p>
            <a:p>
              <a:pPr algn="ctr"/>
              <a:r>
                <a:rPr lang="en-US">
                  <a:solidFill>
                    <a:srgbClr val="566DA3"/>
                  </a:solidFill>
                </a:rPr>
                <a:t>National Ranking</a:t>
              </a:r>
            </a:p>
          </p:txBody>
        </p:sp>
        <p:sp>
          <p:nvSpPr>
            <p:cNvPr id="10" name="Rectangle: Rounded Corners 9">
              <a:extLst>
                <a:ext uri="{FF2B5EF4-FFF2-40B4-BE49-F238E27FC236}">
                  <a16:creationId xmlns:a16="http://schemas.microsoft.com/office/drawing/2014/main" id="{5BCD9B81-97E8-3D73-6525-EE360F2FD596}"/>
                </a:ext>
              </a:extLst>
            </p:cNvPr>
            <p:cNvSpPr/>
            <p:nvPr/>
          </p:nvSpPr>
          <p:spPr>
            <a:xfrm>
              <a:off x="966878" y="4014625"/>
              <a:ext cx="2333625" cy="2247900"/>
            </a:xfrm>
            <a:prstGeom prst="roundRect">
              <a:avLst/>
            </a:prstGeom>
            <a:noFill/>
            <a:ln w="63500">
              <a:solidFill>
                <a:srgbClr val="1E4782"/>
              </a:solidFill>
            </a:ln>
          </p:spPr>
          <p:style>
            <a:lnRef idx="0">
              <a:scrgbClr r="0" g="0" b="0"/>
            </a:lnRef>
            <a:fillRef idx="0">
              <a:scrgbClr r="0" g="0" b="0"/>
            </a:fillRef>
            <a:effectRef idx="0">
              <a:scrgbClr r="0" g="0" b="0"/>
            </a:effectRef>
            <a:fontRef idx="minor">
              <a:schemeClr val="lt1"/>
            </a:fontRef>
          </p:style>
          <p:txBody>
            <a:bodyPr rtlCol="0" anchor="t"/>
            <a:lstStyle/>
            <a:p>
              <a:pPr algn="ctr"/>
              <a:r>
                <a:rPr lang="en-US" sz="8000" b="1">
                  <a:solidFill>
                    <a:srgbClr val="149A8B"/>
                  </a:solidFill>
                </a:rPr>
                <a:t>#1</a:t>
              </a:r>
            </a:p>
            <a:p>
              <a:pPr algn="ctr"/>
              <a:r>
                <a:rPr lang="en-US">
                  <a:solidFill>
                    <a:srgbClr val="566DA3"/>
                  </a:solidFill>
                </a:rPr>
                <a:t>8</a:t>
              </a:r>
              <a:r>
                <a:rPr lang="en-US" baseline="30000">
                  <a:solidFill>
                    <a:srgbClr val="566DA3"/>
                  </a:solidFill>
                </a:rPr>
                <a:t>th</a:t>
              </a:r>
              <a:r>
                <a:rPr lang="en-US">
                  <a:solidFill>
                    <a:srgbClr val="566DA3"/>
                  </a:solidFill>
                </a:rPr>
                <a:t> Grade Reading</a:t>
              </a:r>
            </a:p>
            <a:p>
              <a:pPr algn="ctr"/>
              <a:r>
                <a:rPr lang="en-US">
                  <a:solidFill>
                    <a:srgbClr val="566DA3"/>
                  </a:solidFill>
                </a:rPr>
                <a:t>National Ranking</a:t>
              </a:r>
            </a:p>
          </p:txBody>
        </p:sp>
        <p:sp>
          <p:nvSpPr>
            <p:cNvPr id="12" name="Rectangle: Rounded Corners 11">
              <a:extLst>
                <a:ext uri="{FF2B5EF4-FFF2-40B4-BE49-F238E27FC236}">
                  <a16:creationId xmlns:a16="http://schemas.microsoft.com/office/drawing/2014/main" id="{69C60BCC-D9FF-11BB-CFE4-B1DA3F62610D}"/>
                </a:ext>
              </a:extLst>
            </p:cNvPr>
            <p:cNvSpPr/>
            <p:nvPr/>
          </p:nvSpPr>
          <p:spPr>
            <a:xfrm>
              <a:off x="4095463" y="4014625"/>
              <a:ext cx="2333625" cy="2247900"/>
            </a:xfrm>
            <a:prstGeom prst="roundRect">
              <a:avLst/>
            </a:prstGeom>
            <a:noFill/>
            <a:ln w="63500">
              <a:solidFill>
                <a:srgbClr val="1E4782"/>
              </a:solidFill>
            </a:ln>
          </p:spPr>
          <p:style>
            <a:lnRef idx="0">
              <a:scrgbClr r="0" g="0" b="0"/>
            </a:lnRef>
            <a:fillRef idx="0">
              <a:scrgbClr r="0" g="0" b="0"/>
            </a:fillRef>
            <a:effectRef idx="0">
              <a:scrgbClr r="0" g="0" b="0"/>
            </a:effectRef>
            <a:fontRef idx="minor">
              <a:schemeClr val="lt1"/>
            </a:fontRef>
          </p:style>
          <p:txBody>
            <a:bodyPr rtlCol="0" anchor="t"/>
            <a:lstStyle/>
            <a:p>
              <a:pPr algn="ctr"/>
              <a:r>
                <a:rPr lang="en-US" sz="8000" b="1">
                  <a:solidFill>
                    <a:srgbClr val="C00000"/>
                  </a:solidFill>
                </a:rPr>
                <a:t>#12 </a:t>
              </a:r>
            </a:p>
            <a:p>
              <a:pPr algn="ctr"/>
              <a:r>
                <a:rPr lang="en-US">
                  <a:solidFill>
                    <a:srgbClr val="566DA3"/>
                  </a:solidFill>
                </a:rPr>
                <a:t>8</a:t>
              </a:r>
              <a:r>
                <a:rPr lang="en-US" baseline="30000">
                  <a:solidFill>
                    <a:srgbClr val="566DA3"/>
                  </a:solidFill>
                </a:rPr>
                <a:t>th</a:t>
              </a:r>
              <a:r>
                <a:rPr lang="en-US">
                  <a:solidFill>
                    <a:srgbClr val="566DA3"/>
                  </a:solidFill>
                </a:rPr>
                <a:t> Grade Math</a:t>
              </a:r>
            </a:p>
            <a:p>
              <a:pPr algn="ctr"/>
              <a:r>
                <a:rPr lang="en-US">
                  <a:solidFill>
                    <a:srgbClr val="566DA3"/>
                  </a:solidFill>
                </a:rPr>
                <a:t>National Ranking</a:t>
              </a:r>
            </a:p>
          </p:txBody>
        </p:sp>
        <p:sp>
          <p:nvSpPr>
            <p:cNvPr id="15" name="TextBox 14">
              <a:extLst>
                <a:ext uri="{FF2B5EF4-FFF2-40B4-BE49-F238E27FC236}">
                  <a16:creationId xmlns:a16="http://schemas.microsoft.com/office/drawing/2014/main" id="{59E6AA8A-C5E8-386D-2710-67F23B0DEACC}"/>
                </a:ext>
              </a:extLst>
            </p:cNvPr>
            <p:cNvSpPr txBox="1"/>
            <p:nvPr/>
          </p:nvSpPr>
          <p:spPr>
            <a:xfrm>
              <a:off x="159327" y="772476"/>
              <a:ext cx="7200618" cy="369332"/>
            </a:xfrm>
            <a:prstGeom prst="rect">
              <a:avLst/>
            </a:prstGeom>
            <a:noFill/>
            <a:ln>
              <a:noFill/>
            </a:ln>
          </p:spPr>
          <p:txBody>
            <a:bodyPr wrap="square" lIns="0" tIns="0" rIns="0" bIns="0">
              <a:spAutoFit/>
            </a:bodyPr>
            <a:lstStyle/>
            <a:p>
              <a:pPr algn="ctr"/>
              <a:r>
                <a:rPr lang="en-US" sz="2400" b="1">
                  <a:solidFill>
                    <a:srgbClr val="1E4782"/>
                  </a:solidFill>
                  <a:latin typeface="Aptos"/>
                </a:rPr>
                <a:t>Low-Income Students Proficiency</a:t>
              </a:r>
              <a:endParaRPr sz="2400" b="1">
                <a:solidFill>
                  <a:srgbClr val="1E4782"/>
                </a:solidFill>
                <a:latin typeface="Aptos"/>
              </a:endParaRPr>
            </a:p>
          </p:txBody>
        </p:sp>
      </p:grpSp>
      <p:sp>
        <p:nvSpPr>
          <p:cNvPr id="4" name="Slide Number Placeholder 3">
            <a:extLst>
              <a:ext uri="{FF2B5EF4-FFF2-40B4-BE49-F238E27FC236}">
                <a16:creationId xmlns:a16="http://schemas.microsoft.com/office/drawing/2014/main" id="{CB690DD2-D294-74E3-A196-F249E6A29568}"/>
              </a:ext>
            </a:extLst>
          </p:cNvPr>
          <p:cNvSpPr>
            <a:spLocks noGrp="1"/>
          </p:cNvSpPr>
          <p:nvPr>
            <p:ph type="sldNum" sz="quarter" idx="12"/>
          </p:nvPr>
        </p:nvSpPr>
        <p:spPr/>
        <p:txBody>
          <a:bodyPr/>
          <a:lstStyle/>
          <a:p>
            <a:fld id="{68A8D22E-6BC5-9E47-900C-2BB94685D9F5}" type="slidenum">
              <a:rPr lang="en-US" sz="1800" smtClean="0"/>
              <a:pPr/>
              <a:t>9</a:t>
            </a:fld>
            <a:endParaRPr lang="en-US" sz="1800" dirty="0"/>
          </a:p>
        </p:txBody>
      </p:sp>
    </p:spTree>
    <p:extLst>
      <p:ext uri="{BB962C8B-B14F-4D97-AF65-F5344CB8AC3E}">
        <p14:creationId xmlns:p14="http://schemas.microsoft.com/office/powerpoint/2010/main" val="863553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4E234-8FEE-C270-28D3-1AA0E1528DF5}"/>
              </a:ext>
            </a:extLst>
          </p:cNvPr>
          <p:cNvSpPr>
            <a:spLocks noGrp="1"/>
          </p:cNvSpPr>
          <p:nvPr>
            <p:ph type="title"/>
          </p:nvPr>
        </p:nvSpPr>
        <p:spPr>
          <a:xfrm>
            <a:off x="1498544" y="133348"/>
            <a:ext cx="10693456" cy="1027739"/>
          </a:xfrm>
        </p:spPr>
        <p:txBody>
          <a:bodyPr>
            <a:noAutofit/>
          </a:bodyPr>
          <a:lstStyle/>
          <a:p>
            <a:r>
              <a:rPr lang="en-US" sz="3600"/>
              <a:t>COVID, demographic shifts, and funding do not explain the magnitude or persistence of the decline</a:t>
            </a:r>
          </a:p>
        </p:txBody>
      </p:sp>
      <p:sp>
        <p:nvSpPr>
          <p:cNvPr id="5" name="Rectangle: Rounded Corners 4" descr="Massachusetts did not experience an outsized pandemic impact. &#10;&#10;Massachusetts ranked 2nd in the Commonwealth Fund’s 2022 Scorecard on State Health System Performance.&#10;">
            <a:extLst>
              <a:ext uri="{FF2B5EF4-FFF2-40B4-BE49-F238E27FC236}">
                <a16:creationId xmlns:a16="http://schemas.microsoft.com/office/drawing/2014/main" id="{84324C45-E3C3-B881-0E12-43CD6B651690}"/>
              </a:ext>
            </a:extLst>
          </p:cNvPr>
          <p:cNvSpPr/>
          <p:nvPr/>
        </p:nvSpPr>
        <p:spPr>
          <a:xfrm>
            <a:off x="697230" y="2175510"/>
            <a:ext cx="3500006" cy="391096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400">
              <a:solidFill>
                <a:srgbClr val="394667"/>
              </a:solidFill>
            </a:endParaRPr>
          </a:p>
          <a:p>
            <a:pPr algn="ctr"/>
            <a:r>
              <a:rPr lang="en-US" sz="2400">
                <a:solidFill>
                  <a:srgbClr val="394667"/>
                </a:solidFill>
              </a:rPr>
              <a:t>Massachusetts did not experience an outsized pandemic impact. </a:t>
            </a:r>
          </a:p>
          <a:p>
            <a:pPr algn="ctr"/>
            <a:endParaRPr lang="en-US" sz="2400">
              <a:solidFill>
                <a:srgbClr val="394667"/>
              </a:solidFill>
            </a:endParaRPr>
          </a:p>
          <a:p>
            <a:pPr algn="ctr"/>
            <a:r>
              <a:rPr lang="en-US" i="1">
                <a:solidFill>
                  <a:srgbClr val="394667"/>
                </a:solidFill>
              </a:rPr>
              <a:t>Massachusetts ranked 2</a:t>
            </a:r>
            <a:r>
              <a:rPr lang="en-US" i="1" baseline="30000">
                <a:solidFill>
                  <a:srgbClr val="394667"/>
                </a:solidFill>
              </a:rPr>
              <a:t>nd</a:t>
            </a:r>
            <a:r>
              <a:rPr lang="en-US" i="1">
                <a:solidFill>
                  <a:srgbClr val="394667"/>
                </a:solidFill>
              </a:rPr>
              <a:t> in the Commonwealth Fund’s 2022 Scorecard on State Health System Performance.</a:t>
            </a:r>
          </a:p>
        </p:txBody>
      </p:sp>
      <p:sp>
        <p:nvSpPr>
          <p:cNvPr id="7" name="Rectangle: Rounded Corners 6" descr="Demographic shifts are not large enough to explain the trajectory. &#10;&#10;The composition of the student population has changed, but  not enough to fully account for the decline.&#10;">
            <a:extLst>
              <a:ext uri="{FF2B5EF4-FFF2-40B4-BE49-F238E27FC236}">
                <a16:creationId xmlns:a16="http://schemas.microsoft.com/office/drawing/2014/main" id="{D68536C3-ABAE-415D-AD3D-AA7A8B4713D2}"/>
              </a:ext>
            </a:extLst>
          </p:cNvPr>
          <p:cNvSpPr/>
          <p:nvPr/>
        </p:nvSpPr>
        <p:spPr>
          <a:xfrm>
            <a:off x="4357427" y="2226946"/>
            <a:ext cx="3500006" cy="380809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400">
              <a:solidFill>
                <a:srgbClr val="394667"/>
              </a:solidFill>
            </a:endParaRPr>
          </a:p>
          <a:p>
            <a:pPr algn="ctr"/>
            <a:endParaRPr lang="en-US" sz="2400">
              <a:solidFill>
                <a:srgbClr val="394667"/>
              </a:solidFill>
            </a:endParaRPr>
          </a:p>
          <a:p>
            <a:pPr algn="ctr"/>
            <a:r>
              <a:rPr lang="en-US" sz="2400">
                <a:solidFill>
                  <a:srgbClr val="394667"/>
                </a:solidFill>
              </a:rPr>
              <a:t>Demographic shifts are not large enough to explain the trajectory. </a:t>
            </a:r>
          </a:p>
          <a:p>
            <a:pPr algn="ctr"/>
            <a:endParaRPr lang="en-US" sz="2400">
              <a:solidFill>
                <a:srgbClr val="394667"/>
              </a:solidFill>
            </a:endParaRPr>
          </a:p>
          <a:p>
            <a:pPr algn="ctr"/>
            <a:r>
              <a:rPr lang="en-US" i="1">
                <a:solidFill>
                  <a:srgbClr val="394667"/>
                </a:solidFill>
              </a:rPr>
              <a:t>The composition of the student population has changed, but  not enough to fully account for the decline.</a:t>
            </a:r>
          </a:p>
          <a:p>
            <a:pPr algn="ctr"/>
            <a:endParaRPr lang="en-US" sz="2400"/>
          </a:p>
        </p:txBody>
      </p:sp>
      <p:sp>
        <p:nvSpPr>
          <p:cNvPr id="9" name="Rectangle: Rounded Corners 8" descr="Education funding is at all all-time high.&#10;&#10;&#10;&#10;&#10;The decline is occurring despite record levels of state investment.&#10;">
            <a:extLst>
              <a:ext uri="{FF2B5EF4-FFF2-40B4-BE49-F238E27FC236}">
                <a16:creationId xmlns:a16="http://schemas.microsoft.com/office/drawing/2014/main" id="{9FBFEAE0-5383-AB7D-552E-DF7BE780A1DD}"/>
              </a:ext>
            </a:extLst>
          </p:cNvPr>
          <p:cNvSpPr/>
          <p:nvPr/>
        </p:nvSpPr>
        <p:spPr>
          <a:xfrm>
            <a:off x="8008099" y="2221230"/>
            <a:ext cx="3500006" cy="380809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a:solidFill>
                  <a:srgbClr val="394667"/>
                </a:solidFill>
              </a:rPr>
              <a:t>Education funding is at all all-time high.</a:t>
            </a:r>
          </a:p>
          <a:p>
            <a:pPr algn="ctr"/>
            <a:endParaRPr lang="en-US" sz="2400">
              <a:solidFill>
                <a:srgbClr val="394667"/>
              </a:solidFill>
            </a:endParaRPr>
          </a:p>
          <a:p>
            <a:pPr algn="ctr"/>
            <a:endParaRPr lang="en-US" sz="1600" i="1">
              <a:solidFill>
                <a:srgbClr val="394667"/>
              </a:solidFill>
            </a:endParaRPr>
          </a:p>
          <a:p>
            <a:pPr algn="ctr"/>
            <a:endParaRPr lang="en-US" sz="1600" i="1">
              <a:solidFill>
                <a:srgbClr val="394667"/>
              </a:solidFill>
            </a:endParaRPr>
          </a:p>
          <a:p>
            <a:pPr algn="ctr"/>
            <a:endParaRPr lang="en-US" sz="1600" i="1">
              <a:solidFill>
                <a:srgbClr val="394667"/>
              </a:solidFill>
            </a:endParaRPr>
          </a:p>
          <a:p>
            <a:pPr algn="ctr"/>
            <a:r>
              <a:rPr lang="en-US" i="1">
                <a:solidFill>
                  <a:srgbClr val="394667"/>
                </a:solidFill>
              </a:rPr>
              <a:t>The decline is occurring despite record levels of state investment.</a:t>
            </a:r>
          </a:p>
        </p:txBody>
      </p:sp>
      <p:sp>
        <p:nvSpPr>
          <p:cNvPr id="4" name="Slide Number Placeholder 3">
            <a:extLst>
              <a:ext uri="{FF2B5EF4-FFF2-40B4-BE49-F238E27FC236}">
                <a16:creationId xmlns:a16="http://schemas.microsoft.com/office/drawing/2014/main" id="{08A22D2C-67F3-7104-085B-B42B5A76F413}"/>
              </a:ext>
            </a:extLst>
          </p:cNvPr>
          <p:cNvSpPr>
            <a:spLocks noGrp="1"/>
          </p:cNvSpPr>
          <p:nvPr>
            <p:ph type="sldNum" sz="quarter" idx="12"/>
          </p:nvPr>
        </p:nvSpPr>
        <p:spPr/>
        <p:txBody>
          <a:bodyPr/>
          <a:lstStyle/>
          <a:p>
            <a:fld id="{68A8D22E-6BC5-9E47-900C-2BB94685D9F5}" type="slidenum">
              <a:rPr lang="en-US" sz="1800" smtClean="0"/>
              <a:pPr/>
              <a:t>10</a:t>
            </a:fld>
            <a:endParaRPr lang="en-US" sz="1800" dirty="0"/>
          </a:p>
        </p:txBody>
      </p:sp>
      <p:sp>
        <p:nvSpPr>
          <p:cNvPr id="10" name="Rectangle: Rounded Corners 9">
            <a:extLst>
              <a:ext uri="{FF2B5EF4-FFF2-40B4-BE49-F238E27FC236}">
                <a16:creationId xmlns:a16="http://schemas.microsoft.com/office/drawing/2014/main" id="{FDF13AA9-6C55-6E7E-37D9-5331F2DDEED0}"/>
              </a:ext>
              <a:ext uri="{C183D7F6-B498-43B3-948B-1728B52AA6E4}">
                <adec:decorative xmlns:adec="http://schemas.microsoft.com/office/drawing/2017/decorative" val="1"/>
              </a:ext>
            </a:extLst>
          </p:cNvPr>
          <p:cNvSpPr/>
          <p:nvPr/>
        </p:nvSpPr>
        <p:spPr>
          <a:xfrm>
            <a:off x="1911676" y="2175510"/>
            <a:ext cx="1071113" cy="38290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t>COVID</a:t>
            </a:r>
            <a:endParaRPr lang="en-US" b="1"/>
          </a:p>
        </p:txBody>
      </p:sp>
      <p:sp>
        <p:nvSpPr>
          <p:cNvPr id="12" name="Rectangle: Rounded Corners 11">
            <a:extLst>
              <a:ext uri="{FF2B5EF4-FFF2-40B4-BE49-F238E27FC236}">
                <a16:creationId xmlns:a16="http://schemas.microsoft.com/office/drawing/2014/main" id="{85233383-B9DE-F4E5-DD21-1DBBD9F4C49C}"/>
              </a:ext>
              <a:ext uri="{C183D7F6-B498-43B3-948B-1728B52AA6E4}">
                <adec:decorative xmlns:adec="http://schemas.microsoft.com/office/drawing/2017/decorative" val="1"/>
              </a:ext>
            </a:extLst>
          </p:cNvPr>
          <p:cNvSpPr/>
          <p:nvPr/>
        </p:nvSpPr>
        <p:spPr>
          <a:xfrm>
            <a:off x="5160626" y="2242184"/>
            <a:ext cx="1893608" cy="3829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t>DEMOGRAPHICS</a:t>
            </a:r>
            <a:endParaRPr lang="en-US" sz="1200" b="1"/>
          </a:p>
        </p:txBody>
      </p:sp>
      <p:sp>
        <p:nvSpPr>
          <p:cNvPr id="14" name="Rectangle: Rounded Corners 13">
            <a:extLst>
              <a:ext uri="{FF2B5EF4-FFF2-40B4-BE49-F238E27FC236}">
                <a16:creationId xmlns:a16="http://schemas.microsoft.com/office/drawing/2014/main" id="{9865901F-C9E1-AA21-3BE9-A416AAE2121E}"/>
              </a:ext>
              <a:ext uri="{C183D7F6-B498-43B3-948B-1728B52AA6E4}">
                <adec:decorative xmlns:adec="http://schemas.microsoft.com/office/drawing/2017/decorative" val="1"/>
              </a:ext>
            </a:extLst>
          </p:cNvPr>
          <p:cNvSpPr/>
          <p:nvPr/>
        </p:nvSpPr>
        <p:spPr>
          <a:xfrm>
            <a:off x="9162205" y="2242184"/>
            <a:ext cx="1191793" cy="3829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t>FUNDING</a:t>
            </a:r>
            <a:endParaRPr lang="en-US" b="1"/>
          </a:p>
        </p:txBody>
      </p:sp>
    </p:spTree>
    <p:extLst>
      <p:ext uri="{BB962C8B-B14F-4D97-AF65-F5344CB8AC3E}">
        <p14:creationId xmlns:p14="http://schemas.microsoft.com/office/powerpoint/2010/main" val="4188894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4D755-0E31-2FD0-45EE-6696E96BC81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99C3B30-FE86-3922-FF6A-507F7DE78B27}"/>
              </a:ext>
              <a:ext uri="{C183D7F6-B498-43B3-948B-1728B52AA6E4}">
                <adec:decorative xmlns:adec="http://schemas.microsoft.com/office/drawing/2017/decorative" val="1"/>
              </a:ext>
            </a:extLst>
          </p:cNvPr>
          <p:cNvSpPr/>
          <p:nvPr/>
        </p:nvSpPr>
        <p:spPr>
          <a:xfrm>
            <a:off x="1333500" y="609600"/>
            <a:ext cx="4800600" cy="5294376"/>
          </a:xfrm>
          <a:prstGeom prst="rect">
            <a:avLst/>
          </a:prstGeom>
          <a:solidFill>
            <a:srgbClr val="0D0D0D">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F73A5A06-6A85-4CD1-852B-10FA53C15E94}"/>
              </a:ext>
            </a:extLst>
          </p:cNvPr>
          <p:cNvSpPr>
            <a:spLocks noGrp="1"/>
          </p:cNvSpPr>
          <p:nvPr>
            <p:ph type="title" idx="4294967295"/>
          </p:nvPr>
        </p:nvSpPr>
        <p:spPr>
          <a:xfrm>
            <a:off x="6457950" y="1811338"/>
            <a:ext cx="4606925" cy="2857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4400" b="1" i="0" u="none" strike="noStrike" kern="1200" cap="none" spc="0" normalizeH="0" baseline="0" noProof="0">
                <a:ln>
                  <a:noFill/>
                </a:ln>
                <a:solidFill>
                  <a:srgbClr val="149A8B"/>
                </a:solidFill>
                <a:effectLst/>
                <a:uLnTx/>
                <a:uFillTx/>
                <a:latin typeface="+mj-lt"/>
                <a:ea typeface="+mn-ea"/>
                <a:cs typeface="Arial" panose="020B0604020202020204" pitchFamily="34" charset="0"/>
              </a:rPr>
              <a:t>Why It Matters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4000" b="0" i="0" u="none" strike="noStrike" kern="1200" cap="none" spc="0" normalizeH="0" baseline="0" noProof="0">
                <a:ln>
                  <a:noFill/>
                </a:ln>
                <a:solidFill>
                  <a:srgbClr val="149A8B"/>
                </a:solidFill>
                <a:effectLst/>
                <a:uLnTx/>
                <a:uFillTx/>
                <a:latin typeface="+mj-lt"/>
                <a:ea typeface="+mn-ea"/>
                <a:cs typeface="Arial" panose="020B0604020202020204" pitchFamily="34" charset="0"/>
              </a:rPr>
              <a:t>Statewide Standards</a:t>
            </a:r>
          </a:p>
        </p:txBody>
      </p:sp>
      <p:pic>
        <p:nvPicPr>
          <p:cNvPr id="7" name="Picture Placeholder 6" descr="Three smiling graduates in blue caps and gowns pose together outdoors after graduation.">
            <a:extLst>
              <a:ext uri="{FF2B5EF4-FFF2-40B4-BE49-F238E27FC236}">
                <a16:creationId xmlns:a16="http://schemas.microsoft.com/office/drawing/2014/main" id="{03BD4A3F-4147-A21D-7304-BDE0672213F4}"/>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brightnessContrast bright="10000"/>
                    </a14:imgEffect>
                  </a14:imgLayer>
                </a14:imgProps>
              </a:ext>
            </a:extLst>
          </a:blip>
          <a:srcRect r="32330"/>
          <a:stretch>
            <a:fillRect/>
          </a:stretch>
        </p:blipFill>
        <p:spPr>
          <a:xfrm>
            <a:off x="1447800" y="725087"/>
            <a:ext cx="4572000" cy="5068101"/>
          </a:xfrm>
          <a:prstGeom prst="rect">
            <a:avLst/>
          </a:prstGeom>
          <a:effectLst>
            <a:outerShdw blurRad="795598" dist="50800" dir="5400000" algn="ctr" rotWithShape="0">
              <a:srgbClr val="000000">
                <a:alpha val="29550"/>
              </a:srgbClr>
            </a:outerShdw>
          </a:effectLst>
        </p:spPr>
      </p:pic>
      <p:sp>
        <p:nvSpPr>
          <p:cNvPr id="4" name="Slide Number Placeholder 3">
            <a:extLst>
              <a:ext uri="{FF2B5EF4-FFF2-40B4-BE49-F238E27FC236}">
                <a16:creationId xmlns:a16="http://schemas.microsoft.com/office/drawing/2014/main" id="{89819EC0-9A7D-AC7A-F909-38B297329D2E}"/>
              </a:ext>
            </a:extLst>
          </p:cNvPr>
          <p:cNvSpPr>
            <a:spLocks noGrp="1"/>
          </p:cNvSpPr>
          <p:nvPr>
            <p:ph type="sldNum" sz="quarter" idx="12"/>
          </p:nvPr>
        </p:nvSpPr>
        <p:spPr/>
        <p:txBody>
          <a:bodyPr/>
          <a:lstStyle/>
          <a:p>
            <a:fld id="{68A8D22E-6BC5-9E47-900C-2BB94685D9F5}" type="slidenum">
              <a:rPr lang="en-US" sz="1800" smtClean="0"/>
              <a:pPr/>
              <a:t>11</a:t>
            </a:fld>
            <a:endParaRPr lang="en-US" sz="1800" dirty="0"/>
          </a:p>
        </p:txBody>
      </p:sp>
    </p:spTree>
    <p:extLst>
      <p:ext uri="{BB962C8B-B14F-4D97-AF65-F5344CB8AC3E}">
        <p14:creationId xmlns:p14="http://schemas.microsoft.com/office/powerpoint/2010/main" val="2006689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1A88B-E0A1-8E9B-6319-F681D2895E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3B1357-4E6A-AF2B-5FAE-E56841A24A15}"/>
              </a:ext>
            </a:extLst>
          </p:cNvPr>
          <p:cNvSpPr>
            <a:spLocks noGrp="1"/>
          </p:cNvSpPr>
          <p:nvPr>
            <p:ph type="title"/>
          </p:nvPr>
        </p:nvSpPr>
        <p:spPr/>
        <p:txBody>
          <a:bodyPr>
            <a:noAutofit/>
          </a:bodyPr>
          <a:lstStyle/>
          <a:p>
            <a:r>
              <a:rPr lang="en-US" sz="3200">
                <a:cs typeface="Arial"/>
              </a:rPr>
              <a:t>Why It Matters: Statewide Standards</a:t>
            </a:r>
          </a:p>
        </p:txBody>
      </p:sp>
      <p:sp>
        <p:nvSpPr>
          <p:cNvPr id="3" name="Content Placeholder 2">
            <a:extLst>
              <a:ext uri="{FF2B5EF4-FFF2-40B4-BE49-F238E27FC236}">
                <a16:creationId xmlns:a16="http://schemas.microsoft.com/office/drawing/2014/main" id="{9EC6A1C8-06D3-AD5A-E1A9-32E6218F7DE2}"/>
              </a:ext>
            </a:extLst>
          </p:cNvPr>
          <p:cNvSpPr>
            <a:spLocks noGrp="1"/>
          </p:cNvSpPr>
          <p:nvPr>
            <p:ph idx="1"/>
          </p:nvPr>
        </p:nvSpPr>
        <p:spPr/>
        <p:txBody>
          <a:bodyPr vert="horz" lIns="91440" tIns="45720" rIns="91440" bIns="45720" rtlCol="0" anchor="t">
            <a:normAutofit/>
          </a:bodyPr>
          <a:lstStyle/>
          <a:p>
            <a:pPr marL="0" indent="0">
              <a:lnSpc>
                <a:spcPct val="100000"/>
              </a:lnSpc>
              <a:buNone/>
            </a:pPr>
            <a:r>
              <a:rPr lang="en-US" sz="2400">
                <a:solidFill>
                  <a:srgbClr val="566DA3"/>
                </a:solidFill>
                <a:cs typeface="Arial"/>
              </a:rPr>
              <a:t>MCAS remains a meaningful signal of whether students are mastering Massachusetts standards</a:t>
            </a:r>
          </a:p>
          <a:p>
            <a:pPr>
              <a:lnSpc>
                <a:spcPct val="100000"/>
              </a:lnSpc>
            </a:pPr>
            <a:r>
              <a:rPr lang="en-US" sz="2400">
                <a:solidFill>
                  <a:srgbClr val="566DA3"/>
                </a:solidFill>
                <a:cs typeface="Arial"/>
              </a:rPr>
              <a:t>MCAS declines are aligning with MA NAEP declines.</a:t>
            </a:r>
          </a:p>
          <a:p>
            <a:pPr>
              <a:lnSpc>
                <a:spcPct val="100000"/>
              </a:lnSpc>
            </a:pPr>
            <a:r>
              <a:rPr lang="en-US" sz="2400">
                <a:solidFill>
                  <a:srgbClr val="566DA3"/>
                </a:solidFill>
                <a:cs typeface="Arial"/>
              </a:rPr>
              <a:t>MCAS is the only state assessment that is as rigorous as NAEP in every grade and content area.*</a:t>
            </a:r>
          </a:p>
          <a:p>
            <a:pPr>
              <a:lnSpc>
                <a:spcPct val="100000"/>
              </a:lnSpc>
            </a:pPr>
            <a:r>
              <a:rPr lang="en-US" sz="2400">
                <a:solidFill>
                  <a:srgbClr val="566DA3"/>
                </a:solidFill>
                <a:cs typeface="Arial"/>
              </a:rPr>
              <a:t>Research shows meeting or exceeding expectations on MCAS provides predictive power for future outcomes beyond GPA, demographics, high school graduation, and the high school a student attends.</a:t>
            </a:r>
          </a:p>
          <a:p>
            <a:pPr marL="0" indent="0">
              <a:lnSpc>
                <a:spcPct val="100000"/>
              </a:lnSpc>
              <a:buNone/>
            </a:pPr>
            <a:endParaRPr lang="en-US">
              <a:solidFill>
                <a:srgbClr val="566DA3"/>
              </a:solidFill>
            </a:endParaRPr>
          </a:p>
          <a:p>
            <a:pPr marL="0" indent="0">
              <a:lnSpc>
                <a:spcPct val="100000"/>
              </a:lnSpc>
              <a:buNone/>
            </a:pPr>
            <a:endParaRPr lang="en-US">
              <a:solidFill>
                <a:srgbClr val="566DA3"/>
              </a:solidFill>
              <a:latin typeface="Aptos"/>
            </a:endParaRPr>
          </a:p>
        </p:txBody>
      </p:sp>
      <p:sp>
        <p:nvSpPr>
          <p:cNvPr id="4" name="Slide Number Placeholder 3">
            <a:extLst>
              <a:ext uri="{FF2B5EF4-FFF2-40B4-BE49-F238E27FC236}">
                <a16:creationId xmlns:a16="http://schemas.microsoft.com/office/drawing/2014/main" id="{173A246B-1007-D1D3-109F-3215A7EE708B}"/>
              </a:ext>
            </a:extLst>
          </p:cNvPr>
          <p:cNvSpPr>
            <a:spLocks noGrp="1"/>
          </p:cNvSpPr>
          <p:nvPr>
            <p:ph type="sldNum" sz="quarter" idx="12"/>
          </p:nvPr>
        </p:nvSpPr>
        <p:spPr/>
        <p:txBody>
          <a:bodyPr/>
          <a:lstStyle/>
          <a:p>
            <a:fld id="{68A8D22E-6BC5-9E47-900C-2BB94685D9F5}" type="slidenum">
              <a:rPr lang="en-US" sz="1800" smtClean="0"/>
              <a:t>12</a:t>
            </a:fld>
            <a:endParaRPr lang="en-US" sz="1800" dirty="0"/>
          </a:p>
        </p:txBody>
      </p:sp>
    </p:spTree>
    <p:extLst>
      <p:ext uri="{BB962C8B-B14F-4D97-AF65-F5344CB8AC3E}">
        <p14:creationId xmlns:p14="http://schemas.microsoft.com/office/powerpoint/2010/main" val="1016535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8E2D118-A417-C221-4BF1-4E442D726516}"/>
              </a:ext>
            </a:extLst>
          </p:cNvPr>
          <p:cNvSpPr>
            <a:spLocks noGrp="1"/>
          </p:cNvSpPr>
          <p:nvPr>
            <p:ph type="title"/>
          </p:nvPr>
        </p:nvSpPr>
        <p:spPr>
          <a:xfrm>
            <a:off x="9125712" y="1959822"/>
            <a:ext cx="2938369" cy="2612635"/>
          </a:xfrm>
        </p:spPr>
        <p:txBody>
          <a:bodyPr/>
          <a:lstStyle/>
          <a:p>
            <a:r>
              <a:rPr lang="en-US" sz="3200"/>
              <a:t>Students who consistently meet or exceed Massachusetts standards are far more likely to enroll in and graduate from college.</a:t>
            </a:r>
          </a:p>
        </p:txBody>
      </p:sp>
      <p:grpSp>
        <p:nvGrpSpPr>
          <p:cNvPr id="3" name="Group 2" descr="From the lowest to highest MCAS attainment group, college graduation rises from 18% to 75% in ELA and from 23% to 74% in Math.">
            <a:extLst>
              <a:ext uri="{FF2B5EF4-FFF2-40B4-BE49-F238E27FC236}">
                <a16:creationId xmlns:a16="http://schemas.microsoft.com/office/drawing/2014/main" id="{D567C9BA-72C0-3982-FB3D-9D97A2CA55FE}"/>
              </a:ext>
            </a:extLst>
          </p:cNvPr>
          <p:cNvGrpSpPr/>
          <p:nvPr/>
        </p:nvGrpSpPr>
        <p:grpSpPr>
          <a:xfrm>
            <a:off x="127919" y="146333"/>
            <a:ext cx="9244644" cy="6750939"/>
            <a:chOff x="102108" y="288047"/>
            <a:chExt cx="9244644" cy="6750939"/>
          </a:xfrm>
        </p:grpSpPr>
        <p:sp>
          <p:nvSpPr>
            <p:cNvPr id="12" name="Text 9">
              <a:extLst>
                <a:ext uri="{FF2B5EF4-FFF2-40B4-BE49-F238E27FC236}">
                  <a16:creationId xmlns:a16="http://schemas.microsoft.com/office/drawing/2014/main" id="{2DC076CF-E687-65A3-3931-2940F15BB291}"/>
                </a:ext>
              </a:extLst>
            </p:cNvPr>
            <p:cNvSpPr/>
            <p:nvPr/>
          </p:nvSpPr>
          <p:spPr>
            <a:xfrm>
              <a:off x="484632" y="377648"/>
              <a:ext cx="7726680" cy="457200"/>
            </a:xfrm>
            <a:prstGeom prst="rect">
              <a:avLst/>
            </a:prstGeom>
            <a:noFill/>
            <a:ln/>
          </p:spPr>
          <p:txBody>
            <a:bodyPr wrap="square" lIns="0" tIns="0" rIns="0" bIns="0" rtlCol="0" anchor="ctr"/>
            <a:lstStyle/>
            <a:p>
              <a:pPr marL="0" indent="0">
                <a:buNone/>
              </a:pPr>
              <a:endParaRPr lang="en-US"/>
            </a:p>
          </p:txBody>
        </p:sp>
        <p:sp>
          <p:nvSpPr>
            <p:cNvPr id="16" name="Shape 10">
              <a:extLst>
                <a:ext uri="{FF2B5EF4-FFF2-40B4-BE49-F238E27FC236}">
                  <a16:creationId xmlns:a16="http://schemas.microsoft.com/office/drawing/2014/main" id="{4AA2033B-F903-B1BD-0BB3-4069FA2DD778}"/>
                </a:ext>
              </a:extLst>
            </p:cNvPr>
            <p:cNvSpPr/>
            <p:nvPr/>
          </p:nvSpPr>
          <p:spPr>
            <a:xfrm>
              <a:off x="713232" y="5517407"/>
              <a:ext cx="7635240" cy="0"/>
            </a:xfrm>
            <a:prstGeom prst="line">
              <a:avLst/>
            </a:prstGeom>
            <a:noFill/>
            <a:ln w="16510">
              <a:solidFill>
                <a:srgbClr val="BFC8D1"/>
              </a:solidFill>
              <a:prstDash val="solid"/>
            </a:ln>
          </p:spPr>
          <p:txBody>
            <a:bodyPr/>
            <a:lstStyle/>
            <a:p>
              <a:endParaRPr lang="en-US" sz="3200"/>
            </a:p>
          </p:txBody>
        </p:sp>
        <p:sp>
          <p:nvSpPr>
            <p:cNvPr id="20" name="Shape 12">
              <a:extLst>
                <a:ext uri="{FF2B5EF4-FFF2-40B4-BE49-F238E27FC236}">
                  <a16:creationId xmlns:a16="http://schemas.microsoft.com/office/drawing/2014/main" id="{6BD8B3AB-F484-4F05-9DD1-6C42DB42BF4A}"/>
                </a:ext>
              </a:extLst>
            </p:cNvPr>
            <p:cNvSpPr/>
            <p:nvPr/>
          </p:nvSpPr>
          <p:spPr>
            <a:xfrm>
              <a:off x="713232" y="4767599"/>
              <a:ext cx="7635240" cy="0"/>
            </a:xfrm>
            <a:prstGeom prst="line">
              <a:avLst/>
            </a:prstGeom>
            <a:noFill/>
            <a:ln w="7620">
              <a:solidFill>
                <a:srgbClr val="D7DEE6"/>
              </a:solidFill>
              <a:prstDash val="solid"/>
            </a:ln>
          </p:spPr>
          <p:txBody>
            <a:bodyPr/>
            <a:lstStyle/>
            <a:p>
              <a:endParaRPr lang="en-US" sz="3200"/>
            </a:p>
          </p:txBody>
        </p:sp>
        <p:sp>
          <p:nvSpPr>
            <p:cNvPr id="24" name="Shape 14">
              <a:extLst>
                <a:ext uri="{FF2B5EF4-FFF2-40B4-BE49-F238E27FC236}">
                  <a16:creationId xmlns:a16="http://schemas.microsoft.com/office/drawing/2014/main" id="{007A3CDC-1F5E-E2C7-B0E6-2688E91E495F}"/>
                </a:ext>
              </a:extLst>
            </p:cNvPr>
            <p:cNvSpPr/>
            <p:nvPr/>
          </p:nvSpPr>
          <p:spPr>
            <a:xfrm>
              <a:off x="713232" y="4017791"/>
              <a:ext cx="7635240" cy="0"/>
            </a:xfrm>
            <a:prstGeom prst="line">
              <a:avLst/>
            </a:prstGeom>
            <a:noFill/>
            <a:ln w="7620">
              <a:solidFill>
                <a:srgbClr val="D7DEE6"/>
              </a:solidFill>
              <a:prstDash val="solid"/>
            </a:ln>
          </p:spPr>
          <p:txBody>
            <a:bodyPr/>
            <a:lstStyle/>
            <a:p>
              <a:endParaRPr lang="en-US" sz="3200"/>
            </a:p>
          </p:txBody>
        </p:sp>
        <p:sp>
          <p:nvSpPr>
            <p:cNvPr id="28" name="Shape 16">
              <a:extLst>
                <a:ext uri="{FF2B5EF4-FFF2-40B4-BE49-F238E27FC236}">
                  <a16:creationId xmlns:a16="http://schemas.microsoft.com/office/drawing/2014/main" id="{68DC41C9-258B-F637-4718-544042B5928B}"/>
                </a:ext>
              </a:extLst>
            </p:cNvPr>
            <p:cNvSpPr/>
            <p:nvPr/>
          </p:nvSpPr>
          <p:spPr>
            <a:xfrm>
              <a:off x="713232" y="3267983"/>
              <a:ext cx="7635240" cy="0"/>
            </a:xfrm>
            <a:prstGeom prst="line">
              <a:avLst/>
            </a:prstGeom>
            <a:noFill/>
            <a:ln w="7620">
              <a:solidFill>
                <a:srgbClr val="D7DEE6"/>
              </a:solidFill>
              <a:prstDash val="solid"/>
            </a:ln>
          </p:spPr>
          <p:txBody>
            <a:bodyPr/>
            <a:lstStyle/>
            <a:p>
              <a:endParaRPr lang="en-US" sz="3200"/>
            </a:p>
          </p:txBody>
        </p:sp>
        <p:sp>
          <p:nvSpPr>
            <p:cNvPr id="32" name="Shape 18">
              <a:extLst>
                <a:ext uri="{FF2B5EF4-FFF2-40B4-BE49-F238E27FC236}">
                  <a16:creationId xmlns:a16="http://schemas.microsoft.com/office/drawing/2014/main" id="{D7ECF4E7-04F3-A4FD-00C3-3A9CD14D84E3}"/>
                </a:ext>
              </a:extLst>
            </p:cNvPr>
            <p:cNvSpPr/>
            <p:nvPr/>
          </p:nvSpPr>
          <p:spPr>
            <a:xfrm>
              <a:off x="713232" y="2518175"/>
              <a:ext cx="7635240" cy="0"/>
            </a:xfrm>
            <a:prstGeom prst="line">
              <a:avLst/>
            </a:prstGeom>
            <a:noFill/>
            <a:ln w="7620">
              <a:solidFill>
                <a:srgbClr val="D7DEE6"/>
              </a:solidFill>
              <a:prstDash val="solid"/>
            </a:ln>
          </p:spPr>
          <p:txBody>
            <a:bodyPr/>
            <a:lstStyle/>
            <a:p>
              <a:endParaRPr lang="en-US" sz="3200"/>
            </a:p>
          </p:txBody>
        </p:sp>
        <p:sp>
          <p:nvSpPr>
            <p:cNvPr id="36" name="Shape 20">
              <a:extLst>
                <a:ext uri="{FF2B5EF4-FFF2-40B4-BE49-F238E27FC236}">
                  <a16:creationId xmlns:a16="http://schemas.microsoft.com/office/drawing/2014/main" id="{FDF584F5-D1BE-6517-5525-47FE34E9377E}"/>
                </a:ext>
              </a:extLst>
            </p:cNvPr>
            <p:cNvSpPr/>
            <p:nvPr/>
          </p:nvSpPr>
          <p:spPr>
            <a:xfrm>
              <a:off x="713232" y="1768367"/>
              <a:ext cx="7635240" cy="0"/>
            </a:xfrm>
            <a:prstGeom prst="line">
              <a:avLst/>
            </a:prstGeom>
            <a:noFill/>
            <a:ln w="7620">
              <a:solidFill>
                <a:srgbClr val="D7DEE6"/>
              </a:solidFill>
              <a:prstDash val="solid"/>
            </a:ln>
          </p:spPr>
          <p:txBody>
            <a:bodyPr/>
            <a:lstStyle/>
            <a:p>
              <a:endParaRPr lang="en-US" sz="3200"/>
            </a:p>
          </p:txBody>
        </p:sp>
        <p:sp>
          <p:nvSpPr>
            <p:cNvPr id="40" name="Text 22">
              <a:extLst>
                <a:ext uri="{FF2B5EF4-FFF2-40B4-BE49-F238E27FC236}">
                  <a16:creationId xmlns:a16="http://schemas.microsoft.com/office/drawing/2014/main" id="{9F5FC9C5-8B04-D0D9-8430-9BD0FCAD714D}"/>
                </a:ext>
              </a:extLst>
            </p:cNvPr>
            <p:cNvSpPr/>
            <p:nvPr/>
          </p:nvSpPr>
          <p:spPr>
            <a:xfrm>
              <a:off x="430149" y="5627135"/>
              <a:ext cx="1463040" cy="457200"/>
            </a:xfrm>
            <a:prstGeom prst="rect">
              <a:avLst/>
            </a:prstGeom>
            <a:noFill/>
            <a:ln/>
          </p:spPr>
          <p:txBody>
            <a:bodyPr wrap="square" lIns="0" tIns="0" rIns="0" bIns="0" rtlCol="0" anchor="ctr">
              <a:noAutofit/>
            </a:bodyPr>
            <a:lstStyle/>
            <a:p>
              <a:pPr marL="0" indent="0" algn="ctr">
                <a:buNone/>
              </a:pPr>
              <a:r>
                <a:rPr lang="en-US"/>
                <a:t>Never M/E</a:t>
              </a:r>
            </a:p>
          </p:txBody>
        </p:sp>
        <p:sp>
          <p:nvSpPr>
            <p:cNvPr id="44" name="Shape 23">
              <a:extLst>
                <a:ext uri="{FF2B5EF4-FFF2-40B4-BE49-F238E27FC236}">
                  <a16:creationId xmlns:a16="http://schemas.microsoft.com/office/drawing/2014/main" id="{40F913C8-3BB9-211E-E379-7DCB6807306C}"/>
                </a:ext>
              </a:extLst>
            </p:cNvPr>
            <p:cNvSpPr/>
            <p:nvPr/>
          </p:nvSpPr>
          <p:spPr>
            <a:xfrm>
              <a:off x="850392" y="3680377"/>
              <a:ext cx="246888" cy="1837030"/>
            </a:xfrm>
            <a:prstGeom prst="rect">
              <a:avLst/>
            </a:prstGeom>
            <a:solidFill>
              <a:srgbClr val="C9D9E6"/>
            </a:solidFill>
            <a:ln w="12700">
              <a:solidFill>
                <a:srgbClr val="FFFFFF">
                  <a:alpha val="0"/>
                </a:srgbClr>
              </a:solidFill>
              <a:prstDash val="solid"/>
            </a:ln>
          </p:spPr>
          <p:txBody>
            <a:bodyPr/>
            <a:lstStyle/>
            <a:p>
              <a:endParaRPr lang="en-US" sz="3200"/>
            </a:p>
          </p:txBody>
        </p:sp>
        <p:sp>
          <p:nvSpPr>
            <p:cNvPr id="48" name="Shape 24">
              <a:extLst>
                <a:ext uri="{FF2B5EF4-FFF2-40B4-BE49-F238E27FC236}">
                  <a16:creationId xmlns:a16="http://schemas.microsoft.com/office/drawing/2014/main" id="{353C6BD3-1E81-B401-0D1E-A5E6DF98190E}"/>
                </a:ext>
              </a:extLst>
            </p:cNvPr>
            <p:cNvSpPr/>
            <p:nvPr/>
          </p:nvSpPr>
          <p:spPr>
            <a:xfrm>
              <a:off x="850392" y="4842580"/>
              <a:ext cx="246888" cy="674827"/>
            </a:xfrm>
            <a:prstGeom prst="rect">
              <a:avLst/>
            </a:prstGeom>
            <a:solidFill>
              <a:srgbClr val="2E6F98"/>
            </a:solidFill>
            <a:ln w="12700">
              <a:solidFill>
                <a:srgbClr val="FFFFFF">
                  <a:alpha val="0"/>
                </a:srgbClr>
              </a:solidFill>
              <a:prstDash val="solid"/>
            </a:ln>
          </p:spPr>
          <p:txBody>
            <a:bodyPr/>
            <a:lstStyle/>
            <a:p>
              <a:endParaRPr lang="en-US" sz="3200"/>
            </a:p>
          </p:txBody>
        </p:sp>
        <p:sp>
          <p:nvSpPr>
            <p:cNvPr id="52" name="Text 25">
              <a:extLst>
                <a:ext uri="{FF2B5EF4-FFF2-40B4-BE49-F238E27FC236}">
                  <a16:creationId xmlns:a16="http://schemas.microsoft.com/office/drawing/2014/main" id="{F6530B90-9B8B-B703-DA7B-A77C5E8C9F5A}"/>
                </a:ext>
              </a:extLst>
            </p:cNvPr>
            <p:cNvSpPr/>
            <p:nvPr/>
          </p:nvSpPr>
          <p:spPr>
            <a:xfrm>
              <a:off x="738740" y="4586548"/>
              <a:ext cx="457200" cy="182880"/>
            </a:xfrm>
            <a:prstGeom prst="rect">
              <a:avLst/>
            </a:prstGeom>
            <a:noFill/>
            <a:ln/>
          </p:spPr>
          <p:txBody>
            <a:bodyPr wrap="square" lIns="0" tIns="0" rIns="0" bIns="0" rtlCol="0" anchor="ctr"/>
            <a:lstStyle/>
            <a:p>
              <a:pPr marL="0" indent="0" algn="ctr">
                <a:buNone/>
              </a:pPr>
              <a:r>
                <a:rPr lang="en-US" b="1">
                  <a:solidFill>
                    <a:srgbClr val="2E6F98"/>
                  </a:solidFill>
                </a:rPr>
                <a:t>18</a:t>
              </a:r>
              <a:endParaRPr lang="en-US"/>
            </a:p>
          </p:txBody>
        </p:sp>
        <p:sp>
          <p:nvSpPr>
            <p:cNvPr id="56" name="Text 26">
              <a:extLst>
                <a:ext uri="{FF2B5EF4-FFF2-40B4-BE49-F238E27FC236}">
                  <a16:creationId xmlns:a16="http://schemas.microsoft.com/office/drawing/2014/main" id="{6487E2C2-D386-D244-4C1B-058C13FEC25B}"/>
                </a:ext>
              </a:extLst>
            </p:cNvPr>
            <p:cNvSpPr/>
            <p:nvPr/>
          </p:nvSpPr>
          <p:spPr>
            <a:xfrm>
              <a:off x="613029" y="5550935"/>
              <a:ext cx="548640" cy="164592"/>
            </a:xfrm>
            <a:prstGeom prst="rect">
              <a:avLst/>
            </a:prstGeom>
            <a:noFill/>
            <a:ln/>
          </p:spPr>
          <p:txBody>
            <a:bodyPr wrap="square" lIns="0" tIns="0" rIns="0" bIns="0" rtlCol="0" anchor="ctr"/>
            <a:lstStyle/>
            <a:p>
              <a:pPr marL="0" indent="0" algn="ctr">
                <a:buNone/>
              </a:pPr>
              <a:r>
                <a:rPr lang="en-US" b="1">
                  <a:solidFill>
                    <a:srgbClr val="2E6F98"/>
                  </a:solidFill>
                </a:rPr>
                <a:t>ELA</a:t>
              </a:r>
              <a:endParaRPr lang="en-US"/>
            </a:p>
          </p:txBody>
        </p:sp>
        <p:sp>
          <p:nvSpPr>
            <p:cNvPr id="60" name="Shape 27">
              <a:extLst>
                <a:ext uri="{FF2B5EF4-FFF2-40B4-BE49-F238E27FC236}">
                  <a16:creationId xmlns:a16="http://schemas.microsoft.com/office/drawing/2014/main" id="{FBCF1295-4C55-D29B-5BBB-DB35D65B8591}"/>
                </a:ext>
              </a:extLst>
            </p:cNvPr>
            <p:cNvSpPr/>
            <p:nvPr/>
          </p:nvSpPr>
          <p:spPr>
            <a:xfrm>
              <a:off x="1207008" y="3417945"/>
              <a:ext cx="246888" cy="2099462"/>
            </a:xfrm>
            <a:prstGeom prst="rect">
              <a:avLst/>
            </a:prstGeom>
            <a:solidFill>
              <a:schemeClr val="accent3">
                <a:lumMod val="20000"/>
                <a:lumOff val="80000"/>
              </a:schemeClr>
            </a:solidFill>
            <a:ln w="12700">
              <a:solidFill>
                <a:srgbClr val="FFFFFF">
                  <a:alpha val="0"/>
                </a:srgbClr>
              </a:solidFill>
              <a:prstDash val="solid"/>
            </a:ln>
          </p:spPr>
          <p:txBody>
            <a:bodyPr/>
            <a:lstStyle/>
            <a:p>
              <a:endParaRPr lang="en-US" sz="3200"/>
            </a:p>
          </p:txBody>
        </p:sp>
        <p:sp>
          <p:nvSpPr>
            <p:cNvPr id="64" name="Shape 28">
              <a:extLst>
                <a:ext uri="{FF2B5EF4-FFF2-40B4-BE49-F238E27FC236}">
                  <a16:creationId xmlns:a16="http://schemas.microsoft.com/office/drawing/2014/main" id="{CB959ADB-2A40-57B8-346F-D361ED68EE83}"/>
                </a:ext>
              </a:extLst>
            </p:cNvPr>
            <p:cNvSpPr/>
            <p:nvPr/>
          </p:nvSpPr>
          <p:spPr>
            <a:xfrm>
              <a:off x="1207008" y="4655128"/>
              <a:ext cx="246888" cy="862279"/>
            </a:xfrm>
            <a:prstGeom prst="rect">
              <a:avLst/>
            </a:prstGeom>
            <a:solidFill>
              <a:schemeClr val="accent3">
                <a:lumMod val="75000"/>
              </a:schemeClr>
            </a:solidFill>
            <a:ln w="12700">
              <a:solidFill>
                <a:srgbClr val="FFFFFF">
                  <a:alpha val="0"/>
                </a:srgbClr>
              </a:solidFill>
              <a:prstDash val="solid"/>
            </a:ln>
          </p:spPr>
          <p:txBody>
            <a:bodyPr/>
            <a:lstStyle/>
            <a:p>
              <a:endParaRPr lang="en-US" sz="3200"/>
            </a:p>
          </p:txBody>
        </p:sp>
        <p:sp>
          <p:nvSpPr>
            <p:cNvPr id="68" name="Text 29">
              <a:extLst>
                <a:ext uri="{FF2B5EF4-FFF2-40B4-BE49-F238E27FC236}">
                  <a16:creationId xmlns:a16="http://schemas.microsoft.com/office/drawing/2014/main" id="{B3F246DF-2309-3A4E-4489-C683765D6A66}"/>
                </a:ext>
              </a:extLst>
            </p:cNvPr>
            <p:cNvSpPr/>
            <p:nvPr/>
          </p:nvSpPr>
          <p:spPr>
            <a:xfrm>
              <a:off x="1104981" y="4399096"/>
              <a:ext cx="457200" cy="182880"/>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23</a:t>
              </a:r>
              <a:endParaRPr lang="en-US">
                <a:solidFill>
                  <a:schemeClr val="accent3">
                    <a:lumMod val="75000"/>
                  </a:schemeClr>
                </a:solidFill>
              </a:endParaRPr>
            </a:p>
          </p:txBody>
        </p:sp>
        <p:sp>
          <p:nvSpPr>
            <p:cNvPr id="72" name="Text 30">
              <a:extLst>
                <a:ext uri="{FF2B5EF4-FFF2-40B4-BE49-F238E27FC236}">
                  <a16:creationId xmlns:a16="http://schemas.microsoft.com/office/drawing/2014/main" id="{203A7F8A-6DC0-4570-BDEA-4B5E0D351E92}"/>
                </a:ext>
              </a:extLst>
            </p:cNvPr>
            <p:cNvSpPr/>
            <p:nvPr/>
          </p:nvSpPr>
          <p:spPr>
            <a:xfrm>
              <a:off x="1188720" y="5560460"/>
              <a:ext cx="548640" cy="145390"/>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Math</a:t>
              </a:r>
              <a:endParaRPr lang="en-US">
                <a:solidFill>
                  <a:schemeClr val="accent3">
                    <a:lumMod val="75000"/>
                  </a:schemeClr>
                </a:solidFill>
              </a:endParaRPr>
            </a:p>
          </p:txBody>
        </p:sp>
        <p:sp>
          <p:nvSpPr>
            <p:cNvPr id="76" name="Text 31">
              <a:extLst>
                <a:ext uri="{FF2B5EF4-FFF2-40B4-BE49-F238E27FC236}">
                  <a16:creationId xmlns:a16="http://schemas.microsoft.com/office/drawing/2014/main" id="{9C3223B8-3623-4F20-47D8-BA44FD3A0C85}"/>
                </a:ext>
              </a:extLst>
            </p:cNvPr>
            <p:cNvSpPr/>
            <p:nvPr/>
          </p:nvSpPr>
          <p:spPr>
            <a:xfrm>
              <a:off x="1957197" y="5627135"/>
              <a:ext cx="1463040" cy="457200"/>
            </a:xfrm>
            <a:prstGeom prst="rect">
              <a:avLst/>
            </a:prstGeom>
            <a:noFill/>
            <a:ln/>
          </p:spPr>
          <p:txBody>
            <a:bodyPr wrap="square" lIns="0" tIns="0" rIns="0" bIns="0" rtlCol="0" anchor="ctr">
              <a:normAutofit/>
            </a:bodyPr>
            <a:lstStyle/>
            <a:p>
              <a:pPr marL="0" indent="0" algn="ctr">
                <a:buNone/>
              </a:pPr>
              <a:r>
                <a:rPr lang="en-US"/>
                <a:t>M/E 10</a:t>
              </a:r>
            </a:p>
          </p:txBody>
        </p:sp>
        <p:sp>
          <p:nvSpPr>
            <p:cNvPr id="80" name="Shape 32">
              <a:extLst>
                <a:ext uri="{FF2B5EF4-FFF2-40B4-BE49-F238E27FC236}">
                  <a16:creationId xmlns:a16="http://schemas.microsoft.com/office/drawing/2014/main" id="{FAD9A51A-0791-5237-9508-AC689305A73D}"/>
                </a:ext>
              </a:extLst>
            </p:cNvPr>
            <p:cNvSpPr/>
            <p:nvPr/>
          </p:nvSpPr>
          <p:spPr>
            <a:xfrm>
              <a:off x="2377440" y="2743117"/>
              <a:ext cx="246888" cy="2774290"/>
            </a:xfrm>
            <a:prstGeom prst="rect">
              <a:avLst/>
            </a:prstGeom>
            <a:solidFill>
              <a:srgbClr val="C9D9E6"/>
            </a:solidFill>
            <a:ln w="12700">
              <a:solidFill>
                <a:srgbClr val="FFFFFF">
                  <a:alpha val="0"/>
                </a:srgbClr>
              </a:solidFill>
              <a:prstDash val="solid"/>
            </a:ln>
          </p:spPr>
          <p:txBody>
            <a:bodyPr/>
            <a:lstStyle/>
            <a:p>
              <a:endParaRPr lang="en-US" sz="3200"/>
            </a:p>
          </p:txBody>
        </p:sp>
        <p:sp>
          <p:nvSpPr>
            <p:cNvPr id="84" name="Shape 33">
              <a:extLst>
                <a:ext uri="{FF2B5EF4-FFF2-40B4-BE49-F238E27FC236}">
                  <a16:creationId xmlns:a16="http://schemas.microsoft.com/office/drawing/2014/main" id="{F697E2CB-8DF6-59C3-BA73-8A915C56F4E2}"/>
                </a:ext>
              </a:extLst>
            </p:cNvPr>
            <p:cNvSpPr/>
            <p:nvPr/>
          </p:nvSpPr>
          <p:spPr>
            <a:xfrm>
              <a:off x="2377440" y="4055281"/>
              <a:ext cx="246888" cy="1462126"/>
            </a:xfrm>
            <a:prstGeom prst="rect">
              <a:avLst/>
            </a:prstGeom>
            <a:solidFill>
              <a:srgbClr val="2E6F98"/>
            </a:solidFill>
            <a:ln w="12700">
              <a:solidFill>
                <a:srgbClr val="FFFFFF">
                  <a:alpha val="0"/>
                </a:srgbClr>
              </a:solidFill>
              <a:prstDash val="solid"/>
            </a:ln>
          </p:spPr>
          <p:txBody>
            <a:bodyPr/>
            <a:lstStyle/>
            <a:p>
              <a:endParaRPr lang="en-US" sz="3200"/>
            </a:p>
          </p:txBody>
        </p:sp>
        <p:sp>
          <p:nvSpPr>
            <p:cNvPr id="88" name="Text 34">
              <a:extLst>
                <a:ext uri="{FF2B5EF4-FFF2-40B4-BE49-F238E27FC236}">
                  <a16:creationId xmlns:a16="http://schemas.microsoft.com/office/drawing/2014/main" id="{3A4A6F1E-C41C-4739-48B6-EAF159613ABB}"/>
                </a:ext>
              </a:extLst>
            </p:cNvPr>
            <p:cNvSpPr/>
            <p:nvPr/>
          </p:nvSpPr>
          <p:spPr>
            <a:xfrm>
              <a:off x="2275413" y="3799249"/>
              <a:ext cx="457200" cy="182880"/>
            </a:xfrm>
            <a:prstGeom prst="rect">
              <a:avLst/>
            </a:prstGeom>
            <a:noFill/>
            <a:ln/>
          </p:spPr>
          <p:txBody>
            <a:bodyPr wrap="square" lIns="0" tIns="0" rIns="0" bIns="0" rtlCol="0" anchor="ctr"/>
            <a:lstStyle/>
            <a:p>
              <a:pPr marL="0" indent="0" algn="ctr">
                <a:buNone/>
              </a:pPr>
              <a:r>
                <a:rPr lang="en-US" b="1">
                  <a:solidFill>
                    <a:srgbClr val="2E6F98"/>
                  </a:solidFill>
                </a:rPr>
                <a:t>39</a:t>
              </a:r>
              <a:endParaRPr lang="en-US"/>
            </a:p>
          </p:txBody>
        </p:sp>
        <p:sp>
          <p:nvSpPr>
            <p:cNvPr id="92" name="Text 35">
              <a:extLst>
                <a:ext uri="{FF2B5EF4-FFF2-40B4-BE49-F238E27FC236}">
                  <a16:creationId xmlns:a16="http://schemas.microsoft.com/office/drawing/2014/main" id="{27185EF9-67DC-5734-6E0D-6D8A726F5FE0}"/>
                </a:ext>
              </a:extLst>
            </p:cNvPr>
            <p:cNvSpPr/>
            <p:nvPr/>
          </p:nvSpPr>
          <p:spPr>
            <a:xfrm>
              <a:off x="2140077" y="5550935"/>
              <a:ext cx="548640" cy="164592"/>
            </a:xfrm>
            <a:prstGeom prst="rect">
              <a:avLst/>
            </a:prstGeom>
            <a:noFill/>
            <a:ln/>
          </p:spPr>
          <p:txBody>
            <a:bodyPr wrap="square" lIns="0" tIns="0" rIns="0" bIns="0" rtlCol="0" anchor="ctr"/>
            <a:lstStyle/>
            <a:p>
              <a:pPr marL="0" indent="0" algn="ctr">
                <a:buNone/>
              </a:pPr>
              <a:r>
                <a:rPr lang="en-US" b="1">
                  <a:solidFill>
                    <a:srgbClr val="2E6F98"/>
                  </a:solidFill>
                </a:rPr>
                <a:t>ELA</a:t>
              </a:r>
              <a:endParaRPr lang="en-US"/>
            </a:p>
          </p:txBody>
        </p:sp>
        <p:sp>
          <p:nvSpPr>
            <p:cNvPr id="96" name="Shape 36">
              <a:extLst>
                <a:ext uri="{FF2B5EF4-FFF2-40B4-BE49-F238E27FC236}">
                  <a16:creationId xmlns:a16="http://schemas.microsoft.com/office/drawing/2014/main" id="{FE6589D8-5E83-90F1-8CD7-B533ABE46239}"/>
                </a:ext>
              </a:extLst>
            </p:cNvPr>
            <p:cNvSpPr/>
            <p:nvPr/>
          </p:nvSpPr>
          <p:spPr>
            <a:xfrm>
              <a:off x="2734056" y="2518175"/>
              <a:ext cx="246888" cy="2999232"/>
            </a:xfrm>
            <a:prstGeom prst="rect">
              <a:avLst/>
            </a:prstGeom>
            <a:solidFill>
              <a:schemeClr val="accent3">
                <a:lumMod val="20000"/>
                <a:lumOff val="80000"/>
              </a:schemeClr>
            </a:solidFill>
            <a:ln w="12700">
              <a:solidFill>
                <a:srgbClr val="FFFFFF">
                  <a:alpha val="0"/>
                </a:srgbClr>
              </a:solidFill>
              <a:prstDash val="solid"/>
            </a:ln>
          </p:spPr>
          <p:txBody>
            <a:bodyPr/>
            <a:lstStyle/>
            <a:p>
              <a:endParaRPr lang="en-US" sz="3200"/>
            </a:p>
          </p:txBody>
        </p:sp>
        <p:sp>
          <p:nvSpPr>
            <p:cNvPr id="100" name="Shape 37">
              <a:extLst>
                <a:ext uri="{FF2B5EF4-FFF2-40B4-BE49-F238E27FC236}">
                  <a16:creationId xmlns:a16="http://schemas.microsoft.com/office/drawing/2014/main" id="{7D7A5863-3815-7AD8-6C0E-0D59B174526F}"/>
                </a:ext>
              </a:extLst>
            </p:cNvPr>
            <p:cNvSpPr/>
            <p:nvPr/>
          </p:nvSpPr>
          <p:spPr>
            <a:xfrm>
              <a:off x="2734056" y="3717868"/>
              <a:ext cx="246888" cy="1799539"/>
            </a:xfrm>
            <a:prstGeom prst="rect">
              <a:avLst/>
            </a:prstGeom>
            <a:solidFill>
              <a:schemeClr val="accent3">
                <a:lumMod val="75000"/>
              </a:schemeClr>
            </a:solidFill>
            <a:ln w="12700">
              <a:solidFill>
                <a:srgbClr val="FFFFFF">
                  <a:alpha val="0"/>
                </a:srgbClr>
              </a:solidFill>
              <a:prstDash val="solid"/>
            </a:ln>
          </p:spPr>
          <p:txBody>
            <a:bodyPr/>
            <a:lstStyle/>
            <a:p>
              <a:endParaRPr lang="en-US" sz="3200"/>
            </a:p>
          </p:txBody>
        </p:sp>
        <p:sp>
          <p:nvSpPr>
            <p:cNvPr id="104" name="Text 38">
              <a:extLst>
                <a:ext uri="{FF2B5EF4-FFF2-40B4-BE49-F238E27FC236}">
                  <a16:creationId xmlns:a16="http://schemas.microsoft.com/office/drawing/2014/main" id="{FEC3AF08-DD10-BC14-890A-1742C0119357}"/>
                </a:ext>
              </a:extLst>
            </p:cNvPr>
            <p:cNvSpPr/>
            <p:nvPr/>
          </p:nvSpPr>
          <p:spPr>
            <a:xfrm>
              <a:off x="2641654" y="3461836"/>
              <a:ext cx="457200" cy="182880"/>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48</a:t>
              </a:r>
              <a:endParaRPr lang="en-US">
                <a:solidFill>
                  <a:schemeClr val="accent3">
                    <a:lumMod val="75000"/>
                  </a:schemeClr>
                </a:solidFill>
              </a:endParaRPr>
            </a:p>
          </p:txBody>
        </p:sp>
        <p:sp>
          <p:nvSpPr>
            <p:cNvPr id="108" name="Text 39">
              <a:extLst>
                <a:ext uri="{FF2B5EF4-FFF2-40B4-BE49-F238E27FC236}">
                  <a16:creationId xmlns:a16="http://schemas.microsoft.com/office/drawing/2014/main" id="{69043393-CBF3-3F7A-C269-D86FF93B27AB}"/>
                </a:ext>
              </a:extLst>
            </p:cNvPr>
            <p:cNvSpPr/>
            <p:nvPr/>
          </p:nvSpPr>
          <p:spPr>
            <a:xfrm>
              <a:off x="2715768" y="5560460"/>
              <a:ext cx="548640" cy="145390"/>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Math</a:t>
              </a:r>
              <a:endParaRPr lang="en-US">
                <a:solidFill>
                  <a:schemeClr val="accent3">
                    <a:lumMod val="75000"/>
                  </a:schemeClr>
                </a:solidFill>
              </a:endParaRPr>
            </a:p>
          </p:txBody>
        </p:sp>
        <p:sp>
          <p:nvSpPr>
            <p:cNvPr id="112" name="Text 40">
              <a:extLst>
                <a:ext uri="{FF2B5EF4-FFF2-40B4-BE49-F238E27FC236}">
                  <a16:creationId xmlns:a16="http://schemas.microsoft.com/office/drawing/2014/main" id="{F69B9917-61BE-3DEA-EFA1-C8BF3BB7FFBD}"/>
                </a:ext>
              </a:extLst>
            </p:cNvPr>
            <p:cNvSpPr/>
            <p:nvPr/>
          </p:nvSpPr>
          <p:spPr>
            <a:xfrm>
              <a:off x="3474720" y="5627135"/>
              <a:ext cx="1463040" cy="457200"/>
            </a:xfrm>
            <a:prstGeom prst="rect">
              <a:avLst/>
            </a:prstGeom>
            <a:noFill/>
            <a:ln/>
          </p:spPr>
          <p:txBody>
            <a:bodyPr wrap="square" lIns="0" tIns="0" rIns="0" bIns="0" rtlCol="0" anchor="ctr">
              <a:normAutofit/>
            </a:bodyPr>
            <a:lstStyle/>
            <a:p>
              <a:pPr marL="0" indent="0" algn="ctr">
                <a:buNone/>
              </a:pPr>
              <a:r>
                <a:rPr lang="en-US"/>
                <a:t>M/E 8, 10</a:t>
              </a:r>
            </a:p>
          </p:txBody>
        </p:sp>
        <p:sp>
          <p:nvSpPr>
            <p:cNvPr id="116" name="Shape 41">
              <a:extLst>
                <a:ext uri="{FF2B5EF4-FFF2-40B4-BE49-F238E27FC236}">
                  <a16:creationId xmlns:a16="http://schemas.microsoft.com/office/drawing/2014/main" id="{863C07AC-C6BF-1979-B8E6-66FAF8D1F040}"/>
                </a:ext>
              </a:extLst>
            </p:cNvPr>
            <p:cNvSpPr/>
            <p:nvPr/>
          </p:nvSpPr>
          <p:spPr>
            <a:xfrm>
              <a:off x="3904488" y="2443194"/>
              <a:ext cx="246888" cy="3074213"/>
            </a:xfrm>
            <a:prstGeom prst="rect">
              <a:avLst/>
            </a:prstGeom>
            <a:solidFill>
              <a:srgbClr val="C9D9E6"/>
            </a:solidFill>
            <a:ln w="12700">
              <a:solidFill>
                <a:srgbClr val="FFFFFF">
                  <a:alpha val="0"/>
                </a:srgbClr>
              </a:solidFill>
              <a:prstDash val="solid"/>
            </a:ln>
          </p:spPr>
          <p:txBody>
            <a:bodyPr/>
            <a:lstStyle/>
            <a:p>
              <a:endParaRPr lang="en-US" sz="3200"/>
            </a:p>
          </p:txBody>
        </p:sp>
        <p:sp>
          <p:nvSpPr>
            <p:cNvPr id="120" name="Shape 42">
              <a:extLst>
                <a:ext uri="{FF2B5EF4-FFF2-40B4-BE49-F238E27FC236}">
                  <a16:creationId xmlns:a16="http://schemas.microsoft.com/office/drawing/2014/main" id="{C1938C67-A3BD-386D-BDAC-2728BCBA8C6E}"/>
                </a:ext>
              </a:extLst>
            </p:cNvPr>
            <p:cNvSpPr/>
            <p:nvPr/>
          </p:nvSpPr>
          <p:spPr>
            <a:xfrm>
              <a:off x="3904488" y="3642887"/>
              <a:ext cx="246888" cy="1874520"/>
            </a:xfrm>
            <a:prstGeom prst="rect">
              <a:avLst/>
            </a:prstGeom>
            <a:solidFill>
              <a:srgbClr val="2E6F98"/>
            </a:solidFill>
            <a:ln w="12700">
              <a:solidFill>
                <a:srgbClr val="FFFFFF">
                  <a:alpha val="0"/>
                </a:srgbClr>
              </a:solidFill>
              <a:prstDash val="solid"/>
            </a:ln>
          </p:spPr>
          <p:txBody>
            <a:bodyPr/>
            <a:lstStyle/>
            <a:p>
              <a:endParaRPr lang="en-US" sz="3200"/>
            </a:p>
          </p:txBody>
        </p:sp>
        <p:sp>
          <p:nvSpPr>
            <p:cNvPr id="124" name="Text 43">
              <a:extLst>
                <a:ext uri="{FF2B5EF4-FFF2-40B4-BE49-F238E27FC236}">
                  <a16:creationId xmlns:a16="http://schemas.microsoft.com/office/drawing/2014/main" id="{C0B23CAF-82A4-19D0-561F-431FD7F745FA}"/>
                </a:ext>
              </a:extLst>
            </p:cNvPr>
            <p:cNvSpPr/>
            <p:nvPr/>
          </p:nvSpPr>
          <p:spPr>
            <a:xfrm>
              <a:off x="3802461" y="3386855"/>
              <a:ext cx="457200" cy="182880"/>
            </a:xfrm>
            <a:prstGeom prst="rect">
              <a:avLst/>
            </a:prstGeom>
            <a:noFill/>
            <a:ln/>
          </p:spPr>
          <p:txBody>
            <a:bodyPr wrap="square" lIns="0" tIns="0" rIns="0" bIns="0" rtlCol="0" anchor="ctr"/>
            <a:lstStyle/>
            <a:p>
              <a:pPr marL="0" indent="0" algn="ctr">
                <a:buNone/>
              </a:pPr>
              <a:r>
                <a:rPr lang="en-US" b="1">
                  <a:solidFill>
                    <a:srgbClr val="2E6F98"/>
                  </a:solidFill>
                </a:rPr>
                <a:t>50</a:t>
              </a:r>
              <a:endParaRPr lang="en-US"/>
            </a:p>
          </p:txBody>
        </p:sp>
        <p:sp>
          <p:nvSpPr>
            <p:cNvPr id="128" name="Text 44">
              <a:extLst>
                <a:ext uri="{FF2B5EF4-FFF2-40B4-BE49-F238E27FC236}">
                  <a16:creationId xmlns:a16="http://schemas.microsoft.com/office/drawing/2014/main" id="{8E9143DD-E1D8-B7D1-739D-35062551599E}"/>
                </a:ext>
              </a:extLst>
            </p:cNvPr>
            <p:cNvSpPr/>
            <p:nvPr/>
          </p:nvSpPr>
          <p:spPr>
            <a:xfrm>
              <a:off x="3667125" y="5550935"/>
              <a:ext cx="548640" cy="164592"/>
            </a:xfrm>
            <a:prstGeom prst="rect">
              <a:avLst/>
            </a:prstGeom>
            <a:noFill/>
            <a:ln/>
          </p:spPr>
          <p:txBody>
            <a:bodyPr wrap="square" lIns="0" tIns="0" rIns="0" bIns="0" rtlCol="0" anchor="ctr"/>
            <a:lstStyle/>
            <a:p>
              <a:pPr marL="0" indent="0" algn="ctr">
                <a:buNone/>
              </a:pPr>
              <a:r>
                <a:rPr lang="en-US" b="1">
                  <a:solidFill>
                    <a:srgbClr val="2E6F98"/>
                  </a:solidFill>
                </a:rPr>
                <a:t>ELA</a:t>
              </a:r>
              <a:endParaRPr lang="en-US"/>
            </a:p>
          </p:txBody>
        </p:sp>
        <p:sp>
          <p:nvSpPr>
            <p:cNvPr id="132" name="Shape 45">
              <a:extLst>
                <a:ext uri="{FF2B5EF4-FFF2-40B4-BE49-F238E27FC236}">
                  <a16:creationId xmlns:a16="http://schemas.microsoft.com/office/drawing/2014/main" id="{0A2BD30B-A7B1-82B0-C52B-458FCDB1995D}"/>
                </a:ext>
              </a:extLst>
            </p:cNvPr>
            <p:cNvSpPr/>
            <p:nvPr/>
          </p:nvSpPr>
          <p:spPr>
            <a:xfrm>
              <a:off x="4261104" y="2368213"/>
              <a:ext cx="246888" cy="3149194"/>
            </a:xfrm>
            <a:prstGeom prst="rect">
              <a:avLst/>
            </a:prstGeom>
            <a:solidFill>
              <a:schemeClr val="accent3">
                <a:lumMod val="20000"/>
                <a:lumOff val="80000"/>
              </a:schemeClr>
            </a:solidFill>
            <a:ln w="12700">
              <a:solidFill>
                <a:srgbClr val="FFFFFF">
                  <a:alpha val="0"/>
                </a:srgbClr>
              </a:solidFill>
              <a:prstDash val="solid"/>
            </a:ln>
          </p:spPr>
          <p:txBody>
            <a:bodyPr/>
            <a:lstStyle/>
            <a:p>
              <a:endParaRPr lang="en-US" sz="3200"/>
            </a:p>
          </p:txBody>
        </p:sp>
        <p:sp>
          <p:nvSpPr>
            <p:cNvPr id="136" name="Shape 46">
              <a:extLst>
                <a:ext uri="{FF2B5EF4-FFF2-40B4-BE49-F238E27FC236}">
                  <a16:creationId xmlns:a16="http://schemas.microsoft.com/office/drawing/2014/main" id="{03B237DE-5703-0544-8D0B-75FAC4E5B2FE}"/>
                </a:ext>
              </a:extLst>
            </p:cNvPr>
            <p:cNvSpPr/>
            <p:nvPr/>
          </p:nvSpPr>
          <p:spPr>
            <a:xfrm>
              <a:off x="4261104" y="3417945"/>
              <a:ext cx="246888" cy="2099462"/>
            </a:xfrm>
            <a:prstGeom prst="rect">
              <a:avLst/>
            </a:prstGeom>
            <a:solidFill>
              <a:schemeClr val="accent3">
                <a:lumMod val="75000"/>
              </a:schemeClr>
            </a:solidFill>
            <a:ln w="12700">
              <a:solidFill>
                <a:srgbClr val="FFFFFF">
                  <a:alpha val="0"/>
                </a:srgbClr>
              </a:solidFill>
              <a:prstDash val="solid"/>
            </a:ln>
          </p:spPr>
          <p:txBody>
            <a:bodyPr/>
            <a:lstStyle/>
            <a:p>
              <a:endParaRPr lang="en-US" sz="3200"/>
            </a:p>
          </p:txBody>
        </p:sp>
        <p:sp>
          <p:nvSpPr>
            <p:cNvPr id="140" name="Text 47">
              <a:extLst>
                <a:ext uri="{FF2B5EF4-FFF2-40B4-BE49-F238E27FC236}">
                  <a16:creationId xmlns:a16="http://schemas.microsoft.com/office/drawing/2014/main" id="{4C9CB34F-C85F-D967-4C18-098437E2F3E5}"/>
                </a:ext>
              </a:extLst>
            </p:cNvPr>
            <p:cNvSpPr/>
            <p:nvPr/>
          </p:nvSpPr>
          <p:spPr>
            <a:xfrm>
              <a:off x="4159077" y="3161913"/>
              <a:ext cx="457200" cy="182880"/>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56</a:t>
              </a:r>
              <a:endParaRPr lang="en-US">
                <a:solidFill>
                  <a:schemeClr val="accent3">
                    <a:lumMod val="75000"/>
                  </a:schemeClr>
                </a:solidFill>
              </a:endParaRPr>
            </a:p>
          </p:txBody>
        </p:sp>
        <p:sp>
          <p:nvSpPr>
            <p:cNvPr id="143" name="Text 48">
              <a:extLst>
                <a:ext uri="{FF2B5EF4-FFF2-40B4-BE49-F238E27FC236}">
                  <a16:creationId xmlns:a16="http://schemas.microsoft.com/office/drawing/2014/main" id="{605354E5-CA22-B555-71F5-836500468E34}"/>
                </a:ext>
              </a:extLst>
            </p:cNvPr>
            <p:cNvSpPr/>
            <p:nvPr/>
          </p:nvSpPr>
          <p:spPr>
            <a:xfrm>
              <a:off x="4233291" y="5550935"/>
              <a:ext cx="548640" cy="164592"/>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Math</a:t>
              </a:r>
              <a:endParaRPr lang="en-US">
                <a:solidFill>
                  <a:schemeClr val="accent3">
                    <a:lumMod val="75000"/>
                  </a:schemeClr>
                </a:solidFill>
              </a:endParaRPr>
            </a:p>
          </p:txBody>
        </p:sp>
        <p:sp>
          <p:nvSpPr>
            <p:cNvPr id="145" name="Text 49">
              <a:extLst>
                <a:ext uri="{FF2B5EF4-FFF2-40B4-BE49-F238E27FC236}">
                  <a16:creationId xmlns:a16="http://schemas.microsoft.com/office/drawing/2014/main" id="{4DC20FA3-C400-711C-4F75-552C447BB7BD}"/>
                </a:ext>
              </a:extLst>
            </p:cNvPr>
            <p:cNvSpPr/>
            <p:nvPr/>
          </p:nvSpPr>
          <p:spPr>
            <a:xfrm>
              <a:off x="5011293" y="5627135"/>
              <a:ext cx="1463040" cy="457200"/>
            </a:xfrm>
            <a:prstGeom prst="rect">
              <a:avLst/>
            </a:prstGeom>
            <a:noFill/>
            <a:ln/>
          </p:spPr>
          <p:txBody>
            <a:bodyPr wrap="square" lIns="0" tIns="0" rIns="0" bIns="0" rtlCol="0" anchor="ctr">
              <a:noAutofit/>
            </a:bodyPr>
            <a:lstStyle/>
            <a:p>
              <a:pPr marL="0" indent="0" algn="ctr">
                <a:buNone/>
              </a:pPr>
              <a:r>
                <a:rPr lang="en-US"/>
                <a:t>M/E 7, 8, 10</a:t>
              </a:r>
            </a:p>
          </p:txBody>
        </p:sp>
        <p:sp>
          <p:nvSpPr>
            <p:cNvPr id="147" name="Shape 50">
              <a:extLst>
                <a:ext uri="{FF2B5EF4-FFF2-40B4-BE49-F238E27FC236}">
                  <a16:creationId xmlns:a16="http://schemas.microsoft.com/office/drawing/2014/main" id="{299DAE8C-6F0A-6370-0425-96664331A853}"/>
                </a:ext>
              </a:extLst>
            </p:cNvPr>
            <p:cNvSpPr/>
            <p:nvPr/>
          </p:nvSpPr>
          <p:spPr>
            <a:xfrm>
              <a:off x="5431536" y="2255742"/>
              <a:ext cx="246888" cy="3261665"/>
            </a:xfrm>
            <a:prstGeom prst="rect">
              <a:avLst/>
            </a:prstGeom>
            <a:solidFill>
              <a:srgbClr val="C9D9E6"/>
            </a:solidFill>
            <a:ln w="12700">
              <a:solidFill>
                <a:srgbClr val="FFFFFF">
                  <a:alpha val="0"/>
                </a:srgbClr>
              </a:solidFill>
              <a:prstDash val="solid"/>
            </a:ln>
          </p:spPr>
          <p:txBody>
            <a:bodyPr/>
            <a:lstStyle/>
            <a:p>
              <a:endParaRPr lang="en-US" sz="3200"/>
            </a:p>
          </p:txBody>
        </p:sp>
        <p:sp>
          <p:nvSpPr>
            <p:cNvPr id="149" name="Shape 51">
              <a:extLst>
                <a:ext uri="{FF2B5EF4-FFF2-40B4-BE49-F238E27FC236}">
                  <a16:creationId xmlns:a16="http://schemas.microsoft.com/office/drawing/2014/main" id="{44A30380-1E57-56FA-5C34-154A55C85276}"/>
                </a:ext>
              </a:extLst>
            </p:cNvPr>
            <p:cNvSpPr/>
            <p:nvPr/>
          </p:nvSpPr>
          <p:spPr>
            <a:xfrm>
              <a:off x="5431536" y="3230493"/>
              <a:ext cx="246888" cy="2286914"/>
            </a:xfrm>
            <a:prstGeom prst="rect">
              <a:avLst/>
            </a:prstGeom>
            <a:solidFill>
              <a:srgbClr val="2E6F98"/>
            </a:solidFill>
            <a:ln w="12700">
              <a:solidFill>
                <a:srgbClr val="FFFFFF">
                  <a:alpha val="0"/>
                </a:srgbClr>
              </a:solidFill>
              <a:prstDash val="solid"/>
            </a:ln>
          </p:spPr>
          <p:txBody>
            <a:bodyPr/>
            <a:lstStyle/>
            <a:p>
              <a:endParaRPr lang="en-US" sz="3200"/>
            </a:p>
          </p:txBody>
        </p:sp>
        <p:sp>
          <p:nvSpPr>
            <p:cNvPr id="151" name="Text 52">
              <a:extLst>
                <a:ext uri="{FF2B5EF4-FFF2-40B4-BE49-F238E27FC236}">
                  <a16:creationId xmlns:a16="http://schemas.microsoft.com/office/drawing/2014/main" id="{FDF725AE-7163-A8AB-2BFC-86346066B64B}"/>
                </a:ext>
              </a:extLst>
            </p:cNvPr>
            <p:cNvSpPr/>
            <p:nvPr/>
          </p:nvSpPr>
          <p:spPr>
            <a:xfrm>
              <a:off x="5339134" y="2974461"/>
              <a:ext cx="457200" cy="182880"/>
            </a:xfrm>
            <a:prstGeom prst="rect">
              <a:avLst/>
            </a:prstGeom>
            <a:noFill/>
            <a:ln/>
          </p:spPr>
          <p:txBody>
            <a:bodyPr wrap="square" lIns="0" tIns="0" rIns="0" bIns="0" rtlCol="0" anchor="ctr"/>
            <a:lstStyle/>
            <a:p>
              <a:pPr marL="0" indent="0" algn="ctr">
                <a:buNone/>
              </a:pPr>
              <a:r>
                <a:rPr lang="en-US" b="1">
                  <a:solidFill>
                    <a:srgbClr val="2E6F98"/>
                  </a:solidFill>
                </a:rPr>
                <a:t>61</a:t>
              </a:r>
              <a:endParaRPr lang="en-US"/>
            </a:p>
          </p:txBody>
        </p:sp>
        <p:sp>
          <p:nvSpPr>
            <p:cNvPr id="153" name="Text 53">
              <a:extLst>
                <a:ext uri="{FF2B5EF4-FFF2-40B4-BE49-F238E27FC236}">
                  <a16:creationId xmlns:a16="http://schemas.microsoft.com/office/drawing/2014/main" id="{17F89FE8-D4F4-D8A9-6FAC-A450B361C787}"/>
                </a:ext>
              </a:extLst>
            </p:cNvPr>
            <p:cNvSpPr/>
            <p:nvPr/>
          </p:nvSpPr>
          <p:spPr>
            <a:xfrm>
              <a:off x="5194173" y="5550935"/>
              <a:ext cx="548640" cy="164592"/>
            </a:xfrm>
            <a:prstGeom prst="rect">
              <a:avLst/>
            </a:prstGeom>
            <a:noFill/>
            <a:ln/>
          </p:spPr>
          <p:txBody>
            <a:bodyPr wrap="square" lIns="0" tIns="0" rIns="0" bIns="0" rtlCol="0" anchor="ctr"/>
            <a:lstStyle/>
            <a:p>
              <a:pPr marL="0" indent="0" algn="ctr">
                <a:buNone/>
              </a:pPr>
              <a:r>
                <a:rPr lang="en-US" b="1">
                  <a:solidFill>
                    <a:srgbClr val="2E6F98"/>
                  </a:solidFill>
                </a:rPr>
                <a:t>ELA</a:t>
              </a:r>
              <a:endParaRPr lang="en-US"/>
            </a:p>
          </p:txBody>
        </p:sp>
        <p:sp>
          <p:nvSpPr>
            <p:cNvPr id="155" name="Shape 54">
              <a:extLst>
                <a:ext uri="{FF2B5EF4-FFF2-40B4-BE49-F238E27FC236}">
                  <a16:creationId xmlns:a16="http://schemas.microsoft.com/office/drawing/2014/main" id="{9A2C740D-2189-CE0D-9AA7-999898928CD3}"/>
                </a:ext>
              </a:extLst>
            </p:cNvPr>
            <p:cNvSpPr/>
            <p:nvPr/>
          </p:nvSpPr>
          <p:spPr>
            <a:xfrm>
              <a:off x="5788152" y="2255742"/>
              <a:ext cx="246888" cy="3261665"/>
            </a:xfrm>
            <a:prstGeom prst="rect">
              <a:avLst/>
            </a:prstGeom>
            <a:solidFill>
              <a:schemeClr val="accent3">
                <a:lumMod val="20000"/>
                <a:lumOff val="80000"/>
              </a:schemeClr>
            </a:solidFill>
            <a:ln w="12700">
              <a:solidFill>
                <a:srgbClr val="FFFFFF">
                  <a:alpha val="0"/>
                </a:srgbClr>
              </a:solidFill>
              <a:prstDash val="solid"/>
            </a:ln>
          </p:spPr>
          <p:txBody>
            <a:bodyPr/>
            <a:lstStyle/>
            <a:p>
              <a:endParaRPr lang="en-US" sz="3200"/>
            </a:p>
          </p:txBody>
        </p:sp>
        <p:sp>
          <p:nvSpPr>
            <p:cNvPr id="157" name="Shape 55">
              <a:extLst>
                <a:ext uri="{FF2B5EF4-FFF2-40B4-BE49-F238E27FC236}">
                  <a16:creationId xmlns:a16="http://schemas.microsoft.com/office/drawing/2014/main" id="{4BC203CD-21BA-AB7F-1D52-D6AD52D8DA89}"/>
                </a:ext>
              </a:extLst>
            </p:cNvPr>
            <p:cNvSpPr/>
            <p:nvPr/>
          </p:nvSpPr>
          <p:spPr>
            <a:xfrm>
              <a:off x="5788152" y="3155512"/>
              <a:ext cx="246888" cy="2361895"/>
            </a:xfrm>
            <a:prstGeom prst="rect">
              <a:avLst/>
            </a:prstGeom>
            <a:solidFill>
              <a:schemeClr val="accent3">
                <a:lumMod val="75000"/>
              </a:schemeClr>
            </a:solidFill>
            <a:ln w="12700">
              <a:solidFill>
                <a:srgbClr val="FFFFFF">
                  <a:alpha val="0"/>
                </a:srgbClr>
              </a:solidFill>
              <a:prstDash val="solid"/>
            </a:ln>
          </p:spPr>
          <p:txBody>
            <a:bodyPr/>
            <a:lstStyle/>
            <a:p>
              <a:endParaRPr lang="en-US" sz="3200"/>
            </a:p>
          </p:txBody>
        </p:sp>
        <p:sp>
          <p:nvSpPr>
            <p:cNvPr id="159" name="Text 56">
              <a:extLst>
                <a:ext uri="{FF2B5EF4-FFF2-40B4-BE49-F238E27FC236}">
                  <a16:creationId xmlns:a16="http://schemas.microsoft.com/office/drawing/2014/main" id="{8A973882-6636-F094-B111-EDC34634AB57}"/>
                </a:ext>
              </a:extLst>
            </p:cNvPr>
            <p:cNvSpPr/>
            <p:nvPr/>
          </p:nvSpPr>
          <p:spPr>
            <a:xfrm>
              <a:off x="5695750" y="2899480"/>
              <a:ext cx="457200" cy="182880"/>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63</a:t>
              </a:r>
              <a:endParaRPr lang="en-US">
                <a:solidFill>
                  <a:schemeClr val="accent3">
                    <a:lumMod val="75000"/>
                  </a:schemeClr>
                </a:solidFill>
              </a:endParaRPr>
            </a:p>
          </p:txBody>
        </p:sp>
        <p:sp>
          <p:nvSpPr>
            <p:cNvPr id="161" name="Text 57">
              <a:extLst>
                <a:ext uri="{FF2B5EF4-FFF2-40B4-BE49-F238E27FC236}">
                  <a16:creationId xmlns:a16="http://schemas.microsoft.com/office/drawing/2014/main" id="{AEFE272A-7FE1-5245-5D5E-FC5BBEEA4C0E}"/>
                </a:ext>
              </a:extLst>
            </p:cNvPr>
            <p:cNvSpPr/>
            <p:nvPr/>
          </p:nvSpPr>
          <p:spPr>
            <a:xfrm>
              <a:off x="5760339" y="5550935"/>
              <a:ext cx="548640" cy="164591"/>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Math</a:t>
              </a:r>
              <a:endParaRPr lang="en-US">
                <a:solidFill>
                  <a:schemeClr val="accent3">
                    <a:lumMod val="75000"/>
                  </a:schemeClr>
                </a:solidFill>
              </a:endParaRPr>
            </a:p>
          </p:txBody>
        </p:sp>
        <p:sp>
          <p:nvSpPr>
            <p:cNvPr id="163" name="Text 58">
              <a:extLst>
                <a:ext uri="{FF2B5EF4-FFF2-40B4-BE49-F238E27FC236}">
                  <a16:creationId xmlns:a16="http://schemas.microsoft.com/office/drawing/2014/main" id="{FF745165-281E-4BB3-3B5E-3E38466EBB15}"/>
                </a:ext>
              </a:extLst>
            </p:cNvPr>
            <p:cNvSpPr/>
            <p:nvPr/>
          </p:nvSpPr>
          <p:spPr>
            <a:xfrm>
              <a:off x="6528816" y="5627135"/>
              <a:ext cx="1463040" cy="457200"/>
            </a:xfrm>
            <a:prstGeom prst="rect">
              <a:avLst/>
            </a:prstGeom>
            <a:noFill/>
            <a:ln/>
          </p:spPr>
          <p:txBody>
            <a:bodyPr wrap="square" lIns="0" tIns="0" rIns="0" bIns="0" rtlCol="0" anchor="ctr">
              <a:noAutofit/>
            </a:bodyPr>
            <a:lstStyle/>
            <a:p>
              <a:pPr marL="0" indent="0" algn="ctr">
                <a:buNone/>
              </a:pPr>
              <a:r>
                <a:rPr lang="en-US"/>
                <a:t>M/E 6,7,8,10</a:t>
              </a:r>
            </a:p>
          </p:txBody>
        </p:sp>
        <p:sp>
          <p:nvSpPr>
            <p:cNvPr id="165" name="Shape 59">
              <a:extLst>
                <a:ext uri="{FF2B5EF4-FFF2-40B4-BE49-F238E27FC236}">
                  <a16:creationId xmlns:a16="http://schemas.microsoft.com/office/drawing/2014/main" id="{06E73B20-C45F-F802-888A-183207A1907E}"/>
                </a:ext>
              </a:extLst>
            </p:cNvPr>
            <p:cNvSpPr/>
            <p:nvPr/>
          </p:nvSpPr>
          <p:spPr>
            <a:xfrm>
              <a:off x="6958584" y="2068290"/>
              <a:ext cx="246888" cy="3449117"/>
            </a:xfrm>
            <a:prstGeom prst="rect">
              <a:avLst/>
            </a:prstGeom>
            <a:solidFill>
              <a:srgbClr val="C9D9E6"/>
            </a:solidFill>
            <a:ln w="12700">
              <a:solidFill>
                <a:srgbClr val="FFFFFF">
                  <a:alpha val="0"/>
                </a:srgbClr>
              </a:solidFill>
              <a:prstDash val="solid"/>
            </a:ln>
          </p:spPr>
          <p:txBody>
            <a:bodyPr/>
            <a:lstStyle/>
            <a:p>
              <a:endParaRPr lang="en-US" sz="3200"/>
            </a:p>
          </p:txBody>
        </p:sp>
        <p:sp>
          <p:nvSpPr>
            <p:cNvPr id="167" name="Shape 60">
              <a:extLst>
                <a:ext uri="{FF2B5EF4-FFF2-40B4-BE49-F238E27FC236}">
                  <a16:creationId xmlns:a16="http://schemas.microsoft.com/office/drawing/2014/main" id="{A53A2C4D-ADFD-887B-5393-5052FA7C4BFB}"/>
                </a:ext>
              </a:extLst>
            </p:cNvPr>
            <p:cNvSpPr/>
            <p:nvPr/>
          </p:nvSpPr>
          <p:spPr>
            <a:xfrm>
              <a:off x="6958584" y="2705627"/>
              <a:ext cx="246888" cy="2811780"/>
            </a:xfrm>
            <a:prstGeom prst="rect">
              <a:avLst/>
            </a:prstGeom>
            <a:solidFill>
              <a:srgbClr val="2E6F98"/>
            </a:solidFill>
            <a:ln w="12700">
              <a:solidFill>
                <a:srgbClr val="FFFFFF">
                  <a:alpha val="0"/>
                </a:srgbClr>
              </a:solidFill>
              <a:prstDash val="solid"/>
            </a:ln>
          </p:spPr>
          <p:txBody>
            <a:bodyPr/>
            <a:lstStyle/>
            <a:p>
              <a:endParaRPr lang="en-US" sz="3200"/>
            </a:p>
          </p:txBody>
        </p:sp>
        <p:sp>
          <p:nvSpPr>
            <p:cNvPr id="169" name="Text 61">
              <a:extLst>
                <a:ext uri="{FF2B5EF4-FFF2-40B4-BE49-F238E27FC236}">
                  <a16:creationId xmlns:a16="http://schemas.microsoft.com/office/drawing/2014/main" id="{4E506E0E-BAA8-5BB7-0C5A-C8FDF76B26EB}"/>
                </a:ext>
              </a:extLst>
            </p:cNvPr>
            <p:cNvSpPr/>
            <p:nvPr/>
          </p:nvSpPr>
          <p:spPr>
            <a:xfrm>
              <a:off x="6866182" y="2449595"/>
              <a:ext cx="457200" cy="182880"/>
            </a:xfrm>
            <a:prstGeom prst="rect">
              <a:avLst/>
            </a:prstGeom>
            <a:noFill/>
            <a:ln/>
          </p:spPr>
          <p:txBody>
            <a:bodyPr wrap="square" lIns="0" tIns="0" rIns="0" bIns="0" rtlCol="0" anchor="ctr"/>
            <a:lstStyle/>
            <a:p>
              <a:pPr marL="0" indent="0" algn="ctr">
                <a:buNone/>
              </a:pPr>
              <a:r>
                <a:rPr lang="en-US" b="1">
                  <a:solidFill>
                    <a:srgbClr val="2E6F98"/>
                  </a:solidFill>
                </a:rPr>
                <a:t>75</a:t>
              </a:r>
              <a:endParaRPr lang="en-US"/>
            </a:p>
          </p:txBody>
        </p:sp>
        <p:sp>
          <p:nvSpPr>
            <p:cNvPr id="171" name="Text 62">
              <a:extLst>
                <a:ext uri="{FF2B5EF4-FFF2-40B4-BE49-F238E27FC236}">
                  <a16:creationId xmlns:a16="http://schemas.microsoft.com/office/drawing/2014/main" id="{1DABF3F9-926B-F217-A3E9-5E9A967433D7}"/>
                </a:ext>
              </a:extLst>
            </p:cNvPr>
            <p:cNvSpPr/>
            <p:nvPr/>
          </p:nvSpPr>
          <p:spPr>
            <a:xfrm>
              <a:off x="6740271" y="5550935"/>
              <a:ext cx="548640" cy="164592"/>
            </a:xfrm>
            <a:prstGeom prst="rect">
              <a:avLst/>
            </a:prstGeom>
            <a:noFill/>
            <a:ln/>
          </p:spPr>
          <p:txBody>
            <a:bodyPr wrap="square" lIns="0" tIns="0" rIns="0" bIns="0" rtlCol="0" anchor="ctr"/>
            <a:lstStyle/>
            <a:p>
              <a:pPr marL="0" indent="0" algn="ctr">
                <a:buNone/>
              </a:pPr>
              <a:r>
                <a:rPr lang="en-US" b="1">
                  <a:solidFill>
                    <a:srgbClr val="2E6F98"/>
                  </a:solidFill>
                </a:rPr>
                <a:t>ELA</a:t>
              </a:r>
              <a:endParaRPr lang="en-US"/>
            </a:p>
          </p:txBody>
        </p:sp>
        <p:sp>
          <p:nvSpPr>
            <p:cNvPr id="173" name="Shape 63">
              <a:extLst>
                <a:ext uri="{FF2B5EF4-FFF2-40B4-BE49-F238E27FC236}">
                  <a16:creationId xmlns:a16="http://schemas.microsoft.com/office/drawing/2014/main" id="{DDB72E2D-ACB7-0C93-EF9E-E8C3DB2AFE25}"/>
                </a:ext>
              </a:extLst>
            </p:cNvPr>
            <p:cNvSpPr/>
            <p:nvPr/>
          </p:nvSpPr>
          <p:spPr>
            <a:xfrm>
              <a:off x="7315200" y="2068290"/>
              <a:ext cx="246888" cy="3449117"/>
            </a:xfrm>
            <a:prstGeom prst="rect">
              <a:avLst/>
            </a:prstGeom>
            <a:solidFill>
              <a:schemeClr val="accent3">
                <a:lumMod val="20000"/>
                <a:lumOff val="80000"/>
              </a:schemeClr>
            </a:solidFill>
            <a:ln w="12700">
              <a:solidFill>
                <a:srgbClr val="FFFFFF">
                  <a:alpha val="0"/>
                </a:srgbClr>
              </a:solidFill>
              <a:prstDash val="solid"/>
            </a:ln>
          </p:spPr>
          <p:txBody>
            <a:bodyPr/>
            <a:lstStyle/>
            <a:p>
              <a:endParaRPr lang="en-US" sz="3200"/>
            </a:p>
          </p:txBody>
        </p:sp>
        <p:sp>
          <p:nvSpPr>
            <p:cNvPr id="175" name="Shape 64">
              <a:extLst>
                <a:ext uri="{FF2B5EF4-FFF2-40B4-BE49-F238E27FC236}">
                  <a16:creationId xmlns:a16="http://schemas.microsoft.com/office/drawing/2014/main" id="{21893859-4E88-31FB-228D-4C790DF4D380}"/>
                </a:ext>
              </a:extLst>
            </p:cNvPr>
            <p:cNvSpPr/>
            <p:nvPr/>
          </p:nvSpPr>
          <p:spPr>
            <a:xfrm>
              <a:off x="7315200" y="2743117"/>
              <a:ext cx="246888" cy="2774290"/>
            </a:xfrm>
            <a:prstGeom prst="rect">
              <a:avLst/>
            </a:prstGeom>
            <a:solidFill>
              <a:schemeClr val="accent3">
                <a:lumMod val="75000"/>
              </a:schemeClr>
            </a:solidFill>
            <a:ln w="12700">
              <a:solidFill>
                <a:srgbClr val="FFFFFF">
                  <a:alpha val="0"/>
                </a:srgbClr>
              </a:solidFill>
              <a:prstDash val="solid"/>
            </a:ln>
          </p:spPr>
          <p:txBody>
            <a:bodyPr/>
            <a:lstStyle/>
            <a:p>
              <a:endParaRPr lang="en-US" sz="3200"/>
            </a:p>
          </p:txBody>
        </p:sp>
        <p:sp>
          <p:nvSpPr>
            <p:cNvPr id="177" name="Text 65">
              <a:extLst>
                <a:ext uri="{FF2B5EF4-FFF2-40B4-BE49-F238E27FC236}">
                  <a16:creationId xmlns:a16="http://schemas.microsoft.com/office/drawing/2014/main" id="{6BF18F3A-AE7F-9732-BFE2-C041256862B6}"/>
                </a:ext>
              </a:extLst>
            </p:cNvPr>
            <p:cNvSpPr/>
            <p:nvPr/>
          </p:nvSpPr>
          <p:spPr>
            <a:xfrm>
              <a:off x="7222798" y="2487085"/>
              <a:ext cx="457200" cy="182880"/>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74</a:t>
              </a:r>
              <a:endParaRPr lang="en-US">
                <a:solidFill>
                  <a:schemeClr val="accent3">
                    <a:lumMod val="75000"/>
                  </a:schemeClr>
                </a:solidFill>
              </a:endParaRPr>
            </a:p>
          </p:txBody>
        </p:sp>
        <p:sp>
          <p:nvSpPr>
            <p:cNvPr id="179" name="Text 66">
              <a:extLst>
                <a:ext uri="{FF2B5EF4-FFF2-40B4-BE49-F238E27FC236}">
                  <a16:creationId xmlns:a16="http://schemas.microsoft.com/office/drawing/2014/main" id="{DBD363EE-6C52-294E-7408-D8059ED63906}"/>
                </a:ext>
              </a:extLst>
            </p:cNvPr>
            <p:cNvSpPr/>
            <p:nvPr/>
          </p:nvSpPr>
          <p:spPr>
            <a:xfrm>
              <a:off x="7287387" y="5541409"/>
              <a:ext cx="548640" cy="181051"/>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Math</a:t>
              </a:r>
              <a:endParaRPr lang="en-US">
                <a:solidFill>
                  <a:schemeClr val="accent3">
                    <a:lumMod val="75000"/>
                  </a:schemeClr>
                </a:solidFill>
              </a:endParaRPr>
            </a:p>
          </p:txBody>
        </p:sp>
        <p:sp>
          <p:nvSpPr>
            <p:cNvPr id="181" name="Shape 67">
              <a:extLst>
                <a:ext uri="{FF2B5EF4-FFF2-40B4-BE49-F238E27FC236}">
                  <a16:creationId xmlns:a16="http://schemas.microsoft.com/office/drawing/2014/main" id="{0BE3881F-AD26-2DBE-DAF7-8FEA69753A9D}"/>
                </a:ext>
              </a:extLst>
            </p:cNvPr>
            <p:cNvSpPr/>
            <p:nvPr/>
          </p:nvSpPr>
          <p:spPr>
            <a:xfrm>
              <a:off x="708105" y="1311341"/>
              <a:ext cx="228600" cy="228600"/>
            </a:xfrm>
            <a:prstGeom prst="rect">
              <a:avLst/>
            </a:prstGeom>
            <a:solidFill>
              <a:srgbClr val="2E6F98"/>
            </a:solidFill>
            <a:ln w="12700">
              <a:solidFill>
                <a:srgbClr val="2E6F98"/>
              </a:solidFill>
              <a:prstDash val="solid"/>
            </a:ln>
          </p:spPr>
          <p:txBody>
            <a:bodyPr/>
            <a:lstStyle/>
            <a:p>
              <a:endParaRPr lang="en-US" sz="3200"/>
            </a:p>
          </p:txBody>
        </p:sp>
        <p:sp>
          <p:nvSpPr>
            <p:cNvPr id="183" name="Text 68">
              <a:extLst>
                <a:ext uri="{FF2B5EF4-FFF2-40B4-BE49-F238E27FC236}">
                  <a16:creationId xmlns:a16="http://schemas.microsoft.com/office/drawing/2014/main" id="{2480FC5A-0B3C-0E3F-16E9-7E5A352E0BC1}"/>
                </a:ext>
              </a:extLst>
            </p:cNvPr>
            <p:cNvSpPr/>
            <p:nvPr/>
          </p:nvSpPr>
          <p:spPr>
            <a:xfrm>
              <a:off x="1057804" y="1340213"/>
              <a:ext cx="1554480" cy="201168"/>
            </a:xfrm>
            <a:prstGeom prst="rect">
              <a:avLst/>
            </a:prstGeom>
            <a:noFill/>
            <a:ln/>
          </p:spPr>
          <p:txBody>
            <a:bodyPr wrap="square" lIns="0" tIns="0" rIns="0" bIns="0" rtlCol="0" anchor="ctr"/>
            <a:lstStyle/>
            <a:p>
              <a:pPr marL="0" indent="0">
                <a:buNone/>
              </a:pPr>
              <a:r>
                <a:rPr lang="en-US" b="1"/>
                <a:t>ELA graduated</a:t>
              </a:r>
              <a:endParaRPr lang="en-US"/>
            </a:p>
          </p:txBody>
        </p:sp>
        <p:sp>
          <p:nvSpPr>
            <p:cNvPr id="185" name="Shape 69">
              <a:extLst>
                <a:ext uri="{FF2B5EF4-FFF2-40B4-BE49-F238E27FC236}">
                  <a16:creationId xmlns:a16="http://schemas.microsoft.com/office/drawing/2014/main" id="{0225061D-FA93-1F2D-A930-1F0A202DFC88}"/>
                </a:ext>
              </a:extLst>
            </p:cNvPr>
            <p:cNvSpPr/>
            <p:nvPr/>
          </p:nvSpPr>
          <p:spPr>
            <a:xfrm>
              <a:off x="2887626" y="1306748"/>
              <a:ext cx="228600" cy="228600"/>
            </a:xfrm>
            <a:prstGeom prst="rect">
              <a:avLst/>
            </a:prstGeom>
            <a:solidFill>
              <a:schemeClr val="accent3">
                <a:lumMod val="75000"/>
              </a:schemeClr>
            </a:solidFill>
            <a:ln w="12700">
              <a:noFill/>
              <a:prstDash val="solid"/>
            </a:ln>
          </p:spPr>
          <p:txBody>
            <a:bodyPr/>
            <a:lstStyle/>
            <a:p>
              <a:endParaRPr lang="en-US" sz="3200"/>
            </a:p>
          </p:txBody>
        </p:sp>
        <p:sp>
          <p:nvSpPr>
            <p:cNvPr id="187" name="Text 70">
              <a:extLst>
                <a:ext uri="{FF2B5EF4-FFF2-40B4-BE49-F238E27FC236}">
                  <a16:creationId xmlns:a16="http://schemas.microsoft.com/office/drawing/2014/main" id="{382BCA0A-44D6-EA36-6D9B-3309E5C69589}"/>
                </a:ext>
              </a:extLst>
            </p:cNvPr>
            <p:cNvSpPr/>
            <p:nvPr/>
          </p:nvSpPr>
          <p:spPr>
            <a:xfrm>
              <a:off x="3225527" y="1324678"/>
              <a:ext cx="1645920" cy="201168"/>
            </a:xfrm>
            <a:prstGeom prst="rect">
              <a:avLst/>
            </a:prstGeom>
            <a:noFill/>
            <a:ln>
              <a:noFill/>
            </a:ln>
          </p:spPr>
          <p:txBody>
            <a:bodyPr wrap="square" lIns="0" tIns="0" rIns="0" bIns="0" rtlCol="0" anchor="ctr"/>
            <a:lstStyle/>
            <a:p>
              <a:pPr marL="0" indent="0">
                <a:buNone/>
              </a:pPr>
              <a:r>
                <a:rPr lang="en-US" b="1"/>
                <a:t>Math graduated</a:t>
              </a:r>
              <a:endParaRPr lang="en-US"/>
            </a:p>
          </p:txBody>
        </p:sp>
        <p:sp>
          <p:nvSpPr>
            <p:cNvPr id="189" name="Shape 71">
              <a:extLst>
                <a:ext uri="{FF2B5EF4-FFF2-40B4-BE49-F238E27FC236}">
                  <a16:creationId xmlns:a16="http://schemas.microsoft.com/office/drawing/2014/main" id="{C44E27E5-2AF9-DE81-39B9-BD5D6DB1AA91}"/>
                </a:ext>
              </a:extLst>
            </p:cNvPr>
            <p:cNvSpPr/>
            <p:nvPr/>
          </p:nvSpPr>
          <p:spPr>
            <a:xfrm>
              <a:off x="708106" y="898218"/>
              <a:ext cx="228600" cy="228600"/>
            </a:xfrm>
            <a:prstGeom prst="rect">
              <a:avLst/>
            </a:prstGeom>
            <a:solidFill>
              <a:srgbClr val="C9D9E6"/>
            </a:solidFill>
            <a:ln w="12700">
              <a:solidFill>
                <a:srgbClr val="C9D9E6"/>
              </a:solidFill>
              <a:prstDash val="solid"/>
            </a:ln>
          </p:spPr>
          <p:txBody>
            <a:bodyPr/>
            <a:lstStyle/>
            <a:p>
              <a:endParaRPr lang="en-US" sz="3200"/>
            </a:p>
          </p:txBody>
        </p:sp>
        <p:sp>
          <p:nvSpPr>
            <p:cNvPr id="191" name="Text 74">
              <a:extLst>
                <a:ext uri="{FF2B5EF4-FFF2-40B4-BE49-F238E27FC236}">
                  <a16:creationId xmlns:a16="http://schemas.microsoft.com/office/drawing/2014/main" id="{0D5A520C-0445-8259-6C68-6DBCBB609DA8}"/>
                </a:ext>
              </a:extLst>
            </p:cNvPr>
            <p:cNvSpPr/>
            <p:nvPr/>
          </p:nvSpPr>
          <p:spPr>
            <a:xfrm>
              <a:off x="283083" y="6151408"/>
              <a:ext cx="8753134" cy="337892"/>
            </a:xfrm>
            <a:prstGeom prst="rect">
              <a:avLst/>
            </a:prstGeom>
            <a:noFill/>
            <a:ln/>
          </p:spPr>
          <p:txBody>
            <a:bodyPr wrap="square" lIns="0" tIns="0" rIns="0" bIns="0" rtlCol="0" anchor="ctr">
              <a:noAutofit/>
            </a:bodyPr>
            <a:lstStyle/>
            <a:p>
              <a:pPr marL="0" indent="0">
                <a:buNone/>
              </a:pPr>
              <a:r>
                <a:rPr lang="en-US" b="1">
                  <a:solidFill>
                    <a:srgbClr val="234E7D"/>
                  </a:solidFill>
                </a:rPr>
                <a:t>From the lowest to highest MCAS attainment group, college graduation rises from 18% to 75% in ELA and from 23% to 74% in Math.</a:t>
              </a:r>
              <a:endParaRPr lang="en-US"/>
            </a:p>
          </p:txBody>
        </p:sp>
        <p:sp>
          <p:nvSpPr>
            <p:cNvPr id="193" name="Text 25">
              <a:extLst>
                <a:ext uri="{FF2B5EF4-FFF2-40B4-BE49-F238E27FC236}">
                  <a16:creationId xmlns:a16="http://schemas.microsoft.com/office/drawing/2014/main" id="{4CAE79A3-53C4-8EAC-B54D-34BDF1FBF990}"/>
                </a:ext>
              </a:extLst>
            </p:cNvPr>
            <p:cNvSpPr/>
            <p:nvPr/>
          </p:nvSpPr>
          <p:spPr>
            <a:xfrm>
              <a:off x="739702" y="3419919"/>
              <a:ext cx="457200" cy="182880"/>
            </a:xfrm>
            <a:prstGeom prst="rect">
              <a:avLst/>
            </a:prstGeom>
            <a:noFill/>
            <a:ln/>
          </p:spPr>
          <p:txBody>
            <a:bodyPr wrap="square" lIns="0" tIns="0" rIns="0" bIns="0" rtlCol="0" anchor="ctr"/>
            <a:lstStyle/>
            <a:p>
              <a:pPr marL="0" indent="0" algn="ctr">
                <a:buNone/>
              </a:pPr>
              <a:r>
                <a:rPr lang="en-US" b="1">
                  <a:solidFill>
                    <a:srgbClr val="2E6F98"/>
                  </a:solidFill>
                </a:rPr>
                <a:t>49</a:t>
              </a:r>
            </a:p>
          </p:txBody>
        </p:sp>
        <p:sp>
          <p:nvSpPr>
            <p:cNvPr id="195" name="Text 25">
              <a:extLst>
                <a:ext uri="{FF2B5EF4-FFF2-40B4-BE49-F238E27FC236}">
                  <a16:creationId xmlns:a16="http://schemas.microsoft.com/office/drawing/2014/main" id="{DD10C02F-0525-6DD3-03D8-E6A07D23704D}"/>
                </a:ext>
              </a:extLst>
            </p:cNvPr>
            <p:cNvSpPr/>
            <p:nvPr/>
          </p:nvSpPr>
          <p:spPr>
            <a:xfrm>
              <a:off x="2265788" y="2493872"/>
              <a:ext cx="457200" cy="182880"/>
            </a:xfrm>
            <a:prstGeom prst="rect">
              <a:avLst/>
            </a:prstGeom>
            <a:noFill/>
            <a:ln/>
          </p:spPr>
          <p:txBody>
            <a:bodyPr wrap="square" lIns="0" tIns="0" rIns="0" bIns="0" rtlCol="0" anchor="ctr"/>
            <a:lstStyle/>
            <a:p>
              <a:pPr marL="0" indent="0" algn="ctr">
                <a:buNone/>
              </a:pPr>
              <a:r>
                <a:rPr lang="en-US" b="1">
                  <a:solidFill>
                    <a:srgbClr val="2E6F98"/>
                  </a:solidFill>
                </a:rPr>
                <a:t>74</a:t>
              </a:r>
              <a:endParaRPr lang="en-US"/>
            </a:p>
          </p:txBody>
        </p:sp>
        <p:sp>
          <p:nvSpPr>
            <p:cNvPr id="197" name="Text 25">
              <a:extLst>
                <a:ext uri="{FF2B5EF4-FFF2-40B4-BE49-F238E27FC236}">
                  <a16:creationId xmlns:a16="http://schemas.microsoft.com/office/drawing/2014/main" id="{B7FDFE2B-2F9F-3F6F-3E62-E2B163D3A9FB}"/>
                </a:ext>
              </a:extLst>
            </p:cNvPr>
            <p:cNvSpPr/>
            <p:nvPr/>
          </p:nvSpPr>
          <p:spPr>
            <a:xfrm>
              <a:off x="3803904" y="2187514"/>
              <a:ext cx="457200" cy="182880"/>
            </a:xfrm>
            <a:prstGeom prst="rect">
              <a:avLst/>
            </a:prstGeom>
            <a:noFill/>
            <a:ln/>
          </p:spPr>
          <p:txBody>
            <a:bodyPr wrap="square" lIns="0" tIns="0" rIns="0" bIns="0" rtlCol="0" anchor="ctr"/>
            <a:lstStyle/>
            <a:p>
              <a:pPr marL="0" indent="0" algn="ctr">
                <a:buNone/>
              </a:pPr>
              <a:r>
                <a:rPr lang="en-US" b="1">
                  <a:solidFill>
                    <a:srgbClr val="2E6F98"/>
                  </a:solidFill>
                </a:rPr>
                <a:t>82</a:t>
              </a:r>
              <a:endParaRPr lang="en-US"/>
            </a:p>
          </p:txBody>
        </p:sp>
        <p:sp>
          <p:nvSpPr>
            <p:cNvPr id="199" name="Text 25">
              <a:extLst>
                <a:ext uri="{FF2B5EF4-FFF2-40B4-BE49-F238E27FC236}">
                  <a16:creationId xmlns:a16="http://schemas.microsoft.com/office/drawing/2014/main" id="{2C68BC28-23ED-AE61-AF4B-6417BE51A8A4}"/>
                </a:ext>
              </a:extLst>
            </p:cNvPr>
            <p:cNvSpPr/>
            <p:nvPr/>
          </p:nvSpPr>
          <p:spPr>
            <a:xfrm>
              <a:off x="5317959" y="2013860"/>
              <a:ext cx="457200" cy="182880"/>
            </a:xfrm>
            <a:prstGeom prst="rect">
              <a:avLst/>
            </a:prstGeom>
            <a:noFill/>
            <a:ln/>
          </p:spPr>
          <p:txBody>
            <a:bodyPr wrap="square" lIns="0" tIns="0" rIns="0" bIns="0" rtlCol="0" anchor="ctr"/>
            <a:lstStyle/>
            <a:p>
              <a:pPr marL="0" indent="0" algn="ctr">
                <a:buNone/>
              </a:pPr>
              <a:r>
                <a:rPr lang="en-US" b="1">
                  <a:solidFill>
                    <a:srgbClr val="2E6F98"/>
                  </a:solidFill>
                </a:rPr>
                <a:t>87</a:t>
              </a:r>
              <a:endParaRPr lang="en-US"/>
            </a:p>
          </p:txBody>
        </p:sp>
        <p:sp>
          <p:nvSpPr>
            <p:cNvPr id="201" name="Text 25">
              <a:extLst>
                <a:ext uri="{FF2B5EF4-FFF2-40B4-BE49-F238E27FC236}">
                  <a16:creationId xmlns:a16="http://schemas.microsoft.com/office/drawing/2014/main" id="{D3EBBB86-D8BF-12E1-72FF-E5974D4A0B4D}"/>
                </a:ext>
              </a:extLst>
            </p:cNvPr>
            <p:cNvSpPr/>
            <p:nvPr/>
          </p:nvSpPr>
          <p:spPr>
            <a:xfrm>
              <a:off x="6865220" y="1815194"/>
              <a:ext cx="457200" cy="182880"/>
            </a:xfrm>
            <a:prstGeom prst="rect">
              <a:avLst/>
            </a:prstGeom>
            <a:noFill/>
            <a:ln/>
          </p:spPr>
          <p:txBody>
            <a:bodyPr wrap="square" lIns="0" tIns="0" rIns="0" bIns="0" rtlCol="0" anchor="ctr"/>
            <a:lstStyle/>
            <a:p>
              <a:pPr marL="0" indent="0" algn="ctr">
                <a:buNone/>
              </a:pPr>
              <a:r>
                <a:rPr lang="en-US" b="1">
                  <a:solidFill>
                    <a:srgbClr val="2E6F98"/>
                  </a:solidFill>
                </a:rPr>
                <a:t>92</a:t>
              </a:r>
              <a:endParaRPr lang="en-US"/>
            </a:p>
          </p:txBody>
        </p:sp>
        <p:sp>
          <p:nvSpPr>
            <p:cNvPr id="203" name="Text 29">
              <a:extLst>
                <a:ext uri="{FF2B5EF4-FFF2-40B4-BE49-F238E27FC236}">
                  <a16:creationId xmlns:a16="http://schemas.microsoft.com/office/drawing/2014/main" id="{98857397-665F-85B3-074A-F1B36B3935C0}"/>
                </a:ext>
              </a:extLst>
            </p:cNvPr>
            <p:cNvSpPr/>
            <p:nvPr/>
          </p:nvSpPr>
          <p:spPr>
            <a:xfrm>
              <a:off x="1104981" y="3161913"/>
              <a:ext cx="457200" cy="182880"/>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56</a:t>
              </a:r>
              <a:endParaRPr lang="en-US">
                <a:solidFill>
                  <a:schemeClr val="accent3">
                    <a:lumMod val="75000"/>
                  </a:schemeClr>
                </a:solidFill>
              </a:endParaRPr>
            </a:p>
          </p:txBody>
        </p:sp>
        <p:sp>
          <p:nvSpPr>
            <p:cNvPr id="205" name="Text 29">
              <a:extLst>
                <a:ext uri="{FF2B5EF4-FFF2-40B4-BE49-F238E27FC236}">
                  <a16:creationId xmlns:a16="http://schemas.microsoft.com/office/drawing/2014/main" id="{E558850F-B158-2C03-A9C5-8F8A9CA5D7EE}"/>
                </a:ext>
              </a:extLst>
            </p:cNvPr>
            <p:cNvSpPr/>
            <p:nvPr/>
          </p:nvSpPr>
          <p:spPr>
            <a:xfrm>
              <a:off x="2631290" y="2247323"/>
              <a:ext cx="457200" cy="182880"/>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80</a:t>
              </a:r>
              <a:endParaRPr lang="en-US">
                <a:solidFill>
                  <a:schemeClr val="accent3">
                    <a:lumMod val="75000"/>
                  </a:schemeClr>
                </a:solidFill>
              </a:endParaRPr>
            </a:p>
          </p:txBody>
        </p:sp>
        <p:sp>
          <p:nvSpPr>
            <p:cNvPr id="207" name="Text 29">
              <a:extLst>
                <a:ext uri="{FF2B5EF4-FFF2-40B4-BE49-F238E27FC236}">
                  <a16:creationId xmlns:a16="http://schemas.microsoft.com/office/drawing/2014/main" id="{0E8A02C1-3A7F-D175-D257-CBEA371DEF06}"/>
                </a:ext>
              </a:extLst>
            </p:cNvPr>
            <p:cNvSpPr/>
            <p:nvPr/>
          </p:nvSpPr>
          <p:spPr>
            <a:xfrm>
              <a:off x="4158115" y="2115960"/>
              <a:ext cx="457200" cy="182880"/>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84</a:t>
              </a:r>
              <a:endParaRPr lang="en-US">
                <a:solidFill>
                  <a:schemeClr val="accent3">
                    <a:lumMod val="75000"/>
                  </a:schemeClr>
                </a:solidFill>
              </a:endParaRPr>
            </a:p>
          </p:txBody>
        </p:sp>
        <p:sp>
          <p:nvSpPr>
            <p:cNvPr id="209" name="Text 29">
              <a:extLst>
                <a:ext uri="{FF2B5EF4-FFF2-40B4-BE49-F238E27FC236}">
                  <a16:creationId xmlns:a16="http://schemas.microsoft.com/office/drawing/2014/main" id="{9D6ED666-3D38-D58B-412B-A7C4F2336F51}"/>
                </a:ext>
              </a:extLst>
            </p:cNvPr>
            <p:cNvSpPr/>
            <p:nvPr/>
          </p:nvSpPr>
          <p:spPr>
            <a:xfrm>
              <a:off x="5693826" y="2032581"/>
              <a:ext cx="457200" cy="141797"/>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87</a:t>
              </a:r>
              <a:endParaRPr lang="en-US">
                <a:solidFill>
                  <a:schemeClr val="accent3">
                    <a:lumMod val="75000"/>
                  </a:schemeClr>
                </a:solidFill>
              </a:endParaRPr>
            </a:p>
          </p:txBody>
        </p:sp>
        <p:sp>
          <p:nvSpPr>
            <p:cNvPr id="211" name="Text 29">
              <a:extLst>
                <a:ext uri="{FF2B5EF4-FFF2-40B4-BE49-F238E27FC236}">
                  <a16:creationId xmlns:a16="http://schemas.microsoft.com/office/drawing/2014/main" id="{EF55E4D4-DD21-C238-58C6-C80BECE70EB0}"/>
                </a:ext>
              </a:extLst>
            </p:cNvPr>
            <p:cNvSpPr/>
            <p:nvPr/>
          </p:nvSpPr>
          <p:spPr>
            <a:xfrm>
              <a:off x="7203548" y="1810604"/>
              <a:ext cx="457200" cy="182880"/>
            </a:xfrm>
            <a:prstGeom prst="rect">
              <a:avLst/>
            </a:prstGeom>
            <a:noFill/>
            <a:ln/>
          </p:spPr>
          <p:txBody>
            <a:bodyPr wrap="square" lIns="0" tIns="0" rIns="0" bIns="0" rtlCol="0" anchor="ctr"/>
            <a:lstStyle/>
            <a:p>
              <a:pPr marL="0" indent="0" algn="ctr">
                <a:buNone/>
              </a:pPr>
              <a:r>
                <a:rPr lang="en-US" b="1">
                  <a:solidFill>
                    <a:schemeClr val="accent3">
                      <a:lumMod val="75000"/>
                    </a:schemeClr>
                  </a:solidFill>
                </a:rPr>
                <a:t>92</a:t>
              </a:r>
              <a:endParaRPr lang="en-US">
                <a:solidFill>
                  <a:schemeClr val="accent3">
                    <a:lumMod val="75000"/>
                  </a:schemeClr>
                </a:solidFill>
              </a:endParaRPr>
            </a:p>
          </p:txBody>
        </p:sp>
        <p:sp>
          <p:nvSpPr>
            <p:cNvPr id="213" name="Text 68">
              <a:extLst>
                <a:ext uri="{FF2B5EF4-FFF2-40B4-BE49-F238E27FC236}">
                  <a16:creationId xmlns:a16="http://schemas.microsoft.com/office/drawing/2014/main" id="{77A526F1-AEDF-5053-AF4A-5A8D3E887A08}"/>
                </a:ext>
              </a:extLst>
            </p:cNvPr>
            <p:cNvSpPr/>
            <p:nvPr/>
          </p:nvSpPr>
          <p:spPr>
            <a:xfrm>
              <a:off x="1058767" y="924449"/>
              <a:ext cx="1463040" cy="201168"/>
            </a:xfrm>
            <a:prstGeom prst="rect">
              <a:avLst/>
            </a:prstGeom>
            <a:noFill/>
            <a:ln/>
          </p:spPr>
          <p:txBody>
            <a:bodyPr wrap="square" lIns="0" tIns="0" rIns="0" bIns="0" rtlCol="0" anchor="ctr"/>
            <a:lstStyle/>
            <a:p>
              <a:pPr marL="0" indent="0">
                <a:buNone/>
              </a:pPr>
              <a:r>
                <a:rPr lang="en-US" b="1"/>
                <a:t>ELA Enrolled</a:t>
              </a:r>
              <a:endParaRPr lang="en-US"/>
            </a:p>
          </p:txBody>
        </p:sp>
        <p:sp>
          <p:nvSpPr>
            <p:cNvPr id="215" name="Shape 69">
              <a:extLst>
                <a:ext uri="{FF2B5EF4-FFF2-40B4-BE49-F238E27FC236}">
                  <a16:creationId xmlns:a16="http://schemas.microsoft.com/office/drawing/2014/main" id="{A1AC411D-822A-408C-AC48-CD5297994F8C}"/>
                </a:ext>
              </a:extLst>
            </p:cNvPr>
            <p:cNvSpPr/>
            <p:nvPr/>
          </p:nvSpPr>
          <p:spPr>
            <a:xfrm>
              <a:off x="2887620" y="899969"/>
              <a:ext cx="228600" cy="228600"/>
            </a:xfrm>
            <a:prstGeom prst="rect">
              <a:avLst/>
            </a:prstGeom>
            <a:solidFill>
              <a:schemeClr val="accent3">
                <a:lumMod val="20000"/>
                <a:lumOff val="80000"/>
              </a:schemeClr>
            </a:solidFill>
            <a:ln w="12700">
              <a:noFill/>
              <a:prstDash val="solid"/>
            </a:ln>
          </p:spPr>
          <p:txBody>
            <a:bodyPr/>
            <a:lstStyle/>
            <a:p>
              <a:endParaRPr lang="en-US" sz="3200"/>
            </a:p>
          </p:txBody>
        </p:sp>
        <p:sp>
          <p:nvSpPr>
            <p:cNvPr id="217" name="Text 70">
              <a:extLst>
                <a:ext uri="{FF2B5EF4-FFF2-40B4-BE49-F238E27FC236}">
                  <a16:creationId xmlns:a16="http://schemas.microsoft.com/office/drawing/2014/main" id="{4A33599B-0F85-01FB-C44D-73FC74296558}"/>
                </a:ext>
              </a:extLst>
            </p:cNvPr>
            <p:cNvSpPr/>
            <p:nvPr/>
          </p:nvSpPr>
          <p:spPr>
            <a:xfrm>
              <a:off x="3226853" y="914946"/>
              <a:ext cx="1463040" cy="201168"/>
            </a:xfrm>
            <a:prstGeom prst="rect">
              <a:avLst/>
            </a:prstGeom>
            <a:noFill/>
            <a:ln>
              <a:noFill/>
            </a:ln>
          </p:spPr>
          <p:txBody>
            <a:bodyPr wrap="square" lIns="0" tIns="0" rIns="0" bIns="0" rtlCol="0" anchor="ctr"/>
            <a:lstStyle/>
            <a:p>
              <a:pPr marL="0" indent="0">
                <a:buNone/>
              </a:pPr>
              <a:r>
                <a:rPr lang="en-US" b="1"/>
                <a:t>Math enrolled</a:t>
              </a:r>
              <a:endParaRPr lang="en-US"/>
            </a:p>
          </p:txBody>
        </p:sp>
        <p:sp>
          <p:nvSpPr>
            <p:cNvPr id="219" name="TextBox 218">
              <a:extLst>
                <a:ext uri="{FF2B5EF4-FFF2-40B4-BE49-F238E27FC236}">
                  <a16:creationId xmlns:a16="http://schemas.microsoft.com/office/drawing/2014/main" id="{E3387DA3-EF5C-4B63-211D-08E80A3F712B}"/>
                </a:ext>
              </a:extLst>
            </p:cNvPr>
            <p:cNvSpPr txBox="1"/>
            <p:nvPr/>
          </p:nvSpPr>
          <p:spPr>
            <a:xfrm>
              <a:off x="102108" y="288047"/>
              <a:ext cx="8857488" cy="369332"/>
            </a:xfrm>
            <a:prstGeom prst="rect">
              <a:avLst/>
            </a:prstGeom>
            <a:noFill/>
          </p:spPr>
          <p:txBody>
            <a:bodyPr wrap="square" lIns="0" tIns="0" rIns="0" bIns="0" anchor="t">
              <a:spAutoFit/>
            </a:bodyPr>
            <a:lstStyle/>
            <a:p>
              <a:pPr algn="ctr"/>
              <a:r>
                <a:rPr lang="en-US" sz="2400" b="1">
                  <a:solidFill>
                    <a:srgbClr val="1E4782"/>
                  </a:solidFill>
                  <a:latin typeface="Aptos"/>
                </a:rPr>
                <a:t>College Enrollment/Graduation Rate % MA Students</a:t>
              </a:r>
            </a:p>
          </p:txBody>
        </p:sp>
        <p:sp>
          <p:nvSpPr>
            <p:cNvPr id="2" name="TextBox 1">
              <a:extLst>
                <a:ext uri="{FF2B5EF4-FFF2-40B4-BE49-F238E27FC236}">
                  <a16:creationId xmlns:a16="http://schemas.microsoft.com/office/drawing/2014/main" id="{6244D383-5BC0-27CD-2367-E38081741362}"/>
                </a:ext>
              </a:extLst>
            </p:cNvPr>
            <p:cNvSpPr txBox="1"/>
            <p:nvPr/>
          </p:nvSpPr>
          <p:spPr>
            <a:xfrm>
              <a:off x="936705" y="6669654"/>
              <a:ext cx="84100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i="1"/>
            </a:p>
          </p:txBody>
        </p:sp>
      </p:grpSp>
    </p:spTree>
    <p:extLst>
      <p:ext uri="{BB962C8B-B14F-4D97-AF65-F5344CB8AC3E}">
        <p14:creationId xmlns:p14="http://schemas.microsoft.com/office/powerpoint/2010/main" val="2507065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DAA53-774E-D68F-95F2-DC5D30985195}"/>
              </a:ext>
            </a:extLst>
          </p:cNvPr>
          <p:cNvSpPr>
            <a:spLocks noGrp="1"/>
          </p:cNvSpPr>
          <p:nvPr>
            <p:ph type="title"/>
          </p:nvPr>
        </p:nvSpPr>
        <p:spPr/>
        <p:txBody>
          <a:bodyPr>
            <a:normAutofit/>
          </a:bodyPr>
          <a:lstStyle/>
          <a:p>
            <a:r>
              <a:rPr lang="en-US" sz="3200">
                <a:latin typeface="Aptos Display" panose="020B0004020202020204" pitchFamily="34" charset="0"/>
              </a:rPr>
              <a:t>In Massachusetts: the more you learn, the more you earn</a:t>
            </a:r>
          </a:p>
        </p:txBody>
      </p:sp>
      <p:grpSp>
        <p:nvGrpSpPr>
          <p:cNvPr id="4" name="Group 3" descr="Median annual earning increases from High School Diploma, to Associate's Degree, to Bachelor's Degree.">
            <a:extLst>
              <a:ext uri="{FF2B5EF4-FFF2-40B4-BE49-F238E27FC236}">
                <a16:creationId xmlns:a16="http://schemas.microsoft.com/office/drawing/2014/main" id="{B0A837E4-765D-0411-40F7-CF5A302A838C}"/>
              </a:ext>
            </a:extLst>
          </p:cNvPr>
          <p:cNvGrpSpPr/>
          <p:nvPr/>
        </p:nvGrpSpPr>
        <p:grpSpPr>
          <a:xfrm>
            <a:off x="558439" y="457201"/>
            <a:ext cx="6181725" cy="5443391"/>
            <a:chOff x="472714" y="1334979"/>
            <a:chExt cx="6181725" cy="5137048"/>
          </a:xfrm>
        </p:grpSpPr>
        <p:sp>
          <p:nvSpPr>
            <p:cNvPr id="5" name="Text 3">
              <a:extLst>
                <a:ext uri="{FF2B5EF4-FFF2-40B4-BE49-F238E27FC236}">
                  <a16:creationId xmlns:a16="http://schemas.microsoft.com/office/drawing/2014/main" id="{A1A0D938-AB0B-01CF-AB91-311C7653A0D3}"/>
                </a:ext>
              </a:extLst>
            </p:cNvPr>
            <p:cNvSpPr/>
            <p:nvPr/>
          </p:nvSpPr>
          <p:spPr>
            <a:xfrm>
              <a:off x="581025" y="1334979"/>
              <a:ext cx="6069467" cy="618991"/>
            </a:xfrm>
            <a:prstGeom prst="rect">
              <a:avLst/>
            </a:prstGeom>
            <a:noFill/>
            <a:ln/>
          </p:spPr>
          <p:txBody>
            <a:bodyPr wrap="square" lIns="0" tIns="0" rIns="0" bIns="0" rtlCol="0" anchor="ctr"/>
            <a:lstStyle/>
            <a:p>
              <a:pPr algn="ctr"/>
              <a:r>
                <a:rPr lang="en-US" sz="2400" b="1">
                  <a:solidFill>
                    <a:srgbClr val="1E4782"/>
                  </a:solidFill>
                </a:rPr>
                <a:t>Median annual earnings by highest degree</a:t>
              </a:r>
            </a:p>
          </p:txBody>
        </p:sp>
        <p:sp>
          <p:nvSpPr>
            <p:cNvPr id="11" name="Shape 6">
              <a:extLst>
                <a:ext uri="{FF2B5EF4-FFF2-40B4-BE49-F238E27FC236}">
                  <a16:creationId xmlns:a16="http://schemas.microsoft.com/office/drawing/2014/main" id="{E4E9D922-9C6A-1C97-DEE9-19EFFD16F3C4}"/>
                </a:ext>
              </a:extLst>
            </p:cNvPr>
            <p:cNvSpPr/>
            <p:nvPr/>
          </p:nvSpPr>
          <p:spPr>
            <a:xfrm>
              <a:off x="1168039" y="4367723"/>
              <a:ext cx="5486400" cy="0"/>
            </a:xfrm>
            <a:prstGeom prst="line">
              <a:avLst/>
            </a:prstGeom>
            <a:noFill/>
            <a:ln w="10160">
              <a:solidFill>
                <a:srgbClr val="D9E1EA"/>
              </a:solidFill>
              <a:prstDash val="solid"/>
            </a:ln>
          </p:spPr>
          <p:txBody>
            <a:bodyPr/>
            <a:lstStyle/>
            <a:p>
              <a:endParaRPr lang="en-US" sz="2400"/>
            </a:p>
          </p:txBody>
        </p:sp>
        <p:sp>
          <p:nvSpPr>
            <p:cNvPr id="13" name="Text 7">
              <a:extLst>
                <a:ext uri="{FF2B5EF4-FFF2-40B4-BE49-F238E27FC236}">
                  <a16:creationId xmlns:a16="http://schemas.microsoft.com/office/drawing/2014/main" id="{E4246532-E83F-5928-14A3-807A02DEB859}"/>
                </a:ext>
              </a:extLst>
            </p:cNvPr>
            <p:cNvSpPr/>
            <p:nvPr/>
          </p:nvSpPr>
          <p:spPr>
            <a:xfrm>
              <a:off x="472714" y="4241877"/>
              <a:ext cx="612648" cy="240030"/>
            </a:xfrm>
            <a:prstGeom prst="rect">
              <a:avLst/>
            </a:prstGeom>
            <a:noFill/>
            <a:ln/>
          </p:spPr>
          <p:txBody>
            <a:bodyPr wrap="square" lIns="0" tIns="0" rIns="0" bIns="0" rtlCol="0" anchor="ctr"/>
            <a:lstStyle/>
            <a:p>
              <a:pPr marL="0" indent="0" algn="r">
                <a:buNone/>
              </a:pPr>
              <a:r>
                <a:rPr lang="en-US">
                  <a:solidFill>
                    <a:srgbClr val="5F6E80"/>
                  </a:solidFill>
                </a:rPr>
                <a:t>$20K</a:t>
              </a:r>
              <a:endParaRPr lang="en-US"/>
            </a:p>
          </p:txBody>
        </p:sp>
        <p:sp>
          <p:nvSpPr>
            <p:cNvPr id="15" name="Shape 8">
              <a:extLst>
                <a:ext uri="{FF2B5EF4-FFF2-40B4-BE49-F238E27FC236}">
                  <a16:creationId xmlns:a16="http://schemas.microsoft.com/office/drawing/2014/main" id="{5BBA58FC-053B-3206-ADFC-0BBDAE4F9CE7}"/>
                </a:ext>
              </a:extLst>
            </p:cNvPr>
            <p:cNvSpPr/>
            <p:nvPr/>
          </p:nvSpPr>
          <p:spPr>
            <a:xfrm>
              <a:off x="1168039" y="3681923"/>
              <a:ext cx="5486400" cy="0"/>
            </a:xfrm>
            <a:prstGeom prst="line">
              <a:avLst/>
            </a:prstGeom>
            <a:noFill/>
            <a:ln w="10160">
              <a:solidFill>
                <a:srgbClr val="D9E1EA"/>
              </a:solidFill>
              <a:prstDash val="solid"/>
            </a:ln>
          </p:spPr>
          <p:txBody>
            <a:bodyPr/>
            <a:lstStyle/>
            <a:p>
              <a:endParaRPr lang="en-US" sz="2400"/>
            </a:p>
          </p:txBody>
        </p:sp>
        <p:sp>
          <p:nvSpPr>
            <p:cNvPr id="17" name="Text 9">
              <a:extLst>
                <a:ext uri="{FF2B5EF4-FFF2-40B4-BE49-F238E27FC236}">
                  <a16:creationId xmlns:a16="http://schemas.microsoft.com/office/drawing/2014/main" id="{D5536AD0-044E-0ADA-4D4B-F610C14EA12D}"/>
                </a:ext>
              </a:extLst>
            </p:cNvPr>
            <p:cNvSpPr/>
            <p:nvPr/>
          </p:nvSpPr>
          <p:spPr>
            <a:xfrm>
              <a:off x="472714" y="3636979"/>
              <a:ext cx="612648" cy="103206"/>
            </a:xfrm>
            <a:prstGeom prst="rect">
              <a:avLst/>
            </a:prstGeom>
            <a:noFill/>
            <a:ln/>
          </p:spPr>
          <p:txBody>
            <a:bodyPr wrap="square" lIns="0" tIns="0" rIns="0" bIns="0" rtlCol="0" anchor="ctr"/>
            <a:lstStyle/>
            <a:p>
              <a:pPr marL="0" indent="0" algn="r">
                <a:buNone/>
              </a:pPr>
              <a:r>
                <a:rPr lang="en-US">
                  <a:solidFill>
                    <a:srgbClr val="5F6E80"/>
                  </a:solidFill>
                </a:rPr>
                <a:t>$40K</a:t>
              </a:r>
              <a:endParaRPr lang="en-US"/>
            </a:p>
          </p:txBody>
        </p:sp>
        <p:sp>
          <p:nvSpPr>
            <p:cNvPr id="19" name="Shape 10">
              <a:extLst>
                <a:ext uri="{FF2B5EF4-FFF2-40B4-BE49-F238E27FC236}">
                  <a16:creationId xmlns:a16="http://schemas.microsoft.com/office/drawing/2014/main" id="{8907D491-9161-5F10-70A7-3691818BA2F7}"/>
                </a:ext>
              </a:extLst>
            </p:cNvPr>
            <p:cNvSpPr/>
            <p:nvPr/>
          </p:nvSpPr>
          <p:spPr>
            <a:xfrm>
              <a:off x="1168039" y="2996123"/>
              <a:ext cx="5486400" cy="0"/>
            </a:xfrm>
            <a:prstGeom prst="line">
              <a:avLst/>
            </a:prstGeom>
            <a:noFill/>
            <a:ln w="10160">
              <a:solidFill>
                <a:srgbClr val="D9E1EA"/>
              </a:solidFill>
              <a:prstDash val="solid"/>
            </a:ln>
          </p:spPr>
          <p:txBody>
            <a:bodyPr/>
            <a:lstStyle/>
            <a:p>
              <a:endParaRPr lang="en-US" sz="2400"/>
            </a:p>
          </p:txBody>
        </p:sp>
        <p:sp>
          <p:nvSpPr>
            <p:cNvPr id="21" name="Text 11">
              <a:extLst>
                <a:ext uri="{FF2B5EF4-FFF2-40B4-BE49-F238E27FC236}">
                  <a16:creationId xmlns:a16="http://schemas.microsoft.com/office/drawing/2014/main" id="{432FAAAD-CD14-4387-6A71-C8C042D4B450}"/>
                </a:ext>
              </a:extLst>
            </p:cNvPr>
            <p:cNvSpPr/>
            <p:nvPr/>
          </p:nvSpPr>
          <p:spPr>
            <a:xfrm>
              <a:off x="472714" y="2879266"/>
              <a:ext cx="612648" cy="240030"/>
            </a:xfrm>
            <a:prstGeom prst="rect">
              <a:avLst/>
            </a:prstGeom>
            <a:noFill/>
            <a:ln/>
          </p:spPr>
          <p:txBody>
            <a:bodyPr wrap="square" lIns="0" tIns="0" rIns="0" bIns="0" rtlCol="0" anchor="ctr"/>
            <a:lstStyle/>
            <a:p>
              <a:pPr marL="0" indent="0" algn="r">
                <a:buNone/>
              </a:pPr>
              <a:r>
                <a:rPr lang="en-US">
                  <a:solidFill>
                    <a:srgbClr val="5F6E80"/>
                  </a:solidFill>
                </a:rPr>
                <a:t>$60K</a:t>
              </a:r>
              <a:endParaRPr lang="en-US"/>
            </a:p>
          </p:txBody>
        </p:sp>
        <p:sp>
          <p:nvSpPr>
            <p:cNvPr id="23" name="Shape 12">
              <a:extLst>
                <a:ext uri="{FF2B5EF4-FFF2-40B4-BE49-F238E27FC236}">
                  <a16:creationId xmlns:a16="http://schemas.microsoft.com/office/drawing/2014/main" id="{A47A35E1-4DAC-B624-82C0-37F83538674D}"/>
                </a:ext>
              </a:extLst>
            </p:cNvPr>
            <p:cNvSpPr/>
            <p:nvPr/>
          </p:nvSpPr>
          <p:spPr>
            <a:xfrm>
              <a:off x="1168039" y="2310323"/>
              <a:ext cx="5486400" cy="0"/>
            </a:xfrm>
            <a:prstGeom prst="line">
              <a:avLst/>
            </a:prstGeom>
            <a:noFill/>
            <a:ln w="10160">
              <a:solidFill>
                <a:srgbClr val="D9E1EA"/>
              </a:solidFill>
              <a:prstDash val="solid"/>
            </a:ln>
          </p:spPr>
          <p:txBody>
            <a:bodyPr/>
            <a:lstStyle/>
            <a:p>
              <a:endParaRPr lang="en-US" sz="2400"/>
            </a:p>
          </p:txBody>
        </p:sp>
        <p:sp>
          <p:nvSpPr>
            <p:cNvPr id="25" name="Text 13">
              <a:extLst>
                <a:ext uri="{FF2B5EF4-FFF2-40B4-BE49-F238E27FC236}">
                  <a16:creationId xmlns:a16="http://schemas.microsoft.com/office/drawing/2014/main" id="{23B2CC11-A180-783A-C3F8-55D19DFD8290}"/>
                </a:ext>
              </a:extLst>
            </p:cNvPr>
            <p:cNvSpPr/>
            <p:nvPr/>
          </p:nvSpPr>
          <p:spPr>
            <a:xfrm>
              <a:off x="472714" y="2137364"/>
              <a:ext cx="612648" cy="368045"/>
            </a:xfrm>
            <a:prstGeom prst="rect">
              <a:avLst/>
            </a:prstGeom>
            <a:noFill/>
            <a:ln/>
          </p:spPr>
          <p:txBody>
            <a:bodyPr wrap="square" lIns="0" tIns="0" rIns="0" bIns="0" rtlCol="0" anchor="ctr"/>
            <a:lstStyle/>
            <a:p>
              <a:pPr marL="0" indent="0" algn="r">
                <a:buNone/>
              </a:pPr>
              <a:r>
                <a:rPr lang="en-US">
                  <a:solidFill>
                    <a:srgbClr val="5F6E80"/>
                  </a:solidFill>
                </a:rPr>
                <a:t>$80K</a:t>
              </a:r>
              <a:endParaRPr lang="en-US"/>
            </a:p>
          </p:txBody>
        </p:sp>
        <p:sp>
          <p:nvSpPr>
            <p:cNvPr id="27" name="Shape 14">
              <a:extLst>
                <a:ext uri="{FF2B5EF4-FFF2-40B4-BE49-F238E27FC236}">
                  <a16:creationId xmlns:a16="http://schemas.microsoft.com/office/drawing/2014/main" id="{FCA8AD93-FC18-C213-F8FD-117EC6315D53}"/>
                </a:ext>
              </a:extLst>
            </p:cNvPr>
            <p:cNvSpPr/>
            <p:nvPr/>
          </p:nvSpPr>
          <p:spPr>
            <a:xfrm>
              <a:off x="1670959" y="3441893"/>
              <a:ext cx="1097280" cy="1611630"/>
            </a:xfrm>
            <a:prstGeom prst="rect">
              <a:avLst/>
            </a:prstGeom>
            <a:solidFill>
              <a:schemeClr val="tx2">
                <a:lumMod val="50000"/>
                <a:lumOff val="50000"/>
              </a:schemeClr>
            </a:solidFill>
            <a:ln w="12700">
              <a:noFill/>
              <a:prstDash val="solid"/>
            </a:ln>
          </p:spPr>
          <p:txBody>
            <a:bodyPr/>
            <a:lstStyle/>
            <a:p>
              <a:endParaRPr lang="en-US" sz="2400"/>
            </a:p>
          </p:txBody>
        </p:sp>
        <p:sp>
          <p:nvSpPr>
            <p:cNvPr id="29" name="Text 15">
              <a:extLst>
                <a:ext uri="{FF2B5EF4-FFF2-40B4-BE49-F238E27FC236}">
                  <a16:creationId xmlns:a16="http://schemas.microsoft.com/office/drawing/2014/main" id="{A32943AF-3384-C172-49B2-B2385CFA5854}"/>
                </a:ext>
              </a:extLst>
            </p:cNvPr>
            <p:cNvSpPr/>
            <p:nvPr/>
          </p:nvSpPr>
          <p:spPr>
            <a:xfrm>
              <a:off x="1625239" y="3149285"/>
              <a:ext cx="1188720" cy="219456"/>
            </a:xfrm>
            <a:prstGeom prst="rect">
              <a:avLst/>
            </a:prstGeom>
            <a:noFill/>
            <a:ln/>
          </p:spPr>
          <p:txBody>
            <a:bodyPr wrap="square" lIns="0" tIns="0" rIns="0" bIns="0" rtlCol="0" anchor="ctr"/>
            <a:lstStyle/>
            <a:p>
              <a:pPr marL="0" indent="0" algn="ctr">
                <a:buNone/>
              </a:pPr>
              <a:r>
                <a:rPr lang="en-US" sz="2400" b="1">
                  <a:solidFill>
                    <a:srgbClr val="1E4782"/>
                  </a:solidFill>
                </a:rPr>
                <a:t>$47K</a:t>
              </a:r>
              <a:endParaRPr lang="en-US" sz="2400">
                <a:solidFill>
                  <a:srgbClr val="1E4782"/>
                </a:solidFill>
              </a:endParaRPr>
            </a:p>
          </p:txBody>
        </p:sp>
        <p:sp>
          <p:nvSpPr>
            <p:cNvPr id="31" name="Text 16">
              <a:extLst>
                <a:ext uri="{FF2B5EF4-FFF2-40B4-BE49-F238E27FC236}">
                  <a16:creationId xmlns:a16="http://schemas.microsoft.com/office/drawing/2014/main" id="{AF1B6FA8-8A29-6068-6BBB-47BFFE748926}"/>
                </a:ext>
              </a:extLst>
            </p:cNvPr>
            <p:cNvSpPr/>
            <p:nvPr/>
          </p:nvSpPr>
          <p:spPr>
            <a:xfrm>
              <a:off x="1506367" y="5271429"/>
              <a:ext cx="1426464" cy="201168"/>
            </a:xfrm>
            <a:prstGeom prst="rect">
              <a:avLst/>
            </a:prstGeom>
            <a:noFill/>
            <a:ln/>
          </p:spPr>
          <p:txBody>
            <a:bodyPr wrap="square" lIns="0" tIns="0" rIns="0" bIns="0" rtlCol="0" anchor="ctr"/>
            <a:lstStyle/>
            <a:p>
              <a:pPr marL="0" indent="0" algn="ctr">
                <a:lnSpc>
                  <a:spcPts val="1600"/>
                </a:lnSpc>
                <a:buNone/>
              </a:pPr>
              <a:r>
                <a:rPr lang="en-US">
                  <a:solidFill>
                    <a:srgbClr val="5F6E80"/>
                  </a:solidFill>
                </a:rPr>
                <a:t>High school diploma</a:t>
              </a:r>
              <a:endParaRPr lang="en-US"/>
            </a:p>
          </p:txBody>
        </p:sp>
        <p:sp>
          <p:nvSpPr>
            <p:cNvPr id="33" name="Shape 17">
              <a:extLst>
                <a:ext uri="{FF2B5EF4-FFF2-40B4-BE49-F238E27FC236}">
                  <a16:creationId xmlns:a16="http://schemas.microsoft.com/office/drawing/2014/main" id="{013DF37A-7214-225D-5C18-BE1781C20D06}"/>
                </a:ext>
              </a:extLst>
            </p:cNvPr>
            <p:cNvSpPr/>
            <p:nvPr/>
          </p:nvSpPr>
          <p:spPr>
            <a:xfrm>
              <a:off x="3271159" y="2961833"/>
              <a:ext cx="1097280" cy="2091690"/>
            </a:xfrm>
            <a:prstGeom prst="rect">
              <a:avLst/>
            </a:prstGeom>
            <a:solidFill>
              <a:schemeClr val="tx2">
                <a:lumMod val="50000"/>
                <a:lumOff val="50000"/>
              </a:schemeClr>
            </a:solidFill>
            <a:ln w="12700">
              <a:noFill/>
              <a:prstDash val="solid"/>
            </a:ln>
          </p:spPr>
          <p:txBody>
            <a:bodyPr/>
            <a:lstStyle/>
            <a:p>
              <a:endParaRPr lang="en-US" sz="2400"/>
            </a:p>
          </p:txBody>
        </p:sp>
        <p:sp>
          <p:nvSpPr>
            <p:cNvPr id="35" name="Text 18">
              <a:extLst>
                <a:ext uri="{FF2B5EF4-FFF2-40B4-BE49-F238E27FC236}">
                  <a16:creationId xmlns:a16="http://schemas.microsoft.com/office/drawing/2014/main" id="{E0949854-B0B9-4963-49DD-0FF298A0D3D5}"/>
                </a:ext>
              </a:extLst>
            </p:cNvPr>
            <p:cNvSpPr/>
            <p:nvPr/>
          </p:nvSpPr>
          <p:spPr>
            <a:xfrm>
              <a:off x="3225439" y="2669225"/>
              <a:ext cx="1188720" cy="219456"/>
            </a:xfrm>
            <a:prstGeom prst="rect">
              <a:avLst/>
            </a:prstGeom>
            <a:noFill/>
            <a:ln/>
          </p:spPr>
          <p:txBody>
            <a:bodyPr wrap="square" lIns="0" tIns="0" rIns="0" bIns="0" rtlCol="0" anchor="ctr"/>
            <a:lstStyle/>
            <a:p>
              <a:pPr marL="0" indent="0" algn="ctr">
                <a:buNone/>
              </a:pPr>
              <a:r>
                <a:rPr lang="en-US" sz="2400" b="1">
                  <a:solidFill>
                    <a:srgbClr val="1E4782"/>
                  </a:solidFill>
                </a:rPr>
                <a:t>$61K</a:t>
              </a:r>
              <a:endParaRPr lang="en-US" sz="2400">
                <a:solidFill>
                  <a:srgbClr val="1E4782"/>
                </a:solidFill>
              </a:endParaRPr>
            </a:p>
          </p:txBody>
        </p:sp>
        <p:sp>
          <p:nvSpPr>
            <p:cNvPr id="37" name="Text 19">
              <a:extLst>
                <a:ext uri="{FF2B5EF4-FFF2-40B4-BE49-F238E27FC236}">
                  <a16:creationId xmlns:a16="http://schemas.microsoft.com/office/drawing/2014/main" id="{FA019591-CFDD-E511-D89A-46D50367D939}"/>
                </a:ext>
              </a:extLst>
            </p:cNvPr>
            <p:cNvSpPr/>
            <p:nvPr/>
          </p:nvSpPr>
          <p:spPr>
            <a:xfrm>
              <a:off x="3106567" y="5271429"/>
              <a:ext cx="1426464" cy="201168"/>
            </a:xfrm>
            <a:prstGeom prst="rect">
              <a:avLst/>
            </a:prstGeom>
            <a:noFill/>
            <a:ln/>
          </p:spPr>
          <p:txBody>
            <a:bodyPr wrap="square" lIns="0" tIns="0" rIns="0" bIns="0" rtlCol="0" anchor="ctr"/>
            <a:lstStyle/>
            <a:p>
              <a:pPr marL="0" indent="0" algn="ctr">
                <a:lnSpc>
                  <a:spcPts val="1600"/>
                </a:lnSpc>
                <a:buNone/>
              </a:pPr>
              <a:r>
                <a:rPr lang="en-US">
                  <a:solidFill>
                    <a:srgbClr val="5F6E80"/>
                  </a:solidFill>
                </a:rPr>
                <a:t>Associate’s degree</a:t>
              </a:r>
              <a:endParaRPr lang="en-US"/>
            </a:p>
          </p:txBody>
        </p:sp>
        <p:sp>
          <p:nvSpPr>
            <p:cNvPr id="39" name="Shape 20">
              <a:extLst>
                <a:ext uri="{FF2B5EF4-FFF2-40B4-BE49-F238E27FC236}">
                  <a16:creationId xmlns:a16="http://schemas.microsoft.com/office/drawing/2014/main" id="{1C39C49F-DFF0-8D96-4B86-3F6CEEEA1A35}"/>
                </a:ext>
              </a:extLst>
            </p:cNvPr>
            <p:cNvSpPr/>
            <p:nvPr/>
          </p:nvSpPr>
          <p:spPr>
            <a:xfrm>
              <a:off x="4871359" y="2550353"/>
              <a:ext cx="1097280" cy="2503170"/>
            </a:xfrm>
            <a:prstGeom prst="rect">
              <a:avLst/>
            </a:prstGeom>
            <a:solidFill>
              <a:schemeClr val="tx2">
                <a:lumMod val="50000"/>
                <a:lumOff val="50000"/>
              </a:schemeClr>
            </a:solidFill>
            <a:ln w="12700">
              <a:noFill/>
              <a:prstDash val="solid"/>
            </a:ln>
          </p:spPr>
          <p:txBody>
            <a:bodyPr/>
            <a:lstStyle/>
            <a:p>
              <a:endParaRPr lang="en-US" sz="2400"/>
            </a:p>
          </p:txBody>
        </p:sp>
        <p:sp>
          <p:nvSpPr>
            <p:cNvPr id="41" name="Text 21">
              <a:extLst>
                <a:ext uri="{FF2B5EF4-FFF2-40B4-BE49-F238E27FC236}">
                  <a16:creationId xmlns:a16="http://schemas.microsoft.com/office/drawing/2014/main" id="{DEBE22E9-FE1C-E8FA-DD81-49C52C993014}"/>
                </a:ext>
              </a:extLst>
            </p:cNvPr>
            <p:cNvSpPr/>
            <p:nvPr/>
          </p:nvSpPr>
          <p:spPr>
            <a:xfrm>
              <a:off x="4825639" y="2257745"/>
              <a:ext cx="1188720" cy="219456"/>
            </a:xfrm>
            <a:prstGeom prst="rect">
              <a:avLst/>
            </a:prstGeom>
            <a:noFill/>
            <a:ln/>
          </p:spPr>
          <p:txBody>
            <a:bodyPr wrap="square" lIns="0" tIns="0" rIns="0" bIns="0" rtlCol="0" anchor="ctr"/>
            <a:lstStyle/>
            <a:p>
              <a:pPr marL="0" indent="0" algn="ctr">
                <a:buNone/>
              </a:pPr>
              <a:r>
                <a:rPr lang="en-US" sz="2400" b="1">
                  <a:solidFill>
                    <a:srgbClr val="1E4782"/>
                  </a:solidFill>
                </a:rPr>
                <a:t>$73K</a:t>
              </a:r>
              <a:endParaRPr lang="en-US" sz="2400">
                <a:solidFill>
                  <a:srgbClr val="1E4782"/>
                </a:solidFill>
              </a:endParaRPr>
            </a:p>
          </p:txBody>
        </p:sp>
        <p:sp>
          <p:nvSpPr>
            <p:cNvPr id="43" name="Text 22">
              <a:extLst>
                <a:ext uri="{FF2B5EF4-FFF2-40B4-BE49-F238E27FC236}">
                  <a16:creationId xmlns:a16="http://schemas.microsoft.com/office/drawing/2014/main" id="{7AA62612-C4FE-7287-CB6B-DB5C9C62685A}"/>
                </a:ext>
              </a:extLst>
            </p:cNvPr>
            <p:cNvSpPr/>
            <p:nvPr/>
          </p:nvSpPr>
          <p:spPr>
            <a:xfrm>
              <a:off x="4706767" y="5271429"/>
              <a:ext cx="1426464" cy="201168"/>
            </a:xfrm>
            <a:prstGeom prst="rect">
              <a:avLst/>
            </a:prstGeom>
            <a:noFill/>
            <a:ln/>
          </p:spPr>
          <p:txBody>
            <a:bodyPr wrap="square" lIns="0" tIns="0" rIns="0" bIns="0" rtlCol="0" anchor="ctr"/>
            <a:lstStyle/>
            <a:p>
              <a:pPr marL="0" indent="0" algn="ctr">
                <a:lnSpc>
                  <a:spcPts val="1600"/>
                </a:lnSpc>
                <a:buNone/>
              </a:pPr>
              <a:r>
                <a:rPr lang="en-US">
                  <a:solidFill>
                    <a:srgbClr val="5F6E80"/>
                  </a:solidFill>
                </a:rPr>
                <a:t>Bachelor’s degree</a:t>
              </a:r>
              <a:endParaRPr lang="en-US"/>
            </a:p>
          </p:txBody>
        </p:sp>
        <p:sp>
          <p:nvSpPr>
            <p:cNvPr id="45" name="Shape 23">
              <a:extLst>
                <a:ext uri="{FF2B5EF4-FFF2-40B4-BE49-F238E27FC236}">
                  <a16:creationId xmlns:a16="http://schemas.microsoft.com/office/drawing/2014/main" id="{DCDD7CA5-C7AE-C404-3D8C-AC87491C1C88}"/>
                </a:ext>
              </a:extLst>
            </p:cNvPr>
            <p:cNvSpPr/>
            <p:nvPr/>
          </p:nvSpPr>
          <p:spPr>
            <a:xfrm>
              <a:off x="1205396" y="5715028"/>
              <a:ext cx="5228806" cy="756999"/>
            </a:xfrm>
            <a:prstGeom prst="roundRect">
              <a:avLst>
                <a:gd name="adj" fmla="val 10526"/>
              </a:avLst>
            </a:prstGeom>
            <a:solidFill>
              <a:srgbClr val="F7C948"/>
            </a:solidFill>
            <a:ln w="12700">
              <a:solidFill>
                <a:srgbClr val="F1E9DD"/>
              </a:solidFill>
              <a:prstDash val="solid"/>
            </a:ln>
          </p:spPr>
          <p:txBody>
            <a:bodyPr/>
            <a:lstStyle/>
            <a:p>
              <a:endParaRPr lang="en-US" sz="2800"/>
            </a:p>
          </p:txBody>
        </p:sp>
        <p:sp>
          <p:nvSpPr>
            <p:cNvPr id="47" name="Text 24">
              <a:extLst>
                <a:ext uri="{FF2B5EF4-FFF2-40B4-BE49-F238E27FC236}">
                  <a16:creationId xmlns:a16="http://schemas.microsoft.com/office/drawing/2014/main" id="{363898A4-5B4E-45AC-D183-36BA2F2F9027}"/>
                </a:ext>
              </a:extLst>
            </p:cNvPr>
            <p:cNvSpPr/>
            <p:nvPr/>
          </p:nvSpPr>
          <p:spPr>
            <a:xfrm>
              <a:off x="1447312" y="5845170"/>
              <a:ext cx="1168253" cy="472609"/>
            </a:xfrm>
            <a:prstGeom prst="rect">
              <a:avLst/>
            </a:prstGeom>
            <a:noFill/>
            <a:ln/>
          </p:spPr>
          <p:txBody>
            <a:bodyPr wrap="square" lIns="0" tIns="0" rIns="0" bIns="0" rtlCol="0" anchor="ctr"/>
            <a:lstStyle/>
            <a:p>
              <a:pPr marL="0" indent="0">
                <a:buNone/>
              </a:pPr>
              <a:r>
                <a:rPr lang="en-US" sz="2800" b="1"/>
                <a:t>+ $26K</a:t>
              </a:r>
              <a:endParaRPr lang="en-US" sz="2800"/>
            </a:p>
          </p:txBody>
        </p:sp>
        <p:sp>
          <p:nvSpPr>
            <p:cNvPr id="49" name="Text 25">
              <a:extLst>
                <a:ext uri="{FF2B5EF4-FFF2-40B4-BE49-F238E27FC236}">
                  <a16:creationId xmlns:a16="http://schemas.microsoft.com/office/drawing/2014/main" id="{DC5C0870-C756-1218-B33F-2339E9703897}"/>
                </a:ext>
              </a:extLst>
            </p:cNvPr>
            <p:cNvSpPr/>
            <p:nvPr/>
          </p:nvSpPr>
          <p:spPr>
            <a:xfrm>
              <a:off x="2655844" y="5714756"/>
              <a:ext cx="3749040" cy="749372"/>
            </a:xfrm>
            <a:prstGeom prst="rect">
              <a:avLst/>
            </a:prstGeom>
            <a:noFill/>
            <a:ln/>
          </p:spPr>
          <p:txBody>
            <a:bodyPr wrap="square" lIns="0" tIns="0" rIns="0" bIns="0" rtlCol="0" anchor="ctr">
              <a:noAutofit/>
            </a:bodyPr>
            <a:lstStyle/>
            <a:p>
              <a:pPr marL="0" indent="0">
                <a:buNone/>
              </a:pPr>
              <a:r>
                <a:rPr lang="en-US"/>
                <a:t>median annual earnings difference: high school diploma to bachelor’s degree</a:t>
              </a:r>
            </a:p>
          </p:txBody>
        </p:sp>
      </p:grpSp>
      <p:sp>
        <p:nvSpPr>
          <p:cNvPr id="9" name="Text 7">
            <a:extLst>
              <a:ext uri="{FF2B5EF4-FFF2-40B4-BE49-F238E27FC236}">
                <a16:creationId xmlns:a16="http://schemas.microsoft.com/office/drawing/2014/main" id="{BB8E7D62-8207-C7D2-AF77-895D72C4D7B0}"/>
              </a:ext>
            </a:extLst>
          </p:cNvPr>
          <p:cNvSpPr/>
          <p:nvPr/>
        </p:nvSpPr>
        <p:spPr>
          <a:xfrm>
            <a:off x="386989" y="4261347"/>
            <a:ext cx="612648" cy="254344"/>
          </a:xfrm>
          <a:prstGeom prst="rect">
            <a:avLst/>
          </a:prstGeom>
          <a:noFill/>
          <a:ln/>
        </p:spPr>
        <p:txBody>
          <a:bodyPr wrap="square" lIns="0" tIns="0" rIns="0" bIns="0" rtlCol="0" anchor="ctr"/>
          <a:lstStyle/>
          <a:p>
            <a:pPr marL="0" indent="0" algn="r">
              <a:buNone/>
            </a:pPr>
            <a:r>
              <a:rPr lang="en-US">
                <a:solidFill>
                  <a:srgbClr val="5F6E80"/>
                </a:solidFill>
              </a:rPr>
              <a:t>$0K</a:t>
            </a:r>
            <a:endParaRPr lang="en-US"/>
          </a:p>
        </p:txBody>
      </p:sp>
      <p:sp>
        <p:nvSpPr>
          <p:cNvPr id="10" name="Text 5">
            <a:extLst>
              <a:ext uri="{FF2B5EF4-FFF2-40B4-BE49-F238E27FC236}">
                <a16:creationId xmlns:a16="http://schemas.microsoft.com/office/drawing/2014/main" id="{99AA3CD3-9D67-01B9-838B-B468CB342AD7}"/>
              </a:ext>
            </a:extLst>
          </p:cNvPr>
          <p:cNvSpPr>
            <a:spLocks noGrp="1"/>
          </p:cNvSpPr>
          <p:nvPr>
            <p:ph type="body" sz="half" idx="2"/>
          </p:nvPr>
        </p:nvSpPr>
        <p:spPr>
          <a:xfrm>
            <a:off x="7734299" y="3273136"/>
            <a:ext cx="4298373" cy="1607473"/>
          </a:xfrm>
          <a:prstGeom prst="rect">
            <a:avLst/>
          </a:prstGeom>
          <a:noFill/>
          <a:ln/>
        </p:spPr>
        <p:txBody>
          <a:bodyPr wrap="square" lIns="0" tIns="0" rIns="0" bIns="0" rtlCol="0" anchor="ctr">
            <a:normAutofit/>
          </a:bodyPr>
          <a:lstStyle/>
          <a:p>
            <a:pPr marL="0" indent="0">
              <a:lnSpc>
                <a:spcPct val="100000"/>
              </a:lnSpc>
              <a:buNone/>
            </a:pPr>
            <a:r>
              <a:rPr lang="en-US" sz="2000">
                <a:solidFill>
                  <a:schemeClr val="bg1"/>
                </a:solidFill>
              </a:rPr>
              <a:t>A bachelor’s degree is associated with substantially higher median earnings than a high school diploma or associate’s degree.</a:t>
            </a:r>
          </a:p>
        </p:txBody>
      </p:sp>
      <p:sp>
        <p:nvSpPr>
          <p:cNvPr id="7" name="Shape 6">
            <a:extLst>
              <a:ext uri="{FF2B5EF4-FFF2-40B4-BE49-F238E27FC236}">
                <a16:creationId xmlns:a16="http://schemas.microsoft.com/office/drawing/2014/main" id="{72618CB1-5C3E-D140-4EE0-518C8671D1E1}"/>
              </a:ext>
              <a:ext uri="{C183D7F6-B498-43B3-948B-1728B52AA6E4}">
                <adec:decorative xmlns:adec="http://schemas.microsoft.com/office/drawing/2017/decorative" val="1"/>
              </a:ext>
            </a:extLst>
          </p:cNvPr>
          <p:cNvSpPr/>
          <p:nvPr/>
        </p:nvSpPr>
        <p:spPr>
          <a:xfrm>
            <a:off x="1082314" y="4394697"/>
            <a:ext cx="5486400" cy="0"/>
          </a:xfrm>
          <a:prstGeom prst="line">
            <a:avLst/>
          </a:prstGeom>
          <a:noFill/>
          <a:ln w="10160">
            <a:solidFill>
              <a:srgbClr val="D9E1EA"/>
            </a:solidFill>
            <a:prstDash val="solid"/>
          </a:ln>
        </p:spPr>
        <p:txBody>
          <a:bodyPr/>
          <a:lstStyle/>
          <a:p>
            <a:endParaRPr lang="en-US" sz="2400"/>
          </a:p>
        </p:txBody>
      </p:sp>
    </p:spTree>
    <p:extLst>
      <p:ext uri="{BB962C8B-B14F-4D97-AF65-F5344CB8AC3E}">
        <p14:creationId xmlns:p14="http://schemas.microsoft.com/office/powerpoint/2010/main" val="544359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92F10-B2A2-E186-B9DC-78B0223C841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5982CA2-2BB9-4CE7-23C7-BC235D68B20E}"/>
              </a:ext>
              <a:ext uri="{C183D7F6-B498-43B3-948B-1728B52AA6E4}">
                <adec:decorative xmlns:adec="http://schemas.microsoft.com/office/drawing/2017/decorative" val="1"/>
              </a:ext>
            </a:extLst>
          </p:cNvPr>
          <p:cNvSpPr/>
          <p:nvPr/>
        </p:nvSpPr>
        <p:spPr>
          <a:xfrm>
            <a:off x="1333500" y="609600"/>
            <a:ext cx="4800600" cy="5294376"/>
          </a:xfrm>
          <a:prstGeom prst="rect">
            <a:avLst/>
          </a:prstGeom>
          <a:solidFill>
            <a:srgbClr val="0D0D0D">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5">
            <a:extLst>
              <a:ext uri="{FF2B5EF4-FFF2-40B4-BE49-F238E27FC236}">
                <a16:creationId xmlns:a16="http://schemas.microsoft.com/office/drawing/2014/main" id="{F7D4C9C6-03C6-1FA3-703F-B6B2F0FBF715}"/>
              </a:ext>
            </a:extLst>
          </p:cNvPr>
          <p:cNvSpPr txBox="1">
            <a:spLocks noGrp="1"/>
          </p:cNvSpPr>
          <p:nvPr>
            <p:ph type="title" idx="4294967295"/>
          </p:nvPr>
        </p:nvSpPr>
        <p:spPr>
          <a:xfrm>
            <a:off x="6457950" y="1811338"/>
            <a:ext cx="5734050" cy="2857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l" defTabSz="914400" rtl="0" eaLnBrk="1" latinLnBrk="0" hangingPunct="1">
              <a:lnSpc>
                <a:spcPct val="150000"/>
              </a:lnSpc>
              <a:spcBef>
                <a:spcPts val="1000"/>
              </a:spcBef>
              <a:buFont typeface="Arial" panose="020B0604020202020204" pitchFamily="34" charset="0"/>
              <a:buNone/>
              <a:defRPr sz="2000" b="0" i="0" kern="1200" spc="0">
                <a:solidFill>
                  <a:schemeClr val="tx1"/>
                </a:solidFill>
                <a:latin typeface="+mn-lt"/>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4400" b="1" i="0" u="none" strike="noStrike" kern="1200" cap="none" spc="0" normalizeH="0" baseline="0" noProof="0">
                <a:ln>
                  <a:noFill/>
                </a:ln>
                <a:solidFill>
                  <a:srgbClr val="149A8B"/>
                </a:solidFill>
                <a:effectLst/>
                <a:uLnTx/>
                <a:uFillTx/>
                <a:latin typeface="+mj-lt"/>
                <a:ea typeface="+mn-ea"/>
                <a:cs typeface="Arial" panose="020B0604020202020204" pitchFamily="34" charset="0"/>
              </a:rPr>
              <a:t>Where We </a:t>
            </a:r>
            <a:r>
              <a:rPr kumimoji="0" lang="en-US" sz="4400" b="1" i="0" u="none" strike="noStrike" kern="1200" cap="none" spc="0" normalizeH="0" baseline="0" noProof="0">
                <a:ln>
                  <a:noFill/>
                </a:ln>
                <a:solidFill>
                  <a:srgbClr val="149A8B"/>
                </a:solidFill>
                <a:effectLst/>
                <a:uLnTx/>
                <a:uFillTx/>
                <a:latin typeface="+mn-lt"/>
                <a:ea typeface="+mn-ea"/>
                <a:cs typeface="Arial" panose="020B0604020202020204" pitchFamily="34" charset="0"/>
              </a:rPr>
              <a:t>Are </a:t>
            </a:r>
            <a:r>
              <a:rPr kumimoji="0" lang="en-US" sz="4400" b="1" i="0" u="none" strike="noStrike" kern="1200" cap="none" spc="0" normalizeH="0" baseline="0" noProof="0">
                <a:ln>
                  <a:noFill/>
                </a:ln>
                <a:solidFill>
                  <a:srgbClr val="149A8B"/>
                </a:solidFill>
                <a:effectLst/>
                <a:uLnTx/>
                <a:uFillTx/>
                <a:latin typeface="+mj-lt"/>
                <a:ea typeface="+mn-ea"/>
                <a:cs typeface="Arial" panose="020B0604020202020204" pitchFamily="34" charset="0"/>
              </a:rPr>
              <a:t>Going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4000" b="0" i="0" u="none" strike="noStrike" kern="1200" cap="none" spc="0" normalizeH="0" baseline="0" noProof="0">
                <a:ln>
                  <a:noFill/>
                </a:ln>
                <a:solidFill>
                  <a:srgbClr val="149A8B"/>
                </a:solidFill>
                <a:effectLst/>
                <a:uLnTx/>
                <a:uFillTx/>
                <a:latin typeface="+mj-lt"/>
                <a:ea typeface="+mn-ea"/>
                <a:cs typeface="Arial" panose="020B0604020202020204" pitchFamily="34" charset="0"/>
              </a:rPr>
              <a:t>Statewide Goals</a:t>
            </a:r>
          </a:p>
        </p:txBody>
      </p:sp>
      <p:pic>
        <p:nvPicPr>
          <p:cNvPr id="8" name="Picture Placeholder 7" descr="Two smiling young students look out the open window of a school bus.">
            <a:extLst>
              <a:ext uri="{FF2B5EF4-FFF2-40B4-BE49-F238E27FC236}">
                <a16:creationId xmlns:a16="http://schemas.microsoft.com/office/drawing/2014/main" id="{B07A4EB8-45EA-E9C0-1E27-7C43C51058FA}"/>
              </a:ext>
            </a:extLst>
          </p:cNvPr>
          <p:cNvPicPr>
            <a:picLocks noGrp="1" noChangeAspect="1"/>
          </p:cNvPicPr>
          <p:nvPr>
            <p:ph type="pic" sz="quarter" idx="13"/>
          </p:nvPr>
        </p:nvPicPr>
        <p:blipFill>
          <a:blip r:embed="rId3">
            <a:extLst>
              <a:ext uri="{BEBA8EAE-BF5A-486C-A8C5-ECC9F3942E4B}">
                <a14:imgProps xmlns:a14="http://schemas.microsoft.com/office/drawing/2010/main">
                  <a14:imgLayer r:embed="rId4">
                    <a14:imgEffect>
                      <a14:brightnessContrast bright="25000"/>
                    </a14:imgEffect>
                  </a14:imgLayer>
                </a14:imgProps>
              </a:ext>
            </a:extLst>
          </a:blip>
          <a:srcRect l="19910" r="19910"/>
          <a:stretch>
            <a:fillRect/>
          </a:stretch>
        </p:blipFill>
        <p:spPr>
          <a:prstGeom prst="rect">
            <a:avLst/>
          </a:prstGeom>
          <a:effectLst>
            <a:outerShdw blurRad="795598" dist="50800" dir="5400000" algn="ctr" rotWithShape="0">
              <a:srgbClr val="000000">
                <a:alpha val="29550"/>
              </a:srgbClr>
            </a:outerShdw>
          </a:effectLst>
        </p:spPr>
      </p:pic>
      <p:sp>
        <p:nvSpPr>
          <p:cNvPr id="4" name="Slide Number Placeholder 3">
            <a:extLst>
              <a:ext uri="{FF2B5EF4-FFF2-40B4-BE49-F238E27FC236}">
                <a16:creationId xmlns:a16="http://schemas.microsoft.com/office/drawing/2014/main" id="{345ECFFB-1745-B8EA-85E7-45B7F4D3C0A8}"/>
              </a:ext>
            </a:extLst>
          </p:cNvPr>
          <p:cNvSpPr>
            <a:spLocks noGrp="1"/>
          </p:cNvSpPr>
          <p:nvPr>
            <p:ph type="sldNum" sz="quarter" idx="12"/>
          </p:nvPr>
        </p:nvSpPr>
        <p:spPr/>
        <p:txBody>
          <a:bodyPr/>
          <a:lstStyle/>
          <a:p>
            <a:fld id="{68A8D22E-6BC5-9E47-900C-2BB94685D9F5}" type="slidenum">
              <a:rPr lang="en-US" sz="1800" smtClean="0"/>
              <a:pPr/>
              <a:t>15</a:t>
            </a:fld>
            <a:endParaRPr lang="en-US" sz="1800" dirty="0"/>
          </a:p>
        </p:txBody>
      </p:sp>
    </p:spTree>
    <p:extLst>
      <p:ext uri="{BB962C8B-B14F-4D97-AF65-F5344CB8AC3E}">
        <p14:creationId xmlns:p14="http://schemas.microsoft.com/office/powerpoint/2010/main" val="1285082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DBD4542-512C-316A-C24B-A5BC26E19333}"/>
              </a:ext>
            </a:extLst>
          </p:cNvPr>
          <p:cNvSpPr>
            <a:spLocks noGrp="1"/>
          </p:cNvSpPr>
          <p:nvPr>
            <p:ph type="title"/>
          </p:nvPr>
        </p:nvSpPr>
        <p:spPr/>
        <p:txBody>
          <a:bodyPr/>
          <a:lstStyle/>
          <a:p>
            <a:r>
              <a:rPr lang="en-US"/>
              <a:t>Vision of a Massachusetts Graduate</a:t>
            </a:r>
          </a:p>
        </p:txBody>
      </p:sp>
      <p:sp>
        <p:nvSpPr>
          <p:cNvPr id="7" name="Content Placeholder 6">
            <a:extLst>
              <a:ext uri="{FF2B5EF4-FFF2-40B4-BE49-F238E27FC236}">
                <a16:creationId xmlns:a16="http://schemas.microsoft.com/office/drawing/2014/main" id="{4FA390E1-7145-E92D-1E8A-3CB631167055}"/>
              </a:ext>
            </a:extLst>
          </p:cNvPr>
          <p:cNvSpPr>
            <a:spLocks noGrp="1"/>
          </p:cNvSpPr>
          <p:nvPr>
            <p:ph idx="1"/>
          </p:nvPr>
        </p:nvSpPr>
        <p:spPr>
          <a:xfrm>
            <a:off x="173179" y="2008197"/>
            <a:ext cx="6833411" cy="4414692"/>
          </a:xfrm>
        </p:spPr>
        <p:txBody>
          <a:bodyPr>
            <a:normAutofit lnSpcReduction="10000"/>
          </a:bodyPr>
          <a:lstStyle/>
          <a:p>
            <a:pPr marL="0" indent="0">
              <a:lnSpc>
                <a:spcPct val="100000"/>
              </a:lnSpc>
              <a:buNone/>
            </a:pPr>
            <a:r>
              <a:rPr lang="en-US">
                <a:solidFill>
                  <a:srgbClr val="566DA3"/>
                </a:solidFill>
              </a:rPr>
              <a:t>Every goal in our strategic plan exists in service of one outcome: every student equipped to </a:t>
            </a:r>
            <a:r>
              <a:rPr lang="en-US" b="1">
                <a:solidFill>
                  <a:srgbClr val="566DA3"/>
                </a:solidFill>
              </a:rPr>
              <a:t>think</a:t>
            </a:r>
            <a:r>
              <a:rPr lang="en-US">
                <a:solidFill>
                  <a:srgbClr val="566DA3"/>
                </a:solidFill>
              </a:rPr>
              <a:t> critically, </a:t>
            </a:r>
            <a:r>
              <a:rPr lang="en-US" b="1">
                <a:solidFill>
                  <a:srgbClr val="566DA3"/>
                </a:solidFill>
              </a:rPr>
              <a:t>contribute</a:t>
            </a:r>
            <a:r>
              <a:rPr lang="en-US">
                <a:solidFill>
                  <a:srgbClr val="566DA3"/>
                </a:solidFill>
              </a:rPr>
              <a:t> meaningfully, and </a:t>
            </a:r>
            <a:r>
              <a:rPr lang="en-US" b="1">
                <a:solidFill>
                  <a:srgbClr val="566DA3"/>
                </a:solidFill>
              </a:rPr>
              <a:t>lead</a:t>
            </a:r>
            <a:r>
              <a:rPr lang="en-US">
                <a:solidFill>
                  <a:srgbClr val="566DA3"/>
                </a:solidFill>
              </a:rPr>
              <a:t> confidently, wherever their path takes them.</a:t>
            </a:r>
          </a:p>
          <a:p>
            <a:pPr marL="0" indent="0">
              <a:lnSpc>
                <a:spcPct val="100000"/>
              </a:lnSpc>
              <a:buNone/>
            </a:pPr>
            <a:endParaRPr lang="en-US">
              <a:solidFill>
                <a:srgbClr val="566DA3"/>
              </a:solidFill>
            </a:endParaRPr>
          </a:p>
          <a:p>
            <a:pPr marL="0" indent="0">
              <a:lnSpc>
                <a:spcPct val="100000"/>
              </a:lnSpc>
              <a:buNone/>
            </a:pPr>
            <a:r>
              <a:rPr lang="en-US">
                <a:solidFill>
                  <a:srgbClr val="566DA3"/>
                </a:solidFill>
              </a:rPr>
              <a:t>The Vision of a Massachusetts Graduate is a shared vision, for every student, regardless of zip code. This is our north star. </a:t>
            </a:r>
          </a:p>
        </p:txBody>
      </p:sp>
      <p:sp>
        <p:nvSpPr>
          <p:cNvPr id="4" name="Slide Number Placeholder 3">
            <a:extLst>
              <a:ext uri="{FF2B5EF4-FFF2-40B4-BE49-F238E27FC236}">
                <a16:creationId xmlns:a16="http://schemas.microsoft.com/office/drawing/2014/main" id="{CF1EC30A-0061-E290-5C7E-23993BACB74F}"/>
              </a:ext>
            </a:extLst>
          </p:cNvPr>
          <p:cNvSpPr>
            <a:spLocks noGrp="1"/>
          </p:cNvSpPr>
          <p:nvPr>
            <p:ph type="sldNum" sz="quarter" idx="12"/>
          </p:nvPr>
        </p:nvSpPr>
        <p:spPr/>
        <p:txBody>
          <a:bodyPr/>
          <a:lstStyle/>
          <a:p>
            <a:fld id="{68A8D22E-6BC5-9E47-900C-2BB94685D9F5}" type="slidenum">
              <a:rPr lang="en-US" smtClean="0"/>
              <a:t>16</a:t>
            </a:fld>
            <a:endParaRPr lang="en-US"/>
          </a:p>
        </p:txBody>
      </p:sp>
      <p:pic>
        <p:nvPicPr>
          <p:cNvPr id="5" name="Picture 4" descr="Decorative">
            <a:extLst>
              <a:ext uri="{FF2B5EF4-FFF2-40B4-BE49-F238E27FC236}">
                <a16:creationId xmlns:a16="http://schemas.microsoft.com/office/drawing/2014/main" id="{9A3889FE-7AB9-064D-1773-09E1D00463A0}"/>
              </a:ext>
            </a:extLst>
          </p:cNvPr>
          <p:cNvPicPr>
            <a:picLocks noChangeAspect="1"/>
          </p:cNvPicPr>
          <p:nvPr/>
        </p:nvPicPr>
        <p:blipFill>
          <a:blip r:embed="rId2"/>
          <a:srcRect l="4953" t="2418" r="-194" b="2244"/>
          <a:stretch>
            <a:fillRect/>
          </a:stretch>
        </p:blipFill>
        <p:spPr>
          <a:xfrm>
            <a:off x="7003289" y="1718481"/>
            <a:ext cx="5197157" cy="5021233"/>
          </a:xfrm>
          <a:prstGeom prst="rect">
            <a:avLst/>
          </a:prstGeom>
        </p:spPr>
      </p:pic>
    </p:spTree>
    <p:extLst>
      <p:ext uri="{BB962C8B-B14F-4D97-AF65-F5344CB8AC3E}">
        <p14:creationId xmlns:p14="http://schemas.microsoft.com/office/powerpoint/2010/main" val="2258190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28A47-39E0-79DA-ED62-FD6B4E61DA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3F6FFB-1167-33C0-4135-E19F4E087C1A}"/>
              </a:ext>
            </a:extLst>
          </p:cNvPr>
          <p:cNvSpPr>
            <a:spLocks noGrp="1"/>
          </p:cNvSpPr>
          <p:nvPr>
            <p:ph type="title"/>
          </p:nvPr>
        </p:nvSpPr>
        <p:spPr/>
        <p:txBody>
          <a:bodyPr>
            <a:noAutofit/>
          </a:bodyPr>
          <a:lstStyle/>
          <a:p>
            <a:r>
              <a:rPr lang="en-US" sz="3200">
                <a:cs typeface="Arial"/>
              </a:rPr>
              <a:t>Where We Are Going: Statewide Goals</a:t>
            </a:r>
          </a:p>
        </p:txBody>
      </p:sp>
      <p:sp>
        <p:nvSpPr>
          <p:cNvPr id="3" name="Content Placeholder 2">
            <a:extLst>
              <a:ext uri="{FF2B5EF4-FFF2-40B4-BE49-F238E27FC236}">
                <a16:creationId xmlns:a16="http://schemas.microsoft.com/office/drawing/2014/main" id="{B4836DB4-858D-40BA-CF8D-FB5C0F637172}"/>
              </a:ext>
            </a:extLst>
          </p:cNvPr>
          <p:cNvSpPr>
            <a:spLocks noGrp="1"/>
          </p:cNvSpPr>
          <p:nvPr>
            <p:ph idx="1"/>
          </p:nvPr>
        </p:nvSpPr>
        <p:spPr/>
        <p:txBody>
          <a:bodyPr vert="horz" lIns="91440" tIns="45720" rIns="91440" bIns="45720" rtlCol="0" anchor="t">
            <a:normAutofit/>
          </a:bodyPr>
          <a:lstStyle/>
          <a:p>
            <a:pPr marL="0" indent="0">
              <a:lnSpc>
                <a:spcPct val="100000"/>
              </a:lnSpc>
              <a:buNone/>
            </a:pPr>
            <a:r>
              <a:rPr lang="en-US" sz="2400" b="1">
                <a:solidFill>
                  <a:srgbClr val="566DA3"/>
                </a:solidFill>
                <a:latin typeface="Aptos"/>
                <a:cs typeface="Arial"/>
              </a:rPr>
              <a:t>Bold proficiency goals: </a:t>
            </a:r>
            <a:r>
              <a:rPr lang="en-US" sz="2400">
                <a:solidFill>
                  <a:srgbClr val="566DA3"/>
                </a:solidFill>
                <a:latin typeface="Aptos"/>
                <a:cs typeface="Arial"/>
              </a:rPr>
              <a:t>proficiency is the strongest early predictor of postsecondary success, so the plan targets </a:t>
            </a:r>
            <a:r>
              <a:rPr lang="en-US" sz="2400" b="1">
                <a:solidFill>
                  <a:srgbClr val="566DA3"/>
                </a:solidFill>
                <a:latin typeface="Aptos"/>
                <a:cs typeface="Arial"/>
              </a:rPr>
              <a:t>new statewide highs </a:t>
            </a:r>
            <a:r>
              <a:rPr lang="en-US" sz="2400">
                <a:solidFill>
                  <a:srgbClr val="566DA3"/>
                </a:solidFill>
                <a:latin typeface="Aptos"/>
                <a:cs typeface="Arial"/>
              </a:rPr>
              <a:t>for the percentage of students meeting or exceeding expectations and new lows for the percentage of students not meeting expectations</a:t>
            </a:r>
          </a:p>
          <a:p>
            <a:pPr>
              <a:lnSpc>
                <a:spcPct val="100000"/>
              </a:lnSpc>
            </a:pPr>
            <a:endParaRPr lang="en-US" sz="2400">
              <a:solidFill>
                <a:srgbClr val="566DA3"/>
              </a:solidFill>
              <a:latin typeface="Aptos"/>
              <a:cs typeface="Arial"/>
            </a:endParaRPr>
          </a:p>
          <a:p>
            <a:pPr marL="0" indent="0">
              <a:lnSpc>
                <a:spcPct val="100000"/>
              </a:lnSpc>
              <a:buNone/>
            </a:pPr>
            <a:r>
              <a:rPr lang="en-US" sz="2400" b="1">
                <a:solidFill>
                  <a:srgbClr val="566DA3"/>
                </a:solidFill>
                <a:latin typeface="Aptos"/>
                <a:cs typeface="Arial"/>
              </a:rPr>
              <a:t>Graduation and pathways</a:t>
            </a:r>
            <a:r>
              <a:rPr lang="en-US" sz="2400">
                <a:solidFill>
                  <a:srgbClr val="566DA3"/>
                </a:solidFill>
                <a:latin typeface="Aptos"/>
                <a:cs typeface="Arial"/>
              </a:rPr>
              <a:t>: prioritizing student economic and social mobility, we include a goal to sustain </a:t>
            </a:r>
            <a:r>
              <a:rPr lang="en-US" sz="2400" b="1">
                <a:solidFill>
                  <a:srgbClr val="566DA3"/>
                </a:solidFill>
                <a:latin typeface="Aptos"/>
                <a:cs typeface="Arial"/>
              </a:rPr>
              <a:t>record graduation rates </a:t>
            </a:r>
            <a:r>
              <a:rPr lang="en-US" sz="2400">
                <a:solidFill>
                  <a:srgbClr val="566DA3"/>
                </a:solidFill>
                <a:latin typeface="Aptos"/>
                <a:cs typeface="Arial"/>
              </a:rPr>
              <a:t>while implementing more rigorous graduation standards, and ensuring that all students graduate with an advantage on their chosen path</a:t>
            </a:r>
          </a:p>
        </p:txBody>
      </p:sp>
      <p:sp>
        <p:nvSpPr>
          <p:cNvPr id="4" name="Slide Number Placeholder 3">
            <a:extLst>
              <a:ext uri="{FF2B5EF4-FFF2-40B4-BE49-F238E27FC236}">
                <a16:creationId xmlns:a16="http://schemas.microsoft.com/office/drawing/2014/main" id="{8F91C64A-6C36-DD7C-7F6D-98ADC85439C5}"/>
              </a:ext>
            </a:extLst>
          </p:cNvPr>
          <p:cNvSpPr>
            <a:spLocks noGrp="1"/>
          </p:cNvSpPr>
          <p:nvPr>
            <p:ph type="sldNum" sz="quarter" idx="12"/>
          </p:nvPr>
        </p:nvSpPr>
        <p:spPr/>
        <p:txBody>
          <a:bodyPr/>
          <a:lstStyle/>
          <a:p>
            <a:fld id="{68A8D22E-6BC5-9E47-900C-2BB94685D9F5}" type="slidenum">
              <a:rPr lang="en-US" sz="1800" smtClean="0"/>
              <a:t>17</a:t>
            </a:fld>
            <a:endParaRPr lang="en-US" sz="1800" dirty="0"/>
          </a:p>
        </p:txBody>
      </p:sp>
    </p:spTree>
    <p:extLst>
      <p:ext uri="{BB962C8B-B14F-4D97-AF65-F5344CB8AC3E}">
        <p14:creationId xmlns:p14="http://schemas.microsoft.com/office/powerpoint/2010/main" val="3135704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C412AB5-6866-C598-43FE-37F34DAEFF77}"/>
              </a:ext>
            </a:extLst>
          </p:cNvPr>
          <p:cNvSpPr>
            <a:spLocks noGrp="1"/>
          </p:cNvSpPr>
          <p:nvPr>
            <p:ph type="title"/>
          </p:nvPr>
        </p:nvSpPr>
        <p:spPr/>
        <p:txBody>
          <a:bodyPr/>
          <a:lstStyle/>
          <a:p>
            <a:r>
              <a:rPr lang="en-US"/>
              <a:t>Statewide Proficiency Goal</a:t>
            </a:r>
          </a:p>
        </p:txBody>
      </p:sp>
      <p:sp>
        <p:nvSpPr>
          <p:cNvPr id="6" name="Content Placeholder 5">
            <a:extLst>
              <a:ext uri="{FF2B5EF4-FFF2-40B4-BE49-F238E27FC236}">
                <a16:creationId xmlns:a16="http://schemas.microsoft.com/office/drawing/2014/main" id="{97F82D80-4B12-9805-8C85-1ED257C7FC8F}"/>
              </a:ext>
            </a:extLst>
          </p:cNvPr>
          <p:cNvSpPr>
            <a:spLocks noGrp="1"/>
          </p:cNvSpPr>
          <p:nvPr>
            <p:ph idx="1"/>
          </p:nvPr>
        </p:nvSpPr>
        <p:spPr/>
        <p:txBody>
          <a:bodyPr/>
          <a:lstStyle/>
          <a:p>
            <a:pPr marL="0" indent="0">
              <a:lnSpc>
                <a:spcPct val="100000"/>
              </a:lnSpc>
              <a:buNone/>
            </a:pPr>
            <a:endParaRPr lang="en-US" b="1" dirty="0">
              <a:solidFill>
                <a:srgbClr val="16897B"/>
              </a:solidFill>
              <a:latin typeface="+mn-lt"/>
            </a:endParaRPr>
          </a:p>
          <a:p>
            <a:pPr marL="0" indent="0">
              <a:lnSpc>
                <a:spcPct val="100000"/>
              </a:lnSpc>
              <a:buNone/>
            </a:pPr>
            <a:r>
              <a:rPr lang="en-US" b="1" dirty="0">
                <a:solidFill>
                  <a:srgbClr val="16897B"/>
                </a:solidFill>
                <a:latin typeface="+mn-lt"/>
              </a:rPr>
              <a:t>By 2031: </a:t>
            </a:r>
            <a:r>
              <a:rPr lang="en-US" dirty="0">
                <a:solidFill>
                  <a:srgbClr val="16897B"/>
                </a:solidFill>
                <a:latin typeface="+mn-lt"/>
              </a:rPr>
              <a:t>The state will set new records for the percentage of students in grades 3-8 meeting or exceeding expectations on ELA and Math MCAS, and new statewide lows for the percentage of students not meeting expectations, driven in part by accelerated growth among our lowest performing student group. ​</a:t>
            </a:r>
          </a:p>
          <a:p>
            <a:endParaRPr lang="en-US" dirty="0"/>
          </a:p>
        </p:txBody>
      </p:sp>
      <p:sp>
        <p:nvSpPr>
          <p:cNvPr id="4" name="Slide Number Placeholder 3">
            <a:extLst>
              <a:ext uri="{FF2B5EF4-FFF2-40B4-BE49-F238E27FC236}">
                <a16:creationId xmlns:a16="http://schemas.microsoft.com/office/drawing/2014/main" id="{56BE604F-ECE2-C362-7504-883B49DE6336}"/>
              </a:ext>
            </a:extLst>
          </p:cNvPr>
          <p:cNvSpPr>
            <a:spLocks noGrp="1"/>
          </p:cNvSpPr>
          <p:nvPr>
            <p:ph type="sldNum" sz="quarter" idx="12"/>
          </p:nvPr>
        </p:nvSpPr>
        <p:spPr>
          <a:xfrm>
            <a:off x="173179" y="6513291"/>
            <a:ext cx="460564" cy="185246"/>
          </a:xfrm>
        </p:spPr>
        <p:txBody>
          <a:bodyPr/>
          <a:lstStyle/>
          <a:p>
            <a:pPr algn="l"/>
            <a:fld id="{68A8D22E-6BC5-9E47-900C-2BB94685D9F5}" type="slidenum">
              <a:rPr lang="en-US" sz="1800" smtClean="0"/>
              <a:pPr algn="l"/>
              <a:t>18</a:t>
            </a:fld>
            <a:endParaRPr lang="en-US" sz="1800" dirty="0"/>
          </a:p>
        </p:txBody>
      </p:sp>
    </p:spTree>
    <p:extLst>
      <p:ext uri="{BB962C8B-B14F-4D97-AF65-F5344CB8AC3E}">
        <p14:creationId xmlns:p14="http://schemas.microsoft.com/office/powerpoint/2010/main" val="1404837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7B307-0D47-6372-701C-369F4EE0199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70215EB-85A1-8E62-C709-37758DB41EB5}"/>
              </a:ext>
            </a:extLst>
          </p:cNvPr>
          <p:cNvSpPr>
            <a:spLocks noGrp="1"/>
          </p:cNvSpPr>
          <p:nvPr>
            <p:ph type="title"/>
          </p:nvPr>
        </p:nvSpPr>
        <p:spPr/>
        <p:txBody>
          <a:bodyPr>
            <a:normAutofit/>
          </a:bodyPr>
          <a:lstStyle/>
          <a:p>
            <a:r>
              <a:rPr lang="en-US" sz="3600"/>
              <a:t>2031 Goal: </a:t>
            </a:r>
            <a:br>
              <a:rPr lang="en-US" sz="3600"/>
            </a:br>
            <a:r>
              <a:rPr lang="en-US" sz="3600"/>
              <a:t>A record </a:t>
            </a:r>
            <a:r>
              <a:rPr lang="en-US" sz="3600" u="sng"/>
              <a:t>high</a:t>
            </a:r>
            <a:r>
              <a:rPr lang="en-US" sz="3600"/>
              <a:t> number of students in grades 3-8 meeting or exceeding expectations on MCAS  </a:t>
            </a:r>
          </a:p>
        </p:txBody>
      </p:sp>
      <p:graphicFrame>
        <p:nvGraphicFramePr>
          <p:cNvPr id="9" name="Chart 8" descr="Graph displaying an increase in percent of students meeting or exceeding expectations from 41% in 2026 to 54 % in 2031.">
            <a:extLst>
              <a:ext uri="{FF2B5EF4-FFF2-40B4-BE49-F238E27FC236}">
                <a16:creationId xmlns:a16="http://schemas.microsoft.com/office/drawing/2014/main" id="{FE895768-47C5-E62E-3204-9D613D044408}"/>
              </a:ext>
            </a:extLst>
          </p:cNvPr>
          <p:cNvGraphicFramePr/>
          <p:nvPr>
            <p:extLst>
              <p:ext uri="{D42A27DB-BD31-4B8C-83A1-F6EECF244321}">
                <p14:modId xmlns:p14="http://schemas.microsoft.com/office/powerpoint/2010/main" val="2303489553"/>
              </p:ext>
            </p:extLst>
          </p:nvPr>
        </p:nvGraphicFramePr>
        <p:xfrm>
          <a:off x="308610" y="733425"/>
          <a:ext cx="7155180" cy="516255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1B0CFC76-1B1F-91E9-0233-1DD3B5A1293F}"/>
              </a:ext>
            </a:extLst>
          </p:cNvPr>
          <p:cNvSpPr>
            <a:spLocks noGrp="1"/>
          </p:cNvSpPr>
          <p:nvPr>
            <p:ph type="sldNum" sz="quarter" idx="12"/>
          </p:nvPr>
        </p:nvSpPr>
        <p:spPr/>
        <p:txBody>
          <a:bodyPr/>
          <a:lstStyle/>
          <a:p>
            <a:fld id="{68A8D22E-6BC5-9E47-900C-2BB94685D9F5}" type="slidenum">
              <a:rPr lang="en-US" sz="1800" smtClean="0"/>
              <a:pPr/>
              <a:t>19</a:t>
            </a:fld>
            <a:endParaRPr lang="en-US" sz="1800" dirty="0"/>
          </a:p>
        </p:txBody>
      </p:sp>
    </p:spTree>
    <p:extLst>
      <p:ext uri="{BB962C8B-B14F-4D97-AF65-F5344CB8AC3E}">
        <p14:creationId xmlns:p14="http://schemas.microsoft.com/office/powerpoint/2010/main" val="748750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4FF32-EE5B-9D1C-46E2-7AC09596E5AD}"/>
              </a:ext>
            </a:extLst>
          </p:cNvPr>
          <p:cNvSpPr>
            <a:spLocks noGrp="1"/>
          </p:cNvSpPr>
          <p:nvPr>
            <p:ph type="title"/>
          </p:nvPr>
        </p:nvSpPr>
        <p:spPr/>
        <p:txBody>
          <a:bodyPr>
            <a:normAutofit/>
          </a:bodyPr>
          <a:lstStyle/>
          <a:p>
            <a:r>
              <a:rPr lang="en-US" sz="3600"/>
              <a:t>2031 Goal:</a:t>
            </a:r>
            <a:br>
              <a:rPr lang="en-US" sz="3600"/>
            </a:br>
            <a:r>
              <a:rPr lang="en-US" sz="3600"/>
              <a:t>A record </a:t>
            </a:r>
            <a:r>
              <a:rPr lang="en-US" sz="3600" u="sng"/>
              <a:t>low</a:t>
            </a:r>
            <a:r>
              <a:rPr lang="en-US" sz="3600"/>
              <a:t> number of students in grades 3-8 not meeting expectations on MCAS</a:t>
            </a:r>
          </a:p>
        </p:txBody>
      </p:sp>
      <p:graphicFrame>
        <p:nvGraphicFramePr>
          <p:cNvPr id="7" name="Chart 6" descr="Line chart showing a steady decline in the percentage of students not meeting expectations from 2026 to 2031. ELA decreases from 21% to 8%, while math decreases from 18% to 8%. Both subjects show improvement each year.">
            <a:extLst>
              <a:ext uri="{FF2B5EF4-FFF2-40B4-BE49-F238E27FC236}">
                <a16:creationId xmlns:a16="http://schemas.microsoft.com/office/drawing/2014/main" id="{46D268CB-FEAC-251F-54DB-AD83CEE8E195}"/>
              </a:ext>
            </a:extLst>
          </p:cNvPr>
          <p:cNvGraphicFramePr/>
          <p:nvPr>
            <p:extLst>
              <p:ext uri="{D42A27DB-BD31-4B8C-83A1-F6EECF244321}">
                <p14:modId xmlns:p14="http://schemas.microsoft.com/office/powerpoint/2010/main" val="2902944584"/>
              </p:ext>
            </p:extLst>
          </p:nvPr>
        </p:nvGraphicFramePr>
        <p:xfrm>
          <a:off x="0" y="1304925"/>
          <a:ext cx="7578089" cy="401127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ABA22312-514C-5E4E-8D6F-A51169B739C9}"/>
              </a:ext>
            </a:extLst>
          </p:cNvPr>
          <p:cNvSpPr>
            <a:spLocks noGrp="1"/>
          </p:cNvSpPr>
          <p:nvPr>
            <p:ph type="sldNum" sz="quarter" idx="12"/>
          </p:nvPr>
        </p:nvSpPr>
        <p:spPr/>
        <p:txBody>
          <a:bodyPr/>
          <a:lstStyle/>
          <a:p>
            <a:fld id="{68A8D22E-6BC5-9E47-900C-2BB94685D9F5}" type="slidenum">
              <a:rPr lang="en-US" sz="1800" smtClean="0"/>
              <a:pPr/>
              <a:t>20</a:t>
            </a:fld>
            <a:endParaRPr lang="en-US" sz="1800" dirty="0"/>
          </a:p>
        </p:txBody>
      </p:sp>
    </p:spTree>
    <p:extLst>
      <p:ext uri="{BB962C8B-B14F-4D97-AF65-F5344CB8AC3E}">
        <p14:creationId xmlns:p14="http://schemas.microsoft.com/office/powerpoint/2010/main" val="172975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671FD-AECD-3D11-F5B4-95AE3D5F791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17015E4-437A-8B8C-1C40-6F806EBF30DF}"/>
              </a:ext>
            </a:extLst>
          </p:cNvPr>
          <p:cNvSpPr>
            <a:spLocks noGrp="1"/>
          </p:cNvSpPr>
          <p:nvPr>
            <p:ph type="title"/>
          </p:nvPr>
        </p:nvSpPr>
        <p:spPr/>
        <p:txBody>
          <a:bodyPr/>
          <a:lstStyle/>
          <a:p>
            <a:r>
              <a:rPr lang="en-US"/>
              <a:t>Statewide Secondary Goal</a:t>
            </a:r>
          </a:p>
        </p:txBody>
      </p:sp>
      <p:sp>
        <p:nvSpPr>
          <p:cNvPr id="6" name="Content Placeholder 5">
            <a:extLst>
              <a:ext uri="{FF2B5EF4-FFF2-40B4-BE49-F238E27FC236}">
                <a16:creationId xmlns:a16="http://schemas.microsoft.com/office/drawing/2014/main" id="{E573D84D-7DA9-DD14-9916-42B6F342451D}"/>
              </a:ext>
            </a:extLst>
          </p:cNvPr>
          <p:cNvSpPr>
            <a:spLocks noGrp="1"/>
          </p:cNvSpPr>
          <p:nvPr>
            <p:ph idx="1"/>
          </p:nvPr>
        </p:nvSpPr>
        <p:spPr/>
        <p:txBody>
          <a:bodyPr/>
          <a:lstStyle/>
          <a:p>
            <a:pPr marL="0" indent="0">
              <a:lnSpc>
                <a:spcPct val="100000"/>
              </a:lnSpc>
              <a:buNone/>
            </a:pPr>
            <a:endParaRPr lang="en-US" b="1">
              <a:solidFill>
                <a:srgbClr val="16897B"/>
              </a:solidFill>
              <a:latin typeface="+mn-lt"/>
            </a:endParaRPr>
          </a:p>
          <a:p>
            <a:pPr marL="0" indent="0">
              <a:lnSpc>
                <a:spcPct val="100000"/>
              </a:lnSpc>
              <a:buNone/>
            </a:pPr>
            <a:r>
              <a:rPr lang="en-US" b="1">
                <a:solidFill>
                  <a:srgbClr val="16897B"/>
                </a:solidFill>
                <a:latin typeface="+mn-lt"/>
              </a:rPr>
              <a:t>By 2031: </a:t>
            </a:r>
            <a:r>
              <a:rPr lang="en-US">
                <a:solidFill>
                  <a:srgbClr val="16897B"/>
                </a:solidFill>
                <a:latin typeface="+mn-lt"/>
              </a:rPr>
              <a:t>The state will maintain or exceed its record high 4-year graduation rate with full implementation of </a:t>
            </a:r>
            <a:r>
              <a:rPr lang="en-US" err="1">
                <a:solidFill>
                  <a:srgbClr val="16897B"/>
                </a:solidFill>
                <a:latin typeface="+mn-lt"/>
              </a:rPr>
              <a:t>MassCore</a:t>
            </a:r>
            <a:r>
              <a:rPr lang="en-US">
                <a:solidFill>
                  <a:srgbClr val="16897B"/>
                </a:solidFill>
                <a:latin typeface="+mn-lt"/>
              </a:rPr>
              <a:t> and will reach 100% of students completing advanced coursework by 12th grade, while closing gaps between students furthest from opportunity and their peers.</a:t>
            </a:r>
          </a:p>
        </p:txBody>
      </p:sp>
      <p:sp>
        <p:nvSpPr>
          <p:cNvPr id="4" name="Slide Number Placeholder 3">
            <a:extLst>
              <a:ext uri="{FF2B5EF4-FFF2-40B4-BE49-F238E27FC236}">
                <a16:creationId xmlns:a16="http://schemas.microsoft.com/office/drawing/2014/main" id="{0127C633-5740-58BB-EBA1-A34359876655}"/>
              </a:ext>
            </a:extLst>
          </p:cNvPr>
          <p:cNvSpPr>
            <a:spLocks noGrp="1"/>
          </p:cNvSpPr>
          <p:nvPr>
            <p:ph type="sldNum" sz="quarter" idx="12"/>
          </p:nvPr>
        </p:nvSpPr>
        <p:spPr>
          <a:xfrm>
            <a:off x="173179" y="6513290"/>
            <a:ext cx="496777" cy="267755"/>
          </a:xfrm>
        </p:spPr>
        <p:txBody>
          <a:bodyPr/>
          <a:lstStyle/>
          <a:p>
            <a:pPr algn="l"/>
            <a:fld id="{68A8D22E-6BC5-9E47-900C-2BB94685D9F5}" type="slidenum">
              <a:rPr lang="en-US" sz="1800" smtClean="0"/>
              <a:pPr algn="l"/>
              <a:t>21</a:t>
            </a:fld>
            <a:endParaRPr lang="en-US" sz="1800" dirty="0"/>
          </a:p>
        </p:txBody>
      </p:sp>
    </p:spTree>
    <p:extLst>
      <p:ext uri="{BB962C8B-B14F-4D97-AF65-F5344CB8AC3E}">
        <p14:creationId xmlns:p14="http://schemas.microsoft.com/office/powerpoint/2010/main" val="1950988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8385C-8EBF-DCD9-A9B9-72B302E9AB8E}"/>
              </a:ext>
            </a:extLst>
          </p:cNvPr>
          <p:cNvSpPr>
            <a:spLocks noGrp="1"/>
          </p:cNvSpPr>
          <p:nvPr>
            <p:ph type="title"/>
          </p:nvPr>
        </p:nvSpPr>
        <p:spPr/>
        <p:txBody>
          <a:bodyPr/>
          <a:lstStyle/>
          <a:p>
            <a:r>
              <a:rPr lang="en-US"/>
              <a:t>Record High 4-Year Graduation Rate</a:t>
            </a:r>
          </a:p>
        </p:txBody>
      </p:sp>
      <p:graphicFrame>
        <p:nvGraphicFramePr>
          <p:cNvPr id="8" name="Chart Placeholder 7" descr="Graph showing percent of students graduating increasing from 89.3% in 2025 to 91% in 2031.">
            <a:extLst>
              <a:ext uri="{FF2B5EF4-FFF2-40B4-BE49-F238E27FC236}">
                <a16:creationId xmlns:a16="http://schemas.microsoft.com/office/drawing/2014/main" id="{7068E359-DD46-7523-15D0-4B972B4C61AB}"/>
              </a:ext>
            </a:extLst>
          </p:cNvPr>
          <p:cNvGraphicFramePr>
            <a:graphicFrameLocks noGrp="1"/>
          </p:cNvGraphicFramePr>
          <p:nvPr>
            <p:ph type="chart" sz="quarter" idx="13"/>
            <p:extLst>
              <p:ext uri="{D42A27DB-BD31-4B8C-83A1-F6EECF244321}">
                <p14:modId xmlns:p14="http://schemas.microsoft.com/office/powerpoint/2010/main" val="1713725370"/>
              </p:ext>
            </p:extLst>
          </p:nvPr>
        </p:nvGraphicFramePr>
        <p:xfrm>
          <a:off x="266700" y="368156"/>
          <a:ext cx="6953250" cy="612472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E1F09A60-C4E6-938A-69A3-BDEA6567ED41}"/>
              </a:ext>
            </a:extLst>
          </p:cNvPr>
          <p:cNvSpPr>
            <a:spLocks noGrp="1"/>
          </p:cNvSpPr>
          <p:nvPr>
            <p:ph type="sldNum" sz="quarter" idx="12"/>
          </p:nvPr>
        </p:nvSpPr>
        <p:spPr/>
        <p:txBody>
          <a:bodyPr/>
          <a:lstStyle/>
          <a:p>
            <a:fld id="{68A8D22E-6BC5-9E47-900C-2BB94685D9F5}" type="slidenum">
              <a:rPr lang="en-US" sz="1800" smtClean="0"/>
              <a:pPr/>
              <a:t>22</a:t>
            </a:fld>
            <a:endParaRPr lang="en-US" sz="1800" dirty="0"/>
          </a:p>
        </p:txBody>
      </p:sp>
      <p:sp>
        <p:nvSpPr>
          <p:cNvPr id="9" name="Oval 8">
            <a:extLst>
              <a:ext uri="{FF2B5EF4-FFF2-40B4-BE49-F238E27FC236}">
                <a16:creationId xmlns:a16="http://schemas.microsoft.com/office/drawing/2014/main" id="{A50CE1D1-759A-8054-312D-88B2B9072733}"/>
              </a:ext>
              <a:ext uri="{C183D7F6-B498-43B3-948B-1728B52AA6E4}">
                <adec:decorative xmlns:adec="http://schemas.microsoft.com/office/drawing/2017/decorative" val="1"/>
              </a:ext>
            </a:extLst>
          </p:cNvPr>
          <p:cNvSpPr/>
          <p:nvPr/>
        </p:nvSpPr>
        <p:spPr>
          <a:xfrm>
            <a:off x="6498535" y="2859870"/>
            <a:ext cx="91440" cy="91440"/>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5135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9147A-05CA-FCEA-40A1-4C8D4CFFFC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C0F19F-27E6-0678-67DF-2543F080618C}"/>
              </a:ext>
            </a:extLst>
          </p:cNvPr>
          <p:cNvSpPr>
            <a:spLocks noGrp="1"/>
          </p:cNvSpPr>
          <p:nvPr>
            <p:ph type="title"/>
          </p:nvPr>
        </p:nvSpPr>
        <p:spPr/>
        <p:txBody>
          <a:bodyPr/>
          <a:lstStyle/>
          <a:p>
            <a:r>
              <a:rPr lang="en-US" sz="3600"/>
              <a:t>100% of students completing advanced coursework</a:t>
            </a:r>
          </a:p>
        </p:txBody>
      </p:sp>
      <p:graphicFrame>
        <p:nvGraphicFramePr>
          <p:cNvPr id="8" name="Chart 7" descr="Graph displaying % of students completing advanced coursework at 70.3% in 2026 to 100% in 2031.">
            <a:extLst>
              <a:ext uri="{FF2B5EF4-FFF2-40B4-BE49-F238E27FC236}">
                <a16:creationId xmlns:a16="http://schemas.microsoft.com/office/drawing/2014/main" id="{42098ACC-EE14-6658-3DCC-13D67780C149}"/>
              </a:ext>
            </a:extLst>
          </p:cNvPr>
          <p:cNvGraphicFramePr/>
          <p:nvPr>
            <p:extLst>
              <p:ext uri="{D42A27DB-BD31-4B8C-83A1-F6EECF244321}">
                <p14:modId xmlns:p14="http://schemas.microsoft.com/office/powerpoint/2010/main" val="2617924797"/>
              </p:ext>
            </p:extLst>
          </p:nvPr>
        </p:nvGraphicFramePr>
        <p:xfrm>
          <a:off x="285750" y="609600"/>
          <a:ext cx="6896100" cy="56007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51A8D8B6-DB4D-9C92-3234-98D01C909E8A}"/>
              </a:ext>
            </a:extLst>
          </p:cNvPr>
          <p:cNvSpPr>
            <a:spLocks noGrp="1"/>
          </p:cNvSpPr>
          <p:nvPr>
            <p:ph type="sldNum" sz="quarter" idx="12"/>
          </p:nvPr>
        </p:nvSpPr>
        <p:spPr/>
        <p:txBody>
          <a:bodyPr/>
          <a:lstStyle/>
          <a:p>
            <a:fld id="{68A8D22E-6BC5-9E47-900C-2BB94685D9F5}" type="slidenum">
              <a:rPr lang="en-US" sz="1800" smtClean="0"/>
              <a:pPr/>
              <a:t>23</a:t>
            </a:fld>
            <a:endParaRPr lang="en-US" sz="1800" dirty="0"/>
          </a:p>
        </p:txBody>
      </p:sp>
    </p:spTree>
    <p:extLst>
      <p:ext uri="{BB962C8B-B14F-4D97-AF65-F5344CB8AC3E}">
        <p14:creationId xmlns:p14="http://schemas.microsoft.com/office/powerpoint/2010/main" val="2208981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BCB32-C09E-5869-9A3A-C694F1F2B61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B66484C-0F07-D2F4-BFF0-78A05D84BD87}"/>
              </a:ext>
              <a:ext uri="{C183D7F6-B498-43B3-948B-1728B52AA6E4}">
                <adec:decorative xmlns:adec="http://schemas.microsoft.com/office/drawing/2017/decorative" val="1"/>
              </a:ext>
            </a:extLst>
          </p:cNvPr>
          <p:cNvSpPr/>
          <p:nvPr/>
        </p:nvSpPr>
        <p:spPr>
          <a:xfrm>
            <a:off x="1333500" y="609600"/>
            <a:ext cx="4800600" cy="5294376"/>
          </a:xfrm>
          <a:prstGeom prst="rect">
            <a:avLst/>
          </a:prstGeom>
          <a:solidFill>
            <a:srgbClr val="0D0D0D">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078F24EA-7C43-F985-CC4A-66D5F77D0C83}"/>
              </a:ext>
            </a:extLst>
          </p:cNvPr>
          <p:cNvSpPr>
            <a:spLocks noGrp="1"/>
          </p:cNvSpPr>
          <p:nvPr>
            <p:ph type="title" idx="4294967295"/>
          </p:nvPr>
        </p:nvSpPr>
        <p:spPr>
          <a:xfrm>
            <a:off x="6448425" y="1839913"/>
            <a:ext cx="5743575" cy="2857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rgbClr val="149A8B"/>
                </a:solidFill>
                <a:effectLst/>
                <a:uLnTx/>
                <a:uFillTx/>
                <a:latin typeface="+mj-lt"/>
                <a:ea typeface="+mn-ea"/>
                <a:cs typeface="Arial" panose="020B0604020202020204" pitchFamily="34" charset="0"/>
              </a:rPr>
              <a:t>How We Will Get There</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a:ln>
                  <a:noFill/>
                </a:ln>
                <a:solidFill>
                  <a:srgbClr val="149A8B"/>
                </a:solidFill>
                <a:effectLst/>
                <a:uLnTx/>
                <a:uFillTx/>
                <a:latin typeface="+mj-lt"/>
                <a:ea typeface="+mn-ea"/>
                <a:cs typeface="Arial" panose="020B0604020202020204" pitchFamily="34" charset="0"/>
              </a:rPr>
              <a:t>Strategic Framework</a:t>
            </a:r>
          </a:p>
        </p:txBody>
      </p:sp>
      <p:pic>
        <p:nvPicPr>
          <p:cNvPr id="7" name="Picture Placeholder 6" descr="Student musicians in red-and-white marching band uniforms perform with brass instruments.">
            <a:extLst>
              <a:ext uri="{FF2B5EF4-FFF2-40B4-BE49-F238E27FC236}">
                <a16:creationId xmlns:a16="http://schemas.microsoft.com/office/drawing/2014/main" id="{2D025D8D-7072-FEB5-0D9F-32AD1C83BF93}"/>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harpenSoften amount="25000"/>
                    </a14:imgEffect>
                    <a14:imgEffect>
                      <a14:brightnessContrast bright="15000"/>
                    </a14:imgEffect>
                  </a14:imgLayer>
                </a14:imgProps>
              </a:ext>
            </a:extLst>
          </a:blip>
          <a:srcRect l="24617" r="24617"/>
          <a:stretch>
            <a:fillRect/>
          </a:stretch>
        </p:blipFill>
        <p:spPr>
          <a:prstGeom prst="rect">
            <a:avLst/>
          </a:prstGeom>
          <a:effectLst>
            <a:outerShdw blurRad="795598" dist="50800" dir="5400000" algn="ctr" rotWithShape="0">
              <a:srgbClr val="000000">
                <a:alpha val="29550"/>
              </a:srgbClr>
            </a:outerShdw>
          </a:effectLst>
        </p:spPr>
      </p:pic>
      <p:sp>
        <p:nvSpPr>
          <p:cNvPr id="4" name="Slide Number Placeholder 3">
            <a:extLst>
              <a:ext uri="{FF2B5EF4-FFF2-40B4-BE49-F238E27FC236}">
                <a16:creationId xmlns:a16="http://schemas.microsoft.com/office/drawing/2014/main" id="{EE862633-A116-02D5-75B0-75049D39A584}"/>
              </a:ext>
            </a:extLst>
          </p:cNvPr>
          <p:cNvSpPr>
            <a:spLocks noGrp="1"/>
          </p:cNvSpPr>
          <p:nvPr>
            <p:ph type="sldNum" sz="quarter" idx="12"/>
          </p:nvPr>
        </p:nvSpPr>
        <p:spPr/>
        <p:txBody>
          <a:bodyPr/>
          <a:lstStyle/>
          <a:p>
            <a:fld id="{68A8D22E-6BC5-9E47-900C-2BB94685D9F5}" type="slidenum">
              <a:rPr lang="en-US" sz="1800" smtClean="0"/>
              <a:pPr/>
              <a:t>24</a:t>
            </a:fld>
            <a:endParaRPr lang="en-US" sz="1800" dirty="0"/>
          </a:p>
        </p:txBody>
      </p:sp>
    </p:spTree>
    <p:extLst>
      <p:ext uri="{BB962C8B-B14F-4D97-AF65-F5344CB8AC3E}">
        <p14:creationId xmlns:p14="http://schemas.microsoft.com/office/powerpoint/2010/main" val="1007766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55D0959-EB18-7F2C-98DF-D9191CC5659D}"/>
              </a:ext>
            </a:extLst>
          </p:cNvPr>
          <p:cNvSpPr>
            <a:spLocks noGrp="1"/>
          </p:cNvSpPr>
          <p:nvPr>
            <p:ph type="title"/>
          </p:nvPr>
        </p:nvSpPr>
        <p:spPr/>
        <p:txBody>
          <a:bodyPr>
            <a:normAutofit/>
          </a:bodyPr>
          <a:lstStyle/>
          <a:p>
            <a:r>
              <a:rPr lang="en-US" sz="3600">
                <a:cs typeface="Arial"/>
              </a:rPr>
              <a:t>Building on a Strong Foundation</a:t>
            </a:r>
            <a:endParaRPr lang="en-US" sz="3600"/>
          </a:p>
        </p:txBody>
      </p:sp>
      <p:sp>
        <p:nvSpPr>
          <p:cNvPr id="6" name="Content Placeholder 5">
            <a:extLst>
              <a:ext uri="{FF2B5EF4-FFF2-40B4-BE49-F238E27FC236}">
                <a16:creationId xmlns:a16="http://schemas.microsoft.com/office/drawing/2014/main" id="{AAE124F2-0E5D-00CF-5222-3970CE3CD632}"/>
              </a:ext>
            </a:extLst>
          </p:cNvPr>
          <p:cNvSpPr>
            <a:spLocks noGrp="1"/>
          </p:cNvSpPr>
          <p:nvPr>
            <p:ph idx="1"/>
          </p:nvPr>
        </p:nvSpPr>
        <p:spPr>
          <a:xfrm>
            <a:off x="628650" y="1838904"/>
            <a:ext cx="10934700" cy="4414692"/>
          </a:xfrm>
        </p:spPr>
        <p:txBody>
          <a:bodyPr vert="horz" lIns="0" tIns="0" rIns="0" bIns="0" rtlCol="0" anchor="t">
            <a:normAutofit/>
          </a:bodyPr>
          <a:lstStyle/>
          <a:p>
            <a:pPr marL="0" indent="0">
              <a:lnSpc>
                <a:spcPct val="100000"/>
              </a:lnSpc>
              <a:spcAft>
                <a:spcPts val="1000"/>
              </a:spcAft>
              <a:buNone/>
            </a:pPr>
            <a:r>
              <a:rPr lang="en-US">
                <a:solidFill>
                  <a:srgbClr val="566DA3"/>
                </a:solidFill>
                <a:cs typeface="Arial"/>
              </a:rPr>
              <a:t>DESE is building on a strong foundation that the Healey/Driscoll Administration has established for Massachusetts students, including:</a:t>
            </a:r>
          </a:p>
          <a:p>
            <a:pPr marL="685800">
              <a:lnSpc>
                <a:spcPct val="100000"/>
              </a:lnSpc>
            </a:pPr>
            <a:r>
              <a:rPr lang="en-US" sz="2400" b="1">
                <a:solidFill>
                  <a:srgbClr val="566DA3"/>
                </a:solidFill>
                <a:ea typeface="+mn-lt"/>
                <a:cs typeface="+mn-lt"/>
              </a:rPr>
              <a:t>Universal School Meals:</a:t>
            </a:r>
            <a:r>
              <a:rPr lang="en-US" sz="2400">
                <a:solidFill>
                  <a:srgbClr val="566DA3"/>
                </a:solidFill>
                <a:ea typeface="+mn-lt"/>
                <a:cs typeface="+mn-lt"/>
              </a:rPr>
              <a:t> ensuring every student is ready to learn </a:t>
            </a:r>
            <a:endParaRPr lang="en-US" sz="2400">
              <a:solidFill>
                <a:srgbClr val="566DA3"/>
              </a:solidFill>
              <a:cs typeface="Arial"/>
            </a:endParaRPr>
          </a:p>
          <a:p>
            <a:pPr marL="685800">
              <a:lnSpc>
                <a:spcPct val="100000"/>
              </a:lnSpc>
            </a:pPr>
            <a:r>
              <a:rPr lang="en-US" sz="2400" b="1">
                <a:solidFill>
                  <a:srgbClr val="566DA3"/>
                </a:solidFill>
                <a:cs typeface="Arial"/>
              </a:rPr>
              <a:t>Literacy Launch:</a:t>
            </a:r>
            <a:r>
              <a:rPr lang="en-US" sz="2400">
                <a:solidFill>
                  <a:srgbClr val="566DA3"/>
                </a:solidFill>
                <a:cs typeface="Arial"/>
              </a:rPr>
              <a:t> a historic investment in evidence-based reading instruction</a:t>
            </a:r>
            <a:endParaRPr lang="en-US" sz="2400">
              <a:solidFill>
                <a:srgbClr val="566DA3"/>
              </a:solidFill>
            </a:endParaRPr>
          </a:p>
          <a:p>
            <a:pPr marL="685800">
              <a:lnSpc>
                <a:spcPct val="100000"/>
              </a:lnSpc>
            </a:pPr>
            <a:r>
              <a:rPr lang="en-US" sz="2400" b="1">
                <a:solidFill>
                  <a:srgbClr val="566DA3"/>
                </a:solidFill>
                <a:cs typeface="Arial"/>
              </a:rPr>
              <a:t>Reimagining High School</a:t>
            </a:r>
            <a:r>
              <a:rPr lang="en-US" sz="2400">
                <a:solidFill>
                  <a:srgbClr val="566DA3"/>
                </a:solidFill>
                <a:cs typeface="Arial"/>
              </a:rPr>
              <a:t>: growing access to postsecondary pathways including Early College programs, Career Technical Education programs, and Innovation Career Pathways, for every student; building on the recommendations from the Statewide Graduation Council's final report</a:t>
            </a:r>
            <a:endParaRPr lang="en-US" sz="2400">
              <a:solidFill>
                <a:srgbClr val="566DA3"/>
              </a:solidFill>
            </a:endParaRPr>
          </a:p>
        </p:txBody>
      </p:sp>
      <p:sp>
        <p:nvSpPr>
          <p:cNvPr id="2" name="Slide Number Placeholder 1">
            <a:extLst>
              <a:ext uri="{FF2B5EF4-FFF2-40B4-BE49-F238E27FC236}">
                <a16:creationId xmlns:a16="http://schemas.microsoft.com/office/drawing/2014/main" id="{E2348286-8745-45C1-6300-3BF4114DC1D6}"/>
              </a:ext>
            </a:extLst>
          </p:cNvPr>
          <p:cNvSpPr>
            <a:spLocks noGrp="1"/>
          </p:cNvSpPr>
          <p:nvPr>
            <p:ph type="sldNum" sz="quarter" idx="12"/>
          </p:nvPr>
        </p:nvSpPr>
        <p:spPr/>
        <p:txBody>
          <a:bodyPr/>
          <a:lstStyle/>
          <a:p>
            <a:fld id="{68A8D22E-6BC5-9E47-900C-2BB94685D9F5}" type="slidenum">
              <a:rPr lang="en-US" sz="1800" smtClean="0"/>
              <a:pPr/>
              <a:t>25</a:t>
            </a:fld>
            <a:endParaRPr lang="en-US" sz="1800" dirty="0"/>
          </a:p>
        </p:txBody>
      </p:sp>
    </p:spTree>
    <p:extLst>
      <p:ext uri="{BB962C8B-B14F-4D97-AF65-F5344CB8AC3E}">
        <p14:creationId xmlns:p14="http://schemas.microsoft.com/office/powerpoint/2010/main" val="1522944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7974F-A255-8005-CB4E-712D0B3209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B611B2-9D8F-807A-64CC-9E2F16159608}"/>
              </a:ext>
            </a:extLst>
          </p:cNvPr>
          <p:cNvSpPr>
            <a:spLocks noGrp="1"/>
          </p:cNvSpPr>
          <p:nvPr>
            <p:ph type="title"/>
          </p:nvPr>
        </p:nvSpPr>
        <p:spPr/>
        <p:txBody>
          <a:bodyPr>
            <a:noAutofit/>
          </a:bodyPr>
          <a:lstStyle/>
          <a:p>
            <a:r>
              <a:rPr lang="en-US" sz="3200">
                <a:cs typeface="Arial"/>
              </a:rPr>
              <a:t>How We Will Get There: Strategic Framework</a:t>
            </a:r>
          </a:p>
        </p:txBody>
      </p:sp>
      <p:sp>
        <p:nvSpPr>
          <p:cNvPr id="3" name="Content Placeholder 2">
            <a:extLst>
              <a:ext uri="{FF2B5EF4-FFF2-40B4-BE49-F238E27FC236}">
                <a16:creationId xmlns:a16="http://schemas.microsoft.com/office/drawing/2014/main" id="{823E423B-58CA-0949-AEE4-BBB62E68EBCA}"/>
              </a:ext>
            </a:extLst>
          </p:cNvPr>
          <p:cNvSpPr>
            <a:spLocks noGrp="1"/>
          </p:cNvSpPr>
          <p:nvPr>
            <p:ph idx="1"/>
          </p:nvPr>
        </p:nvSpPr>
        <p:spPr/>
        <p:txBody>
          <a:bodyPr vert="horz" lIns="91440" tIns="45720" rIns="91440" bIns="45720" rtlCol="0" anchor="t">
            <a:normAutofit/>
          </a:bodyPr>
          <a:lstStyle/>
          <a:p>
            <a:pPr marL="0" indent="0">
              <a:lnSpc>
                <a:spcPct val="100000"/>
              </a:lnSpc>
              <a:buNone/>
            </a:pPr>
            <a:r>
              <a:rPr lang="en-US" sz="2400">
                <a:solidFill>
                  <a:srgbClr val="566DA3"/>
                </a:solidFill>
                <a:latin typeface="Aptos"/>
                <a:cs typeface="Arial"/>
              </a:rPr>
              <a:t>DESE will use its </a:t>
            </a:r>
            <a:r>
              <a:rPr lang="en-US" sz="2400" b="1">
                <a:solidFill>
                  <a:srgbClr val="566DA3"/>
                </a:solidFill>
                <a:latin typeface="Aptos"/>
                <a:cs typeface="Arial"/>
              </a:rPr>
              <a:t>levers</a:t>
            </a:r>
            <a:r>
              <a:rPr lang="en-US" sz="2400">
                <a:solidFill>
                  <a:srgbClr val="566DA3"/>
                </a:solidFill>
                <a:latin typeface="Aptos"/>
                <a:cs typeface="Arial"/>
              </a:rPr>
              <a:t> to establish the </a:t>
            </a:r>
            <a:r>
              <a:rPr lang="en-US" sz="2400" b="1">
                <a:solidFill>
                  <a:srgbClr val="566DA3"/>
                </a:solidFill>
                <a:latin typeface="Aptos"/>
                <a:cs typeface="Arial"/>
              </a:rPr>
              <a:t>core commitments </a:t>
            </a:r>
            <a:r>
              <a:rPr lang="en-US" sz="2400">
                <a:solidFill>
                  <a:srgbClr val="566DA3"/>
                </a:solidFill>
                <a:latin typeface="Aptos"/>
                <a:cs typeface="Arial"/>
              </a:rPr>
              <a:t>in every school and district, creating a stable foundation that lets us advance our two </a:t>
            </a:r>
            <a:r>
              <a:rPr lang="en-US" sz="2400" b="1">
                <a:solidFill>
                  <a:srgbClr val="566DA3"/>
                </a:solidFill>
                <a:latin typeface="Aptos"/>
                <a:cs typeface="Arial"/>
              </a:rPr>
              <a:t>priorities</a:t>
            </a:r>
            <a:r>
              <a:rPr lang="en-US" sz="2400">
                <a:solidFill>
                  <a:srgbClr val="566DA3"/>
                </a:solidFill>
                <a:latin typeface="Aptos"/>
                <a:cs typeface="Arial"/>
              </a:rPr>
              <a:t> and move the system toward our goals.</a:t>
            </a:r>
          </a:p>
          <a:p>
            <a:pPr marL="0" indent="0">
              <a:lnSpc>
                <a:spcPct val="100000"/>
              </a:lnSpc>
              <a:buNone/>
            </a:pPr>
            <a:endParaRPr lang="en-US" sz="2400">
              <a:solidFill>
                <a:srgbClr val="566DA3"/>
              </a:solidFill>
              <a:latin typeface="Aptos"/>
            </a:endParaRPr>
          </a:p>
          <a:p>
            <a:pPr marL="0" indent="0">
              <a:lnSpc>
                <a:spcPct val="110000"/>
              </a:lnSpc>
              <a:spcBef>
                <a:spcPts val="0"/>
              </a:spcBef>
              <a:buNone/>
            </a:pPr>
            <a:r>
              <a:rPr lang="en-US" sz="2400">
                <a:solidFill>
                  <a:srgbClr val="566DA3"/>
                </a:solidFill>
                <a:cs typeface="Arial"/>
              </a:rPr>
              <a:t>When the floor is raised and held steady, districts and schools have what they need to build the blueprint for accelerating achievement in the schools furthest from opportunity, and to raise the bar on what every graduate is prepared to do next. </a:t>
            </a:r>
          </a:p>
          <a:p>
            <a:pPr marL="0" indent="0">
              <a:lnSpc>
                <a:spcPct val="110000"/>
              </a:lnSpc>
              <a:spcBef>
                <a:spcPts val="0"/>
              </a:spcBef>
              <a:buNone/>
            </a:pPr>
            <a:endParaRPr lang="en-US" sz="2400">
              <a:solidFill>
                <a:srgbClr val="566DA3"/>
              </a:solidFill>
            </a:endParaRPr>
          </a:p>
          <a:p>
            <a:pPr marL="0" indent="0">
              <a:lnSpc>
                <a:spcPct val="110000"/>
              </a:lnSpc>
              <a:spcBef>
                <a:spcPts val="0"/>
              </a:spcBef>
              <a:buNone/>
            </a:pPr>
            <a:r>
              <a:rPr lang="en-US" sz="2400" b="1">
                <a:solidFill>
                  <a:srgbClr val="566DA3"/>
                </a:solidFill>
                <a:cs typeface="Arial"/>
              </a:rPr>
              <a:t>Progress on all three, including levers, commitments, and priorities, moves the system toward our ambitious goals.  </a:t>
            </a:r>
          </a:p>
          <a:p>
            <a:pPr marL="0" indent="0">
              <a:lnSpc>
                <a:spcPct val="100000"/>
              </a:lnSpc>
              <a:buNone/>
            </a:pPr>
            <a:endParaRPr lang="en-US">
              <a:solidFill>
                <a:srgbClr val="566DA3"/>
              </a:solidFill>
              <a:latin typeface="Aptos"/>
            </a:endParaRPr>
          </a:p>
        </p:txBody>
      </p:sp>
      <p:sp>
        <p:nvSpPr>
          <p:cNvPr id="4" name="Slide Number Placeholder 3">
            <a:extLst>
              <a:ext uri="{FF2B5EF4-FFF2-40B4-BE49-F238E27FC236}">
                <a16:creationId xmlns:a16="http://schemas.microsoft.com/office/drawing/2014/main" id="{AD6A5FA3-6BC6-17FC-0E0A-3216C0B040E2}"/>
              </a:ext>
            </a:extLst>
          </p:cNvPr>
          <p:cNvSpPr>
            <a:spLocks noGrp="1"/>
          </p:cNvSpPr>
          <p:nvPr>
            <p:ph type="sldNum" sz="quarter" idx="12"/>
          </p:nvPr>
        </p:nvSpPr>
        <p:spPr/>
        <p:txBody>
          <a:bodyPr/>
          <a:lstStyle/>
          <a:p>
            <a:fld id="{68A8D22E-6BC5-9E47-900C-2BB94685D9F5}" type="slidenum">
              <a:rPr lang="en-US" sz="1800" smtClean="0"/>
              <a:t>26</a:t>
            </a:fld>
            <a:endParaRPr lang="en-US" sz="1800" dirty="0"/>
          </a:p>
        </p:txBody>
      </p:sp>
    </p:spTree>
    <p:extLst>
      <p:ext uri="{BB962C8B-B14F-4D97-AF65-F5344CB8AC3E}">
        <p14:creationId xmlns:p14="http://schemas.microsoft.com/office/powerpoint/2010/main" val="1255007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50FCD-A5E2-63AF-5EDB-968FD38E2FFD}"/>
              </a:ext>
            </a:extLst>
          </p:cNvPr>
          <p:cNvSpPr>
            <a:spLocks noGrp="1"/>
          </p:cNvSpPr>
          <p:nvPr>
            <p:ph type="title"/>
          </p:nvPr>
        </p:nvSpPr>
        <p:spPr>
          <a:xfrm>
            <a:off x="9094303" y="556591"/>
            <a:ext cx="3011030" cy="2612635"/>
          </a:xfrm>
        </p:spPr>
        <p:txBody>
          <a:bodyPr/>
          <a:lstStyle/>
          <a:p>
            <a:r>
              <a:rPr lang="en-US"/>
              <a:t>Strategic Framework</a:t>
            </a:r>
            <a:br>
              <a:rPr lang="en-US"/>
            </a:br>
            <a:endParaRPr lang="en-US"/>
          </a:p>
        </p:txBody>
      </p:sp>
      <p:grpSp>
        <p:nvGrpSpPr>
          <p:cNvPr id="7" name="Group 6" descr="Diagram showing DESE’s framework: five core levers support six core commitments, which support two cross-agency priorities—Accelerating Achievement and Future Focused.">
            <a:extLst>
              <a:ext uri="{FF2B5EF4-FFF2-40B4-BE49-F238E27FC236}">
                <a16:creationId xmlns:a16="http://schemas.microsoft.com/office/drawing/2014/main" id="{73BA7AB5-41CE-E23F-4EC6-3526C881A97D}"/>
              </a:ext>
            </a:extLst>
          </p:cNvPr>
          <p:cNvGrpSpPr/>
          <p:nvPr/>
        </p:nvGrpSpPr>
        <p:grpSpPr>
          <a:xfrm>
            <a:off x="13805" y="117461"/>
            <a:ext cx="8864344" cy="6634852"/>
            <a:chOff x="-75081" y="439725"/>
            <a:chExt cx="9014673" cy="6162678"/>
          </a:xfrm>
        </p:grpSpPr>
        <p:sp>
          <p:nvSpPr>
            <p:cNvPr id="5" name="Rectangle: Rounded Corners 4">
              <a:extLst>
                <a:ext uri="{FF2B5EF4-FFF2-40B4-BE49-F238E27FC236}">
                  <a16:creationId xmlns:a16="http://schemas.microsoft.com/office/drawing/2014/main" id="{8A95E174-411A-9009-8660-4B46B3C59096}"/>
                </a:ext>
              </a:extLst>
            </p:cNvPr>
            <p:cNvSpPr/>
            <p:nvPr/>
          </p:nvSpPr>
          <p:spPr>
            <a:xfrm>
              <a:off x="-16599" y="4357150"/>
              <a:ext cx="8956191" cy="2245253"/>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263F70"/>
                </a:solidFill>
              </a:endParaRPr>
            </a:p>
          </p:txBody>
        </p:sp>
        <p:sp>
          <p:nvSpPr>
            <p:cNvPr id="6" name="Text 25">
              <a:extLst>
                <a:ext uri="{FF2B5EF4-FFF2-40B4-BE49-F238E27FC236}">
                  <a16:creationId xmlns:a16="http://schemas.microsoft.com/office/drawing/2014/main" id="{C9336A74-329E-68AB-152A-4DF928A9C606}"/>
                </a:ext>
              </a:extLst>
            </p:cNvPr>
            <p:cNvSpPr/>
            <p:nvPr/>
          </p:nvSpPr>
          <p:spPr>
            <a:xfrm>
              <a:off x="-75081" y="4423176"/>
              <a:ext cx="8956191" cy="468705"/>
            </a:xfrm>
            <a:prstGeom prst="rect">
              <a:avLst/>
            </a:prstGeom>
            <a:noFill/>
            <a:ln/>
          </p:spPr>
          <p:txBody>
            <a:bodyPr wrap="square"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rgbClr val="263F70"/>
                  </a:solidFill>
                  <a:ea typeface="Calibri"/>
                  <a:cs typeface="Calibri"/>
                </a:rPr>
                <a:t>Five core levers</a:t>
              </a:r>
              <a:r>
                <a:rPr lang="en-US">
                  <a:solidFill>
                    <a:srgbClr val="263F70"/>
                  </a:solidFill>
                  <a:ea typeface="Calibri"/>
                  <a:cs typeface="Calibri"/>
                </a:rPr>
                <a:t> are the tools available to DESE as the </a:t>
              </a:r>
            </a:p>
            <a:p>
              <a:pPr algn="ctr"/>
              <a:r>
                <a:rPr lang="en-US">
                  <a:solidFill>
                    <a:srgbClr val="263F70"/>
                  </a:solidFill>
                  <a:ea typeface="Calibri"/>
                  <a:cs typeface="Calibri"/>
                </a:rPr>
                <a:t>Commonwealth's state education agency</a:t>
              </a:r>
            </a:p>
          </p:txBody>
        </p:sp>
        <p:sp>
          <p:nvSpPr>
            <p:cNvPr id="9" name="Shape 26">
              <a:extLst>
                <a:ext uri="{FF2B5EF4-FFF2-40B4-BE49-F238E27FC236}">
                  <a16:creationId xmlns:a16="http://schemas.microsoft.com/office/drawing/2014/main" id="{83F3D5D0-81AA-BF67-E60A-B3D971643728}"/>
                </a:ext>
              </a:extLst>
            </p:cNvPr>
            <p:cNvSpPr/>
            <p:nvPr/>
          </p:nvSpPr>
          <p:spPr>
            <a:xfrm>
              <a:off x="138261" y="4966752"/>
              <a:ext cx="1836767" cy="1528787"/>
            </a:xfrm>
            <a:prstGeom prst="roundRect">
              <a:avLst>
                <a:gd name="adj" fmla="val 9412"/>
              </a:avLst>
            </a:prstGeom>
            <a:solidFill>
              <a:srgbClr val="263F70"/>
            </a:solidFill>
            <a:ln w="9525">
              <a:noFill/>
              <a:prstDash val="solid"/>
            </a:ln>
          </p:spPr>
          <p:txBody>
            <a:bodyPr lIns="0" rIns="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bg1"/>
                  </a:solidFill>
                </a:rPr>
                <a:t>Supporting​</a:t>
              </a:r>
            </a:p>
            <a:p>
              <a:pPr algn="ctr"/>
              <a:r>
                <a:rPr lang="en-US" b="1">
                  <a:solidFill>
                    <a:schemeClr val="bg1"/>
                  </a:solidFill>
                </a:rPr>
                <a:t>Implementation &amp; Catalyzing Innovation</a:t>
              </a:r>
              <a:r>
                <a:rPr lang="en-US">
                  <a:solidFill>
                    <a:schemeClr val="bg1"/>
                  </a:solidFill>
                </a:rPr>
                <a:t>​</a:t>
              </a:r>
            </a:p>
          </p:txBody>
        </p:sp>
        <p:sp>
          <p:nvSpPr>
            <p:cNvPr id="11" name="Shape 26">
              <a:extLst>
                <a:ext uri="{FF2B5EF4-FFF2-40B4-BE49-F238E27FC236}">
                  <a16:creationId xmlns:a16="http://schemas.microsoft.com/office/drawing/2014/main" id="{1845C396-0CC3-7523-9F68-A960396AE285}"/>
                </a:ext>
              </a:extLst>
            </p:cNvPr>
            <p:cNvSpPr/>
            <p:nvPr/>
          </p:nvSpPr>
          <p:spPr>
            <a:xfrm>
              <a:off x="2086355" y="4966747"/>
              <a:ext cx="1457236" cy="1528787"/>
            </a:xfrm>
            <a:prstGeom prst="roundRect">
              <a:avLst>
                <a:gd name="adj" fmla="val 9412"/>
              </a:avLst>
            </a:prstGeom>
            <a:solidFill>
              <a:srgbClr val="263F70"/>
            </a:solidFill>
            <a:ln w="9525">
              <a:noFill/>
              <a:prstDash val="solid"/>
            </a:ln>
          </p:spPr>
          <p:txBody>
            <a:bodyPr lIns="9144" rIns="9144"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bg1"/>
                  </a:solidFill>
                </a:rPr>
                <a:t>Grounding in​</a:t>
              </a:r>
            </a:p>
            <a:p>
              <a:pPr algn="ctr"/>
              <a:r>
                <a:rPr lang="en-US" b="1">
                  <a:solidFill>
                    <a:schemeClr val="bg1"/>
                  </a:solidFill>
                </a:rPr>
                <a:t>Research &amp; Evidence</a:t>
              </a:r>
              <a:r>
                <a:rPr lang="en-US">
                  <a:solidFill>
                    <a:schemeClr val="bg1"/>
                  </a:solidFill>
                </a:rPr>
                <a:t>​​</a:t>
              </a:r>
            </a:p>
          </p:txBody>
        </p:sp>
        <p:sp>
          <p:nvSpPr>
            <p:cNvPr id="13" name="Shape 26">
              <a:extLst>
                <a:ext uri="{FF2B5EF4-FFF2-40B4-BE49-F238E27FC236}">
                  <a16:creationId xmlns:a16="http://schemas.microsoft.com/office/drawing/2014/main" id="{3A586390-3DFE-46C6-3F50-9C75638077B3}"/>
                </a:ext>
              </a:extLst>
            </p:cNvPr>
            <p:cNvSpPr/>
            <p:nvPr/>
          </p:nvSpPr>
          <p:spPr>
            <a:xfrm>
              <a:off x="3654919" y="4966747"/>
              <a:ext cx="1881269" cy="1528787"/>
            </a:xfrm>
            <a:prstGeom prst="roundRect">
              <a:avLst>
                <a:gd name="adj" fmla="val 9412"/>
              </a:avLst>
            </a:prstGeom>
            <a:solidFill>
              <a:srgbClr val="263F70"/>
            </a:solidFill>
            <a:ln w="9525">
              <a:noFill/>
              <a:prstDash val="solid"/>
            </a:ln>
          </p:spPr>
          <p:txBody>
            <a:bodyPr lIns="9144" rIns="9144"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bg1"/>
                  </a:solidFill>
                </a:rPr>
                <a:t>Communicating &amp; Partnering with​</a:t>
              </a:r>
            </a:p>
            <a:p>
              <a:pPr algn="ctr"/>
              <a:r>
                <a:rPr lang="en-US" b="1">
                  <a:solidFill>
                    <a:schemeClr val="bg1"/>
                  </a:solidFill>
                </a:rPr>
                <a:t>Stakeholders</a:t>
              </a:r>
              <a:r>
                <a:rPr lang="en-US">
                  <a:solidFill>
                    <a:schemeClr val="bg1"/>
                  </a:solidFill>
                </a:rPr>
                <a:t>​​</a:t>
              </a:r>
            </a:p>
          </p:txBody>
        </p:sp>
        <p:sp>
          <p:nvSpPr>
            <p:cNvPr id="15" name="Shape 26">
              <a:extLst>
                <a:ext uri="{FF2B5EF4-FFF2-40B4-BE49-F238E27FC236}">
                  <a16:creationId xmlns:a16="http://schemas.microsoft.com/office/drawing/2014/main" id="{5BBB8A85-83EA-7871-36D4-F48C44EAA9EB}"/>
                </a:ext>
              </a:extLst>
            </p:cNvPr>
            <p:cNvSpPr/>
            <p:nvPr/>
          </p:nvSpPr>
          <p:spPr>
            <a:xfrm>
              <a:off x="5647515" y="4966747"/>
              <a:ext cx="1559602" cy="1528787"/>
            </a:xfrm>
            <a:prstGeom prst="roundRect">
              <a:avLst>
                <a:gd name="adj" fmla="val 9412"/>
              </a:avLst>
            </a:prstGeom>
            <a:solidFill>
              <a:srgbClr val="263F70"/>
            </a:solidFill>
            <a:ln w="9525">
              <a:noFill/>
              <a:prstDash val="solid"/>
            </a:ln>
          </p:spPr>
          <p:txBody>
            <a:bodyPr lIns="9144" rIns="9144"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bg1"/>
                  </a:solidFill>
                </a:rPr>
                <a:t>Setting Expectations​</a:t>
              </a:r>
            </a:p>
          </p:txBody>
        </p:sp>
        <p:sp>
          <p:nvSpPr>
            <p:cNvPr id="17" name="Shape 26">
              <a:extLst>
                <a:ext uri="{FF2B5EF4-FFF2-40B4-BE49-F238E27FC236}">
                  <a16:creationId xmlns:a16="http://schemas.microsoft.com/office/drawing/2014/main" id="{03B87E25-2865-6B0D-B748-900D0415EF96}"/>
                </a:ext>
              </a:extLst>
            </p:cNvPr>
            <p:cNvSpPr/>
            <p:nvPr/>
          </p:nvSpPr>
          <p:spPr>
            <a:xfrm>
              <a:off x="7318444" y="4966745"/>
              <a:ext cx="1457237" cy="1528787"/>
            </a:xfrm>
            <a:prstGeom prst="roundRect">
              <a:avLst>
                <a:gd name="adj" fmla="val 9412"/>
              </a:avLst>
            </a:prstGeom>
            <a:solidFill>
              <a:srgbClr val="263F70"/>
            </a:solidFill>
            <a:ln w="9525">
              <a:noFill/>
              <a:prstDash val="solid"/>
            </a:ln>
          </p:spPr>
          <p:txBody>
            <a:bodyPr lIns="9144" rIns="9144"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bg1"/>
                  </a:solidFill>
                </a:rPr>
                <a:t>Promoting &amp; Measuring Quality​ &amp; Compliance</a:t>
              </a:r>
              <a:r>
                <a:rPr lang="en-US" sz="1100" b="1">
                  <a:solidFill>
                    <a:schemeClr val="bg1"/>
                  </a:solidFill>
                </a:rPr>
                <a:t>​​</a:t>
              </a:r>
            </a:p>
          </p:txBody>
        </p:sp>
        <p:sp>
          <p:nvSpPr>
            <p:cNvPr id="20" name="Rectangle: Rounded Corners 19">
              <a:extLst>
                <a:ext uri="{FF2B5EF4-FFF2-40B4-BE49-F238E27FC236}">
                  <a16:creationId xmlns:a16="http://schemas.microsoft.com/office/drawing/2014/main" id="{8345B95C-6FB3-497A-0921-D0091F121C80}"/>
                </a:ext>
              </a:extLst>
            </p:cNvPr>
            <p:cNvSpPr/>
            <p:nvPr/>
          </p:nvSpPr>
          <p:spPr>
            <a:xfrm>
              <a:off x="296288" y="1889802"/>
              <a:ext cx="8065752" cy="2259207"/>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chemeClr val="accent3">
                    <a:lumMod val="50000"/>
                  </a:schemeClr>
                </a:solidFill>
              </a:endParaRPr>
            </a:p>
          </p:txBody>
        </p:sp>
        <p:sp>
          <p:nvSpPr>
            <p:cNvPr id="21" name="Text 10">
              <a:extLst>
                <a:ext uri="{FF2B5EF4-FFF2-40B4-BE49-F238E27FC236}">
                  <a16:creationId xmlns:a16="http://schemas.microsoft.com/office/drawing/2014/main" id="{9842D15C-4138-0291-1015-E5A42F655ECF}"/>
                </a:ext>
              </a:extLst>
            </p:cNvPr>
            <p:cNvSpPr/>
            <p:nvPr/>
          </p:nvSpPr>
          <p:spPr>
            <a:xfrm>
              <a:off x="280844" y="2009474"/>
              <a:ext cx="8065774" cy="320281"/>
            </a:xfrm>
            <a:prstGeom prst="rect">
              <a:avLst/>
            </a:prstGeom>
            <a:noFill/>
            <a:ln/>
          </p:spPr>
          <p:txBody>
            <a:bodyPr wrap="square"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accent2">
                      <a:lumMod val="75000"/>
                    </a:schemeClr>
                  </a:solidFill>
                  <a:ea typeface="Calibri"/>
                  <a:cs typeface="Calibri"/>
                </a:rPr>
                <a:t>Six core commitments</a:t>
              </a:r>
              <a:r>
                <a:rPr lang="en-US">
                  <a:solidFill>
                    <a:schemeClr val="accent2">
                      <a:lumMod val="75000"/>
                    </a:schemeClr>
                  </a:solidFill>
                  <a:ea typeface="Calibri"/>
                  <a:cs typeface="Calibri"/>
                </a:rPr>
                <a:t> form the floor and </a:t>
              </a:r>
            </a:p>
            <a:p>
              <a:pPr algn="ctr"/>
              <a:r>
                <a:rPr lang="en-US">
                  <a:solidFill>
                    <a:schemeClr val="accent2">
                      <a:lumMod val="75000"/>
                    </a:schemeClr>
                  </a:solidFill>
                  <a:ea typeface="Calibri"/>
                  <a:cs typeface="Calibri"/>
                </a:rPr>
                <a:t>establish the necessary conditions for student success </a:t>
              </a:r>
              <a:endParaRPr lang="en-US" sz="2800">
                <a:solidFill>
                  <a:schemeClr val="accent2">
                    <a:lumMod val="75000"/>
                  </a:schemeClr>
                </a:solidFill>
                <a:ea typeface="Calibri"/>
                <a:cs typeface="Calibri"/>
              </a:endParaRPr>
            </a:p>
          </p:txBody>
        </p:sp>
        <p:sp>
          <p:nvSpPr>
            <p:cNvPr id="25" name="Shape 26">
              <a:extLst>
                <a:ext uri="{FF2B5EF4-FFF2-40B4-BE49-F238E27FC236}">
                  <a16:creationId xmlns:a16="http://schemas.microsoft.com/office/drawing/2014/main" id="{6A3EF51C-0C59-8122-274F-D8D98934DD2C}"/>
                </a:ext>
              </a:extLst>
            </p:cNvPr>
            <p:cNvSpPr/>
            <p:nvPr/>
          </p:nvSpPr>
          <p:spPr>
            <a:xfrm>
              <a:off x="3081120" y="2473173"/>
              <a:ext cx="2464255" cy="521208"/>
            </a:xfrm>
            <a:prstGeom prst="roundRect">
              <a:avLst>
                <a:gd name="adj" fmla="val 9412"/>
              </a:avLst>
            </a:prstGeom>
            <a:solidFill>
              <a:srgbClr val="16897B"/>
            </a:solidFill>
            <a:ln w="9525">
              <a:solidFill>
                <a:srgbClr val="5F5E5A"/>
              </a:solidFill>
              <a:prstDash val="soli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bg1"/>
                  </a:solidFill>
                </a:rPr>
                <a:t>Evidence-Based Early Literacy</a:t>
              </a:r>
            </a:p>
          </p:txBody>
        </p:sp>
        <p:sp>
          <p:nvSpPr>
            <p:cNvPr id="27" name="Shape 26">
              <a:extLst>
                <a:ext uri="{FF2B5EF4-FFF2-40B4-BE49-F238E27FC236}">
                  <a16:creationId xmlns:a16="http://schemas.microsoft.com/office/drawing/2014/main" id="{747F23A8-21D9-B127-03C7-FE84E8511B18}"/>
                </a:ext>
              </a:extLst>
            </p:cNvPr>
            <p:cNvSpPr/>
            <p:nvPr/>
          </p:nvSpPr>
          <p:spPr>
            <a:xfrm>
              <a:off x="484589" y="2473173"/>
              <a:ext cx="2464255" cy="521208"/>
            </a:xfrm>
            <a:prstGeom prst="roundRect">
              <a:avLst>
                <a:gd name="adj" fmla="val 9412"/>
              </a:avLst>
            </a:prstGeom>
            <a:solidFill>
              <a:srgbClr val="16897B"/>
            </a:solidFill>
            <a:ln w="9525">
              <a:solidFill>
                <a:srgbClr val="5F5E5A"/>
              </a:solidFill>
              <a:prstDash val="soli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bg1"/>
                  </a:solidFill>
                </a:rPr>
                <a:t>Safe &amp; Supportive Schools</a:t>
              </a:r>
            </a:p>
          </p:txBody>
        </p:sp>
        <p:sp>
          <p:nvSpPr>
            <p:cNvPr id="29" name="Shape 26">
              <a:extLst>
                <a:ext uri="{FF2B5EF4-FFF2-40B4-BE49-F238E27FC236}">
                  <a16:creationId xmlns:a16="http://schemas.microsoft.com/office/drawing/2014/main" id="{232D55AE-4433-1CC1-12CD-CC8128D0A86C}"/>
                </a:ext>
              </a:extLst>
            </p:cNvPr>
            <p:cNvSpPr/>
            <p:nvPr/>
          </p:nvSpPr>
          <p:spPr>
            <a:xfrm>
              <a:off x="5677652" y="2468716"/>
              <a:ext cx="2464255" cy="521208"/>
            </a:xfrm>
            <a:prstGeom prst="roundRect">
              <a:avLst>
                <a:gd name="adj" fmla="val 9412"/>
              </a:avLst>
            </a:prstGeom>
            <a:solidFill>
              <a:srgbClr val="16897B"/>
            </a:solidFill>
            <a:ln w="9525">
              <a:solidFill>
                <a:srgbClr val="5F5E5A"/>
              </a:solidFill>
              <a:prstDash val="soli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bg1"/>
                  </a:solidFill>
                </a:rPr>
                <a:t>High-Quality Teaching &amp; Learning</a:t>
              </a:r>
            </a:p>
          </p:txBody>
        </p:sp>
        <p:sp>
          <p:nvSpPr>
            <p:cNvPr id="31" name="Shape 26">
              <a:extLst>
                <a:ext uri="{FF2B5EF4-FFF2-40B4-BE49-F238E27FC236}">
                  <a16:creationId xmlns:a16="http://schemas.microsoft.com/office/drawing/2014/main" id="{0E390B37-65D5-F168-9C27-CF4987F3708D}"/>
                </a:ext>
              </a:extLst>
            </p:cNvPr>
            <p:cNvSpPr/>
            <p:nvPr/>
          </p:nvSpPr>
          <p:spPr>
            <a:xfrm>
              <a:off x="484589" y="3066617"/>
              <a:ext cx="2464255" cy="990067"/>
            </a:xfrm>
            <a:prstGeom prst="roundRect">
              <a:avLst>
                <a:gd name="adj" fmla="val 9412"/>
              </a:avLst>
            </a:prstGeom>
            <a:solidFill>
              <a:srgbClr val="16897B"/>
            </a:solidFill>
            <a:ln w="9525">
              <a:solidFill>
                <a:srgbClr val="5F5E5A"/>
              </a:solidFill>
              <a:prstDash val="soli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bg1"/>
                  </a:solidFill>
                </a:rPr>
                <a:t>Individualized Programming for Students with Disabilities</a:t>
              </a:r>
            </a:p>
          </p:txBody>
        </p:sp>
        <p:sp>
          <p:nvSpPr>
            <p:cNvPr id="33" name="Shape 26">
              <a:extLst>
                <a:ext uri="{FF2B5EF4-FFF2-40B4-BE49-F238E27FC236}">
                  <a16:creationId xmlns:a16="http://schemas.microsoft.com/office/drawing/2014/main" id="{3A3DD706-F933-1E65-3C1C-1084B4FCF79C}"/>
                </a:ext>
              </a:extLst>
            </p:cNvPr>
            <p:cNvSpPr/>
            <p:nvPr/>
          </p:nvSpPr>
          <p:spPr>
            <a:xfrm>
              <a:off x="3081120" y="3066617"/>
              <a:ext cx="2464255" cy="990067"/>
            </a:xfrm>
            <a:prstGeom prst="roundRect">
              <a:avLst>
                <a:gd name="adj" fmla="val 9412"/>
              </a:avLst>
            </a:prstGeom>
            <a:solidFill>
              <a:srgbClr val="16897B"/>
            </a:solidFill>
            <a:ln w="9525">
              <a:solidFill>
                <a:srgbClr val="5F5E5A"/>
              </a:solidFill>
              <a:prstDash val="soli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bg1"/>
                  </a:solidFill>
                </a:rPr>
                <a:t>Expanding &amp; Honoring Multilingualism</a:t>
              </a:r>
            </a:p>
          </p:txBody>
        </p:sp>
        <p:sp>
          <p:nvSpPr>
            <p:cNvPr id="35" name="Shape 26">
              <a:extLst>
                <a:ext uri="{FF2B5EF4-FFF2-40B4-BE49-F238E27FC236}">
                  <a16:creationId xmlns:a16="http://schemas.microsoft.com/office/drawing/2014/main" id="{329124A1-8EC2-CD19-11FB-3E706E7A878E}"/>
                </a:ext>
              </a:extLst>
            </p:cNvPr>
            <p:cNvSpPr/>
            <p:nvPr/>
          </p:nvSpPr>
          <p:spPr>
            <a:xfrm>
              <a:off x="5677651" y="3067994"/>
              <a:ext cx="2464255" cy="990265"/>
            </a:xfrm>
            <a:prstGeom prst="roundRect">
              <a:avLst>
                <a:gd name="adj" fmla="val 9412"/>
              </a:avLst>
            </a:prstGeom>
            <a:solidFill>
              <a:srgbClr val="16897B"/>
            </a:solidFill>
            <a:ln w="9525">
              <a:solidFill>
                <a:srgbClr val="5F5E5A"/>
              </a:solidFill>
              <a:prstDash val="soli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chemeClr val="bg1"/>
                  </a:solidFill>
                </a:rPr>
                <a:t>Diverse &amp; Effective Workforce</a:t>
              </a:r>
            </a:p>
          </p:txBody>
        </p:sp>
        <p:sp>
          <p:nvSpPr>
            <p:cNvPr id="37" name="Rectangle: Rounded Corners 36">
              <a:extLst>
                <a:ext uri="{FF2B5EF4-FFF2-40B4-BE49-F238E27FC236}">
                  <a16:creationId xmlns:a16="http://schemas.microsoft.com/office/drawing/2014/main" id="{01188C62-FD5A-268E-ABCA-EFA4CD6DA9A9}"/>
                </a:ext>
              </a:extLst>
            </p:cNvPr>
            <p:cNvSpPr/>
            <p:nvPr/>
          </p:nvSpPr>
          <p:spPr>
            <a:xfrm>
              <a:off x="735182" y="454484"/>
              <a:ext cx="7135873" cy="1222511"/>
            </a:xfrm>
            <a:prstGeom prst="roundRect">
              <a:avLst/>
            </a:prstGeom>
            <a:ln>
              <a:solidFill>
                <a:srgbClr val="F7BF3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39" name="Text 3">
              <a:extLst>
                <a:ext uri="{FF2B5EF4-FFF2-40B4-BE49-F238E27FC236}">
                  <a16:creationId xmlns:a16="http://schemas.microsoft.com/office/drawing/2014/main" id="{7473F27E-5D70-A56A-3653-6E1709B7AD6C}"/>
                </a:ext>
              </a:extLst>
            </p:cNvPr>
            <p:cNvSpPr/>
            <p:nvPr/>
          </p:nvSpPr>
          <p:spPr>
            <a:xfrm>
              <a:off x="741064" y="439725"/>
              <a:ext cx="7145336" cy="58766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ea typeface="Calibri"/>
                  <a:cs typeface="Calibri"/>
                </a:rPr>
                <a:t>Two cross-agency priorities</a:t>
              </a:r>
              <a:r>
                <a:rPr lang="en-US">
                  <a:ea typeface="Calibri"/>
                  <a:cs typeface="Calibri"/>
                </a:rPr>
                <a:t> sit on top of the floor, raising the bar for every student and accelerating growth for those that need it the most </a:t>
              </a:r>
            </a:p>
          </p:txBody>
        </p:sp>
        <p:sp>
          <p:nvSpPr>
            <p:cNvPr id="41" name="Shape 26">
              <a:extLst>
                <a:ext uri="{FF2B5EF4-FFF2-40B4-BE49-F238E27FC236}">
                  <a16:creationId xmlns:a16="http://schemas.microsoft.com/office/drawing/2014/main" id="{1334E627-7609-534C-D354-628D202584E0}"/>
                </a:ext>
              </a:extLst>
            </p:cNvPr>
            <p:cNvSpPr/>
            <p:nvPr/>
          </p:nvSpPr>
          <p:spPr>
            <a:xfrm>
              <a:off x="1847962" y="1050123"/>
              <a:ext cx="2259675" cy="521208"/>
            </a:xfrm>
            <a:prstGeom prst="roundRect">
              <a:avLst/>
            </a:prstGeom>
            <a:solidFill>
              <a:srgbClr val="F7BF3C"/>
            </a:solidFill>
            <a:ln w="9525">
              <a:solidFill>
                <a:srgbClr val="F7BF3C"/>
              </a:solidFill>
              <a:prstDash val="soli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t>Accelerating Achievement</a:t>
              </a:r>
            </a:p>
          </p:txBody>
        </p:sp>
        <p:sp>
          <p:nvSpPr>
            <p:cNvPr id="43" name="Shape 26">
              <a:extLst>
                <a:ext uri="{FF2B5EF4-FFF2-40B4-BE49-F238E27FC236}">
                  <a16:creationId xmlns:a16="http://schemas.microsoft.com/office/drawing/2014/main" id="{600FD99D-E78D-2CA9-C7F0-DB4F41D213DA}"/>
                </a:ext>
              </a:extLst>
            </p:cNvPr>
            <p:cNvSpPr/>
            <p:nvPr/>
          </p:nvSpPr>
          <p:spPr>
            <a:xfrm>
              <a:off x="4476808" y="1050123"/>
              <a:ext cx="2259675" cy="521208"/>
            </a:xfrm>
            <a:prstGeom prst="roundRect">
              <a:avLst/>
            </a:prstGeom>
            <a:solidFill>
              <a:srgbClr val="F7BF3C"/>
            </a:solidFill>
            <a:ln w="9525">
              <a:solidFill>
                <a:srgbClr val="F7BF3C"/>
              </a:solidFill>
              <a:prstDash val="soli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t>Future Focused</a:t>
              </a:r>
            </a:p>
          </p:txBody>
        </p:sp>
        <p:cxnSp>
          <p:nvCxnSpPr>
            <p:cNvPr id="16" name="Straight Arrow Connector 15">
              <a:extLst>
                <a:ext uri="{FF2B5EF4-FFF2-40B4-BE49-F238E27FC236}">
                  <a16:creationId xmlns:a16="http://schemas.microsoft.com/office/drawing/2014/main" id="{DE1EE511-7E74-3AA6-19CF-D97D5AAB96AA}"/>
                </a:ext>
              </a:extLst>
            </p:cNvPr>
            <p:cNvCxnSpPr>
              <a:cxnSpLocks/>
            </p:cNvCxnSpPr>
            <p:nvPr/>
          </p:nvCxnSpPr>
          <p:spPr>
            <a:xfrm flipV="1">
              <a:off x="4335907" y="4174270"/>
              <a:ext cx="0" cy="1828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 name="Straight Arrow Connector 2">
              <a:extLst>
                <a:ext uri="{FF2B5EF4-FFF2-40B4-BE49-F238E27FC236}">
                  <a16:creationId xmlns:a16="http://schemas.microsoft.com/office/drawing/2014/main" id="{D41C850F-EC6A-3C05-7ED2-8BE2D824F977}"/>
                </a:ext>
              </a:extLst>
            </p:cNvPr>
            <p:cNvCxnSpPr>
              <a:cxnSpLocks/>
            </p:cNvCxnSpPr>
            <p:nvPr/>
          </p:nvCxnSpPr>
          <p:spPr>
            <a:xfrm flipV="1">
              <a:off x="4306752" y="1697112"/>
              <a:ext cx="0" cy="182880"/>
            </a:xfrm>
            <a:prstGeom prst="straightConnector1">
              <a:avLst/>
            </a:prstGeom>
            <a:ln>
              <a:solidFill>
                <a:srgbClr val="338D85"/>
              </a:solidFill>
              <a:tailEnd type="triangle"/>
            </a:ln>
          </p:spPr>
          <p:style>
            <a:lnRef idx="2">
              <a:schemeClr val="accent1"/>
            </a:lnRef>
            <a:fillRef idx="0">
              <a:schemeClr val="accent1"/>
            </a:fillRef>
            <a:effectRef idx="1">
              <a:schemeClr val="accent1"/>
            </a:effectRef>
            <a:fontRef idx="minor">
              <a:schemeClr val="tx1"/>
            </a:fontRef>
          </p:style>
        </p:cxnSp>
      </p:grpSp>
      <p:sp>
        <p:nvSpPr>
          <p:cNvPr id="4" name="Slide Number Placeholder 3">
            <a:extLst>
              <a:ext uri="{FF2B5EF4-FFF2-40B4-BE49-F238E27FC236}">
                <a16:creationId xmlns:a16="http://schemas.microsoft.com/office/drawing/2014/main" id="{C938BD6D-5666-6433-B81D-39DAF1E14F25}"/>
              </a:ext>
            </a:extLst>
          </p:cNvPr>
          <p:cNvSpPr>
            <a:spLocks noGrp="1"/>
          </p:cNvSpPr>
          <p:nvPr>
            <p:ph type="sldNum" sz="quarter" idx="12"/>
          </p:nvPr>
        </p:nvSpPr>
        <p:spPr/>
        <p:txBody>
          <a:bodyPr/>
          <a:lstStyle/>
          <a:p>
            <a:fld id="{68A8D22E-6BC5-9E47-900C-2BB94685D9F5}" type="slidenum">
              <a:rPr lang="en-US" sz="1800" smtClean="0"/>
              <a:pPr/>
              <a:t>27</a:t>
            </a:fld>
            <a:endParaRPr lang="en-US" sz="1800" dirty="0"/>
          </a:p>
        </p:txBody>
      </p:sp>
    </p:spTree>
    <p:extLst>
      <p:ext uri="{BB962C8B-B14F-4D97-AF65-F5344CB8AC3E}">
        <p14:creationId xmlns:p14="http://schemas.microsoft.com/office/powerpoint/2010/main" val="25117547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358E7BD-9931-7634-0249-5F76F2C4A2FB}"/>
              </a:ext>
            </a:extLst>
          </p:cNvPr>
          <p:cNvSpPr>
            <a:spLocks noGrp="1"/>
          </p:cNvSpPr>
          <p:nvPr>
            <p:ph type="title" idx="4294967295"/>
          </p:nvPr>
        </p:nvSpPr>
        <p:spPr>
          <a:xfrm>
            <a:off x="3200400" y="1382713"/>
            <a:ext cx="6096000" cy="2857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rgbClr val="16897B"/>
                </a:solidFill>
                <a:effectLst/>
                <a:uLnTx/>
                <a:uFillTx/>
                <a:latin typeface="+mj-lt"/>
                <a:ea typeface="+mn-ea"/>
                <a:cs typeface="Arial" panose="020B0604020202020204" pitchFamily="34" charset="0"/>
              </a:rPr>
              <a:t>Priorities</a:t>
            </a:r>
          </a:p>
        </p:txBody>
      </p:sp>
      <p:sp>
        <p:nvSpPr>
          <p:cNvPr id="4" name="Slide Number Placeholder 3">
            <a:extLst>
              <a:ext uri="{FF2B5EF4-FFF2-40B4-BE49-F238E27FC236}">
                <a16:creationId xmlns:a16="http://schemas.microsoft.com/office/drawing/2014/main" id="{54481214-9193-9C41-ACFD-1AC76255F68D}"/>
              </a:ext>
            </a:extLst>
          </p:cNvPr>
          <p:cNvSpPr>
            <a:spLocks noGrp="1"/>
          </p:cNvSpPr>
          <p:nvPr>
            <p:ph type="sldNum" sz="quarter" idx="12"/>
          </p:nvPr>
        </p:nvSpPr>
        <p:spPr/>
        <p:txBody>
          <a:bodyPr/>
          <a:lstStyle/>
          <a:p>
            <a:fld id="{68A8D22E-6BC5-9E47-900C-2BB94685D9F5}" type="slidenum">
              <a:rPr lang="en-US" sz="1800" smtClean="0"/>
              <a:pPr/>
              <a:t>28</a:t>
            </a:fld>
            <a:endParaRPr lang="en-US" sz="1800" dirty="0"/>
          </a:p>
        </p:txBody>
      </p:sp>
    </p:spTree>
    <p:extLst>
      <p:ext uri="{BB962C8B-B14F-4D97-AF65-F5344CB8AC3E}">
        <p14:creationId xmlns:p14="http://schemas.microsoft.com/office/powerpoint/2010/main" val="25666696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6E42F31-5C37-8DE2-63E9-927855AF514D}"/>
              </a:ext>
            </a:extLst>
          </p:cNvPr>
          <p:cNvSpPr>
            <a:spLocks noGrp="1"/>
          </p:cNvSpPr>
          <p:nvPr>
            <p:ph type="title"/>
          </p:nvPr>
        </p:nvSpPr>
        <p:spPr>
          <a:xfrm>
            <a:off x="158802" y="248351"/>
            <a:ext cx="9566244" cy="861002"/>
          </a:xfrm>
        </p:spPr>
        <p:txBody>
          <a:bodyPr/>
          <a:lstStyle/>
          <a:p>
            <a:r>
              <a:rPr lang="en-US">
                <a:cs typeface="Arial"/>
              </a:rPr>
              <a:t>Priorities Overview</a:t>
            </a:r>
            <a:endParaRPr lang="en-US"/>
          </a:p>
        </p:txBody>
      </p:sp>
      <p:sp>
        <p:nvSpPr>
          <p:cNvPr id="6" name="Content Placeholder 5">
            <a:extLst>
              <a:ext uri="{FF2B5EF4-FFF2-40B4-BE49-F238E27FC236}">
                <a16:creationId xmlns:a16="http://schemas.microsoft.com/office/drawing/2014/main" id="{5AC6AF75-99FE-9276-E764-7B3B9D606778}"/>
              </a:ext>
            </a:extLst>
          </p:cNvPr>
          <p:cNvSpPr>
            <a:spLocks noGrp="1"/>
          </p:cNvSpPr>
          <p:nvPr>
            <p:ph idx="1"/>
          </p:nvPr>
        </p:nvSpPr>
        <p:spPr>
          <a:xfrm>
            <a:off x="158802" y="1109353"/>
            <a:ext cx="9580621" cy="5443870"/>
          </a:xfrm>
        </p:spPr>
        <p:txBody>
          <a:bodyPr vert="horz" lIns="91440" tIns="45720" rIns="91440" bIns="45720" rtlCol="0" anchor="t">
            <a:normAutofit/>
          </a:bodyPr>
          <a:lstStyle/>
          <a:p>
            <a:pPr marL="0" indent="0">
              <a:lnSpc>
                <a:spcPct val="100000"/>
              </a:lnSpc>
              <a:spcBef>
                <a:spcPts val="2000"/>
              </a:spcBef>
              <a:buNone/>
            </a:pPr>
            <a:r>
              <a:rPr lang="en-US" sz="2400">
                <a:solidFill>
                  <a:srgbClr val="566DA3"/>
                </a:solidFill>
                <a:cs typeface="Arial"/>
              </a:rPr>
              <a:t>The two priorities that follow are built on the floor the Core Commitments establish. </a:t>
            </a:r>
          </a:p>
          <a:p>
            <a:pPr marL="0" indent="0">
              <a:lnSpc>
                <a:spcPct val="100000"/>
              </a:lnSpc>
              <a:spcBef>
                <a:spcPts val="2000"/>
              </a:spcBef>
              <a:buNone/>
            </a:pPr>
            <a:r>
              <a:rPr lang="en-US" sz="2400">
                <a:solidFill>
                  <a:srgbClr val="566DA3"/>
                </a:solidFill>
                <a:cs typeface="Arial"/>
              </a:rPr>
              <a:t>DESE pursues both simultaneously: building the blueprint for accelerated improvement in the schools furthest from opportunity through Accelerating Achievement and raising the bar for every graduate through Future Focused. </a:t>
            </a:r>
          </a:p>
          <a:p>
            <a:pPr marL="0" indent="0">
              <a:lnSpc>
                <a:spcPct val="100000"/>
              </a:lnSpc>
              <a:spcBef>
                <a:spcPts val="2000"/>
              </a:spcBef>
              <a:buNone/>
            </a:pPr>
            <a:r>
              <a:rPr lang="en-US" sz="2400">
                <a:solidFill>
                  <a:srgbClr val="566DA3"/>
                </a:solidFill>
                <a:cs typeface="Arial"/>
              </a:rPr>
              <a:t>The two priorities are Agency-wide, as they will require integrated and coherent work across all teams to achieve the established targets for 2031. </a:t>
            </a:r>
          </a:p>
          <a:p>
            <a:pPr marL="0" indent="0">
              <a:lnSpc>
                <a:spcPct val="100000"/>
              </a:lnSpc>
              <a:buNone/>
            </a:pPr>
            <a:r>
              <a:rPr lang="en-US" sz="2000" b="1">
                <a:solidFill>
                  <a:srgbClr val="394667"/>
                </a:solidFill>
                <a:cs typeface="Arial"/>
              </a:rPr>
              <a:t>Upcoming Board Presentations:</a:t>
            </a:r>
          </a:p>
          <a:p>
            <a:pPr marL="0" indent="0">
              <a:lnSpc>
                <a:spcPct val="100000"/>
              </a:lnSpc>
              <a:buNone/>
            </a:pPr>
            <a:r>
              <a:rPr lang="en-US" sz="2000">
                <a:solidFill>
                  <a:srgbClr val="566DA3"/>
                </a:solidFill>
                <a:cs typeface="Arial"/>
              </a:rPr>
              <a:t>Future Focused: October 2026, Winter 2027</a:t>
            </a:r>
          </a:p>
          <a:p>
            <a:pPr marL="0" indent="0">
              <a:lnSpc>
                <a:spcPct val="100000"/>
              </a:lnSpc>
              <a:buNone/>
            </a:pPr>
            <a:r>
              <a:rPr lang="en-US" sz="2000">
                <a:solidFill>
                  <a:srgbClr val="566DA3"/>
                </a:solidFill>
                <a:cs typeface="Arial"/>
              </a:rPr>
              <a:t>Accelerating Achievement: Winter 2027, Spring 2027</a:t>
            </a:r>
          </a:p>
        </p:txBody>
      </p:sp>
      <p:sp>
        <p:nvSpPr>
          <p:cNvPr id="4" name="Slide Number Placeholder 3">
            <a:extLst>
              <a:ext uri="{FF2B5EF4-FFF2-40B4-BE49-F238E27FC236}">
                <a16:creationId xmlns:a16="http://schemas.microsoft.com/office/drawing/2014/main" id="{D9946706-72E7-989D-820D-B231EFFD9A31}"/>
              </a:ext>
            </a:extLst>
          </p:cNvPr>
          <p:cNvSpPr>
            <a:spLocks noGrp="1"/>
          </p:cNvSpPr>
          <p:nvPr>
            <p:ph type="sldNum" sz="quarter" idx="12"/>
          </p:nvPr>
        </p:nvSpPr>
        <p:spPr/>
        <p:txBody>
          <a:bodyPr/>
          <a:lstStyle/>
          <a:p>
            <a:fld id="{68A8D22E-6BC5-9E47-900C-2BB94685D9F5}" type="slidenum">
              <a:rPr lang="en-US" sz="1800" smtClean="0"/>
              <a:pPr/>
              <a:t>29</a:t>
            </a:fld>
            <a:endParaRPr lang="en-US" sz="1800" dirty="0"/>
          </a:p>
        </p:txBody>
      </p:sp>
    </p:spTree>
    <p:extLst>
      <p:ext uri="{BB962C8B-B14F-4D97-AF65-F5344CB8AC3E}">
        <p14:creationId xmlns:p14="http://schemas.microsoft.com/office/powerpoint/2010/main" val="23363641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98416-D5D6-01E0-9DC4-156B8A5EE89F}"/>
              </a:ext>
            </a:extLst>
          </p:cNvPr>
          <p:cNvSpPr>
            <a:spLocks noGrp="1"/>
          </p:cNvSpPr>
          <p:nvPr>
            <p:ph type="title"/>
          </p:nvPr>
        </p:nvSpPr>
        <p:spPr/>
        <p:txBody>
          <a:bodyPr/>
          <a:lstStyle/>
          <a:p>
            <a:r>
              <a:rPr lang="en-US"/>
              <a:t>Accelerating Achievement</a:t>
            </a:r>
          </a:p>
        </p:txBody>
      </p:sp>
      <p:sp>
        <p:nvSpPr>
          <p:cNvPr id="7" name="Text Placeholder 8">
            <a:extLst>
              <a:ext uri="{FF2B5EF4-FFF2-40B4-BE49-F238E27FC236}">
                <a16:creationId xmlns:a16="http://schemas.microsoft.com/office/drawing/2014/main" id="{8CB15002-8E9A-DE37-779E-7FA24D81D538}"/>
              </a:ext>
            </a:extLst>
          </p:cNvPr>
          <p:cNvSpPr txBox="1">
            <a:spLocks/>
          </p:cNvSpPr>
          <p:nvPr/>
        </p:nvSpPr>
        <p:spPr>
          <a:xfrm>
            <a:off x="158226" y="1345261"/>
            <a:ext cx="4775281" cy="547334"/>
          </a:xfrm>
          <a:prstGeom prst="rect">
            <a:avLst/>
          </a:prstGeom>
        </p:spPr>
        <p:txBody>
          <a:bodyPr vert="horz" lIns="91440" tIns="45720" rIns="91440" bIns="45720" rtlCol="0" anchor="t">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mn-lt"/>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solidFill>
                  <a:srgbClr val="394667"/>
                </a:solidFill>
                <a:cs typeface="Arial"/>
              </a:rPr>
              <a:t>Description</a:t>
            </a:r>
          </a:p>
        </p:txBody>
      </p:sp>
      <p:sp>
        <p:nvSpPr>
          <p:cNvPr id="3" name="Content Placeholder 2">
            <a:extLst>
              <a:ext uri="{FF2B5EF4-FFF2-40B4-BE49-F238E27FC236}">
                <a16:creationId xmlns:a16="http://schemas.microsoft.com/office/drawing/2014/main" id="{3902EA9D-3E62-92D5-E9D8-DDE94ADECE51}"/>
              </a:ext>
            </a:extLst>
          </p:cNvPr>
          <p:cNvSpPr>
            <a:spLocks noGrp="1"/>
          </p:cNvSpPr>
          <p:nvPr>
            <p:ph sz="half" idx="1"/>
          </p:nvPr>
        </p:nvSpPr>
        <p:spPr>
          <a:xfrm>
            <a:off x="152398" y="1960789"/>
            <a:ext cx="4261104" cy="4489367"/>
          </a:xfrm>
        </p:spPr>
        <p:txBody>
          <a:bodyPr vert="horz" lIns="91440" tIns="45720" rIns="91440" bIns="45720" rtlCol="0" anchor="t">
            <a:normAutofit/>
          </a:bodyPr>
          <a:lstStyle/>
          <a:p>
            <a:pPr marL="0" indent="0">
              <a:lnSpc>
                <a:spcPct val="100000"/>
              </a:lnSpc>
              <a:buNone/>
            </a:pPr>
            <a:r>
              <a:rPr lang="en-US" sz="2000">
                <a:solidFill>
                  <a:srgbClr val="566DA3"/>
                </a:solidFill>
                <a:latin typeface="+mn-lt"/>
                <a:cs typeface="Arial"/>
              </a:rPr>
              <a:t>Accelerating Achievement focuses the state's energy and resources on the schools and communities that have historically been furthest from opportunity, driving intensive, targeted support to produce gains in student outcomes. Accelerating Achievement is DESE’s commitment to build the blueprint: partnering with our lowest-performing schools to design the statewide model for accelerated school improvement.​</a:t>
            </a:r>
          </a:p>
          <a:p>
            <a:pPr marL="0" indent="0">
              <a:buNone/>
            </a:pPr>
            <a:endParaRPr lang="en-US" u="sng">
              <a:solidFill>
                <a:srgbClr val="566DA3"/>
              </a:solidFill>
              <a:latin typeface="+mn-lt"/>
            </a:endParaRPr>
          </a:p>
        </p:txBody>
      </p:sp>
      <p:sp>
        <p:nvSpPr>
          <p:cNvPr id="9" name="Text Placeholder 9">
            <a:extLst>
              <a:ext uri="{FF2B5EF4-FFF2-40B4-BE49-F238E27FC236}">
                <a16:creationId xmlns:a16="http://schemas.microsoft.com/office/drawing/2014/main" id="{4DC811DE-65D1-6728-5C0F-2B47C50952FB}"/>
              </a:ext>
            </a:extLst>
          </p:cNvPr>
          <p:cNvSpPr txBox="1">
            <a:spLocks/>
          </p:cNvSpPr>
          <p:nvPr/>
        </p:nvSpPr>
        <p:spPr>
          <a:xfrm>
            <a:off x="5022805" y="1345261"/>
            <a:ext cx="5088758" cy="547334"/>
          </a:xfrm>
          <a:prstGeom prst="rect">
            <a:avLst/>
          </a:prstGeom>
        </p:spPr>
        <p:txBody>
          <a:bodyPr lIns="91440" tIns="45720" rIns="91440" bIns="45720" anchor="t">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mn-lt"/>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solidFill>
                  <a:srgbClr val="394667"/>
                </a:solidFill>
                <a:cs typeface="Arial"/>
              </a:rPr>
              <a:t>Outcome Measures and Goals</a:t>
            </a:r>
          </a:p>
        </p:txBody>
      </p:sp>
      <p:sp>
        <p:nvSpPr>
          <p:cNvPr id="4" name="Content Placeholder 3">
            <a:extLst>
              <a:ext uri="{FF2B5EF4-FFF2-40B4-BE49-F238E27FC236}">
                <a16:creationId xmlns:a16="http://schemas.microsoft.com/office/drawing/2014/main" id="{1084943A-3FCA-CBEF-EF9E-6BC6EACC3B4C}"/>
              </a:ext>
            </a:extLst>
          </p:cNvPr>
          <p:cNvSpPr>
            <a:spLocks noGrp="1"/>
          </p:cNvSpPr>
          <p:nvPr>
            <p:ph sz="half" idx="2"/>
          </p:nvPr>
        </p:nvSpPr>
        <p:spPr>
          <a:xfrm>
            <a:off x="5022805" y="1960789"/>
            <a:ext cx="4261104" cy="4966855"/>
          </a:xfrm>
        </p:spPr>
        <p:txBody>
          <a:bodyPr vert="horz" lIns="91440" tIns="45720" rIns="91440" bIns="45720" rtlCol="0" anchor="t">
            <a:normAutofit/>
          </a:bodyPr>
          <a:lstStyle/>
          <a:p>
            <a:pPr>
              <a:lnSpc>
                <a:spcPct val="100000"/>
              </a:lnSpc>
            </a:pPr>
            <a:r>
              <a:rPr lang="en-US" sz="2000" b="1">
                <a:solidFill>
                  <a:srgbClr val="566DA3"/>
                </a:solidFill>
                <a:latin typeface="+mn-lt"/>
                <a:cs typeface="Arial"/>
              </a:rPr>
              <a:t>By 2031,</a:t>
            </a:r>
            <a:r>
              <a:rPr lang="en-US" sz="2000">
                <a:solidFill>
                  <a:srgbClr val="566DA3"/>
                </a:solidFill>
                <a:latin typeface="+mn-lt"/>
                <a:cs typeface="Arial"/>
              </a:rPr>
              <a:t> 100% of schools will </a:t>
            </a:r>
            <a:r>
              <a:rPr lang="en-US" sz="2000">
                <a:solidFill>
                  <a:srgbClr val="566DA3"/>
                </a:solidFill>
                <a:cs typeface="Arial"/>
              </a:rPr>
              <a:t>make substantial progress toward or meet</a:t>
            </a:r>
            <a:r>
              <a:rPr lang="en-US" sz="2000">
                <a:solidFill>
                  <a:srgbClr val="566DA3"/>
                </a:solidFill>
                <a:latin typeface="+mn-lt"/>
                <a:cs typeface="Arial"/>
              </a:rPr>
              <a:t> their </a:t>
            </a:r>
            <a:r>
              <a:rPr lang="en-US" sz="2000">
                <a:solidFill>
                  <a:srgbClr val="566DA3"/>
                </a:solidFill>
                <a:cs typeface="Arial"/>
              </a:rPr>
              <a:t>accountability targets</a:t>
            </a:r>
          </a:p>
          <a:p>
            <a:pPr>
              <a:lnSpc>
                <a:spcPct val="100000"/>
              </a:lnSpc>
            </a:pPr>
            <a:r>
              <a:rPr lang="en-US" sz="2000" b="1">
                <a:solidFill>
                  <a:srgbClr val="566DA3"/>
                </a:solidFill>
                <a:latin typeface="+mn-lt"/>
                <a:cs typeface="Arial"/>
              </a:rPr>
              <a:t>By </a:t>
            </a:r>
            <a:r>
              <a:rPr lang="en-US" sz="2000" b="1">
                <a:solidFill>
                  <a:srgbClr val="566DA3"/>
                </a:solidFill>
                <a:cs typeface="Arial"/>
              </a:rPr>
              <a:t>2031</a:t>
            </a:r>
            <a:r>
              <a:rPr lang="en-US" sz="2000">
                <a:solidFill>
                  <a:srgbClr val="566DA3"/>
                </a:solidFill>
                <a:cs typeface="Arial"/>
              </a:rPr>
              <a:t>, 100% of schools will meet their School Standards and Indicators practice goals</a:t>
            </a:r>
            <a:endParaRPr lang="en-US" sz="2000">
              <a:solidFill>
                <a:srgbClr val="566DA3"/>
              </a:solidFill>
              <a:latin typeface="+mn-lt"/>
              <a:cs typeface="Arial"/>
            </a:endParaRPr>
          </a:p>
        </p:txBody>
      </p:sp>
      <p:sp>
        <p:nvSpPr>
          <p:cNvPr id="5" name="Slide Number Placeholder 4">
            <a:extLst>
              <a:ext uri="{FF2B5EF4-FFF2-40B4-BE49-F238E27FC236}">
                <a16:creationId xmlns:a16="http://schemas.microsoft.com/office/drawing/2014/main" id="{A79D43CC-0669-C5E8-CEB2-12F5AE88EE50}"/>
              </a:ext>
            </a:extLst>
          </p:cNvPr>
          <p:cNvSpPr>
            <a:spLocks noGrp="1"/>
          </p:cNvSpPr>
          <p:nvPr>
            <p:ph type="sldNum" sz="quarter" idx="12"/>
          </p:nvPr>
        </p:nvSpPr>
        <p:spPr/>
        <p:txBody>
          <a:bodyPr/>
          <a:lstStyle/>
          <a:p>
            <a:fld id="{68A8D22E-6BC5-9E47-900C-2BB94685D9F5}" type="slidenum">
              <a:rPr lang="en-US" sz="1800" smtClean="0"/>
              <a:t>30</a:t>
            </a:fld>
            <a:endParaRPr lang="en-US" sz="1800" dirty="0"/>
          </a:p>
        </p:txBody>
      </p:sp>
    </p:spTree>
    <p:extLst>
      <p:ext uri="{BB962C8B-B14F-4D97-AF65-F5344CB8AC3E}">
        <p14:creationId xmlns:p14="http://schemas.microsoft.com/office/powerpoint/2010/main" val="2819125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99C80-2D2C-F276-C3A1-39A2E763EF6A}"/>
              </a:ext>
            </a:extLst>
          </p:cNvPr>
          <p:cNvSpPr>
            <a:spLocks noGrp="1"/>
          </p:cNvSpPr>
          <p:nvPr>
            <p:ph type="title"/>
          </p:nvPr>
        </p:nvSpPr>
        <p:spPr/>
        <p:txBody>
          <a:bodyPr>
            <a:normAutofit fontScale="90000"/>
          </a:bodyPr>
          <a:lstStyle/>
          <a:p>
            <a:r>
              <a:rPr lang="en-US">
                <a:cs typeface="Arial"/>
              </a:rPr>
              <a:t>Accelerating Achievement – Key Strategies and Deliverables</a:t>
            </a:r>
            <a:endParaRPr lang="en-US"/>
          </a:p>
        </p:txBody>
      </p:sp>
      <p:sp>
        <p:nvSpPr>
          <p:cNvPr id="6" name="Content Placeholder 5">
            <a:extLst>
              <a:ext uri="{FF2B5EF4-FFF2-40B4-BE49-F238E27FC236}">
                <a16:creationId xmlns:a16="http://schemas.microsoft.com/office/drawing/2014/main" id="{6A16672E-DA14-B186-30B5-2E274A0A8EEF}"/>
              </a:ext>
            </a:extLst>
          </p:cNvPr>
          <p:cNvSpPr>
            <a:spLocks noGrp="1"/>
          </p:cNvSpPr>
          <p:nvPr>
            <p:ph idx="1"/>
          </p:nvPr>
        </p:nvSpPr>
        <p:spPr>
          <a:xfrm>
            <a:off x="150667" y="1722053"/>
            <a:ext cx="11890665" cy="4414692"/>
          </a:xfrm>
        </p:spPr>
        <p:txBody>
          <a:bodyPr vert="horz" lIns="91440" tIns="45720" rIns="91440" bIns="45720" rtlCol="0" anchor="t">
            <a:normAutofit/>
          </a:bodyPr>
          <a:lstStyle/>
          <a:p>
            <a:pPr marL="0" indent="0">
              <a:buNone/>
            </a:pPr>
            <a:r>
              <a:rPr lang="en-US" b="1">
                <a:solidFill>
                  <a:srgbClr val="394667"/>
                </a:solidFill>
                <a:cs typeface="Arial"/>
              </a:rPr>
              <a:t>Key Strategies and Deliverables for 2026-2027</a:t>
            </a:r>
          </a:p>
          <a:p>
            <a:pPr lvl="0">
              <a:lnSpc>
                <a:spcPct val="100000"/>
              </a:lnSpc>
            </a:pPr>
            <a:r>
              <a:rPr lang="en-US" sz="2000" b="1">
                <a:solidFill>
                  <a:srgbClr val="566DA3"/>
                </a:solidFill>
                <a:cs typeface="Arial"/>
              </a:rPr>
              <a:t>All schools will develop</a:t>
            </a:r>
            <a:r>
              <a:rPr lang="en-US" sz="2000">
                <a:solidFill>
                  <a:srgbClr val="566DA3"/>
                </a:solidFill>
                <a:cs typeface="Arial"/>
              </a:rPr>
              <a:t> a school-based plan connected to the district improvement plan, including goals for the implementation of practices based on their needs assessment and aligned to the school standards and indicators</a:t>
            </a:r>
          </a:p>
          <a:p>
            <a:pPr>
              <a:lnSpc>
                <a:spcPct val="100000"/>
              </a:lnSpc>
            </a:pPr>
            <a:r>
              <a:rPr lang="en-US" sz="2000" b="1">
                <a:solidFill>
                  <a:srgbClr val="566DA3"/>
                </a:solidFill>
                <a:cs typeface="Arial"/>
              </a:rPr>
              <a:t>Redesign </a:t>
            </a:r>
            <a:r>
              <a:rPr lang="en-US" sz="2000">
                <a:solidFill>
                  <a:srgbClr val="566DA3"/>
                </a:solidFill>
                <a:cs typeface="Arial"/>
              </a:rPr>
              <a:t>the district and school assistance unit and liaison structure to provide streamlined and tailored support to districts and schools through a new menu of supports</a:t>
            </a:r>
          </a:p>
          <a:p>
            <a:pPr lvl="0">
              <a:lnSpc>
                <a:spcPct val="100000"/>
              </a:lnSpc>
            </a:pPr>
            <a:r>
              <a:rPr lang="en-US" sz="2000" b="1">
                <a:solidFill>
                  <a:srgbClr val="566DA3"/>
                </a:solidFill>
                <a:cs typeface="Arial"/>
              </a:rPr>
              <a:t>Connect </a:t>
            </a:r>
            <a:r>
              <a:rPr lang="en-US" sz="2000">
                <a:solidFill>
                  <a:srgbClr val="566DA3"/>
                </a:solidFill>
                <a:cs typeface="Arial"/>
              </a:rPr>
              <a:t>districts and schools to targeted grants, partners, and unique opportunities to participate in agency offerings that support their improvement priorities</a:t>
            </a:r>
          </a:p>
          <a:p>
            <a:pPr lvl="0">
              <a:lnSpc>
                <a:spcPct val="100000"/>
              </a:lnSpc>
            </a:pPr>
            <a:r>
              <a:rPr lang="en-US" sz="2000" b="1">
                <a:solidFill>
                  <a:srgbClr val="566DA3"/>
                </a:solidFill>
                <a:cs typeface="Arial"/>
              </a:rPr>
              <a:t>Uplift </a:t>
            </a:r>
            <a:r>
              <a:rPr lang="en-US" sz="2000">
                <a:solidFill>
                  <a:srgbClr val="566DA3"/>
                </a:solidFill>
                <a:cs typeface="Arial"/>
              </a:rPr>
              <a:t>districts and schools demonstrating success in key practices outlined in the school standards and indicators, elevating effective approaches as models for others</a:t>
            </a:r>
          </a:p>
          <a:p>
            <a:endParaRPr lang="en-US" b="1">
              <a:solidFill>
                <a:srgbClr val="1E4782"/>
              </a:solidFill>
            </a:endParaRPr>
          </a:p>
        </p:txBody>
      </p:sp>
      <p:sp>
        <p:nvSpPr>
          <p:cNvPr id="5" name="Slide Number Placeholder 4">
            <a:extLst>
              <a:ext uri="{FF2B5EF4-FFF2-40B4-BE49-F238E27FC236}">
                <a16:creationId xmlns:a16="http://schemas.microsoft.com/office/drawing/2014/main" id="{DBC8EBC9-DC98-EB9E-11B9-071B980AA4B5}"/>
              </a:ext>
            </a:extLst>
          </p:cNvPr>
          <p:cNvSpPr>
            <a:spLocks noGrp="1"/>
          </p:cNvSpPr>
          <p:nvPr>
            <p:ph type="sldNum" sz="quarter" idx="12"/>
          </p:nvPr>
        </p:nvSpPr>
        <p:spPr/>
        <p:txBody>
          <a:bodyPr/>
          <a:lstStyle/>
          <a:p>
            <a:fld id="{68A8D22E-6BC5-9E47-900C-2BB94685D9F5}" type="slidenum">
              <a:rPr lang="en-US" sz="1800" smtClean="0"/>
              <a:t>31</a:t>
            </a:fld>
            <a:endParaRPr lang="en-US" sz="1800" dirty="0"/>
          </a:p>
        </p:txBody>
      </p:sp>
    </p:spTree>
    <p:extLst>
      <p:ext uri="{BB962C8B-B14F-4D97-AF65-F5344CB8AC3E}">
        <p14:creationId xmlns:p14="http://schemas.microsoft.com/office/powerpoint/2010/main" val="6349061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0EA8A-697B-96B2-25BD-750A35F981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DF631B-2241-420F-61FA-C371E9243AA7}"/>
              </a:ext>
            </a:extLst>
          </p:cNvPr>
          <p:cNvSpPr>
            <a:spLocks noGrp="1"/>
          </p:cNvSpPr>
          <p:nvPr>
            <p:ph type="title"/>
          </p:nvPr>
        </p:nvSpPr>
        <p:spPr/>
        <p:txBody>
          <a:bodyPr/>
          <a:lstStyle/>
          <a:p>
            <a:r>
              <a:rPr lang="en-US"/>
              <a:t>Future Focused</a:t>
            </a:r>
          </a:p>
        </p:txBody>
      </p:sp>
      <p:sp>
        <p:nvSpPr>
          <p:cNvPr id="6" name="Text Placeholder 8">
            <a:extLst>
              <a:ext uri="{FF2B5EF4-FFF2-40B4-BE49-F238E27FC236}">
                <a16:creationId xmlns:a16="http://schemas.microsoft.com/office/drawing/2014/main" id="{45B674EF-EC9C-9BB8-4CCA-4196F869834C}"/>
              </a:ext>
            </a:extLst>
          </p:cNvPr>
          <p:cNvSpPr txBox="1">
            <a:spLocks/>
          </p:cNvSpPr>
          <p:nvPr/>
        </p:nvSpPr>
        <p:spPr>
          <a:xfrm>
            <a:off x="158226" y="1345261"/>
            <a:ext cx="4775281" cy="547334"/>
          </a:xfrm>
          <a:prstGeom prst="rect">
            <a:avLst/>
          </a:prstGeom>
        </p:spPr>
        <p:txBody>
          <a:bodyPr vert="horz" lIns="91440" tIns="45720" rIns="91440" bIns="45720" rtlCol="0" anchor="t">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mn-lt"/>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solidFill>
                  <a:srgbClr val="394667"/>
                </a:solidFill>
                <a:cs typeface="Arial"/>
              </a:rPr>
              <a:t>Description</a:t>
            </a:r>
          </a:p>
        </p:txBody>
      </p:sp>
      <p:sp>
        <p:nvSpPr>
          <p:cNvPr id="3" name="Content Placeholder 2">
            <a:extLst>
              <a:ext uri="{FF2B5EF4-FFF2-40B4-BE49-F238E27FC236}">
                <a16:creationId xmlns:a16="http://schemas.microsoft.com/office/drawing/2014/main" id="{9D1EB091-8500-B1F7-4D72-D982934BBD86}"/>
              </a:ext>
            </a:extLst>
          </p:cNvPr>
          <p:cNvSpPr>
            <a:spLocks noGrp="1"/>
          </p:cNvSpPr>
          <p:nvPr>
            <p:ph sz="half" idx="1"/>
          </p:nvPr>
        </p:nvSpPr>
        <p:spPr>
          <a:xfrm>
            <a:off x="152397" y="1978312"/>
            <a:ext cx="4465329" cy="4619995"/>
          </a:xfrm>
        </p:spPr>
        <p:txBody>
          <a:bodyPr vert="horz" lIns="91440" tIns="45720" rIns="91440" bIns="45720" rtlCol="0" anchor="t">
            <a:normAutofit/>
          </a:bodyPr>
          <a:lstStyle/>
          <a:p>
            <a:pPr marL="0" indent="0">
              <a:lnSpc>
                <a:spcPct val="100000"/>
              </a:lnSpc>
              <a:buNone/>
            </a:pPr>
            <a:r>
              <a:rPr lang="en-US" sz="1800">
                <a:solidFill>
                  <a:srgbClr val="566DA3"/>
                </a:solidFill>
                <a:latin typeface="+mn-lt"/>
                <a:cs typeface="Arial"/>
              </a:rPr>
              <a:t>Future Focused directs the state's attention toward promoting that every Massachusetts student graduates with the knowledge, skills, and experiences they need to thrive in postsecondary education, the workforce, and civic life, regardless of zip code, background, or circumstance. Future Focused is </a:t>
            </a:r>
            <a:r>
              <a:rPr lang="en-US" sz="1800" err="1">
                <a:solidFill>
                  <a:srgbClr val="566DA3"/>
                </a:solidFill>
                <a:latin typeface="+mn-lt"/>
                <a:cs typeface="Arial"/>
              </a:rPr>
              <a:t>DESE’s</a:t>
            </a:r>
            <a:r>
              <a:rPr lang="en-US" sz="1800">
                <a:solidFill>
                  <a:srgbClr val="566DA3"/>
                </a:solidFill>
                <a:latin typeface="+mn-lt"/>
                <a:cs typeface="Arial"/>
              </a:rPr>
              <a:t> commitment to raise the bar: first-in-its-class graduation standards and postsecondary success expectations for every student.​</a:t>
            </a:r>
          </a:p>
          <a:p>
            <a:pPr marL="0" indent="0">
              <a:lnSpc>
                <a:spcPct val="100000"/>
              </a:lnSpc>
              <a:buNone/>
            </a:pPr>
            <a:endParaRPr lang="en-US" sz="1800" u="sng">
              <a:solidFill>
                <a:srgbClr val="1E4782"/>
              </a:solidFill>
              <a:latin typeface="+mn-lt"/>
            </a:endParaRPr>
          </a:p>
        </p:txBody>
      </p:sp>
      <p:sp>
        <p:nvSpPr>
          <p:cNvPr id="7" name="Text Placeholder 9">
            <a:extLst>
              <a:ext uri="{FF2B5EF4-FFF2-40B4-BE49-F238E27FC236}">
                <a16:creationId xmlns:a16="http://schemas.microsoft.com/office/drawing/2014/main" id="{377DC5D1-8393-1458-23BA-99224FBCFC0C}"/>
              </a:ext>
            </a:extLst>
          </p:cNvPr>
          <p:cNvSpPr txBox="1">
            <a:spLocks/>
          </p:cNvSpPr>
          <p:nvPr/>
        </p:nvSpPr>
        <p:spPr>
          <a:xfrm>
            <a:off x="5022805" y="1345261"/>
            <a:ext cx="5088758" cy="547334"/>
          </a:xfrm>
          <a:prstGeom prst="rect">
            <a:avLst/>
          </a:prstGeom>
        </p:spPr>
        <p:txBody>
          <a:bodyPr lIns="91440" tIns="45720" rIns="91440" bIns="45720" anchor="t">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mn-lt"/>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solidFill>
                  <a:srgbClr val="394667"/>
                </a:solidFill>
                <a:cs typeface="Arial"/>
              </a:rPr>
              <a:t>Outcome Measures and Goals</a:t>
            </a:r>
          </a:p>
        </p:txBody>
      </p:sp>
      <p:sp>
        <p:nvSpPr>
          <p:cNvPr id="4" name="Content Placeholder 3">
            <a:extLst>
              <a:ext uri="{FF2B5EF4-FFF2-40B4-BE49-F238E27FC236}">
                <a16:creationId xmlns:a16="http://schemas.microsoft.com/office/drawing/2014/main" id="{2A182CC1-A1D5-FED6-D38E-87F435C27DDD}"/>
              </a:ext>
            </a:extLst>
          </p:cNvPr>
          <p:cNvSpPr>
            <a:spLocks noGrp="1"/>
          </p:cNvSpPr>
          <p:nvPr>
            <p:ph sz="half" idx="2"/>
          </p:nvPr>
        </p:nvSpPr>
        <p:spPr>
          <a:xfrm>
            <a:off x="4849952" y="1913664"/>
            <a:ext cx="5035193" cy="4825706"/>
          </a:xfrm>
        </p:spPr>
        <p:txBody>
          <a:bodyPr vert="horz" lIns="91440" tIns="45720" rIns="91440" bIns="45720" rtlCol="0" anchor="t">
            <a:noAutofit/>
          </a:bodyPr>
          <a:lstStyle/>
          <a:p>
            <a:pPr>
              <a:lnSpc>
                <a:spcPct val="100000"/>
              </a:lnSpc>
            </a:pPr>
            <a:r>
              <a:rPr lang="en-US" sz="1800" b="1">
                <a:solidFill>
                  <a:srgbClr val="566DA3"/>
                </a:solidFill>
                <a:ea typeface="+mn-lt"/>
                <a:cs typeface="+mn-lt"/>
              </a:rPr>
              <a:t>By 2031,</a:t>
            </a:r>
            <a:r>
              <a:rPr lang="en-US" sz="1800">
                <a:solidFill>
                  <a:srgbClr val="566DA3"/>
                </a:solidFill>
                <a:ea typeface="+mn-lt"/>
                <a:cs typeface="+mn-lt"/>
              </a:rPr>
              <a:t> 100% of schools will implement postsecondary planning through </a:t>
            </a:r>
            <a:r>
              <a:rPr lang="en-US" sz="1800" err="1">
                <a:solidFill>
                  <a:srgbClr val="566DA3"/>
                </a:solidFill>
                <a:ea typeface="+mn-lt"/>
                <a:cs typeface="+mn-lt"/>
              </a:rPr>
              <a:t>MyCAP</a:t>
            </a:r>
            <a:r>
              <a:rPr lang="en-US" sz="1800">
                <a:solidFill>
                  <a:srgbClr val="566DA3"/>
                </a:solidFill>
                <a:ea typeface="+mn-lt"/>
                <a:cs typeface="+mn-lt"/>
              </a:rPr>
              <a:t> </a:t>
            </a:r>
            <a:endParaRPr lang="en-US" sz="1800">
              <a:solidFill>
                <a:srgbClr val="566DA3"/>
              </a:solidFill>
              <a:cs typeface="Arial"/>
            </a:endParaRPr>
          </a:p>
          <a:p>
            <a:pPr>
              <a:lnSpc>
                <a:spcPct val="100000"/>
              </a:lnSpc>
            </a:pPr>
            <a:r>
              <a:rPr lang="en-US" sz="1800" b="1">
                <a:solidFill>
                  <a:srgbClr val="566DA3"/>
                </a:solidFill>
                <a:ea typeface="+mn-lt"/>
                <a:cs typeface="+mn-lt"/>
              </a:rPr>
              <a:t>By 2031,</a:t>
            </a:r>
            <a:r>
              <a:rPr lang="en-US" sz="1800">
                <a:solidFill>
                  <a:srgbClr val="566DA3"/>
                </a:solidFill>
                <a:ea typeface="+mn-lt"/>
                <a:cs typeface="+mn-lt"/>
              </a:rPr>
              <a:t> 100% of graduates will complete </a:t>
            </a:r>
            <a:r>
              <a:rPr lang="en-US" sz="1800" err="1">
                <a:solidFill>
                  <a:srgbClr val="566DA3"/>
                </a:solidFill>
                <a:ea typeface="+mn-lt"/>
                <a:cs typeface="+mn-lt"/>
              </a:rPr>
              <a:t>MassCore</a:t>
            </a:r>
            <a:r>
              <a:rPr lang="en-US" sz="1800">
                <a:solidFill>
                  <a:srgbClr val="566DA3"/>
                </a:solidFill>
                <a:ea typeface="+mn-lt"/>
                <a:cs typeface="+mn-lt"/>
              </a:rPr>
              <a:t> </a:t>
            </a:r>
            <a:endParaRPr lang="en-US">
              <a:solidFill>
                <a:srgbClr val="566DA3"/>
              </a:solidFill>
            </a:endParaRPr>
          </a:p>
          <a:p>
            <a:pPr>
              <a:lnSpc>
                <a:spcPct val="100000"/>
              </a:lnSpc>
            </a:pPr>
            <a:r>
              <a:rPr lang="en-US" sz="1800" b="1">
                <a:solidFill>
                  <a:srgbClr val="566DA3"/>
                </a:solidFill>
                <a:latin typeface="+mn-lt"/>
                <a:cs typeface="Arial"/>
              </a:rPr>
              <a:t>By 2031,</a:t>
            </a:r>
            <a:r>
              <a:rPr lang="en-US" sz="1800">
                <a:solidFill>
                  <a:srgbClr val="566DA3"/>
                </a:solidFill>
                <a:latin typeface="+mn-lt"/>
                <a:cs typeface="Arial"/>
              </a:rPr>
              <a:t> 40,000 students wil</a:t>
            </a:r>
            <a:r>
              <a:rPr lang="en-US" sz="1800">
                <a:solidFill>
                  <a:srgbClr val="566DA3"/>
                </a:solidFill>
                <a:cs typeface="Arial"/>
              </a:rPr>
              <a:t>l be enrolled in Early College and 100% will graduate with 12 or more credits </a:t>
            </a:r>
            <a:endParaRPr lang="en-US">
              <a:solidFill>
                <a:srgbClr val="566DA3"/>
              </a:solidFill>
            </a:endParaRPr>
          </a:p>
          <a:p>
            <a:pPr>
              <a:lnSpc>
                <a:spcPct val="100000"/>
              </a:lnSpc>
            </a:pPr>
            <a:r>
              <a:rPr lang="en-US" sz="1800" b="1">
                <a:solidFill>
                  <a:srgbClr val="566DA3"/>
                </a:solidFill>
                <a:latin typeface="+mn-lt"/>
                <a:cs typeface="Arial"/>
              </a:rPr>
              <a:t>By </a:t>
            </a:r>
            <a:r>
              <a:rPr lang="en-US" sz="1800" b="1">
                <a:solidFill>
                  <a:srgbClr val="566DA3"/>
                </a:solidFill>
                <a:cs typeface="Arial"/>
              </a:rPr>
              <a:t>2031,</a:t>
            </a:r>
            <a:r>
              <a:rPr lang="en-US" sz="1800">
                <a:solidFill>
                  <a:srgbClr val="566DA3"/>
                </a:solidFill>
                <a:cs typeface="Arial"/>
              </a:rPr>
              <a:t> 100% of students in Career Technical Education (CTE) programs will graduate with an industry recognized credential</a:t>
            </a:r>
            <a:endParaRPr lang="en-US" sz="1800">
              <a:solidFill>
                <a:srgbClr val="566DA3"/>
              </a:solidFill>
              <a:latin typeface="+mn-lt"/>
              <a:cs typeface="Arial"/>
            </a:endParaRPr>
          </a:p>
          <a:p>
            <a:pPr>
              <a:lnSpc>
                <a:spcPct val="100000"/>
              </a:lnSpc>
            </a:pPr>
            <a:r>
              <a:rPr lang="en-US" sz="1800" b="1">
                <a:solidFill>
                  <a:srgbClr val="566DA3"/>
                </a:solidFill>
                <a:cs typeface="Arial"/>
              </a:rPr>
              <a:t>By 2031,</a:t>
            </a:r>
            <a:r>
              <a:rPr lang="en-US" sz="1800">
                <a:solidFill>
                  <a:srgbClr val="566DA3"/>
                </a:solidFill>
                <a:cs typeface="Arial"/>
              </a:rPr>
              <a:t> </a:t>
            </a:r>
            <a:r>
              <a:rPr lang="en-US" sz="1800">
                <a:solidFill>
                  <a:srgbClr val="566DA3"/>
                </a:solidFill>
                <a:ea typeface="+mn-lt"/>
                <a:cs typeface="Arial"/>
              </a:rPr>
              <a:t>t</a:t>
            </a:r>
            <a:r>
              <a:rPr lang="en-US" sz="1800">
                <a:solidFill>
                  <a:srgbClr val="566DA3"/>
                </a:solidFill>
                <a:ea typeface="+mn-lt"/>
                <a:cs typeface="+mn-lt"/>
              </a:rPr>
              <a:t>he percentage of adult learners graduating with a credential will increase by 25% </a:t>
            </a:r>
            <a:endParaRPr lang="en-US" sz="1800">
              <a:solidFill>
                <a:srgbClr val="566DA3"/>
              </a:solidFill>
              <a:cs typeface="Arial"/>
            </a:endParaRPr>
          </a:p>
        </p:txBody>
      </p:sp>
      <p:sp>
        <p:nvSpPr>
          <p:cNvPr id="5" name="Slide Number Placeholder 4">
            <a:extLst>
              <a:ext uri="{FF2B5EF4-FFF2-40B4-BE49-F238E27FC236}">
                <a16:creationId xmlns:a16="http://schemas.microsoft.com/office/drawing/2014/main" id="{18175FE2-C9E8-9AE5-C30B-545AA5D5571E}"/>
              </a:ext>
            </a:extLst>
          </p:cNvPr>
          <p:cNvSpPr>
            <a:spLocks noGrp="1"/>
          </p:cNvSpPr>
          <p:nvPr>
            <p:ph type="sldNum" sz="quarter" idx="12"/>
          </p:nvPr>
        </p:nvSpPr>
        <p:spPr/>
        <p:txBody>
          <a:bodyPr/>
          <a:lstStyle/>
          <a:p>
            <a:fld id="{68A8D22E-6BC5-9E47-900C-2BB94685D9F5}" type="slidenum">
              <a:rPr lang="en-US" sz="1800" smtClean="0"/>
              <a:t>32</a:t>
            </a:fld>
            <a:endParaRPr lang="en-US" sz="1800" dirty="0"/>
          </a:p>
        </p:txBody>
      </p:sp>
    </p:spTree>
    <p:extLst>
      <p:ext uri="{BB962C8B-B14F-4D97-AF65-F5344CB8AC3E}">
        <p14:creationId xmlns:p14="http://schemas.microsoft.com/office/powerpoint/2010/main" val="306150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4A2EB-6544-EA92-1E19-4E518EDD8D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182D40-FF0C-5D97-906B-8FC1078B07C5}"/>
              </a:ext>
            </a:extLst>
          </p:cNvPr>
          <p:cNvSpPr>
            <a:spLocks noGrp="1"/>
          </p:cNvSpPr>
          <p:nvPr>
            <p:ph type="title"/>
          </p:nvPr>
        </p:nvSpPr>
        <p:spPr/>
        <p:txBody>
          <a:bodyPr>
            <a:normAutofit fontScale="90000"/>
          </a:bodyPr>
          <a:lstStyle/>
          <a:p>
            <a:r>
              <a:rPr lang="en-US">
                <a:cs typeface="Arial"/>
              </a:rPr>
              <a:t>Future Focused </a:t>
            </a:r>
            <a:r>
              <a:rPr lang="en-US">
                <a:ea typeface="+mj-lt"/>
                <a:cs typeface="+mj-lt"/>
              </a:rPr>
              <a:t>– Key Strategies and Deliverables</a:t>
            </a:r>
            <a:endParaRPr lang="en-US"/>
          </a:p>
        </p:txBody>
      </p:sp>
      <p:sp>
        <p:nvSpPr>
          <p:cNvPr id="6" name="Content Placeholder 5">
            <a:extLst>
              <a:ext uri="{FF2B5EF4-FFF2-40B4-BE49-F238E27FC236}">
                <a16:creationId xmlns:a16="http://schemas.microsoft.com/office/drawing/2014/main" id="{B8386962-5353-C177-EFF6-6550DA574A24}"/>
              </a:ext>
            </a:extLst>
          </p:cNvPr>
          <p:cNvSpPr>
            <a:spLocks noGrp="1"/>
          </p:cNvSpPr>
          <p:nvPr>
            <p:ph idx="1"/>
          </p:nvPr>
        </p:nvSpPr>
        <p:spPr>
          <a:xfrm>
            <a:off x="173179" y="1591254"/>
            <a:ext cx="11890665" cy="4928562"/>
          </a:xfrm>
        </p:spPr>
        <p:txBody>
          <a:bodyPr vert="horz" lIns="91440" tIns="45720" rIns="91440" bIns="45720" rtlCol="0" anchor="t">
            <a:normAutofit lnSpcReduction="10000"/>
          </a:bodyPr>
          <a:lstStyle/>
          <a:p>
            <a:pPr marL="0" indent="0">
              <a:buNone/>
            </a:pPr>
            <a:r>
              <a:rPr lang="en-US" b="1">
                <a:solidFill>
                  <a:srgbClr val="394667"/>
                </a:solidFill>
                <a:cs typeface="Arial"/>
              </a:rPr>
              <a:t>Key Strategies and Deliverables for 2026-2027</a:t>
            </a:r>
          </a:p>
          <a:p>
            <a:pPr>
              <a:lnSpc>
                <a:spcPct val="110000"/>
              </a:lnSpc>
            </a:pPr>
            <a:r>
              <a:rPr lang="en-US" sz="2000" b="1">
                <a:solidFill>
                  <a:srgbClr val="566DA3"/>
                </a:solidFill>
                <a:cs typeface="Arial"/>
              </a:rPr>
              <a:t>Restructure </a:t>
            </a:r>
            <a:r>
              <a:rPr lang="en-US" sz="2000">
                <a:solidFill>
                  <a:srgbClr val="566DA3"/>
                </a:solidFill>
                <a:cs typeface="Arial"/>
              </a:rPr>
              <a:t>the Secondary Schools and Beyond unit to strengthen the agency's capacity to support districts and schools in preparing students for life in and after high school</a:t>
            </a:r>
          </a:p>
          <a:p>
            <a:pPr>
              <a:lnSpc>
                <a:spcPct val="110000"/>
              </a:lnSpc>
            </a:pPr>
            <a:r>
              <a:rPr lang="en-US" sz="2000" b="1">
                <a:solidFill>
                  <a:srgbClr val="566DA3"/>
                </a:solidFill>
                <a:cs typeface="Arial"/>
              </a:rPr>
              <a:t>Begin implementation</a:t>
            </a:r>
            <a:r>
              <a:rPr lang="en-US" sz="2000">
                <a:solidFill>
                  <a:srgbClr val="566DA3"/>
                </a:solidFill>
                <a:cs typeface="Arial"/>
              </a:rPr>
              <a:t> of the graduation standards framework, including distribution and analysis of the readiness assessment to LEAs, release of seminal guidance documents, and the provision of direct targeted support for districts to offer </a:t>
            </a:r>
            <a:r>
              <a:rPr lang="en-US" sz="2000" err="1">
                <a:solidFill>
                  <a:srgbClr val="566DA3"/>
                </a:solidFill>
                <a:cs typeface="Arial"/>
              </a:rPr>
              <a:t>MassCore</a:t>
            </a:r>
            <a:r>
              <a:rPr lang="en-US" sz="2000">
                <a:solidFill>
                  <a:srgbClr val="566DA3"/>
                </a:solidFill>
                <a:cs typeface="Arial"/>
              </a:rPr>
              <a:t> to all students</a:t>
            </a:r>
          </a:p>
          <a:p>
            <a:pPr>
              <a:lnSpc>
                <a:spcPct val="110000"/>
              </a:lnSpc>
            </a:pPr>
            <a:r>
              <a:rPr lang="en-US" sz="2000" b="1">
                <a:solidFill>
                  <a:srgbClr val="566DA3"/>
                </a:solidFill>
                <a:cs typeface="Arial"/>
              </a:rPr>
              <a:t>Complete</a:t>
            </a:r>
            <a:r>
              <a:rPr lang="en-US" sz="2000">
                <a:solidFill>
                  <a:srgbClr val="566DA3"/>
                </a:solidFill>
                <a:cs typeface="Arial"/>
              </a:rPr>
              <a:t> a growth plan for Early College, setting enrollment goals (including reaching 100,000 students by 2036) and outcome measures including percentage of students earning 12 or more credits</a:t>
            </a:r>
          </a:p>
          <a:p>
            <a:pPr>
              <a:lnSpc>
                <a:spcPct val="110000"/>
              </a:lnSpc>
            </a:pPr>
            <a:r>
              <a:rPr lang="en-US" sz="2000" b="1">
                <a:solidFill>
                  <a:srgbClr val="566DA3"/>
                </a:solidFill>
                <a:cs typeface="Arial"/>
              </a:rPr>
              <a:t>Initiate </a:t>
            </a:r>
            <a:r>
              <a:rPr lang="en-US" sz="2000">
                <a:solidFill>
                  <a:srgbClr val="566DA3"/>
                </a:solidFill>
                <a:cs typeface="Arial"/>
              </a:rPr>
              <a:t>a growth plan for Career Technical Education (CTE), with enrollment goals and outcome measures including industry recognized credential attainment and program alignment to the frameworks</a:t>
            </a:r>
          </a:p>
          <a:p>
            <a:pPr>
              <a:lnSpc>
                <a:spcPct val="110000"/>
              </a:lnSpc>
            </a:pPr>
            <a:r>
              <a:rPr lang="en-US" sz="2000" b="1">
                <a:solidFill>
                  <a:srgbClr val="566DA3"/>
                </a:solidFill>
                <a:cs typeface="Arial"/>
              </a:rPr>
              <a:t>Initiate </a:t>
            </a:r>
            <a:r>
              <a:rPr lang="en-US" sz="2000">
                <a:solidFill>
                  <a:srgbClr val="566DA3"/>
                </a:solidFill>
                <a:cs typeface="Arial"/>
              </a:rPr>
              <a:t>a growth plan for Adult and Community Learning Services (ACLS), with enrollment goals and outcome measures including credential attainment</a:t>
            </a:r>
            <a:endParaRPr lang="en-US" sz="2000">
              <a:solidFill>
                <a:srgbClr val="566DA3"/>
              </a:solidFill>
              <a:cs typeface="Arial"/>
              <a:hlinkClick r:id="" action="ppaction://noaction"/>
            </a:endParaRPr>
          </a:p>
        </p:txBody>
      </p:sp>
      <p:sp>
        <p:nvSpPr>
          <p:cNvPr id="5" name="Slide Number Placeholder 4">
            <a:extLst>
              <a:ext uri="{FF2B5EF4-FFF2-40B4-BE49-F238E27FC236}">
                <a16:creationId xmlns:a16="http://schemas.microsoft.com/office/drawing/2014/main" id="{3EA23262-4695-E088-6A49-B473254B55BC}"/>
              </a:ext>
            </a:extLst>
          </p:cNvPr>
          <p:cNvSpPr>
            <a:spLocks noGrp="1"/>
          </p:cNvSpPr>
          <p:nvPr>
            <p:ph type="sldNum" sz="quarter" idx="12"/>
          </p:nvPr>
        </p:nvSpPr>
        <p:spPr/>
        <p:txBody>
          <a:bodyPr/>
          <a:lstStyle/>
          <a:p>
            <a:fld id="{68A8D22E-6BC5-9E47-900C-2BB94685D9F5}" type="slidenum">
              <a:rPr lang="en-US" sz="1800" smtClean="0"/>
              <a:t>33</a:t>
            </a:fld>
            <a:endParaRPr lang="en-US" sz="1800" dirty="0"/>
          </a:p>
        </p:txBody>
      </p:sp>
    </p:spTree>
    <p:extLst>
      <p:ext uri="{BB962C8B-B14F-4D97-AF65-F5344CB8AC3E}">
        <p14:creationId xmlns:p14="http://schemas.microsoft.com/office/powerpoint/2010/main" val="537191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59888-5523-A1EB-4AE3-5E14C934DCA1}"/>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1B6445B8-F182-A92B-9FFD-884569312D1C}"/>
              </a:ext>
            </a:extLst>
          </p:cNvPr>
          <p:cNvSpPr>
            <a:spLocks noGrp="1"/>
          </p:cNvSpPr>
          <p:nvPr>
            <p:ph type="title" idx="4294967295"/>
          </p:nvPr>
        </p:nvSpPr>
        <p:spPr>
          <a:xfrm>
            <a:off x="3200400" y="1382713"/>
            <a:ext cx="6096000" cy="2857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rgbClr val="16897B"/>
                </a:solidFill>
                <a:effectLst/>
                <a:uLnTx/>
                <a:uFillTx/>
                <a:latin typeface="+mj-lt"/>
                <a:ea typeface="+mj-ea"/>
                <a:cs typeface="Arial" panose="020B0604020202020204" pitchFamily="34" charset="0"/>
              </a:rPr>
              <a:t>Core Commitments</a:t>
            </a:r>
            <a:endParaRPr kumimoji="0" lang="en-US" sz="4400" b="1" i="0" u="none" strike="noStrike" kern="1200" cap="none" spc="0" normalizeH="0" baseline="0" noProof="0">
              <a:ln>
                <a:noFill/>
              </a:ln>
              <a:solidFill>
                <a:srgbClr val="16897B"/>
              </a:solidFill>
              <a:effectLst/>
              <a:uLnTx/>
              <a:uFillTx/>
              <a:latin typeface="+mj-lt"/>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7BE42640-4942-87AA-A654-885ECFBD28FA}"/>
              </a:ext>
            </a:extLst>
          </p:cNvPr>
          <p:cNvSpPr>
            <a:spLocks noGrp="1"/>
          </p:cNvSpPr>
          <p:nvPr>
            <p:ph type="sldNum" sz="quarter" idx="12"/>
          </p:nvPr>
        </p:nvSpPr>
        <p:spPr/>
        <p:txBody>
          <a:bodyPr/>
          <a:lstStyle/>
          <a:p>
            <a:fld id="{68A8D22E-6BC5-9E47-900C-2BB94685D9F5}" type="slidenum">
              <a:rPr lang="en-US" sz="1800" smtClean="0"/>
              <a:pPr/>
              <a:t>34</a:t>
            </a:fld>
            <a:endParaRPr lang="en-US" sz="1800" dirty="0"/>
          </a:p>
        </p:txBody>
      </p:sp>
    </p:spTree>
    <p:extLst>
      <p:ext uri="{BB962C8B-B14F-4D97-AF65-F5344CB8AC3E}">
        <p14:creationId xmlns:p14="http://schemas.microsoft.com/office/powerpoint/2010/main" val="19031646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E18F39F-E6A4-B132-9F2B-6FC456290073}"/>
              </a:ext>
            </a:extLst>
          </p:cNvPr>
          <p:cNvSpPr>
            <a:spLocks noGrp="1"/>
          </p:cNvSpPr>
          <p:nvPr>
            <p:ph type="title"/>
          </p:nvPr>
        </p:nvSpPr>
        <p:spPr/>
        <p:txBody>
          <a:bodyPr/>
          <a:lstStyle/>
          <a:p>
            <a:r>
              <a:rPr lang="en-US">
                <a:cs typeface="Arial"/>
              </a:rPr>
              <a:t>Core Commitments Overview</a:t>
            </a:r>
            <a:endParaRPr lang="en-US"/>
          </a:p>
        </p:txBody>
      </p:sp>
      <p:sp>
        <p:nvSpPr>
          <p:cNvPr id="7" name="Content Placeholder 6">
            <a:extLst>
              <a:ext uri="{FF2B5EF4-FFF2-40B4-BE49-F238E27FC236}">
                <a16:creationId xmlns:a16="http://schemas.microsoft.com/office/drawing/2014/main" id="{F1C11935-4F87-54CB-8F01-3784845B79BA}"/>
              </a:ext>
            </a:extLst>
          </p:cNvPr>
          <p:cNvSpPr>
            <a:spLocks noGrp="1"/>
          </p:cNvSpPr>
          <p:nvPr>
            <p:ph idx="1"/>
          </p:nvPr>
        </p:nvSpPr>
        <p:spPr>
          <a:xfrm>
            <a:off x="66128" y="1150682"/>
            <a:ext cx="9566244" cy="5706395"/>
          </a:xfrm>
        </p:spPr>
        <p:txBody>
          <a:bodyPr vert="horz" lIns="91440" tIns="45720" rIns="91440" bIns="45720" rtlCol="0" anchor="t">
            <a:noAutofit/>
          </a:bodyPr>
          <a:lstStyle/>
          <a:p>
            <a:pPr marL="0" indent="0">
              <a:lnSpc>
                <a:spcPct val="120000"/>
              </a:lnSpc>
              <a:buNone/>
            </a:pPr>
            <a:r>
              <a:rPr lang="en-US" sz="2000">
                <a:solidFill>
                  <a:srgbClr val="566DA3"/>
                </a:solidFill>
                <a:cs typeface="Arial"/>
              </a:rPr>
              <a:t>Core Commitments articulate the conditions required for student success. To achieve ambitious student outcome goals, we must work at the state, district, and school level to enable these conditions. </a:t>
            </a:r>
          </a:p>
          <a:p>
            <a:pPr marL="0" indent="0">
              <a:lnSpc>
                <a:spcPct val="120000"/>
              </a:lnSpc>
              <a:buNone/>
            </a:pPr>
            <a:r>
              <a:rPr lang="en-US" sz="2000">
                <a:solidFill>
                  <a:srgbClr val="566DA3"/>
                </a:solidFill>
                <a:cs typeface="Arial"/>
              </a:rPr>
              <a:t>DESE has previously implemented foundational work in each of these Core Commitment areas, but to truly achieve our bold goals, we need to develop new and comprehensive plans. In </a:t>
            </a:r>
            <a:r>
              <a:rPr lang="en-US" sz="2000" err="1">
                <a:solidFill>
                  <a:srgbClr val="566DA3"/>
                </a:solidFill>
                <a:cs typeface="Arial"/>
              </a:rPr>
              <a:t>SY26</a:t>
            </a:r>
            <a:r>
              <a:rPr lang="en-US" sz="2000">
                <a:solidFill>
                  <a:srgbClr val="566DA3"/>
                </a:solidFill>
                <a:cs typeface="Arial"/>
              </a:rPr>
              <a:t>-27, DESE will develop robust plans for each Core Commitment in partnership with key stakeholders.</a:t>
            </a:r>
          </a:p>
          <a:p>
            <a:pPr marL="0" indent="0">
              <a:lnSpc>
                <a:spcPct val="120000"/>
              </a:lnSpc>
              <a:buNone/>
            </a:pPr>
            <a:r>
              <a:rPr lang="en-US" sz="2000" b="1">
                <a:solidFill>
                  <a:srgbClr val="566DA3"/>
                </a:solidFill>
                <a:cs typeface="Arial"/>
              </a:rPr>
              <a:t>Draft plans will be presented at the following BESE </a:t>
            </a:r>
            <a:r>
              <a:rPr lang="en-US" sz="2000" b="1" err="1">
                <a:solidFill>
                  <a:srgbClr val="566DA3"/>
                </a:solidFill>
                <a:cs typeface="Arial"/>
              </a:rPr>
              <a:t>SY26</a:t>
            </a:r>
            <a:r>
              <a:rPr lang="en-US" sz="2000" b="1">
                <a:solidFill>
                  <a:srgbClr val="566DA3"/>
                </a:solidFill>
                <a:cs typeface="Arial"/>
              </a:rPr>
              <a:t>-27 Meetings. </a:t>
            </a:r>
          </a:p>
          <a:p>
            <a:pPr marL="0" indent="0">
              <a:lnSpc>
                <a:spcPct val="100000"/>
              </a:lnSpc>
              <a:buNone/>
            </a:pPr>
            <a:endParaRPr lang="en-US" sz="1200">
              <a:solidFill>
                <a:srgbClr val="566DA3"/>
              </a:solidFill>
              <a:cs typeface="Arial"/>
            </a:endParaRPr>
          </a:p>
        </p:txBody>
      </p:sp>
      <p:graphicFrame>
        <p:nvGraphicFramePr>
          <p:cNvPr id="3" name="Table 2">
            <a:extLst>
              <a:ext uri="{FF2B5EF4-FFF2-40B4-BE49-F238E27FC236}">
                <a16:creationId xmlns:a16="http://schemas.microsoft.com/office/drawing/2014/main" id="{EC2140B4-044F-E107-E4B8-1AA9913134AD}"/>
              </a:ext>
            </a:extLst>
          </p:cNvPr>
          <p:cNvGraphicFramePr>
            <a:graphicFrameLocks noGrp="1"/>
          </p:cNvGraphicFramePr>
          <p:nvPr>
            <p:extLst>
              <p:ext uri="{D42A27DB-BD31-4B8C-83A1-F6EECF244321}">
                <p14:modId xmlns:p14="http://schemas.microsoft.com/office/powerpoint/2010/main" val="3039640670"/>
              </p:ext>
            </p:extLst>
          </p:nvPr>
        </p:nvGraphicFramePr>
        <p:xfrm>
          <a:off x="101090" y="4411831"/>
          <a:ext cx="9135414" cy="1737360"/>
        </p:xfrm>
        <a:graphic>
          <a:graphicData uri="http://schemas.openxmlformats.org/drawingml/2006/table">
            <a:tbl>
              <a:tblPr firstRow="1" bandRow="1">
                <a:tableStyleId>{2D5ABB26-0587-4C30-8999-92F81FD0307C}</a:tableStyleId>
              </a:tblPr>
              <a:tblGrid>
                <a:gridCol w="4567707">
                  <a:extLst>
                    <a:ext uri="{9D8B030D-6E8A-4147-A177-3AD203B41FA5}">
                      <a16:colId xmlns:a16="http://schemas.microsoft.com/office/drawing/2014/main" val="3618203337"/>
                    </a:ext>
                  </a:extLst>
                </a:gridCol>
                <a:gridCol w="4567707">
                  <a:extLst>
                    <a:ext uri="{9D8B030D-6E8A-4147-A177-3AD203B41FA5}">
                      <a16:colId xmlns:a16="http://schemas.microsoft.com/office/drawing/2014/main" val="595223662"/>
                    </a:ext>
                  </a:extLst>
                </a:gridCol>
              </a:tblGrid>
              <a:tr h="1691640">
                <a:tc>
                  <a:txBody>
                    <a:bodyPr/>
                    <a:lstStyle/>
                    <a:p>
                      <a:pPr marL="0" indent="0">
                        <a:lnSpc>
                          <a:spcPct val="100000"/>
                        </a:lnSpc>
                        <a:buNone/>
                      </a:pPr>
                      <a:r>
                        <a:rPr lang="en-US" sz="1800" b="1">
                          <a:solidFill>
                            <a:srgbClr val="566DA3"/>
                          </a:solidFill>
                          <a:cs typeface="Arial"/>
                        </a:rPr>
                        <a:t>Fall 2026</a:t>
                      </a:r>
                    </a:p>
                    <a:p>
                      <a:pPr marL="285750" indent="-285750">
                        <a:lnSpc>
                          <a:spcPct val="100000"/>
                        </a:lnSpc>
                        <a:buFont typeface="Arial" panose="020B0604020202020204" pitchFamily="34" charset="0"/>
                        <a:buChar char="•"/>
                      </a:pPr>
                      <a:r>
                        <a:rPr lang="en-US" sz="1800">
                          <a:solidFill>
                            <a:srgbClr val="566DA3"/>
                          </a:solidFill>
                          <a:cs typeface="Arial"/>
                        </a:rPr>
                        <a:t>Evidence-Based Early Literacy</a:t>
                      </a:r>
                    </a:p>
                    <a:p>
                      <a:pPr marL="0" indent="0">
                        <a:lnSpc>
                          <a:spcPct val="100000"/>
                        </a:lnSpc>
                        <a:buNone/>
                      </a:pPr>
                      <a:r>
                        <a:rPr lang="en-US" sz="1800" b="1">
                          <a:solidFill>
                            <a:srgbClr val="566DA3"/>
                          </a:solidFill>
                          <a:cs typeface="Arial"/>
                        </a:rPr>
                        <a:t>Winter 2026</a:t>
                      </a:r>
                    </a:p>
                    <a:p>
                      <a:pPr marL="285750" indent="-285750">
                        <a:lnSpc>
                          <a:spcPct val="100000"/>
                        </a:lnSpc>
                        <a:spcBef>
                          <a:spcPts val="0"/>
                        </a:spcBef>
                        <a:buFont typeface="Arial" panose="020B0604020202020204" pitchFamily="34" charset="0"/>
                        <a:buChar char="•"/>
                      </a:pPr>
                      <a:r>
                        <a:rPr lang="en-US" sz="1800">
                          <a:solidFill>
                            <a:srgbClr val="566DA3"/>
                          </a:solidFill>
                          <a:cs typeface="Arial"/>
                        </a:rPr>
                        <a:t>Diverse and Effective Workforce</a:t>
                      </a:r>
                    </a:p>
                    <a:p>
                      <a:pPr marL="285750" indent="-285750">
                        <a:lnSpc>
                          <a:spcPct val="100000"/>
                        </a:lnSpc>
                        <a:spcBef>
                          <a:spcPts val="0"/>
                        </a:spcBef>
                        <a:buFont typeface="Arial" panose="020B0604020202020204" pitchFamily="34" charset="0"/>
                        <a:buChar char="•"/>
                      </a:pPr>
                      <a:r>
                        <a:rPr lang="en-US" sz="1800">
                          <a:solidFill>
                            <a:srgbClr val="566DA3"/>
                          </a:solidFill>
                          <a:cs typeface="Arial"/>
                        </a:rPr>
                        <a:t>Expanding &amp; Honoring Multilingualism</a:t>
                      </a:r>
                      <a:endParaRPr lang="en-US" sz="1800">
                        <a:solidFill>
                          <a:srgbClr val="566DA3"/>
                        </a:solidFill>
                      </a:endParaRPr>
                    </a:p>
                  </a:txBody>
                  <a:tcPr/>
                </a:tc>
                <a:tc>
                  <a:txBody>
                    <a:bodyPr/>
                    <a:lstStyle/>
                    <a:p>
                      <a:pPr marL="0" indent="0">
                        <a:lnSpc>
                          <a:spcPct val="100000"/>
                        </a:lnSpc>
                        <a:buNone/>
                      </a:pPr>
                      <a:r>
                        <a:rPr lang="en-US" sz="1800" b="1">
                          <a:solidFill>
                            <a:srgbClr val="566DA3"/>
                          </a:solidFill>
                          <a:cs typeface="Arial"/>
                        </a:rPr>
                        <a:t>Winter 2027</a:t>
                      </a:r>
                    </a:p>
                    <a:p>
                      <a:pPr marL="0" indent="0">
                        <a:lnSpc>
                          <a:spcPct val="100000"/>
                        </a:lnSpc>
                        <a:buChar char="•"/>
                      </a:pPr>
                      <a:r>
                        <a:rPr lang="en-US" sz="1800">
                          <a:solidFill>
                            <a:srgbClr val="566DA3"/>
                          </a:solidFill>
                          <a:cs typeface="Arial"/>
                        </a:rPr>
                        <a:t>High-Quality Teaching and Learning</a:t>
                      </a:r>
                    </a:p>
                    <a:p>
                      <a:pPr marL="0" indent="0">
                        <a:lnSpc>
                          <a:spcPct val="100000"/>
                        </a:lnSpc>
                        <a:buNone/>
                      </a:pPr>
                      <a:r>
                        <a:rPr lang="en-US" sz="1800" b="1">
                          <a:solidFill>
                            <a:srgbClr val="566DA3"/>
                          </a:solidFill>
                          <a:cs typeface="Arial"/>
                        </a:rPr>
                        <a:t>Spring 2027</a:t>
                      </a:r>
                    </a:p>
                    <a:p>
                      <a:pPr marL="285750" indent="-285750">
                        <a:lnSpc>
                          <a:spcPct val="100000"/>
                        </a:lnSpc>
                        <a:spcBef>
                          <a:spcPts val="0"/>
                        </a:spcBef>
                        <a:buFont typeface="Arial" panose="020B0604020202020204" pitchFamily="34" charset="0"/>
                        <a:buChar char="•"/>
                      </a:pPr>
                      <a:r>
                        <a:rPr lang="en-US" sz="1800">
                          <a:solidFill>
                            <a:srgbClr val="566DA3"/>
                          </a:solidFill>
                          <a:cs typeface="Arial"/>
                        </a:rPr>
                        <a:t>Safe and Supportive Schools</a:t>
                      </a:r>
                    </a:p>
                    <a:p>
                      <a:pPr marL="285750" indent="-285750">
                        <a:lnSpc>
                          <a:spcPct val="100000"/>
                        </a:lnSpc>
                        <a:spcBef>
                          <a:spcPts val="0"/>
                        </a:spcBef>
                        <a:buFont typeface="Arial" panose="020B0604020202020204" pitchFamily="34" charset="0"/>
                        <a:buChar char="•"/>
                      </a:pPr>
                      <a:r>
                        <a:rPr lang="en-US" sz="1800">
                          <a:solidFill>
                            <a:srgbClr val="566DA3"/>
                          </a:solidFill>
                          <a:cs typeface="Arial"/>
                        </a:rPr>
                        <a:t>Individualized Programming for Students with Disabilities</a:t>
                      </a:r>
                    </a:p>
                  </a:txBody>
                  <a:tcPr/>
                </a:tc>
                <a:extLst>
                  <a:ext uri="{0D108BD9-81ED-4DB2-BD59-A6C34878D82A}">
                    <a16:rowId xmlns:a16="http://schemas.microsoft.com/office/drawing/2014/main" val="1362235421"/>
                  </a:ext>
                </a:extLst>
              </a:tr>
            </a:tbl>
          </a:graphicData>
        </a:graphic>
      </p:graphicFrame>
      <p:sp>
        <p:nvSpPr>
          <p:cNvPr id="5" name="TextBox 4">
            <a:extLst>
              <a:ext uri="{FF2B5EF4-FFF2-40B4-BE49-F238E27FC236}">
                <a16:creationId xmlns:a16="http://schemas.microsoft.com/office/drawing/2014/main" id="{EDCFF9C9-B16A-CE2F-53ED-0341446EA4F1}"/>
              </a:ext>
            </a:extLst>
          </p:cNvPr>
          <p:cNvSpPr txBox="1"/>
          <p:nvPr/>
        </p:nvSpPr>
        <p:spPr>
          <a:xfrm>
            <a:off x="66128" y="6149191"/>
            <a:ext cx="9638333" cy="707886"/>
          </a:xfrm>
          <a:prstGeom prst="rect">
            <a:avLst/>
          </a:prstGeom>
          <a:noFill/>
        </p:spPr>
        <p:txBody>
          <a:bodyPr wrap="square" lIns="91440" tIns="45720" rIns="91440" bIns="45720" anchor="t">
            <a:spAutoFit/>
          </a:bodyPr>
          <a:lstStyle/>
          <a:p>
            <a:r>
              <a:rPr lang="en-US" sz="2000">
                <a:solidFill>
                  <a:srgbClr val="566DA3"/>
                </a:solidFill>
                <a:cs typeface="Arial"/>
              </a:rPr>
              <a:t>Directional 2031 measures, and key SY26-27 strategies are shared on the following slides. </a:t>
            </a:r>
            <a:endParaRPr lang="en-US">
              <a:solidFill>
                <a:srgbClr val="566DA3"/>
              </a:solidFill>
            </a:endParaRPr>
          </a:p>
        </p:txBody>
      </p:sp>
      <p:sp>
        <p:nvSpPr>
          <p:cNvPr id="2" name="Slide Number Placeholder 1">
            <a:extLst>
              <a:ext uri="{FF2B5EF4-FFF2-40B4-BE49-F238E27FC236}">
                <a16:creationId xmlns:a16="http://schemas.microsoft.com/office/drawing/2014/main" id="{6DC64266-B6D2-FC28-E6C9-AA06E22D95E8}"/>
              </a:ext>
            </a:extLst>
          </p:cNvPr>
          <p:cNvSpPr>
            <a:spLocks noGrp="1"/>
          </p:cNvSpPr>
          <p:nvPr>
            <p:ph type="sldNum" sz="quarter" idx="12"/>
          </p:nvPr>
        </p:nvSpPr>
        <p:spPr/>
        <p:txBody>
          <a:bodyPr/>
          <a:lstStyle/>
          <a:p>
            <a:fld id="{68A8D22E-6BC5-9E47-900C-2BB94685D9F5}" type="slidenum">
              <a:rPr lang="en-US" sz="1800" smtClean="0"/>
              <a:pPr/>
              <a:t>35</a:t>
            </a:fld>
            <a:endParaRPr lang="en-US" sz="1800" dirty="0"/>
          </a:p>
        </p:txBody>
      </p:sp>
    </p:spTree>
    <p:extLst>
      <p:ext uri="{BB962C8B-B14F-4D97-AF65-F5344CB8AC3E}">
        <p14:creationId xmlns:p14="http://schemas.microsoft.com/office/powerpoint/2010/main" val="32599338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C9527-C5AF-EB0B-5916-0C5EE1B4EB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3DED6E-B286-ECC0-735B-BACD94803C83}"/>
              </a:ext>
            </a:extLst>
          </p:cNvPr>
          <p:cNvSpPr>
            <a:spLocks noGrp="1"/>
          </p:cNvSpPr>
          <p:nvPr>
            <p:ph type="title"/>
          </p:nvPr>
        </p:nvSpPr>
        <p:spPr>
          <a:xfrm>
            <a:off x="167362" y="253160"/>
            <a:ext cx="9455485" cy="1015804"/>
          </a:xfrm>
        </p:spPr>
        <p:txBody>
          <a:bodyPr/>
          <a:lstStyle/>
          <a:p>
            <a:r>
              <a:rPr lang="en-US"/>
              <a:t>Safe and Supportive Schools</a:t>
            </a:r>
          </a:p>
        </p:txBody>
      </p:sp>
      <p:sp>
        <p:nvSpPr>
          <p:cNvPr id="9" name="Text Placeholder 8">
            <a:extLst>
              <a:ext uri="{FF2B5EF4-FFF2-40B4-BE49-F238E27FC236}">
                <a16:creationId xmlns:a16="http://schemas.microsoft.com/office/drawing/2014/main" id="{897F6A81-D5DA-8062-03D6-0AD80A9FD29D}"/>
              </a:ext>
            </a:extLst>
          </p:cNvPr>
          <p:cNvSpPr>
            <a:spLocks noGrp="1"/>
          </p:cNvSpPr>
          <p:nvPr>
            <p:ph type="body" idx="1"/>
          </p:nvPr>
        </p:nvSpPr>
        <p:spPr/>
        <p:txBody>
          <a:bodyPr>
            <a:noAutofit/>
          </a:bodyPr>
          <a:lstStyle/>
          <a:p>
            <a:r>
              <a:rPr lang="en-US">
                <a:solidFill>
                  <a:srgbClr val="394667"/>
                </a:solidFill>
                <a:cs typeface="Arial"/>
              </a:rPr>
              <a:t>Description</a:t>
            </a:r>
          </a:p>
        </p:txBody>
      </p:sp>
      <p:sp>
        <p:nvSpPr>
          <p:cNvPr id="3" name="Content Placeholder 2">
            <a:extLst>
              <a:ext uri="{FF2B5EF4-FFF2-40B4-BE49-F238E27FC236}">
                <a16:creationId xmlns:a16="http://schemas.microsoft.com/office/drawing/2014/main" id="{6CA4E542-50A7-BBD9-622D-62F50BF4E26A}"/>
              </a:ext>
            </a:extLst>
          </p:cNvPr>
          <p:cNvSpPr>
            <a:spLocks noGrp="1"/>
          </p:cNvSpPr>
          <p:nvPr>
            <p:ph sz="half" idx="2"/>
          </p:nvPr>
        </p:nvSpPr>
        <p:spPr>
          <a:xfrm>
            <a:off x="158226" y="1968892"/>
            <a:ext cx="4261104" cy="4307217"/>
          </a:xfrm>
          <a:ln w="19050">
            <a:noFill/>
            <a:prstDash val="dash"/>
          </a:ln>
        </p:spPr>
        <p:txBody>
          <a:bodyPr vert="horz" lIns="91440" tIns="45720" rIns="91440" bIns="45720" rtlCol="0" anchor="t">
            <a:normAutofit/>
          </a:bodyPr>
          <a:lstStyle/>
          <a:p>
            <a:pPr marL="0" indent="0">
              <a:lnSpc>
                <a:spcPct val="100000"/>
              </a:lnSpc>
              <a:buNone/>
            </a:pPr>
            <a:r>
              <a:rPr lang="en-US" sz="2000">
                <a:solidFill>
                  <a:srgbClr val="566DA3"/>
                </a:solidFill>
                <a:cs typeface="Arial"/>
              </a:rPr>
              <a:t>DESE supports districts, schools, and programs to create safe, healthy, and supportive learning environments where every learner is known, valued, supported, and empowered with voice and agency.</a:t>
            </a:r>
          </a:p>
        </p:txBody>
      </p:sp>
      <p:sp>
        <p:nvSpPr>
          <p:cNvPr id="10" name="Text Placeholder 9">
            <a:extLst>
              <a:ext uri="{FF2B5EF4-FFF2-40B4-BE49-F238E27FC236}">
                <a16:creationId xmlns:a16="http://schemas.microsoft.com/office/drawing/2014/main" id="{FD5201F2-0EC1-6C2C-9A81-08AF7F4B1C77}"/>
              </a:ext>
            </a:extLst>
          </p:cNvPr>
          <p:cNvSpPr>
            <a:spLocks noGrp="1"/>
          </p:cNvSpPr>
          <p:nvPr>
            <p:ph type="body" sz="quarter" idx="3"/>
          </p:nvPr>
        </p:nvSpPr>
        <p:spPr/>
        <p:txBody>
          <a:bodyPr>
            <a:normAutofit fontScale="85000" lnSpcReduction="20000"/>
          </a:bodyPr>
          <a:lstStyle/>
          <a:p>
            <a:r>
              <a:rPr lang="en-US" sz="2800">
                <a:solidFill>
                  <a:srgbClr val="394667"/>
                </a:solidFill>
                <a:cs typeface="Arial"/>
              </a:rPr>
              <a:t>Outcome Measures</a:t>
            </a:r>
          </a:p>
        </p:txBody>
      </p:sp>
      <p:sp>
        <p:nvSpPr>
          <p:cNvPr id="11" name="Content Placeholder 10">
            <a:extLst>
              <a:ext uri="{FF2B5EF4-FFF2-40B4-BE49-F238E27FC236}">
                <a16:creationId xmlns:a16="http://schemas.microsoft.com/office/drawing/2014/main" id="{6A49E4A3-1E9C-6523-B1E5-9DABE25100C9}"/>
              </a:ext>
            </a:extLst>
          </p:cNvPr>
          <p:cNvSpPr>
            <a:spLocks noGrp="1"/>
          </p:cNvSpPr>
          <p:nvPr>
            <p:ph sz="quarter" idx="4"/>
          </p:nvPr>
        </p:nvSpPr>
        <p:spPr>
          <a:xfrm>
            <a:off x="5022805" y="1990926"/>
            <a:ext cx="4261104" cy="4307217"/>
          </a:xfrm>
        </p:spPr>
        <p:txBody>
          <a:bodyPr vert="horz" lIns="91440" tIns="45720" rIns="91440" bIns="45720" rtlCol="0" anchor="t">
            <a:normAutofit/>
          </a:bodyPr>
          <a:lstStyle/>
          <a:p>
            <a:pPr>
              <a:lnSpc>
                <a:spcPct val="100000"/>
              </a:lnSpc>
              <a:defRPr/>
            </a:pPr>
            <a:r>
              <a:rPr kumimoji="0" lang="en-US" sz="2000" b="1" i="0" u="none" strike="noStrike" kern="1200" cap="none" spc="0" normalizeH="0" baseline="0" noProof="0">
                <a:ln>
                  <a:noFill/>
                </a:ln>
                <a:solidFill>
                  <a:srgbClr val="566DA3"/>
                </a:solidFill>
                <a:effectLst/>
                <a:uLnTx/>
                <a:uFillTx/>
                <a:ea typeface="+mn-ea"/>
                <a:cs typeface="+mn-cs"/>
              </a:rPr>
              <a:t>Decrease</a:t>
            </a:r>
            <a:r>
              <a:rPr kumimoji="0" lang="en-US" sz="2000" b="0" i="0" u="none" strike="noStrike" kern="1200" cap="none" spc="0" normalizeH="0" baseline="0" noProof="0">
                <a:ln>
                  <a:noFill/>
                </a:ln>
                <a:solidFill>
                  <a:srgbClr val="566DA3"/>
                </a:solidFill>
                <a:effectLst/>
                <a:uLnTx/>
                <a:uFillTx/>
                <a:ea typeface="+mn-ea"/>
                <a:cs typeface="+mn-cs"/>
              </a:rPr>
              <a:t> in the statewide chronic absenteeism rate (non-HS and HS)</a:t>
            </a:r>
            <a:endParaRPr lang="en-US" sz="2000" b="0" i="0" u="none" strike="noStrike" kern="1200" cap="none" spc="0" normalizeH="0" baseline="0" noProof="0">
              <a:ln>
                <a:noFill/>
              </a:ln>
              <a:solidFill>
                <a:srgbClr val="566DA3"/>
              </a:solidFill>
              <a:effectLst/>
              <a:uLnTx/>
              <a:uFillTx/>
              <a:cs typeface="+mn-cs"/>
            </a:endParaRPr>
          </a:p>
          <a:p>
            <a:pPr>
              <a:lnSpc>
                <a:spcPct val="100000"/>
              </a:lnSpc>
              <a:defRPr/>
            </a:pPr>
            <a:r>
              <a:rPr lang="en-US" sz="2000" b="1">
                <a:solidFill>
                  <a:srgbClr val="566DA3"/>
                </a:solidFill>
                <a:cs typeface="+mn-cs"/>
              </a:rPr>
              <a:t>Decrease</a:t>
            </a:r>
            <a:r>
              <a:rPr lang="en-US" sz="2000">
                <a:solidFill>
                  <a:srgbClr val="566DA3"/>
                </a:solidFill>
                <a:cs typeface="+mn-cs"/>
              </a:rPr>
              <a:t> in the statewide number of reported bullying and/or cyberbullying incidents</a:t>
            </a:r>
          </a:p>
          <a:p>
            <a:pPr>
              <a:lnSpc>
                <a:spcPct val="100000"/>
              </a:lnSpc>
              <a:defRPr/>
            </a:pPr>
            <a:r>
              <a:rPr lang="en-US" sz="2000" b="1">
                <a:solidFill>
                  <a:srgbClr val="566DA3"/>
                </a:solidFill>
                <a:cs typeface="+mn-cs"/>
              </a:rPr>
              <a:t>Increase</a:t>
            </a:r>
            <a:r>
              <a:rPr lang="en-US" sz="2000">
                <a:solidFill>
                  <a:srgbClr val="566DA3"/>
                </a:solidFill>
                <a:cs typeface="+mn-cs"/>
              </a:rPr>
              <a:t> in students' sense of belonging as measured by</a:t>
            </a:r>
            <a:r>
              <a:rPr kumimoji="0" lang="en-US" sz="2000" b="0" i="0" u="none" strike="noStrike" kern="1200" cap="none" spc="0" normalizeH="0" baseline="0" noProof="0">
                <a:ln>
                  <a:noFill/>
                </a:ln>
                <a:solidFill>
                  <a:srgbClr val="566DA3"/>
                </a:solidFill>
                <a:effectLst/>
                <a:uLnTx/>
                <a:uFillTx/>
                <a:ea typeface="+mn-ea"/>
                <a:cs typeface="+mn-cs"/>
              </a:rPr>
              <a:t> VOCAL</a:t>
            </a:r>
            <a:endParaRPr lang="en-US" sz="2000">
              <a:solidFill>
                <a:srgbClr val="566DA3"/>
              </a:solidFill>
            </a:endParaRPr>
          </a:p>
        </p:txBody>
      </p:sp>
      <p:sp>
        <p:nvSpPr>
          <p:cNvPr id="5" name="Slide Number Placeholder 4">
            <a:extLst>
              <a:ext uri="{FF2B5EF4-FFF2-40B4-BE49-F238E27FC236}">
                <a16:creationId xmlns:a16="http://schemas.microsoft.com/office/drawing/2014/main" id="{7246C9CA-EDA3-087B-2178-9E0FFD887C9D}"/>
              </a:ext>
            </a:extLst>
          </p:cNvPr>
          <p:cNvSpPr>
            <a:spLocks noGrp="1"/>
          </p:cNvSpPr>
          <p:nvPr>
            <p:ph type="sldNum" sz="quarter" idx="12"/>
          </p:nvPr>
        </p:nvSpPr>
        <p:spPr/>
        <p:txBody>
          <a:bodyPr/>
          <a:lstStyle/>
          <a:p>
            <a:fld id="{68A8D22E-6BC5-9E47-900C-2BB94685D9F5}" type="slidenum">
              <a:rPr lang="en-US" sz="1800" smtClean="0"/>
              <a:t>36</a:t>
            </a:fld>
            <a:endParaRPr lang="en-US" sz="1800" dirty="0"/>
          </a:p>
        </p:txBody>
      </p:sp>
    </p:spTree>
    <p:extLst>
      <p:ext uri="{BB962C8B-B14F-4D97-AF65-F5344CB8AC3E}">
        <p14:creationId xmlns:p14="http://schemas.microsoft.com/office/powerpoint/2010/main" val="4424914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1E1A8-E921-23E7-2335-67E65574BA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3C286A-329D-2594-820E-3AD1BEC7CD35}"/>
              </a:ext>
            </a:extLst>
          </p:cNvPr>
          <p:cNvSpPr>
            <a:spLocks noGrp="1"/>
          </p:cNvSpPr>
          <p:nvPr>
            <p:ph type="title"/>
          </p:nvPr>
        </p:nvSpPr>
        <p:spPr/>
        <p:txBody>
          <a:bodyPr>
            <a:normAutofit fontScale="90000"/>
          </a:bodyPr>
          <a:lstStyle/>
          <a:p>
            <a:r>
              <a:rPr lang="en-US">
                <a:cs typeface="Arial"/>
              </a:rPr>
              <a:t>Safe and Supportive Schools </a:t>
            </a:r>
            <a:r>
              <a:rPr lang="en-US">
                <a:ea typeface="+mj-lt"/>
                <a:cs typeface="+mj-lt"/>
              </a:rPr>
              <a:t>– Key Strategies and Deliverables</a:t>
            </a:r>
            <a:endParaRPr lang="en-US"/>
          </a:p>
        </p:txBody>
      </p:sp>
      <p:sp>
        <p:nvSpPr>
          <p:cNvPr id="8" name="Content Placeholder 2">
            <a:extLst>
              <a:ext uri="{FF2B5EF4-FFF2-40B4-BE49-F238E27FC236}">
                <a16:creationId xmlns:a16="http://schemas.microsoft.com/office/drawing/2014/main" id="{CE412185-B558-1708-24C1-C3C612B47F95}"/>
              </a:ext>
            </a:extLst>
          </p:cNvPr>
          <p:cNvSpPr txBox="1">
            <a:spLocks/>
          </p:cNvSpPr>
          <p:nvPr/>
        </p:nvSpPr>
        <p:spPr>
          <a:xfrm>
            <a:off x="359228" y="1581912"/>
            <a:ext cx="11704615" cy="4725369"/>
          </a:xfrm>
          <a:prstGeom prst="rect">
            <a:avLst/>
          </a:prstGeom>
          <a:ln w="19050">
            <a:noFill/>
            <a:prstDash val="dash"/>
          </a:ln>
        </p:spPr>
        <p:txBody>
          <a:bodyPr vert="horz" lIns="91440" tIns="45720" rIns="91440" bIns="45720" rtlCol="0" anchor="t">
            <a:norm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400" b="1">
                <a:solidFill>
                  <a:srgbClr val="394667"/>
                </a:solidFill>
                <a:latin typeface="+mn-lt"/>
                <a:cs typeface="Arial"/>
              </a:rPr>
              <a:t>Key Strategies and Deliverables for 2026-2027</a:t>
            </a:r>
          </a:p>
          <a:p>
            <a:pPr marL="0" indent="0">
              <a:buFont typeface="Arial" panose="020B0604020202020204" pitchFamily="34" charset="0"/>
              <a:buNone/>
            </a:pPr>
            <a:endParaRPr lang="en-US" u="sng">
              <a:solidFill>
                <a:srgbClr val="1E4782"/>
              </a:solidFill>
              <a:latin typeface="+mn-lt"/>
            </a:endParaRPr>
          </a:p>
        </p:txBody>
      </p:sp>
      <p:sp>
        <p:nvSpPr>
          <p:cNvPr id="4" name="TextBox 3">
            <a:extLst>
              <a:ext uri="{FF2B5EF4-FFF2-40B4-BE49-F238E27FC236}">
                <a16:creationId xmlns:a16="http://schemas.microsoft.com/office/drawing/2014/main" id="{7430EF37-7E7C-8BAA-9664-D6098E6D3254}"/>
              </a:ext>
            </a:extLst>
          </p:cNvPr>
          <p:cNvSpPr txBox="1"/>
          <p:nvPr/>
        </p:nvSpPr>
        <p:spPr>
          <a:xfrm>
            <a:off x="359229" y="2106131"/>
            <a:ext cx="11597242" cy="317009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b="1">
                <a:solidFill>
                  <a:srgbClr val="566DA3"/>
                </a:solidFill>
              </a:rPr>
              <a:t>Strengthen safe and healthy learning environments </a:t>
            </a:r>
            <a:r>
              <a:rPr lang="en-US" sz="2000">
                <a:solidFill>
                  <a:srgbClr val="566DA3"/>
                </a:solidFill>
              </a:rPr>
              <a:t>by expanding Out-of-School Time programs (serving roughly 60,000 students), the consolidated Safe and Healthy Learning Environments/Safe and Supportive Schools grant program (75+ districts), Recovery High Schools, and YRBS data collection to reduce chronic absenteeism and support student wellbeing</a:t>
            </a:r>
          </a:p>
          <a:p>
            <a:pPr marL="285750" indent="-285750">
              <a:buFont typeface="Arial" panose="020B0604020202020204" pitchFamily="34" charset="0"/>
              <a:buChar char="•"/>
            </a:pPr>
            <a:r>
              <a:rPr lang="en-US" sz="2000" b="1">
                <a:solidFill>
                  <a:srgbClr val="566DA3"/>
                </a:solidFill>
              </a:rPr>
              <a:t>Deepen school, student, family, and community engagement</a:t>
            </a:r>
            <a:r>
              <a:rPr lang="en-US" sz="2000">
                <a:solidFill>
                  <a:srgbClr val="566DA3"/>
                </a:solidFill>
              </a:rPr>
              <a:t> through professional learning supports in 50+ districts, at least five new or updated family/community engagement resources, and advisory councils and awards programs reaching 150+ students, families, and partners</a:t>
            </a:r>
          </a:p>
          <a:p>
            <a:pPr marL="285750" indent="-285750">
              <a:buFont typeface="Arial" panose="020B0604020202020204" pitchFamily="34" charset="0"/>
              <a:buChar char="•"/>
            </a:pPr>
            <a:r>
              <a:rPr lang="en-US" sz="2000" b="1">
                <a:solidFill>
                  <a:srgbClr val="566DA3"/>
                </a:solidFill>
              </a:rPr>
              <a:t>Support educational stability </a:t>
            </a:r>
            <a:r>
              <a:rPr lang="en-US" sz="2000">
                <a:solidFill>
                  <a:srgbClr val="566DA3"/>
                </a:solidFill>
              </a:rPr>
              <a:t>for highly mobile students by sustaining McKinney-Vento homeless education grants (40+ districts), the Migrant Education Program, and professional learning for 150+ districts on serving homeless, foster care, migrant, and military-connected students</a:t>
            </a:r>
          </a:p>
        </p:txBody>
      </p:sp>
      <p:sp>
        <p:nvSpPr>
          <p:cNvPr id="5" name="Slide Number Placeholder 4">
            <a:extLst>
              <a:ext uri="{FF2B5EF4-FFF2-40B4-BE49-F238E27FC236}">
                <a16:creationId xmlns:a16="http://schemas.microsoft.com/office/drawing/2014/main" id="{8BA9C909-6DD6-7920-C3EB-8758CBBA58D3}"/>
              </a:ext>
            </a:extLst>
          </p:cNvPr>
          <p:cNvSpPr>
            <a:spLocks noGrp="1"/>
          </p:cNvSpPr>
          <p:nvPr>
            <p:ph type="sldNum" sz="quarter" idx="12"/>
          </p:nvPr>
        </p:nvSpPr>
        <p:spPr/>
        <p:txBody>
          <a:bodyPr/>
          <a:lstStyle/>
          <a:p>
            <a:fld id="{68A8D22E-6BC5-9E47-900C-2BB94685D9F5}" type="slidenum">
              <a:rPr lang="en-US" sz="1800" smtClean="0"/>
              <a:t>37</a:t>
            </a:fld>
            <a:endParaRPr lang="en-US" sz="1800" dirty="0"/>
          </a:p>
        </p:txBody>
      </p:sp>
    </p:spTree>
    <p:extLst>
      <p:ext uri="{BB962C8B-B14F-4D97-AF65-F5344CB8AC3E}">
        <p14:creationId xmlns:p14="http://schemas.microsoft.com/office/powerpoint/2010/main" val="3804911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78CE4-5594-CA39-C82A-9CF0FBF16E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176816-8C11-741E-E87B-81CC2EBA3904}"/>
              </a:ext>
            </a:extLst>
          </p:cNvPr>
          <p:cNvSpPr>
            <a:spLocks noGrp="1"/>
          </p:cNvSpPr>
          <p:nvPr>
            <p:ph type="title"/>
          </p:nvPr>
        </p:nvSpPr>
        <p:spPr>
          <a:xfrm>
            <a:off x="167362" y="253160"/>
            <a:ext cx="9455485" cy="1015804"/>
          </a:xfrm>
        </p:spPr>
        <p:txBody>
          <a:bodyPr/>
          <a:lstStyle/>
          <a:p>
            <a:r>
              <a:rPr lang="en-US"/>
              <a:t>Evidence-Based Early Literacy</a:t>
            </a:r>
          </a:p>
        </p:txBody>
      </p:sp>
      <p:sp>
        <p:nvSpPr>
          <p:cNvPr id="9" name="Text Placeholder 8">
            <a:extLst>
              <a:ext uri="{FF2B5EF4-FFF2-40B4-BE49-F238E27FC236}">
                <a16:creationId xmlns:a16="http://schemas.microsoft.com/office/drawing/2014/main" id="{980F0353-8CC1-E565-9E21-34855438401C}"/>
              </a:ext>
            </a:extLst>
          </p:cNvPr>
          <p:cNvSpPr>
            <a:spLocks noGrp="1"/>
          </p:cNvSpPr>
          <p:nvPr>
            <p:ph type="body" idx="1"/>
          </p:nvPr>
        </p:nvSpPr>
        <p:spPr/>
        <p:txBody>
          <a:bodyPr>
            <a:noAutofit/>
          </a:bodyPr>
          <a:lstStyle/>
          <a:p>
            <a:r>
              <a:rPr lang="en-US">
                <a:solidFill>
                  <a:srgbClr val="394667"/>
                </a:solidFill>
                <a:cs typeface="Arial"/>
              </a:rPr>
              <a:t>Description</a:t>
            </a:r>
          </a:p>
        </p:txBody>
      </p:sp>
      <p:sp>
        <p:nvSpPr>
          <p:cNvPr id="3" name="Content Placeholder 2">
            <a:extLst>
              <a:ext uri="{FF2B5EF4-FFF2-40B4-BE49-F238E27FC236}">
                <a16:creationId xmlns:a16="http://schemas.microsoft.com/office/drawing/2014/main" id="{0EF0EE5A-2491-E1EF-DA6A-8291B01781C1}"/>
              </a:ext>
            </a:extLst>
          </p:cNvPr>
          <p:cNvSpPr>
            <a:spLocks noGrp="1"/>
          </p:cNvSpPr>
          <p:nvPr>
            <p:ph sz="half" idx="2"/>
          </p:nvPr>
        </p:nvSpPr>
        <p:spPr>
          <a:xfrm>
            <a:off x="158226" y="1968892"/>
            <a:ext cx="4261104" cy="4307217"/>
          </a:xfrm>
          <a:ln w="19050">
            <a:noFill/>
            <a:prstDash val="dash"/>
          </a:ln>
        </p:spPr>
        <p:txBody>
          <a:bodyPr vert="horz" lIns="91440" tIns="45720" rIns="91440" bIns="45720" rtlCol="0" anchor="t">
            <a:normAutofit/>
          </a:bodyPr>
          <a:lstStyle/>
          <a:p>
            <a:pPr marL="0" indent="0">
              <a:lnSpc>
                <a:spcPct val="100000"/>
              </a:lnSpc>
              <a:buNone/>
            </a:pPr>
            <a:r>
              <a:rPr lang="en-US" sz="2000">
                <a:solidFill>
                  <a:srgbClr val="566DA3"/>
                </a:solidFill>
                <a:cs typeface="Arial"/>
              </a:rPr>
              <a:t>DESE supports districts, schools, and programs to provide evidence-based, culturally and linguistically sustaining literacy practices so that every learner builds strong early literacy skills and has access to timely, targeted supports.</a:t>
            </a:r>
          </a:p>
        </p:txBody>
      </p:sp>
      <p:sp>
        <p:nvSpPr>
          <p:cNvPr id="10" name="Text Placeholder 9">
            <a:extLst>
              <a:ext uri="{FF2B5EF4-FFF2-40B4-BE49-F238E27FC236}">
                <a16:creationId xmlns:a16="http://schemas.microsoft.com/office/drawing/2014/main" id="{72B08160-6C7B-EF99-5244-05E3143F020C}"/>
              </a:ext>
            </a:extLst>
          </p:cNvPr>
          <p:cNvSpPr>
            <a:spLocks noGrp="1"/>
          </p:cNvSpPr>
          <p:nvPr>
            <p:ph type="body" sz="quarter" idx="3"/>
          </p:nvPr>
        </p:nvSpPr>
        <p:spPr/>
        <p:txBody>
          <a:bodyPr>
            <a:normAutofit fontScale="85000" lnSpcReduction="20000"/>
          </a:bodyPr>
          <a:lstStyle/>
          <a:p>
            <a:r>
              <a:rPr lang="en-US" sz="2800">
                <a:solidFill>
                  <a:srgbClr val="394667"/>
                </a:solidFill>
                <a:cs typeface="Arial"/>
              </a:rPr>
              <a:t>Outcome Measures</a:t>
            </a:r>
          </a:p>
        </p:txBody>
      </p:sp>
      <p:sp>
        <p:nvSpPr>
          <p:cNvPr id="11" name="Content Placeholder 10">
            <a:extLst>
              <a:ext uri="{FF2B5EF4-FFF2-40B4-BE49-F238E27FC236}">
                <a16:creationId xmlns:a16="http://schemas.microsoft.com/office/drawing/2014/main" id="{DD46CF12-022D-D87C-A331-AF1630A3D0B9}"/>
              </a:ext>
            </a:extLst>
          </p:cNvPr>
          <p:cNvSpPr>
            <a:spLocks noGrp="1"/>
          </p:cNvSpPr>
          <p:nvPr>
            <p:ph sz="quarter" idx="4"/>
          </p:nvPr>
        </p:nvSpPr>
        <p:spPr>
          <a:xfrm>
            <a:off x="5022805" y="1968892"/>
            <a:ext cx="4261104" cy="4307217"/>
          </a:xfrm>
        </p:spPr>
        <p:txBody>
          <a:bodyPr vert="horz" lIns="91440" tIns="45720" rIns="91440" bIns="45720" rtlCol="0" anchor="t">
            <a:normAutofit/>
          </a:bodyPr>
          <a:lstStyle/>
          <a:p>
            <a:pPr>
              <a:lnSpc>
                <a:spcPct val="100000"/>
              </a:lnSpc>
              <a:defRPr/>
            </a:pPr>
            <a:r>
              <a:rPr lang="en-US" sz="2000" b="1">
                <a:solidFill>
                  <a:srgbClr val="566DA3"/>
                </a:solidFill>
                <a:cs typeface="+mn-cs"/>
              </a:rPr>
              <a:t>Increase</a:t>
            </a:r>
            <a:r>
              <a:rPr lang="en-US" sz="2000">
                <a:solidFill>
                  <a:srgbClr val="566DA3"/>
                </a:solidFill>
                <a:cs typeface="+mn-cs"/>
              </a:rPr>
              <a:t> in the adoption and implementation rates of approved literacy screeners</a:t>
            </a:r>
          </a:p>
          <a:p>
            <a:pPr>
              <a:lnSpc>
                <a:spcPct val="100000"/>
              </a:lnSpc>
              <a:defRPr/>
            </a:pPr>
            <a:r>
              <a:rPr lang="en-US" sz="2000" b="1">
                <a:solidFill>
                  <a:srgbClr val="566DA3"/>
                </a:solidFill>
                <a:cs typeface="+mn-cs"/>
              </a:rPr>
              <a:t>Increase</a:t>
            </a:r>
            <a:r>
              <a:rPr lang="en-US" sz="2000">
                <a:solidFill>
                  <a:srgbClr val="566DA3"/>
                </a:solidFill>
                <a:cs typeface="+mn-cs"/>
              </a:rPr>
              <a:t> in the number of students meeting b</a:t>
            </a:r>
            <a:r>
              <a:rPr kumimoji="0" lang="en-US" sz="2000" b="0" i="0" u="none" strike="noStrike" kern="1200" cap="none" spc="0" normalizeH="0" baseline="0" noProof="0" err="1">
                <a:ln>
                  <a:noFill/>
                </a:ln>
                <a:solidFill>
                  <a:srgbClr val="566DA3"/>
                </a:solidFill>
                <a:effectLst/>
                <a:uLnTx/>
                <a:uFillTx/>
                <a:ea typeface="+mn-ea"/>
                <a:cs typeface="+mn-cs"/>
              </a:rPr>
              <a:t>enchmarks</a:t>
            </a:r>
            <a:r>
              <a:rPr kumimoji="0" lang="en-US" sz="2000" b="0" i="0" u="none" strike="noStrike" kern="1200" cap="none" spc="0" normalizeH="0" baseline="0" noProof="0">
                <a:ln>
                  <a:noFill/>
                </a:ln>
                <a:solidFill>
                  <a:srgbClr val="566DA3"/>
                </a:solidFill>
                <a:effectLst/>
                <a:uLnTx/>
                <a:uFillTx/>
                <a:ea typeface="+mn-ea"/>
                <a:cs typeface="+mn-cs"/>
              </a:rPr>
              <a:t> on early literacy screening assessments in grades K-3</a:t>
            </a:r>
            <a:endParaRPr lang="en-US" sz="2000" b="0" i="0" u="none" strike="noStrike" kern="1200" cap="none" spc="0" normalizeH="0" baseline="0" noProof="0">
              <a:ln>
                <a:noFill/>
              </a:ln>
              <a:solidFill>
                <a:srgbClr val="566DA3"/>
              </a:solidFill>
              <a:effectLst/>
              <a:uLnTx/>
              <a:uFillTx/>
              <a:cs typeface="+mn-cs"/>
            </a:endParaRPr>
          </a:p>
        </p:txBody>
      </p:sp>
      <p:sp>
        <p:nvSpPr>
          <p:cNvPr id="5" name="Slide Number Placeholder 4">
            <a:extLst>
              <a:ext uri="{FF2B5EF4-FFF2-40B4-BE49-F238E27FC236}">
                <a16:creationId xmlns:a16="http://schemas.microsoft.com/office/drawing/2014/main" id="{E38AE59D-FD04-9A17-E04F-FAA0E6B4EAFF}"/>
              </a:ext>
            </a:extLst>
          </p:cNvPr>
          <p:cNvSpPr>
            <a:spLocks noGrp="1"/>
          </p:cNvSpPr>
          <p:nvPr>
            <p:ph type="sldNum" sz="quarter" idx="12"/>
          </p:nvPr>
        </p:nvSpPr>
        <p:spPr/>
        <p:txBody>
          <a:bodyPr/>
          <a:lstStyle/>
          <a:p>
            <a:fld id="{68A8D22E-6BC5-9E47-900C-2BB94685D9F5}" type="slidenum">
              <a:rPr lang="en-US" sz="1800" smtClean="0"/>
              <a:t>38</a:t>
            </a:fld>
            <a:endParaRPr lang="en-US" sz="1800" dirty="0"/>
          </a:p>
        </p:txBody>
      </p:sp>
    </p:spTree>
    <p:extLst>
      <p:ext uri="{BB962C8B-B14F-4D97-AF65-F5344CB8AC3E}">
        <p14:creationId xmlns:p14="http://schemas.microsoft.com/office/powerpoint/2010/main" val="3638606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440AC-B42A-7D7D-77EC-786F2CEF6E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C6B033-6AE6-83A7-1CE1-4B62B405CC36}"/>
              </a:ext>
            </a:extLst>
          </p:cNvPr>
          <p:cNvSpPr>
            <a:spLocks noGrp="1"/>
          </p:cNvSpPr>
          <p:nvPr>
            <p:ph type="title"/>
          </p:nvPr>
        </p:nvSpPr>
        <p:spPr/>
        <p:txBody>
          <a:bodyPr>
            <a:normAutofit fontScale="90000"/>
          </a:bodyPr>
          <a:lstStyle/>
          <a:p>
            <a:r>
              <a:rPr lang="en-US">
                <a:cs typeface="Arial"/>
              </a:rPr>
              <a:t>Evidence-Based Early Literacy </a:t>
            </a:r>
            <a:r>
              <a:rPr lang="en-US">
                <a:ea typeface="+mj-lt"/>
                <a:cs typeface="+mj-lt"/>
              </a:rPr>
              <a:t>– Key Strategies and Deliverables</a:t>
            </a:r>
            <a:endParaRPr lang="en-US"/>
          </a:p>
        </p:txBody>
      </p:sp>
      <p:sp>
        <p:nvSpPr>
          <p:cNvPr id="3" name="Content Placeholder 2">
            <a:extLst>
              <a:ext uri="{FF2B5EF4-FFF2-40B4-BE49-F238E27FC236}">
                <a16:creationId xmlns:a16="http://schemas.microsoft.com/office/drawing/2014/main" id="{B1AE4E73-CB93-4D29-A4B9-D1104F70000C}"/>
              </a:ext>
              <a:ext uri="{C183D7F6-B498-43B3-948B-1728B52AA6E4}">
                <adec:decorative xmlns:adec="http://schemas.microsoft.com/office/drawing/2017/decorative" val="1"/>
              </a:ext>
            </a:extLst>
          </p:cNvPr>
          <p:cNvSpPr>
            <a:spLocks noGrp="1"/>
          </p:cNvSpPr>
          <p:nvPr>
            <p:ph idx="1"/>
          </p:nvPr>
        </p:nvSpPr>
        <p:spPr/>
        <p:txBody>
          <a:bodyPr vert="horz" lIns="91440" tIns="45720" rIns="91440" bIns="45720" rtlCol="0">
            <a:normAutofit/>
          </a:bodyPr>
          <a:lstStyle/>
          <a:p>
            <a:endParaRPr lang="en-US"/>
          </a:p>
          <a:p>
            <a:endParaRPr lang="en-US"/>
          </a:p>
          <a:p>
            <a:endParaRPr lang="en-US"/>
          </a:p>
          <a:p>
            <a:endParaRPr lang="en-US"/>
          </a:p>
        </p:txBody>
      </p:sp>
      <p:sp>
        <p:nvSpPr>
          <p:cNvPr id="5" name="Slide Number Placeholder 4">
            <a:extLst>
              <a:ext uri="{FF2B5EF4-FFF2-40B4-BE49-F238E27FC236}">
                <a16:creationId xmlns:a16="http://schemas.microsoft.com/office/drawing/2014/main" id="{8B5E0052-69D9-876A-5444-5CF399385241}"/>
              </a:ext>
            </a:extLst>
          </p:cNvPr>
          <p:cNvSpPr>
            <a:spLocks noGrp="1"/>
          </p:cNvSpPr>
          <p:nvPr>
            <p:ph type="sldNum" sz="quarter" idx="12"/>
          </p:nvPr>
        </p:nvSpPr>
        <p:spPr/>
        <p:txBody>
          <a:bodyPr/>
          <a:lstStyle/>
          <a:p>
            <a:fld id="{68A8D22E-6BC5-9E47-900C-2BB94685D9F5}" type="slidenum">
              <a:rPr lang="en-US" sz="1800" smtClean="0"/>
              <a:t>39</a:t>
            </a:fld>
            <a:endParaRPr lang="en-US" sz="1800" dirty="0"/>
          </a:p>
        </p:txBody>
      </p:sp>
      <p:sp>
        <p:nvSpPr>
          <p:cNvPr id="8" name="Content Placeholder 2">
            <a:extLst>
              <a:ext uri="{FF2B5EF4-FFF2-40B4-BE49-F238E27FC236}">
                <a16:creationId xmlns:a16="http://schemas.microsoft.com/office/drawing/2014/main" id="{8020B934-C16B-6A68-0591-9E6E35EA7935}"/>
              </a:ext>
            </a:extLst>
          </p:cNvPr>
          <p:cNvSpPr txBox="1">
            <a:spLocks/>
          </p:cNvSpPr>
          <p:nvPr/>
        </p:nvSpPr>
        <p:spPr>
          <a:xfrm>
            <a:off x="454479" y="1778549"/>
            <a:ext cx="11030233" cy="4714326"/>
          </a:xfrm>
          <a:prstGeom prst="rect">
            <a:avLst/>
          </a:prstGeom>
          <a:ln w="19050">
            <a:noFill/>
            <a:prstDash val="dash"/>
          </a:ln>
        </p:spPr>
        <p:txBody>
          <a:bodyPr vert="horz" lIns="91440" tIns="45720" rIns="91440" bIns="45720" rtlCol="0" anchor="t">
            <a:norm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000"/>
              </a:spcAft>
              <a:buNone/>
            </a:pPr>
            <a:r>
              <a:rPr lang="en-US" sz="2400" b="1">
                <a:solidFill>
                  <a:srgbClr val="394667"/>
                </a:solidFill>
                <a:latin typeface="+mn-lt"/>
                <a:cs typeface="Arial"/>
              </a:rPr>
              <a:t>Key Strategies and Deliverables for 2026-2027</a:t>
            </a:r>
          </a:p>
          <a:p>
            <a:pPr>
              <a:lnSpc>
                <a:spcPct val="100000"/>
              </a:lnSpc>
            </a:pPr>
            <a:r>
              <a:rPr lang="en-US" sz="2000" b="1">
                <a:solidFill>
                  <a:srgbClr val="566DA3"/>
                </a:solidFill>
                <a:latin typeface="+mn-lt"/>
                <a:cs typeface="Arial"/>
              </a:rPr>
              <a:t>Promulgate </a:t>
            </a:r>
            <a:r>
              <a:rPr lang="en-US" sz="2000">
                <a:solidFill>
                  <a:srgbClr val="566DA3"/>
                </a:solidFill>
                <a:latin typeface="+mn-lt"/>
                <a:cs typeface="Arial"/>
              </a:rPr>
              <a:t>new literacy regulations aligned to the literacy bill, establishing a clear statewide policy foundation for evidence-based reading instruction</a:t>
            </a:r>
            <a:endParaRPr lang="en-US" sz="2000">
              <a:solidFill>
                <a:srgbClr val="566DA3"/>
              </a:solidFill>
              <a:latin typeface="+mn-lt"/>
            </a:endParaRPr>
          </a:p>
          <a:p>
            <a:pPr>
              <a:lnSpc>
                <a:spcPct val="100000"/>
              </a:lnSpc>
            </a:pPr>
            <a:r>
              <a:rPr lang="en-US" sz="2000" b="1">
                <a:solidFill>
                  <a:srgbClr val="566DA3"/>
                </a:solidFill>
                <a:latin typeface="+mn-lt"/>
                <a:cs typeface="Arial"/>
              </a:rPr>
              <a:t>Develop </a:t>
            </a:r>
            <a:r>
              <a:rPr lang="en-US" sz="2000">
                <a:solidFill>
                  <a:srgbClr val="566DA3"/>
                </a:solidFill>
                <a:latin typeface="+mn-lt"/>
                <a:cs typeface="Arial"/>
              </a:rPr>
              <a:t>DESE-vetted curriculum lists, giving districts trusted, high-quality options for foundational literacy skills, comprehensive curricula, and screeners</a:t>
            </a:r>
            <a:endParaRPr lang="en-US" sz="2000">
              <a:solidFill>
                <a:srgbClr val="566DA3"/>
              </a:solidFill>
              <a:latin typeface="+mn-lt"/>
            </a:endParaRPr>
          </a:p>
          <a:p>
            <a:pPr>
              <a:lnSpc>
                <a:spcPct val="100000"/>
              </a:lnSpc>
            </a:pPr>
            <a:r>
              <a:rPr lang="en-US" sz="2000" b="1">
                <a:solidFill>
                  <a:srgbClr val="566DA3"/>
                </a:solidFill>
                <a:latin typeface="+mn-lt"/>
                <a:cs typeface="Arial"/>
              </a:rPr>
              <a:t>Build </a:t>
            </a:r>
            <a:r>
              <a:rPr lang="en-US" sz="2000">
                <a:solidFill>
                  <a:srgbClr val="566DA3"/>
                </a:solidFill>
                <a:latin typeface="+mn-lt"/>
                <a:cs typeface="Arial"/>
              </a:rPr>
              <a:t>DESE's own K–3 evidence-based literacy curriculum, offering districts a free, rigorously designed option grounded in research</a:t>
            </a:r>
            <a:endParaRPr lang="en-US" sz="2000">
              <a:solidFill>
                <a:srgbClr val="566DA3"/>
              </a:solidFill>
              <a:latin typeface="+mn-lt"/>
            </a:endParaRPr>
          </a:p>
          <a:p>
            <a:pPr>
              <a:lnSpc>
                <a:spcPct val="100000"/>
              </a:lnSpc>
            </a:pPr>
            <a:r>
              <a:rPr lang="en-US" sz="2000" b="1">
                <a:solidFill>
                  <a:srgbClr val="566DA3"/>
                </a:solidFill>
                <a:latin typeface="+mn-lt"/>
                <a:cs typeface="Arial"/>
              </a:rPr>
              <a:t>Expand </a:t>
            </a:r>
            <a:r>
              <a:rPr lang="en-US" sz="2000">
                <a:solidFill>
                  <a:srgbClr val="566DA3"/>
                </a:solidFill>
                <a:latin typeface="+mn-lt"/>
                <a:cs typeface="Arial"/>
              </a:rPr>
              <a:t>PRISM grant opportunities, accelerating district access to funding for high-quality literacy materials and implementation support</a:t>
            </a:r>
            <a:endParaRPr lang="en-US" sz="2000">
              <a:solidFill>
                <a:srgbClr val="566DA3"/>
              </a:solidFill>
              <a:latin typeface="+mn-lt"/>
            </a:endParaRPr>
          </a:p>
          <a:p>
            <a:pPr>
              <a:lnSpc>
                <a:spcPct val="100000"/>
              </a:lnSpc>
            </a:pPr>
            <a:r>
              <a:rPr lang="en-US" sz="2000" b="1">
                <a:solidFill>
                  <a:srgbClr val="566DA3"/>
                </a:solidFill>
                <a:latin typeface="+mn-lt"/>
                <a:cs typeface="Arial"/>
              </a:rPr>
              <a:t>Increase </a:t>
            </a:r>
            <a:r>
              <a:rPr lang="en-US" sz="2000">
                <a:solidFill>
                  <a:srgbClr val="566DA3"/>
                </a:solidFill>
                <a:latin typeface="+mn-lt"/>
                <a:cs typeface="Arial"/>
              </a:rPr>
              <a:t>educator participation in Literacy Launch professional development, deepening statewide instructional capacity to deliver evidence-based literacy instruction</a:t>
            </a:r>
          </a:p>
          <a:p>
            <a:endParaRPr lang="en-US" sz="1800">
              <a:solidFill>
                <a:srgbClr val="1E4782"/>
              </a:solidFill>
              <a:latin typeface="Aptos"/>
            </a:endParaRPr>
          </a:p>
        </p:txBody>
      </p:sp>
    </p:spTree>
    <p:extLst>
      <p:ext uri="{BB962C8B-B14F-4D97-AF65-F5344CB8AC3E}">
        <p14:creationId xmlns:p14="http://schemas.microsoft.com/office/powerpoint/2010/main" val="4170593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530B0-905E-4C7D-96A4-AE0CF0960E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AC0B1A-0C59-1F2D-8C0D-7C1D8A69F624}"/>
              </a:ext>
            </a:extLst>
          </p:cNvPr>
          <p:cNvSpPr>
            <a:spLocks noGrp="1"/>
          </p:cNvSpPr>
          <p:nvPr>
            <p:ph type="title"/>
          </p:nvPr>
        </p:nvSpPr>
        <p:spPr/>
        <p:txBody>
          <a:bodyPr/>
          <a:lstStyle/>
          <a:p>
            <a:r>
              <a:rPr lang="en-US"/>
              <a:t>High-Quality Teaching and Learning </a:t>
            </a:r>
          </a:p>
        </p:txBody>
      </p:sp>
      <p:sp>
        <p:nvSpPr>
          <p:cNvPr id="9" name="Text Placeholder 8">
            <a:extLst>
              <a:ext uri="{FF2B5EF4-FFF2-40B4-BE49-F238E27FC236}">
                <a16:creationId xmlns:a16="http://schemas.microsoft.com/office/drawing/2014/main" id="{7A8DD56B-9E94-49ED-8817-22E923063571}"/>
              </a:ext>
            </a:extLst>
          </p:cNvPr>
          <p:cNvSpPr>
            <a:spLocks noGrp="1"/>
          </p:cNvSpPr>
          <p:nvPr>
            <p:ph type="body" idx="1"/>
          </p:nvPr>
        </p:nvSpPr>
        <p:spPr/>
        <p:txBody>
          <a:bodyPr>
            <a:noAutofit/>
          </a:bodyPr>
          <a:lstStyle/>
          <a:p>
            <a:r>
              <a:rPr lang="en-US">
                <a:solidFill>
                  <a:srgbClr val="394667"/>
                </a:solidFill>
                <a:cs typeface="Arial"/>
              </a:rPr>
              <a:t>Description</a:t>
            </a:r>
          </a:p>
        </p:txBody>
      </p:sp>
      <p:sp>
        <p:nvSpPr>
          <p:cNvPr id="3" name="Content Placeholder 2">
            <a:extLst>
              <a:ext uri="{FF2B5EF4-FFF2-40B4-BE49-F238E27FC236}">
                <a16:creationId xmlns:a16="http://schemas.microsoft.com/office/drawing/2014/main" id="{60F84E42-27D2-3939-C584-1188154CF307}"/>
              </a:ext>
            </a:extLst>
          </p:cNvPr>
          <p:cNvSpPr>
            <a:spLocks noGrp="1"/>
          </p:cNvSpPr>
          <p:nvPr>
            <p:ph sz="half" idx="2"/>
          </p:nvPr>
        </p:nvSpPr>
        <p:spPr>
          <a:xfrm>
            <a:off x="158226" y="1968892"/>
            <a:ext cx="4261104" cy="4307217"/>
          </a:xfrm>
          <a:ln w="19050">
            <a:noFill/>
            <a:prstDash val="dash"/>
          </a:ln>
        </p:spPr>
        <p:txBody>
          <a:bodyPr vert="horz" lIns="91440" tIns="45720" rIns="91440" bIns="45720" rtlCol="0" anchor="t">
            <a:normAutofit/>
          </a:bodyPr>
          <a:lstStyle/>
          <a:p>
            <a:pPr marL="0" indent="0">
              <a:lnSpc>
                <a:spcPct val="100000"/>
              </a:lnSpc>
              <a:buNone/>
            </a:pPr>
            <a:r>
              <a:rPr lang="en-US" sz="2000">
                <a:solidFill>
                  <a:srgbClr val="566DA3"/>
                </a:solidFill>
                <a:cs typeface="Arial"/>
              </a:rPr>
              <a:t>DESE supports districts, schools, and programs to deliver rigorous, culturally and linguistically sustaining instruction aligned to the Massachusetts curriculum and CTE frameworks with coherent targeted supports so that every learner experiences grade-level or above learning that is relevant, real-world, and interactive.</a:t>
            </a:r>
          </a:p>
        </p:txBody>
      </p:sp>
      <p:sp>
        <p:nvSpPr>
          <p:cNvPr id="10" name="Text Placeholder 9">
            <a:extLst>
              <a:ext uri="{FF2B5EF4-FFF2-40B4-BE49-F238E27FC236}">
                <a16:creationId xmlns:a16="http://schemas.microsoft.com/office/drawing/2014/main" id="{FF0BF31D-8A38-6A1B-1971-EADE25692E5A}"/>
              </a:ext>
            </a:extLst>
          </p:cNvPr>
          <p:cNvSpPr>
            <a:spLocks noGrp="1"/>
          </p:cNvSpPr>
          <p:nvPr>
            <p:ph type="body" sz="quarter" idx="3"/>
          </p:nvPr>
        </p:nvSpPr>
        <p:spPr/>
        <p:txBody>
          <a:bodyPr>
            <a:normAutofit fontScale="85000" lnSpcReduction="20000"/>
          </a:bodyPr>
          <a:lstStyle/>
          <a:p>
            <a:r>
              <a:rPr lang="en-US" sz="2800">
                <a:solidFill>
                  <a:srgbClr val="394667"/>
                </a:solidFill>
                <a:cs typeface="Arial"/>
              </a:rPr>
              <a:t>Outcome Measures</a:t>
            </a:r>
          </a:p>
        </p:txBody>
      </p:sp>
      <p:sp>
        <p:nvSpPr>
          <p:cNvPr id="11" name="Content Placeholder 10">
            <a:extLst>
              <a:ext uri="{FF2B5EF4-FFF2-40B4-BE49-F238E27FC236}">
                <a16:creationId xmlns:a16="http://schemas.microsoft.com/office/drawing/2014/main" id="{7D7313A4-9419-DF91-6951-ED34D2BA3A94}"/>
              </a:ext>
            </a:extLst>
          </p:cNvPr>
          <p:cNvSpPr>
            <a:spLocks noGrp="1"/>
          </p:cNvSpPr>
          <p:nvPr>
            <p:ph sz="quarter" idx="4"/>
          </p:nvPr>
        </p:nvSpPr>
        <p:spPr>
          <a:xfrm>
            <a:off x="5022805" y="1968892"/>
            <a:ext cx="4261104" cy="4307217"/>
          </a:xfrm>
        </p:spPr>
        <p:txBody>
          <a:bodyPr vert="horz" lIns="91440" tIns="45720" rIns="91440" bIns="45720" rtlCol="0" anchor="t">
            <a:normAutofit/>
          </a:bodyPr>
          <a:lstStyle/>
          <a:p>
            <a:pPr>
              <a:lnSpc>
                <a:spcPct val="100000"/>
              </a:lnSpc>
              <a:defRPr/>
            </a:pPr>
            <a:r>
              <a:rPr lang="en-US" sz="2000" b="1">
                <a:solidFill>
                  <a:srgbClr val="566DA3"/>
                </a:solidFill>
                <a:cs typeface="+mn-cs"/>
              </a:rPr>
              <a:t>Increase</a:t>
            </a:r>
            <a:r>
              <a:rPr lang="en-US" sz="2000">
                <a:solidFill>
                  <a:srgbClr val="566DA3"/>
                </a:solidFill>
                <a:cs typeface="+mn-cs"/>
              </a:rPr>
              <a:t> in the percentage of schools adopting high-quality instructional materials</a:t>
            </a:r>
          </a:p>
          <a:p>
            <a:pPr>
              <a:lnSpc>
                <a:spcPct val="100000"/>
              </a:lnSpc>
              <a:defRPr/>
            </a:pPr>
            <a:r>
              <a:rPr lang="en-US" sz="2000" b="1">
                <a:solidFill>
                  <a:srgbClr val="566DA3"/>
                </a:solidFill>
                <a:cs typeface="+mn-cs"/>
              </a:rPr>
              <a:t>Increase</a:t>
            </a:r>
            <a:r>
              <a:rPr lang="en-US" sz="2000">
                <a:solidFill>
                  <a:srgbClr val="566DA3"/>
                </a:solidFill>
                <a:cs typeface="+mn-cs"/>
              </a:rPr>
              <a:t> in the percentage of schools effectively implementing high-quality instructional materials</a:t>
            </a:r>
          </a:p>
          <a:p>
            <a:pPr>
              <a:lnSpc>
                <a:spcPct val="100000"/>
              </a:lnSpc>
              <a:defRPr/>
            </a:pPr>
            <a:r>
              <a:rPr lang="en-US" sz="2000" b="1">
                <a:solidFill>
                  <a:srgbClr val="566DA3"/>
                </a:solidFill>
                <a:cs typeface="+mn-cs"/>
              </a:rPr>
              <a:t>Increase</a:t>
            </a:r>
            <a:r>
              <a:rPr lang="en-US" sz="2000">
                <a:solidFill>
                  <a:srgbClr val="566DA3"/>
                </a:solidFill>
                <a:cs typeface="+mn-cs"/>
              </a:rPr>
              <a:t> in the percentage of schools with documented evidence-based MTSS procedures</a:t>
            </a:r>
          </a:p>
        </p:txBody>
      </p:sp>
      <p:sp>
        <p:nvSpPr>
          <p:cNvPr id="5" name="Slide Number Placeholder 4">
            <a:extLst>
              <a:ext uri="{FF2B5EF4-FFF2-40B4-BE49-F238E27FC236}">
                <a16:creationId xmlns:a16="http://schemas.microsoft.com/office/drawing/2014/main" id="{1720170A-D33F-FA84-2B4C-FEA7F3D35AF5}"/>
              </a:ext>
            </a:extLst>
          </p:cNvPr>
          <p:cNvSpPr>
            <a:spLocks noGrp="1"/>
          </p:cNvSpPr>
          <p:nvPr>
            <p:ph type="sldNum" sz="quarter" idx="12"/>
          </p:nvPr>
        </p:nvSpPr>
        <p:spPr/>
        <p:txBody>
          <a:bodyPr/>
          <a:lstStyle/>
          <a:p>
            <a:fld id="{68A8D22E-6BC5-9E47-900C-2BB94685D9F5}" type="slidenum">
              <a:rPr lang="en-US" sz="1800" smtClean="0"/>
              <a:t>40</a:t>
            </a:fld>
            <a:endParaRPr lang="en-US" sz="1800" dirty="0"/>
          </a:p>
        </p:txBody>
      </p:sp>
    </p:spTree>
    <p:extLst>
      <p:ext uri="{BB962C8B-B14F-4D97-AF65-F5344CB8AC3E}">
        <p14:creationId xmlns:p14="http://schemas.microsoft.com/office/powerpoint/2010/main" val="359172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2AD51-1937-B139-F9C6-7AE7FCE126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A28E7D-8379-B0D4-0F25-02F762E79302}"/>
              </a:ext>
            </a:extLst>
          </p:cNvPr>
          <p:cNvSpPr>
            <a:spLocks noGrp="1"/>
          </p:cNvSpPr>
          <p:nvPr>
            <p:ph type="title"/>
          </p:nvPr>
        </p:nvSpPr>
        <p:spPr/>
        <p:txBody>
          <a:bodyPr>
            <a:normAutofit fontScale="90000"/>
          </a:bodyPr>
          <a:lstStyle/>
          <a:p>
            <a:r>
              <a:rPr lang="en-US">
                <a:cs typeface="Arial"/>
              </a:rPr>
              <a:t>High-Quality Teaching and Learning </a:t>
            </a:r>
            <a:r>
              <a:rPr lang="en-US">
                <a:ea typeface="+mj-lt"/>
                <a:cs typeface="+mj-lt"/>
              </a:rPr>
              <a:t>– Key Strategies and Deliverables</a:t>
            </a:r>
            <a:endParaRPr lang="en-US"/>
          </a:p>
        </p:txBody>
      </p:sp>
      <p:sp>
        <p:nvSpPr>
          <p:cNvPr id="5" name="Slide Number Placeholder 4">
            <a:extLst>
              <a:ext uri="{FF2B5EF4-FFF2-40B4-BE49-F238E27FC236}">
                <a16:creationId xmlns:a16="http://schemas.microsoft.com/office/drawing/2014/main" id="{36D4D2FB-7A05-CE49-6C36-775F7FE3552C}"/>
              </a:ext>
            </a:extLst>
          </p:cNvPr>
          <p:cNvSpPr>
            <a:spLocks noGrp="1"/>
          </p:cNvSpPr>
          <p:nvPr>
            <p:ph type="sldNum" sz="quarter" idx="12"/>
          </p:nvPr>
        </p:nvSpPr>
        <p:spPr/>
        <p:txBody>
          <a:bodyPr/>
          <a:lstStyle/>
          <a:p>
            <a:fld id="{68A8D22E-6BC5-9E47-900C-2BB94685D9F5}" type="slidenum">
              <a:rPr lang="en-US" sz="1800" smtClean="0"/>
              <a:t>41</a:t>
            </a:fld>
            <a:endParaRPr lang="en-US" sz="1800" dirty="0"/>
          </a:p>
        </p:txBody>
      </p:sp>
      <p:sp>
        <p:nvSpPr>
          <p:cNvPr id="8" name="Content Placeholder 2">
            <a:extLst>
              <a:ext uri="{FF2B5EF4-FFF2-40B4-BE49-F238E27FC236}">
                <a16:creationId xmlns:a16="http://schemas.microsoft.com/office/drawing/2014/main" id="{00503854-65D8-5690-76BA-7124BE0B56E0}"/>
              </a:ext>
            </a:extLst>
          </p:cNvPr>
          <p:cNvSpPr txBox="1">
            <a:spLocks/>
          </p:cNvSpPr>
          <p:nvPr/>
        </p:nvSpPr>
        <p:spPr>
          <a:xfrm>
            <a:off x="477394" y="1890753"/>
            <a:ext cx="10809364" cy="4725369"/>
          </a:xfrm>
          <a:prstGeom prst="rect">
            <a:avLst/>
          </a:prstGeom>
          <a:ln w="19050">
            <a:noFill/>
            <a:prstDash val="dash"/>
          </a:ln>
        </p:spPr>
        <p:txBody>
          <a:bodyPr vert="horz" lIns="91440" tIns="45720" rIns="91440" bIns="45720" rtlCol="0" anchor="t">
            <a:norm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000"/>
              </a:spcAft>
              <a:buNone/>
            </a:pPr>
            <a:r>
              <a:rPr lang="en-US" sz="2400" b="1">
                <a:solidFill>
                  <a:srgbClr val="394667"/>
                </a:solidFill>
                <a:latin typeface="+mn-lt"/>
                <a:cs typeface="Arial"/>
              </a:rPr>
              <a:t>Key Strategies and Deliverables for 2026-2027</a:t>
            </a:r>
            <a:endParaRPr lang="en-US" sz="2400">
              <a:solidFill>
                <a:srgbClr val="394667"/>
              </a:solidFill>
              <a:latin typeface="+mn-lt"/>
            </a:endParaRPr>
          </a:p>
          <a:p>
            <a:pPr>
              <a:lnSpc>
                <a:spcPct val="100000"/>
              </a:lnSpc>
            </a:pPr>
            <a:r>
              <a:rPr lang="en-US" sz="2000" b="1">
                <a:solidFill>
                  <a:srgbClr val="566DA3"/>
                </a:solidFill>
                <a:latin typeface="+mn-lt"/>
                <a:cs typeface="Arial"/>
              </a:rPr>
              <a:t>Refine</a:t>
            </a:r>
            <a:r>
              <a:rPr lang="en-US" sz="2000">
                <a:solidFill>
                  <a:srgbClr val="566DA3"/>
                </a:solidFill>
                <a:latin typeface="+mn-lt"/>
                <a:cs typeface="Arial"/>
              </a:rPr>
              <a:t> the Implement MA Guide to extend beyond initial implementation, encompassing the final instructional framework, including systems and resources</a:t>
            </a:r>
          </a:p>
          <a:p>
            <a:pPr>
              <a:lnSpc>
                <a:spcPct val="100000"/>
              </a:lnSpc>
            </a:pPr>
            <a:r>
              <a:rPr lang="en-US" sz="2000" b="1">
                <a:solidFill>
                  <a:srgbClr val="566DA3"/>
                </a:solidFill>
                <a:latin typeface="+mn-lt"/>
                <a:cs typeface="Arial"/>
              </a:rPr>
              <a:t>Develop</a:t>
            </a:r>
            <a:r>
              <a:rPr lang="en-US" sz="2000">
                <a:solidFill>
                  <a:srgbClr val="566DA3"/>
                </a:solidFill>
                <a:latin typeface="+mn-lt"/>
                <a:cs typeface="Arial"/>
              </a:rPr>
              <a:t> a new instructional vision for DESE</a:t>
            </a:r>
            <a:endParaRPr lang="en-US" sz="2000">
              <a:solidFill>
                <a:srgbClr val="566DA3"/>
              </a:solidFill>
              <a:latin typeface="+mn-lt"/>
            </a:endParaRPr>
          </a:p>
          <a:p>
            <a:pPr>
              <a:lnSpc>
                <a:spcPct val="100000"/>
              </a:lnSpc>
            </a:pPr>
            <a:r>
              <a:rPr lang="en-US" sz="2000" b="1">
                <a:solidFill>
                  <a:srgbClr val="566DA3"/>
                </a:solidFill>
                <a:latin typeface="+mn-lt"/>
                <a:cs typeface="Arial"/>
              </a:rPr>
              <a:t>Launch</a:t>
            </a:r>
            <a:r>
              <a:rPr lang="en-US" sz="2000">
                <a:solidFill>
                  <a:srgbClr val="566DA3"/>
                </a:solidFill>
                <a:latin typeface="+mn-lt"/>
                <a:cs typeface="Arial"/>
              </a:rPr>
              <a:t> the </a:t>
            </a:r>
            <a:r>
              <a:rPr lang="en-US" sz="2000" err="1">
                <a:solidFill>
                  <a:srgbClr val="566DA3"/>
                </a:solidFill>
                <a:latin typeface="+mn-lt"/>
                <a:cs typeface="Arial"/>
              </a:rPr>
              <a:t>ReFrame</a:t>
            </a:r>
            <a:r>
              <a:rPr lang="en-US" sz="2000">
                <a:solidFill>
                  <a:srgbClr val="566DA3"/>
                </a:solidFill>
                <a:latin typeface="+mn-lt"/>
                <a:cs typeface="Arial"/>
              </a:rPr>
              <a:t> project to analyze the utility of current frameworks and develop a plan for their future direction</a:t>
            </a:r>
            <a:endParaRPr lang="en-US" sz="2000">
              <a:solidFill>
                <a:srgbClr val="566DA3"/>
              </a:solidFill>
              <a:latin typeface="+mn-lt"/>
            </a:endParaRPr>
          </a:p>
          <a:p>
            <a:pPr>
              <a:lnSpc>
                <a:spcPct val="100000"/>
              </a:lnSpc>
            </a:pPr>
            <a:r>
              <a:rPr lang="en-US" sz="2000" b="1">
                <a:solidFill>
                  <a:srgbClr val="566DA3"/>
                </a:solidFill>
                <a:latin typeface="+mn-lt"/>
                <a:cs typeface="Arial"/>
              </a:rPr>
              <a:t>Strengthen</a:t>
            </a:r>
            <a:r>
              <a:rPr lang="en-US" sz="2000">
                <a:solidFill>
                  <a:srgbClr val="566DA3"/>
                </a:solidFill>
                <a:latin typeface="+mn-lt"/>
                <a:cs typeface="Arial"/>
              </a:rPr>
              <a:t> collaboration between the Teaching and Learning unit and the District and School Assistance unit to support Accelerating Achievement schools in implementing high-quality instruction aligned to the school standards and indicators</a:t>
            </a:r>
            <a:endParaRPr lang="en-US" sz="1600">
              <a:solidFill>
                <a:srgbClr val="566DA3"/>
              </a:solidFill>
              <a:latin typeface="+mn-lt"/>
              <a:cs typeface="Arial"/>
            </a:endParaRPr>
          </a:p>
        </p:txBody>
      </p:sp>
    </p:spTree>
    <p:extLst>
      <p:ext uri="{BB962C8B-B14F-4D97-AF65-F5344CB8AC3E}">
        <p14:creationId xmlns:p14="http://schemas.microsoft.com/office/powerpoint/2010/main" val="7371211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7D0D3-3C78-34D9-2C55-32DC88B025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5E762B-79A6-FF50-6F6F-BD1EFB18DD07}"/>
              </a:ext>
            </a:extLst>
          </p:cNvPr>
          <p:cNvSpPr>
            <a:spLocks noGrp="1"/>
          </p:cNvSpPr>
          <p:nvPr>
            <p:ph type="title"/>
          </p:nvPr>
        </p:nvSpPr>
        <p:spPr>
          <a:xfrm>
            <a:off x="157837" y="253160"/>
            <a:ext cx="9455485" cy="1015804"/>
          </a:xfrm>
        </p:spPr>
        <p:txBody>
          <a:bodyPr>
            <a:noAutofit/>
          </a:bodyPr>
          <a:lstStyle/>
          <a:p>
            <a:r>
              <a:rPr lang="en-US"/>
              <a:t>Individualized Programming for Students with Disabilities </a:t>
            </a:r>
          </a:p>
        </p:txBody>
      </p:sp>
      <p:sp>
        <p:nvSpPr>
          <p:cNvPr id="9" name="Text Placeholder 8">
            <a:extLst>
              <a:ext uri="{FF2B5EF4-FFF2-40B4-BE49-F238E27FC236}">
                <a16:creationId xmlns:a16="http://schemas.microsoft.com/office/drawing/2014/main" id="{48002EA5-E6B0-6952-187D-81C63C071EFD}"/>
              </a:ext>
            </a:extLst>
          </p:cNvPr>
          <p:cNvSpPr>
            <a:spLocks noGrp="1"/>
          </p:cNvSpPr>
          <p:nvPr>
            <p:ph type="body" idx="1"/>
          </p:nvPr>
        </p:nvSpPr>
        <p:spPr/>
        <p:txBody>
          <a:bodyPr>
            <a:noAutofit/>
          </a:bodyPr>
          <a:lstStyle/>
          <a:p>
            <a:r>
              <a:rPr lang="en-US">
                <a:solidFill>
                  <a:srgbClr val="394667"/>
                </a:solidFill>
                <a:cs typeface="Arial"/>
              </a:rPr>
              <a:t>Description</a:t>
            </a:r>
          </a:p>
        </p:txBody>
      </p:sp>
      <p:sp>
        <p:nvSpPr>
          <p:cNvPr id="3" name="Content Placeholder 2">
            <a:extLst>
              <a:ext uri="{FF2B5EF4-FFF2-40B4-BE49-F238E27FC236}">
                <a16:creationId xmlns:a16="http://schemas.microsoft.com/office/drawing/2014/main" id="{1F439231-FB34-67D5-F773-CDF09AEB161E}"/>
              </a:ext>
            </a:extLst>
          </p:cNvPr>
          <p:cNvSpPr>
            <a:spLocks noGrp="1"/>
          </p:cNvSpPr>
          <p:nvPr>
            <p:ph sz="half" idx="2"/>
          </p:nvPr>
        </p:nvSpPr>
        <p:spPr>
          <a:xfrm>
            <a:off x="158226" y="1968892"/>
            <a:ext cx="4261104" cy="4307217"/>
          </a:xfrm>
          <a:ln w="19050">
            <a:noFill/>
            <a:prstDash val="dash"/>
          </a:ln>
        </p:spPr>
        <p:txBody>
          <a:bodyPr vert="horz" lIns="91440" tIns="45720" rIns="91440" bIns="45720" rtlCol="0" anchor="t">
            <a:normAutofit/>
          </a:bodyPr>
          <a:lstStyle/>
          <a:p>
            <a:pPr marL="0" indent="0">
              <a:lnSpc>
                <a:spcPct val="100000"/>
              </a:lnSpc>
              <a:buNone/>
            </a:pPr>
            <a:r>
              <a:rPr lang="en-US" sz="2000">
                <a:solidFill>
                  <a:srgbClr val="566DA3"/>
                </a:solidFill>
                <a:latin typeface="+mn-lt"/>
                <a:cs typeface="Arial"/>
              </a:rPr>
              <a:t>DESE supports districts, schools, and programs to create coherent learning opportunities tailored to the individual needs of students with disabilities in the least restrictive environment.</a:t>
            </a:r>
          </a:p>
        </p:txBody>
      </p:sp>
      <p:sp>
        <p:nvSpPr>
          <p:cNvPr id="10" name="Text Placeholder 9">
            <a:extLst>
              <a:ext uri="{FF2B5EF4-FFF2-40B4-BE49-F238E27FC236}">
                <a16:creationId xmlns:a16="http://schemas.microsoft.com/office/drawing/2014/main" id="{FC402375-86F0-5D62-B71B-1C6FC5AFF36E}"/>
              </a:ext>
            </a:extLst>
          </p:cNvPr>
          <p:cNvSpPr>
            <a:spLocks noGrp="1"/>
          </p:cNvSpPr>
          <p:nvPr>
            <p:ph type="body" sz="quarter" idx="3"/>
          </p:nvPr>
        </p:nvSpPr>
        <p:spPr/>
        <p:txBody>
          <a:bodyPr>
            <a:normAutofit fontScale="85000" lnSpcReduction="20000"/>
          </a:bodyPr>
          <a:lstStyle/>
          <a:p>
            <a:r>
              <a:rPr lang="en-US" sz="2800">
                <a:solidFill>
                  <a:srgbClr val="394667"/>
                </a:solidFill>
                <a:cs typeface="Arial"/>
              </a:rPr>
              <a:t>Outcome Measures</a:t>
            </a:r>
          </a:p>
        </p:txBody>
      </p:sp>
      <p:sp>
        <p:nvSpPr>
          <p:cNvPr id="11" name="Content Placeholder 10">
            <a:extLst>
              <a:ext uri="{FF2B5EF4-FFF2-40B4-BE49-F238E27FC236}">
                <a16:creationId xmlns:a16="http://schemas.microsoft.com/office/drawing/2014/main" id="{2C2289B0-3FC2-C981-EE03-B963BEED52F6}"/>
              </a:ext>
            </a:extLst>
          </p:cNvPr>
          <p:cNvSpPr>
            <a:spLocks noGrp="1"/>
          </p:cNvSpPr>
          <p:nvPr>
            <p:ph sz="quarter" idx="4"/>
          </p:nvPr>
        </p:nvSpPr>
        <p:spPr>
          <a:xfrm>
            <a:off x="5022804" y="1968892"/>
            <a:ext cx="4609567" cy="4307217"/>
          </a:xfrm>
        </p:spPr>
        <p:txBody>
          <a:bodyPr vert="horz" lIns="91440" tIns="45720" rIns="91440" bIns="45720" rtlCol="0" anchor="t">
            <a:noAutofit/>
          </a:bodyPr>
          <a:lstStyle/>
          <a:p>
            <a:pPr fontAlgn="base">
              <a:lnSpc>
                <a:spcPct val="100000"/>
              </a:lnSpc>
            </a:pPr>
            <a:r>
              <a:rPr lang="en-US" sz="2000" b="1">
                <a:solidFill>
                  <a:srgbClr val="566DA3"/>
                </a:solidFill>
                <a:cs typeface="Arial"/>
              </a:rPr>
              <a:t>Increase</a:t>
            </a:r>
            <a:r>
              <a:rPr lang="en-US" sz="2000">
                <a:solidFill>
                  <a:srgbClr val="566DA3"/>
                </a:solidFill>
                <a:cs typeface="Arial"/>
              </a:rPr>
              <a:t> in the percentage of students with IEPs who are served inside general education classroom 80% or more of the day</a:t>
            </a:r>
          </a:p>
          <a:p>
            <a:pPr lvl="0" fontAlgn="base">
              <a:lnSpc>
                <a:spcPct val="100000"/>
              </a:lnSpc>
            </a:pPr>
            <a:r>
              <a:rPr lang="en-US" sz="2000" b="1">
                <a:solidFill>
                  <a:srgbClr val="566DA3"/>
                </a:solidFill>
                <a:cs typeface="Arial"/>
              </a:rPr>
              <a:t>Increase</a:t>
            </a:r>
            <a:r>
              <a:rPr lang="en-US" sz="2000">
                <a:solidFill>
                  <a:srgbClr val="566DA3"/>
                </a:solidFill>
                <a:cs typeface="Arial"/>
              </a:rPr>
              <a:t> in the percentage of children who are eligible for Part B and referred by Part C prior to age 3 who have an IEP developed and implemented by their third birthday</a:t>
            </a:r>
          </a:p>
          <a:p>
            <a:pPr fontAlgn="base">
              <a:lnSpc>
                <a:spcPct val="100000"/>
              </a:lnSpc>
            </a:pPr>
            <a:r>
              <a:rPr lang="en-US" sz="2000" b="1">
                <a:solidFill>
                  <a:srgbClr val="566DA3"/>
                </a:solidFill>
                <a:cs typeface="Arial"/>
              </a:rPr>
              <a:t>Increase </a:t>
            </a:r>
            <a:r>
              <a:rPr lang="en-US" sz="2000">
                <a:solidFill>
                  <a:srgbClr val="566DA3"/>
                </a:solidFill>
                <a:cs typeface="Arial"/>
              </a:rPr>
              <a:t>in the percentage of students who are evaluated within 30 days of receiving parental consent for initial evaluation</a:t>
            </a:r>
          </a:p>
        </p:txBody>
      </p:sp>
      <p:sp>
        <p:nvSpPr>
          <p:cNvPr id="5" name="Slide Number Placeholder 4">
            <a:extLst>
              <a:ext uri="{FF2B5EF4-FFF2-40B4-BE49-F238E27FC236}">
                <a16:creationId xmlns:a16="http://schemas.microsoft.com/office/drawing/2014/main" id="{850C335F-9F88-0D26-4CD8-DB35DF332B3C}"/>
              </a:ext>
            </a:extLst>
          </p:cNvPr>
          <p:cNvSpPr>
            <a:spLocks noGrp="1"/>
          </p:cNvSpPr>
          <p:nvPr>
            <p:ph type="sldNum" sz="quarter" idx="12"/>
          </p:nvPr>
        </p:nvSpPr>
        <p:spPr/>
        <p:txBody>
          <a:bodyPr/>
          <a:lstStyle/>
          <a:p>
            <a:fld id="{68A8D22E-6BC5-9E47-900C-2BB94685D9F5}" type="slidenum">
              <a:rPr lang="en-US" sz="1800" smtClean="0"/>
              <a:t>42</a:t>
            </a:fld>
            <a:endParaRPr lang="en-US" sz="1800" dirty="0"/>
          </a:p>
        </p:txBody>
      </p:sp>
    </p:spTree>
    <p:extLst>
      <p:ext uri="{BB962C8B-B14F-4D97-AF65-F5344CB8AC3E}">
        <p14:creationId xmlns:p14="http://schemas.microsoft.com/office/powerpoint/2010/main" val="10437148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8C7ED-9857-C20C-EBEB-48419BAA48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1FB927-627C-C2AF-9F32-B5CC420C97ED}"/>
              </a:ext>
            </a:extLst>
          </p:cNvPr>
          <p:cNvSpPr>
            <a:spLocks noGrp="1"/>
          </p:cNvSpPr>
          <p:nvPr>
            <p:ph type="title"/>
          </p:nvPr>
        </p:nvSpPr>
        <p:spPr/>
        <p:txBody>
          <a:bodyPr>
            <a:normAutofit fontScale="90000"/>
          </a:bodyPr>
          <a:lstStyle/>
          <a:p>
            <a:r>
              <a:rPr lang="en-US" sz="4000">
                <a:cs typeface="Arial"/>
              </a:rPr>
              <a:t>Individualized Programming for Students with Disabilities </a:t>
            </a:r>
            <a:r>
              <a:rPr lang="en-US" sz="4000">
                <a:ea typeface="+mj-lt"/>
                <a:cs typeface="+mj-lt"/>
              </a:rPr>
              <a:t>– Key Strategies and Deliverables</a:t>
            </a:r>
            <a:endParaRPr lang="en-US" sz="4000"/>
          </a:p>
        </p:txBody>
      </p:sp>
      <p:sp>
        <p:nvSpPr>
          <p:cNvPr id="5" name="Slide Number Placeholder 4">
            <a:extLst>
              <a:ext uri="{FF2B5EF4-FFF2-40B4-BE49-F238E27FC236}">
                <a16:creationId xmlns:a16="http://schemas.microsoft.com/office/drawing/2014/main" id="{3A948CFE-BF99-E212-2F40-D42E4CFC9975}"/>
              </a:ext>
            </a:extLst>
          </p:cNvPr>
          <p:cNvSpPr>
            <a:spLocks noGrp="1"/>
          </p:cNvSpPr>
          <p:nvPr>
            <p:ph type="sldNum" sz="quarter" idx="12"/>
          </p:nvPr>
        </p:nvSpPr>
        <p:spPr/>
        <p:txBody>
          <a:bodyPr/>
          <a:lstStyle/>
          <a:p>
            <a:fld id="{68A8D22E-6BC5-9E47-900C-2BB94685D9F5}" type="slidenum">
              <a:rPr lang="en-US" sz="1800" smtClean="0"/>
              <a:t>43</a:t>
            </a:fld>
            <a:endParaRPr lang="en-US" sz="1800" dirty="0"/>
          </a:p>
        </p:txBody>
      </p:sp>
      <p:sp>
        <p:nvSpPr>
          <p:cNvPr id="8" name="Content Placeholder 2">
            <a:extLst>
              <a:ext uri="{FF2B5EF4-FFF2-40B4-BE49-F238E27FC236}">
                <a16:creationId xmlns:a16="http://schemas.microsoft.com/office/drawing/2014/main" id="{60820D3C-6244-044E-6B99-46C91599C56C}"/>
              </a:ext>
            </a:extLst>
          </p:cNvPr>
          <p:cNvSpPr txBox="1">
            <a:spLocks/>
          </p:cNvSpPr>
          <p:nvPr/>
        </p:nvSpPr>
        <p:spPr>
          <a:xfrm>
            <a:off x="504700" y="1794447"/>
            <a:ext cx="11451771" cy="4725369"/>
          </a:xfrm>
          <a:prstGeom prst="rect">
            <a:avLst/>
          </a:prstGeom>
          <a:ln w="19050">
            <a:noFill/>
            <a:prstDash val="dash"/>
          </a:ln>
        </p:spPr>
        <p:txBody>
          <a:bodyPr vert="horz" lIns="91440" tIns="45720" rIns="91440" bIns="45720" rtlCol="0" anchor="t">
            <a:norm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000"/>
              </a:spcAft>
              <a:buNone/>
            </a:pPr>
            <a:r>
              <a:rPr lang="en-US" sz="2400" b="1">
                <a:solidFill>
                  <a:srgbClr val="394667"/>
                </a:solidFill>
                <a:latin typeface="+mn-lt"/>
                <a:cs typeface="Arial"/>
              </a:rPr>
              <a:t>Key Strategies and Deliverables for 2026-2027</a:t>
            </a:r>
            <a:endParaRPr lang="en-US" sz="2400" b="1" u="sng">
              <a:solidFill>
                <a:srgbClr val="394667"/>
              </a:solidFill>
              <a:latin typeface="+mn-lt"/>
              <a:cs typeface="Arial"/>
            </a:endParaRPr>
          </a:p>
          <a:p>
            <a:pPr>
              <a:lnSpc>
                <a:spcPct val="110000"/>
              </a:lnSpc>
            </a:pPr>
            <a:r>
              <a:rPr lang="en-US" sz="2000" b="1">
                <a:solidFill>
                  <a:srgbClr val="566DA3"/>
                </a:solidFill>
                <a:latin typeface="Aptos"/>
                <a:cs typeface="Arial"/>
              </a:rPr>
              <a:t>Onboard </a:t>
            </a:r>
            <a:r>
              <a:rPr lang="en-US" sz="2000">
                <a:solidFill>
                  <a:srgbClr val="566DA3"/>
                </a:solidFill>
                <a:latin typeface="Aptos"/>
                <a:cs typeface="Arial"/>
              </a:rPr>
              <a:t>a Senior Associate Commissioner of Special Education to lead the agency's special education work and provide strategic oversight for the office going forward</a:t>
            </a:r>
          </a:p>
          <a:p>
            <a:pPr lvl="0">
              <a:lnSpc>
                <a:spcPct val="110000"/>
              </a:lnSpc>
            </a:pPr>
            <a:r>
              <a:rPr lang="en-US" sz="2000" b="1">
                <a:solidFill>
                  <a:srgbClr val="566DA3"/>
                </a:solidFill>
                <a:latin typeface="Aptos"/>
                <a:cs typeface="Arial"/>
              </a:rPr>
              <a:t>Develop </a:t>
            </a:r>
            <a:r>
              <a:rPr lang="en-US" sz="2000">
                <a:solidFill>
                  <a:srgbClr val="566DA3"/>
                </a:solidFill>
                <a:latin typeface="Aptos"/>
                <a:cs typeface="Arial"/>
              </a:rPr>
              <a:t>a redesign plan for how DESE's work is structured and delivered, sharpening the focus on instructional priorities across the agency</a:t>
            </a:r>
          </a:p>
          <a:p>
            <a:pPr lvl="0">
              <a:lnSpc>
                <a:spcPct val="110000"/>
              </a:lnSpc>
            </a:pPr>
            <a:r>
              <a:rPr lang="en-US" sz="2000" b="1">
                <a:solidFill>
                  <a:srgbClr val="566DA3"/>
                </a:solidFill>
                <a:latin typeface="Aptos"/>
                <a:cs typeface="Arial"/>
              </a:rPr>
              <a:t>Conduct </a:t>
            </a:r>
            <a:r>
              <a:rPr lang="en-US" sz="2000">
                <a:solidFill>
                  <a:srgbClr val="566DA3"/>
                </a:solidFill>
                <a:latin typeface="Aptos"/>
                <a:cs typeface="Arial"/>
              </a:rPr>
              <a:t>an analysis of compliance requirements to clarify current obligations and identify where processes can be strengthened or streamlined</a:t>
            </a:r>
          </a:p>
        </p:txBody>
      </p:sp>
    </p:spTree>
    <p:extLst>
      <p:ext uri="{BB962C8B-B14F-4D97-AF65-F5344CB8AC3E}">
        <p14:creationId xmlns:p14="http://schemas.microsoft.com/office/powerpoint/2010/main" val="5192257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81C60-A4BE-CF22-A908-64C853FBE3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8FCA0E-C30F-03C4-0C78-3B1F68AF6A91}"/>
              </a:ext>
            </a:extLst>
          </p:cNvPr>
          <p:cNvSpPr>
            <a:spLocks noGrp="1"/>
          </p:cNvSpPr>
          <p:nvPr>
            <p:ph type="title"/>
          </p:nvPr>
        </p:nvSpPr>
        <p:spPr>
          <a:xfrm>
            <a:off x="167362" y="253160"/>
            <a:ext cx="9455485" cy="1015804"/>
          </a:xfrm>
        </p:spPr>
        <p:txBody>
          <a:bodyPr>
            <a:normAutofit/>
          </a:bodyPr>
          <a:lstStyle/>
          <a:p>
            <a:r>
              <a:rPr lang="en-US"/>
              <a:t>Expanding and Honoring Multilingualism</a:t>
            </a:r>
          </a:p>
        </p:txBody>
      </p:sp>
      <p:sp>
        <p:nvSpPr>
          <p:cNvPr id="9" name="Text Placeholder 8">
            <a:extLst>
              <a:ext uri="{FF2B5EF4-FFF2-40B4-BE49-F238E27FC236}">
                <a16:creationId xmlns:a16="http://schemas.microsoft.com/office/drawing/2014/main" id="{A869C14F-75A4-AAA5-7658-9242F7301B4E}"/>
              </a:ext>
            </a:extLst>
          </p:cNvPr>
          <p:cNvSpPr>
            <a:spLocks noGrp="1"/>
          </p:cNvSpPr>
          <p:nvPr>
            <p:ph type="body" idx="1"/>
          </p:nvPr>
        </p:nvSpPr>
        <p:spPr/>
        <p:txBody>
          <a:bodyPr>
            <a:noAutofit/>
          </a:bodyPr>
          <a:lstStyle/>
          <a:p>
            <a:r>
              <a:rPr lang="en-US">
                <a:solidFill>
                  <a:srgbClr val="394667"/>
                </a:solidFill>
                <a:latin typeface="Aptos"/>
                <a:cs typeface="Arial"/>
              </a:rPr>
              <a:t>Description</a:t>
            </a:r>
          </a:p>
        </p:txBody>
      </p:sp>
      <p:sp>
        <p:nvSpPr>
          <p:cNvPr id="3" name="Content Placeholder 2">
            <a:extLst>
              <a:ext uri="{FF2B5EF4-FFF2-40B4-BE49-F238E27FC236}">
                <a16:creationId xmlns:a16="http://schemas.microsoft.com/office/drawing/2014/main" id="{77F16064-AB08-F2C3-698A-4C7A1D37A9BB}"/>
              </a:ext>
            </a:extLst>
          </p:cNvPr>
          <p:cNvSpPr>
            <a:spLocks noGrp="1"/>
          </p:cNvSpPr>
          <p:nvPr>
            <p:ph sz="half" idx="2"/>
          </p:nvPr>
        </p:nvSpPr>
        <p:spPr>
          <a:xfrm>
            <a:off x="158226" y="1968892"/>
            <a:ext cx="4261104" cy="4307217"/>
          </a:xfrm>
          <a:ln w="19050">
            <a:noFill/>
            <a:prstDash val="dash"/>
          </a:ln>
        </p:spPr>
        <p:txBody>
          <a:bodyPr vert="horz" lIns="91440" tIns="45720" rIns="91440" bIns="45720" rtlCol="0" anchor="t">
            <a:normAutofit/>
          </a:bodyPr>
          <a:lstStyle/>
          <a:p>
            <a:pPr marL="0" indent="0">
              <a:lnSpc>
                <a:spcPct val="100000"/>
              </a:lnSpc>
              <a:buNone/>
            </a:pPr>
            <a:r>
              <a:rPr lang="en-US" sz="2000">
                <a:solidFill>
                  <a:srgbClr val="566DA3"/>
                </a:solidFill>
                <a:cs typeface="Arial"/>
              </a:rPr>
              <a:t>DESE supports districts, schools, and programs to expand access to high-quality multilingual education and the State Seal of Biliteracy so that we build on multilingual learners’ linguistic assets and every learner can develop, use, and be recognized for proficiency in English and at least one additional language. </a:t>
            </a:r>
          </a:p>
        </p:txBody>
      </p:sp>
      <p:sp>
        <p:nvSpPr>
          <p:cNvPr id="10" name="Text Placeholder 9">
            <a:extLst>
              <a:ext uri="{FF2B5EF4-FFF2-40B4-BE49-F238E27FC236}">
                <a16:creationId xmlns:a16="http://schemas.microsoft.com/office/drawing/2014/main" id="{0E61D3B6-75ED-C6A3-E068-DB8AB03EA2AB}"/>
              </a:ext>
            </a:extLst>
          </p:cNvPr>
          <p:cNvSpPr>
            <a:spLocks noGrp="1"/>
          </p:cNvSpPr>
          <p:nvPr>
            <p:ph type="body" sz="quarter" idx="3"/>
          </p:nvPr>
        </p:nvSpPr>
        <p:spPr/>
        <p:txBody>
          <a:bodyPr>
            <a:normAutofit fontScale="85000" lnSpcReduction="20000"/>
          </a:bodyPr>
          <a:lstStyle/>
          <a:p>
            <a:r>
              <a:rPr lang="en-US" sz="2800">
                <a:solidFill>
                  <a:srgbClr val="394667"/>
                </a:solidFill>
                <a:cs typeface="Arial"/>
              </a:rPr>
              <a:t>Outcome Measures</a:t>
            </a:r>
          </a:p>
        </p:txBody>
      </p:sp>
      <p:sp>
        <p:nvSpPr>
          <p:cNvPr id="11" name="Content Placeholder 10">
            <a:extLst>
              <a:ext uri="{FF2B5EF4-FFF2-40B4-BE49-F238E27FC236}">
                <a16:creationId xmlns:a16="http://schemas.microsoft.com/office/drawing/2014/main" id="{61156EF2-C947-07DF-49C4-0631D7562241}"/>
              </a:ext>
            </a:extLst>
          </p:cNvPr>
          <p:cNvSpPr>
            <a:spLocks noGrp="1"/>
          </p:cNvSpPr>
          <p:nvPr>
            <p:ph sz="quarter" idx="4"/>
          </p:nvPr>
        </p:nvSpPr>
        <p:spPr>
          <a:xfrm>
            <a:off x="5022805" y="1968892"/>
            <a:ext cx="4261104" cy="4307217"/>
          </a:xfrm>
        </p:spPr>
        <p:txBody>
          <a:bodyPr vert="horz" lIns="91440" tIns="45720" rIns="91440" bIns="45720" rtlCol="0" anchor="t">
            <a:normAutofit/>
          </a:bodyPr>
          <a:lstStyle/>
          <a:p>
            <a:pPr>
              <a:lnSpc>
                <a:spcPct val="100000"/>
              </a:lnSpc>
              <a:defRPr/>
            </a:pPr>
            <a:r>
              <a:rPr lang="en-US" sz="2000" b="1">
                <a:solidFill>
                  <a:srgbClr val="566DA3"/>
                </a:solidFill>
                <a:cs typeface="+mn-cs"/>
              </a:rPr>
              <a:t>Increase</a:t>
            </a:r>
            <a:r>
              <a:rPr lang="en-US" sz="2000">
                <a:solidFill>
                  <a:srgbClr val="566DA3"/>
                </a:solidFill>
                <a:cs typeface="+mn-cs"/>
              </a:rPr>
              <a:t> in the percentage of graduates earning the State Seal of Biliteracy</a:t>
            </a:r>
          </a:p>
          <a:p>
            <a:pPr>
              <a:lnSpc>
                <a:spcPct val="100000"/>
              </a:lnSpc>
              <a:defRPr/>
            </a:pPr>
            <a:r>
              <a:rPr lang="en-US" sz="2000" b="1">
                <a:solidFill>
                  <a:srgbClr val="566DA3"/>
                </a:solidFill>
                <a:cs typeface="+mn-cs"/>
              </a:rPr>
              <a:t>Increase</a:t>
            </a:r>
            <a:r>
              <a:rPr lang="en-US" sz="2000">
                <a:solidFill>
                  <a:srgbClr val="566DA3"/>
                </a:solidFill>
                <a:cs typeface="+mn-cs"/>
              </a:rPr>
              <a:t> in the percentage of English learners enrolled in high-quality bilingual education programs </a:t>
            </a:r>
          </a:p>
          <a:p>
            <a:pPr>
              <a:lnSpc>
                <a:spcPct val="100000"/>
              </a:lnSpc>
              <a:defRPr/>
            </a:pPr>
            <a:r>
              <a:rPr lang="en-US" sz="2000" b="1">
                <a:solidFill>
                  <a:srgbClr val="566DA3"/>
                </a:solidFill>
                <a:cs typeface="+mn-cs"/>
              </a:rPr>
              <a:t>Increase</a:t>
            </a:r>
            <a:r>
              <a:rPr lang="en-US" sz="2000">
                <a:solidFill>
                  <a:srgbClr val="566DA3"/>
                </a:solidFill>
                <a:cs typeface="+mn-cs"/>
              </a:rPr>
              <a:t> in the percentage of English learners making progress on ACCESS</a:t>
            </a:r>
          </a:p>
          <a:p>
            <a:pPr>
              <a:lnSpc>
                <a:spcPct val="100000"/>
              </a:lnSpc>
              <a:defRPr/>
            </a:pPr>
            <a:endParaRPr lang="en-US" sz="2000">
              <a:solidFill>
                <a:srgbClr val="566DA3"/>
              </a:solidFill>
              <a:cs typeface="+mn-cs"/>
            </a:endParaRPr>
          </a:p>
        </p:txBody>
      </p:sp>
      <p:sp>
        <p:nvSpPr>
          <p:cNvPr id="5" name="Slide Number Placeholder 4">
            <a:extLst>
              <a:ext uri="{FF2B5EF4-FFF2-40B4-BE49-F238E27FC236}">
                <a16:creationId xmlns:a16="http://schemas.microsoft.com/office/drawing/2014/main" id="{D4BDF8A8-D3FE-E732-79B9-23D865D1B7D7}"/>
              </a:ext>
            </a:extLst>
          </p:cNvPr>
          <p:cNvSpPr>
            <a:spLocks noGrp="1"/>
          </p:cNvSpPr>
          <p:nvPr>
            <p:ph type="sldNum" sz="quarter" idx="12"/>
          </p:nvPr>
        </p:nvSpPr>
        <p:spPr/>
        <p:txBody>
          <a:bodyPr/>
          <a:lstStyle/>
          <a:p>
            <a:fld id="{68A8D22E-6BC5-9E47-900C-2BB94685D9F5}" type="slidenum">
              <a:rPr lang="en-US" sz="1800" smtClean="0"/>
              <a:t>44</a:t>
            </a:fld>
            <a:endParaRPr lang="en-US" sz="1800" dirty="0"/>
          </a:p>
        </p:txBody>
      </p:sp>
    </p:spTree>
    <p:extLst>
      <p:ext uri="{BB962C8B-B14F-4D97-AF65-F5344CB8AC3E}">
        <p14:creationId xmlns:p14="http://schemas.microsoft.com/office/powerpoint/2010/main" val="41052625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8579E-E301-D1E9-5E97-285C40318A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5024F-29B9-A2F8-A5D8-13461083B2DF}"/>
              </a:ext>
            </a:extLst>
          </p:cNvPr>
          <p:cNvSpPr>
            <a:spLocks noGrp="1"/>
          </p:cNvSpPr>
          <p:nvPr>
            <p:ph type="title"/>
          </p:nvPr>
        </p:nvSpPr>
        <p:spPr/>
        <p:txBody>
          <a:bodyPr>
            <a:normAutofit fontScale="90000"/>
          </a:bodyPr>
          <a:lstStyle/>
          <a:p>
            <a:r>
              <a:rPr lang="en-US">
                <a:cs typeface="Arial"/>
              </a:rPr>
              <a:t>Expanding and Honoring Multilingualism </a:t>
            </a:r>
            <a:r>
              <a:rPr lang="en-US">
                <a:ea typeface="+mj-lt"/>
                <a:cs typeface="+mj-lt"/>
              </a:rPr>
              <a:t>– Key Strategies and Deliverables</a:t>
            </a:r>
            <a:endParaRPr lang="en-US"/>
          </a:p>
        </p:txBody>
      </p:sp>
      <p:sp>
        <p:nvSpPr>
          <p:cNvPr id="3" name="Content Placeholder 2">
            <a:extLst>
              <a:ext uri="{FF2B5EF4-FFF2-40B4-BE49-F238E27FC236}">
                <a16:creationId xmlns:a16="http://schemas.microsoft.com/office/drawing/2014/main" id="{CC42F3C7-D558-EA13-20E9-C2F0727E5C5E}"/>
              </a:ext>
            </a:extLst>
          </p:cNvPr>
          <p:cNvSpPr>
            <a:spLocks noGrp="1"/>
          </p:cNvSpPr>
          <p:nvPr>
            <p:ph idx="1"/>
          </p:nvPr>
        </p:nvSpPr>
        <p:spPr/>
        <p:txBody>
          <a:bodyPr vert="horz" lIns="91440" tIns="45720" rIns="91440" bIns="45720" rtlCol="0" anchor="t">
            <a:noAutofit/>
          </a:bodyPr>
          <a:lstStyle/>
          <a:p>
            <a:pPr marL="0" indent="0">
              <a:buNone/>
            </a:pPr>
            <a:r>
              <a:rPr lang="en-US" sz="2400" b="1">
                <a:solidFill>
                  <a:srgbClr val="394667"/>
                </a:solidFill>
                <a:cs typeface="Arial"/>
              </a:rPr>
              <a:t>Key Strategies and Deliverables for 2026-2027</a:t>
            </a:r>
          </a:p>
          <a:p>
            <a:pPr>
              <a:lnSpc>
                <a:spcPct val="100000"/>
              </a:lnSpc>
              <a:spcBef>
                <a:spcPts val="0"/>
              </a:spcBef>
            </a:pPr>
            <a:r>
              <a:rPr lang="en-US" sz="1900" b="1">
                <a:solidFill>
                  <a:srgbClr val="566DA3"/>
                </a:solidFill>
                <a:cs typeface="Arial"/>
              </a:rPr>
              <a:t>Strengthen </a:t>
            </a:r>
            <a:r>
              <a:rPr lang="en-US" sz="1900">
                <a:solidFill>
                  <a:srgbClr val="566DA3"/>
                </a:solidFill>
                <a:cs typeface="Arial"/>
              </a:rPr>
              <a:t>capacity and support for districts that are implementing bilingual education programs and those considering opening new bilingual education programs by disseminating guidance and resources, convening communities of practice, and providing additional resources for planning and implementation. </a:t>
            </a:r>
          </a:p>
          <a:p>
            <a:pPr>
              <a:lnSpc>
                <a:spcPct val="100000"/>
              </a:lnSpc>
              <a:spcBef>
                <a:spcPts val="0"/>
              </a:spcBef>
            </a:pPr>
            <a:r>
              <a:rPr lang="en-US" sz="1900" b="1">
                <a:solidFill>
                  <a:srgbClr val="566DA3"/>
                </a:solidFill>
                <a:cs typeface="Arial"/>
              </a:rPr>
              <a:t>Conduct </a:t>
            </a:r>
            <a:r>
              <a:rPr lang="en-US" sz="1900">
                <a:solidFill>
                  <a:srgbClr val="566DA3"/>
                </a:solidFill>
                <a:cs typeface="Arial"/>
              </a:rPr>
              <a:t>an HQIM landscape analysis within Dual Language/Bilingual Education (DLBE) programs to inform selection and adoption of high-quality instructional materials aligned to learners' needs</a:t>
            </a:r>
          </a:p>
          <a:p>
            <a:pPr>
              <a:lnSpc>
                <a:spcPct val="100000"/>
              </a:lnSpc>
              <a:spcBef>
                <a:spcPts val="0"/>
              </a:spcBef>
            </a:pPr>
            <a:r>
              <a:rPr lang="en-US" sz="1900" b="1">
                <a:solidFill>
                  <a:srgbClr val="566DA3"/>
                </a:solidFill>
                <a:cs typeface="Arial"/>
              </a:rPr>
              <a:t>Strengthen </a:t>
            </a:r>
            <a:r>
              <a:rPr lang="en-US" sz="1900">
                <a:solidFill>
                  <a:srgbClr val="566DA3"/>
                </a:solidFill>
                <a:cs typeface="Arial"/>
              </a:rPr>
              <a:t>the effectiveness of district English learner education programs by ensuring all districts in ongoing Tiered Focused Monitoring (TFM) cycles remedy equitable access findings through their corrective action plans</a:t>
            </a:r>
          </a:p>
          <a:p>
            <a:pPr>
              <a:lnSpc>
                <a:spcPct val="100000"/>
              </a:lnSpc>
              <a:spcBef>
                <a:spcPts val="0"/>
              </a:spcBef>
            </a:pPr>
            <a:r>
              <a:rPr lang="en-US" sz="1900" b="1">
                <a:solidFill>
                  <a:srgbClr val="566DA3"/>
                </a:solidFill>
                <a:cs typeface="Arial"/>
              </a:rPr>
              <a:t>Establish </a:t>
            </a:r>
            <a:r>
              <a:rPr lang="en-US" sz="1900">
                <a:solidFill>
                  <a:srgbClr val="566DA3"/>
                </a:solidFill>
                <a:cs typeface="Arial"/>
              </a:rPr>
              <a:t>a baseline percentage of classrooms implementing explicit daily language objectives, per the ML Look-for Tool, that build toward larger unit language expectations and help students practice discipline-specific language forms, features, and genres (aligned with the MA Frameworks and WIDA ELD Standards)</a:t>
            </a:r>
          </a:p>
          <a:p>
            <a:pPr>
              <a:lnSpc>
                <a:spcPct val="100000"/>
              </a:lnSpc>
              <a:spcBef>
                <a:spcPts val="0"/>
              </a:spcBef>
            </a:pPr>
            <a:r>
              <a:rPr lang="en-US" sz="1900" b="1">
                <a:solidFill>
                  <a:srgbClr val="566DA3"/>
                </a:solidFill>
                <a:cs typeface="Arial"/>
              </a:rPr>
              <a:t>Design and deliver</a:t>
            </a:r>
            <a:r>
              <a:rPr lang="en-US" sz="1900">
                <a:solidFill>
                  <a:srgbClr val="566DA3"/>
                </a:solidFill>
                <a:cs typeface="Arial"/>
              </a:rPr>
              <a:t> curriculum-based professional learning and leadership coaching across content areas that build educator capacity to embed language acquisition into instruction across instructional models (e.g., SEI, push-in, co-teaching), including the consistent use of explicit daily language objectives (aligned to the ML Look-for Tool) through unit unpacking, lesson internalization, and instructional guidance. </a:t>
            </a:r>
          </a:p>
        </p:txBody>
      </p:sp>
      <p:sp>
        <p:nvSpPr>
          <p:cNvPr id="5" name="Slide Number Placeholder 4">
            <a:extLst>
              <a:ext uri="{FF2B5EF4-FFF2-40B4-BE49-F238E27FC236}">
                <a16:creationId xmlns:a16="http://schemas.microsoft.com/office/drawing/2014/main" id="{3559345A-16CB-3C9D-0CC8-6624923D7798}"/>
              </a:ext>
            </a:extLst>
          </p:cNvPr>
          <p:cNvSpPr>
            <a:spLocks noGrp="1"/>
          </p:cNvSpPr>
          <p:nvPr>
            <p:ph type="sldNum" sz="quarter" idx="12"/>
          </p:nvPr>
        </p:nvSpPr>
        <p:spPr/>
        <p:txBody>
          <a:bodyPr/>
          <a:lstStyle/>
          <a:p>
            <a:fld id="{68A8D22E-6BC5-9E47-900C-2BB94685D9F5}" type="slidenum">
              <a:rPr lang="en-US" sz="1800" smtClean="0"/>
              <a:t>45</a:t>
            </a:fld>
            <a:endParaRPr lang="en-US" sz="1800" dirty="0"/>
          </a:p>
        </p:txBody>
      </p:sp>
    </p:spTree>
    <p:extLst>
      <p:ext uri="{BB962C8B-B14F-4D97-AF65-F5344CB8AC3E}">
        <p14:creationId xmlns:p14="http://schemas.microsoft.com/office/powerpoint/2010/main" val="12216177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F5D3B-8330-82A2-76CD-C1FF99ABB1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496C29-2678-6F5B-F0B2-56C28C5172E6}"/>
              </a:ext>
            </a:extLst>
          </p:cNvPr>
          <p:cNvSpPr>
            <a:spLocks noGrp="1"/>
          </p:cNvSpPr>
          <p:nvPr>
            <p:ph type="title"/>
          </p:nvPr>
        </p:nvSpPr>
        <p:spPr/>
        <p:txBody>
          <a:bodyPr>
            <a:normAutofit/>
          </a:bodyPr>
          <a:lstStyle/>
          <a:p>
            <a:r>
              <a:rPr lang="en-US"/>
              <a:t>Diverse and Effective Workforce </a:t>
            </a:r>
          </a:p>
        </p:txBody>
      </p:sp>
      <p:sp>
        <p:nvSpPr>
          <p:cNvPr id="9" name="Text Placeholder 8">
            <a:extLst>
              <a:ext uri="{FF2B5EF4-FFF2-40B4-BE49-F238E27FC236}">
                <a16:creationId xmlns:a16="http://schemas.microsoft.com/office/drawing/2014/main" id="{EEA3CDA2-0F8A-25E9-2A25-F9A1DCED2FA1}"/>
              </a:ext>
            </a:extLst>
          </p:cNvPr>
          <p:cNvSpPr>
            <a:spLocks noGrp="1"/>
          </p:cNvSpPr>
          <p:nvPr>
            <p:ph type="body" idx="1"/>
          </p:nvPr>
        </p:nvSpPr>
        <p:spPr>
          <a:xfrm>
            <a:off x="177277" y="1345261"/>
            <a:ext cx="4261374" cy="547334"/>
          </a:xfrm>
        </p:spPr>
        <p:txBody>
          <a:bodyPr>
            <a:noAutofit/>
          </a:bodyPr>
          <a:lstStyle/>
          <a:p>
            <a:r>
              <a:rPr lang="en-US">
                <a:solidFill>
                  <a:srgbClr val="394667"/>
                </a:solidFill>
                <a:latin typeface="Aptos"/>
                <a:cs typeface="Arial"/>
              </a:rPr>
              <a:t>Description</a:t>
            </a:r>
          </a:p>
        </p:txBody>
      </p:sp>
      <p:sp>
        <p:nvSpPr>
          <p:cNvPr id="3" name="Content Placeholder 2">
            <a:extLst>
              <a:ext uri="{FF2B5EF4-FFF2-40B4-BE49-F238E27FC236}">
                <a16:creationId xmlns:a16="http://schemas.microsoft.com/office/drawing/2014/main" id="{7B620711-CDE3-D9C4-28A4-2BB05DFC22A5}"/>
              </a:ext>
            </a:extLst>
          </p:cNvPr>
          <p:cNvSpPr>
            <a:spLocks noGrp="1"/>
          </p:cNvSpPr>
          <p:nvPr>
            <p:ph sz="half" idx="2"/>
          </p:nvPr>
        </p:nvSpPr>
        <p:spPr>
          <a:xfrm>
            <a:off x="177277" y="1968892"/>
            <a:ext cx="4261104" cy="4307217"/>
          </a:xfrm>
          <a:ln w="19050">
            <a:noFill/>
            <a:prstDash val="dash"/>
          </a:ln>
        </p:spPr>
        <p:txBody>
          <a:bodyPr vert="horz" lIns="91440" tIns="45720" rIns="91440" bIns="45720" rtlCol="0" anchor="t">
            <a:normAutofit/>
          </a:bodyPr>
          <a:lstStyle/>
          <a:p>
            <a:pPr marL="0" indent="0">
              <a:lnSpc>
                <a:spcPct val="100000"/>
              </a:lnSpc>
              <a:buNone/>
            </a:pPr>
            <a:r>
              <a:rPr lang="en-US" sz="2000">
                <a:solidFill>
                  <a:srgbClr val="566DA3"/>
                </a:solidFill>
                <a:cs typeface="Arial"/>
              </a:rPr>
              <a:t>DESE supports districts, schools, and programs to strengthen the systems that recruit, prepare, sustain, and retain a diverse, well-prepared educator workforce so that all students are taught and led by an effective educator who holds every learner to high expectations with targeted support.​</a:t>
            </a:r>
          </a:p>
        </p:txBody>
      </p:sp>
      <p:sp>
        <p:nvSpPr>
          <p:cNvPr id="10" name="Text Placeholder 9">
            <a:extLst>
              <a:ext uri="{FF2B5EF4-FFF2-40B4-BE49-F238E27FC236}">
                <a16:creationId xmlns:a16="http://schemas.microsoft.com/office/drawing/2014/main" id="{1EF4876D-1052-842D-1AC2-6AE0CE64C625}"/>
              </a:ext>
            </a:extLst>
          </p:cNvPr>
          <p:cNvSpPr>
            <a:spLocks noGrp="1"/>
          </p:cNvSpPr>
          <p:nvPr>
            <p:ph type="body" sz="quarter" idx="3"/>
          </p:nvPr>
        </p:nvSpPr>
        <p:spPr>
          <a:xfrm>
            <a:off x="5013280" y="1345261"/>
            <a:ext cx="4619092" cy="547334"/>
          </a:xfrm>
        </p:spPr>
        <p:txBody>
          <a:bodyPr>
            <a:normAutofit fontScale="85000" lnSpcReduction="20000"/>
          </a:bodyPr>
          <a:lstStyle/>
          <a:p>
            <a:r>
              <a:rPr lang="en-US" sz="2800">
                <a:solidFill>
                  <a:srgbClr val="394667"/>
                </a:solidFill>
                <a:cs typeface="Arial"/>
              </a:rPr>
              <a:t>Outcome Measures</a:t>
            </a:r>
          </a:p>
        </p:txBody>
      </p:sp>
      <p:sp>
        <p:nvSpPr>
          <p:cNvPr id="11" name="Content Placeholder 10">
            <a:extLst>
              <a:ext uri="{FF2B5EF4-FFF2-40B4-BE49-F238E27FC236}">
                <a16:creationId xmlns:a16="http://schemas.microsoft.com/office/drawing/2014/main" id="{D7AB8B10-25CB-426F-236F-E805BB7124EF}"/>
              </a:ext>
            </a:extLst>
          </p:cNvPr>
          <p:cNvSpPr>
            <a:spLocks noGrp="1"/>
          </p:cNvSpPr>
          <p:nvPr>
            <p:ph sz="quarter" idx="4"/>
          </p:nvPr>
        </p:nvSpPr>
        <p:spPr>
          <a:xfrm>
            <a:off x="5013279" y="1968892"/>
            <a:ext cx="4730795" cy="4307217"/>
          </a:xfrm>
        </p:spPr>
        <p:txBody>
          <a:bodyPr vert="horz" lIns="91440" tIns="45720" rIns="91440" bIns="45720" rtlCol="0" anchor="t">
            <a:noAutofit/>
          </a:bodyPr>
          <a:lstStyle/>
          <a:p>
            <a:pPr>
              <a:lnSpc>
                <a:spcPct val="100000"/>
              </a:lnSpc>
              <a:defRPr/>
            </a:pPr>
            <a:r>
              <a:rPr lang="en-US" sz="2000" b="1">
                <a:solidFill>
                  <a:srgbClr val="566DA3"/>
                </a:solidFill>
                <a:cs typeface="+mn-cs"/>
              </a:rPr>
              <a:t>Increase</a:t>
            </a:r>
            <a:r>
              <a:rPr lang="en-US" sz="2000">
                <a:solidFill>
                  <a:srgbClr val="566DA3"/>
                </a:solidFill>
                <a:cs typeface="+mn-cs"/>
              </a:rPr>
              <a:t> in the diversity of the educator workforce in all roles such that it better reflects the demographic make-up of the student body</a:t>
            </a:r>
          </a:p>
          <a:p>
            <a:pPr>
              <a:lnSpc>
                <a:spcPct val="100000"/>
              </a:lnSpc>
              <a:defRPr/>
            </a:pPr>
            <a:r>
              <a:rPr lang="en-US" sz="2000" b="1">
                <a:solidFill>
                  <a:srgbClr val="566DA3"/>
                </a:solidFill>
                <a:cs typeface="+mn-cs"/>
              </a:rPr>
              <a:t>Increase</a:t>
            </a:r>
            <a:r>
              <a:rPr lang="en-US" sz="2000">
                <a:solidFill>
                  <a:srgbClr val="566DA3"/>
                </a:solidFill>
                <a:cs typeface="+mn-cs"/>
              </a:rPr>
              <a:t> in the number of effectively prepared and licensed educators employed in our hardest-to-staff schools and positions</a:t>
            </a:r>
          </a:p>
          <a:p>
            <a:pPr>
              <a:lnSpc>
                <a:spcPct val="100000"/>
              </a:lnSpc>
              <a:defRPr/>
            </a:pPr>
            <a:r>
              <a:rPr lang="en-US" sz="2000" b="1">
                <a:solidFill>
                  <a:srgbClr val="566DA3"/>
                </a:solidFill>
                <a:cs typeface="+mn-cs"/>
              </a:rPr>
              <a:t>Increase</a:t>
            </a:r>
            <a:r>
              <a:rPr lang="en-US" sz="2000">
                <a:solidFill>
                  <a:srgbClr val="566DA3"/>
                </a:solidFill>
                <a:cs typeface="+mn-cs"/>
              </a:rPr>
              <a:t> in the 1-, 3-, and 5-year retention rates for effective educators and reduce differences in retention across racial and ethnic groups and career stages</a:t>
            </a:r>
          </a:p>
        </p:txBody>
      </p:sp>
      <p:sp>
        <p:nvSpPr>
          <p:cNvPr id="5" name="Slide Number Placeholder 4">
            <a:extLst>
              <a:ext uri="{FF2B5EF4-FFF2-40B4-BE49-F238E27FC236}">
                <a16:creationId xmlns:a16="http://schemas.microsoft.com/office/drawing/2014/main" id="{A8BDB690-2D0F-5C8D-9048-ED2D0800061E}"/>
              </a:ext>
            </a:extLst>
          </p:cNvPr>
          <p:cNvSpPr>
            <a:spLocks noGrp="1"/>
          </p:cNvSpPr>
          <p:nvPr>
            <p:ph type="sldNum" sz="quarter" idx="12"/>
          </p:nvPr>
        </p:nvSpPr>
        <p:spPr/>
        <p:txBody>
          <a:bodyPr/>
          <a:lstStyle/>
          <a:p>
            <a:fld id="{68A8D22E-6BC5-9E47-900C-2BB94685D9F5}" type="slidenum">
              <a:rPr lang="en-US" sz="1800" smtClean="0"/>
              <a:t>46</a:t>
            </a:fld>
            <a:endParaRPr lang="en-US" sz="1800" dirty="0"/>
          </a:p>
        </p:txBody>
      </p:sp>
    </p:spTree>
    <p:extLst>
      <p:ext uri="{BB962C8B-B14F-4D97-AF65-F5344CB8AC3E}">
        <p14:creationId xmlns:p14="http://schemas.microsoft.com/office/powerpoint/2010/main" val="11353643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42104-8D0F-FC8C-B10D-D627548BDF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BAAB28-327D-88F5-028F-994E38ADC53C}"/>
              </a:ext>
            </a:extLst>
          </p:cNvPr>
          <p:cNvSpPr>
            <a:spLocks noGrp="1"/>
          </p:cNvSpPr>
          <p:nvPr>
            <p:ph type="title"/>
          </p:nvPr>
        </p:nvSpPr>
        <p:spPr/>
        <p:txBody>
          <a:bodyPr>
            <a:normAutofit fontScale="90000"/>
          </a:bodyPr>
          <a:lstStyle/>
          <a:p>
            <a:r>
              <a:rPr lang="en-US">
                <a:cs typeface="Arial"/>
              </a:rPr>
              <a:t>Diverse and Effective Workforce </a:t>
            </a:r>
            <a:r>
              <a:rPr lang="en-US">
                <a:ea typeface="+mj-lt"/>
                <a:cs typeface="+mj-lt"/>
              </a:rPr>
              <a:t>– Key Strategies and Deliverables</a:t>
            </a:r>
            <a:endParaRPr lang="en-US"/>
          </a:p>
        </p:txBody>
      </p:sp>
      <p:sp>
        <p:nvSpPr>
          <p:cNvPr id="5" name="Slide Number Placeholder 4">
            <a:extLst>
              <a:ext uri="{FF2B5EF4-FFF2-40B4-BE49-F238E27FC236}">
                <a16:creationId xmlns:a16="http://schemas.microsoft.com/office/drawing/2014/main" id="{A0511DA1-718B-1B59-D352-BAB1E9E66DCE}"/>
              </a:ext>
            </a:extLst>
          </p:cNvPr>
          <p:cNvSpPr>
            <a:spLocks noGrp="1"/>
          </p:cNvSpPr>
          <p:nvPr>
            <p:ph type="sldNum" sz="quarter" idx="12"/>
          </p:nvPr>
        </p:nvSpPr>
        <p:spPr/>
        <p:txBody>
          <a:bodyPr/>
          <a:lstStyle/>
          <a:p>
            <a:fld id="{68A8D22E-6BC5-9E47-900C-2BB94685D9F5}" type="slidenum">
              <a:rPr lang="en-US" sz="1800" smtClean="0"/>
              <a:t>47</a:t>
            </a:fld>
            <a:endParaRPr lang="en-US" sz="1800" dirty="0"/>
          </a:p>
        </p:txBody>
      </p:sp>
      <p:sp>
        <p:nvSpPr>
          <p:cNvPr id="8" name="Content Placeholder 2">
            <a:extLst>
              <a:ext uri="{FF2B5EF4-FFF2-40B4-BE49-F238E27FC236}">
                <a16:creationId xmlns:a16="http://schemas.microsoft.com/office/drawing/2014/main" id="{34A25ABF-7141-D76F-DCB3-C5C10CAAF8EE}"/>
              </a:ext>
            </a:extLst>
          </p:cNvPr>
          <p:cNvSpPr txBox="1">
            <a:spLocks/>
          </p:cNvSpPr>
          <p:nvPr/>
        </p:nvSpPr>
        <p:spPr>
          <a:xfrm>
            <a:off x="199887" y="1763866"/>
            <a:ext cx="10919799" cy="4725369"/>
          </a:xfrm>
          <a:prstGeom prst="rect">
            <a:avLst/>
          </a:prstGeom>
          <a:ln w="19050">
            <a:noFill/>
            <a:prstDash val="dash"/>
          </a:ln>
        </p:spPr>
        <p:txBody>
          <a:bodyPr vert="horz" lIns="91440" tIns="45720" rIns="91440" bIns="45720" rtlCol="0" anchor="t">
            <a:norm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000"/>
              </a:spcAft>
              <a:buNone/>
            </a:pPr>
            <a:r>
              <a:rPr lang="en-US" sz="2400" b="1">
                <a:solidFill>
                  <a:srgbClr val="394667"/>
                </a:solidFill>
                <a:latin typeface="+mn-lt"/>
                <a:cs typeface="Arial"/>
              </a:rPr>
              <a:t>Key Strategies and Deliverables for 2026-2027</a:t>
            </a:r>
          </a:p>
          <a:p>
            <a:pPr marL="742950">
              <a:lnSpc>
                <a:spcPct val="90000"/>
              </a:lnSpc>
            </a:pPr>
            <a:r>
              <a:rPr lang="en-US" sz="2000" b="1">
                <a:solidFill>
                  <a:srgbClr val="566DA3"/>
                </a:solidFill>
                <a:latin typeface="+mn-lt"/>
                <a:cs typeface="Arial"/>
              </a:rPr>
              <a:t>Align </a:t>
            </a:r>
            <a:r>
              <a:rPr lang="en-US" sz="2000">
                <a:solidFill>
                  <a:srgbClr val="566DA3"/>
                </a:solidFill>
                <a:latin typeface="+mn-lt"/>
                <a:cs typeface="Arial"/>
              </a:rPr>
              <a:t>Career Technical Educator licensure and preparation and Academic licensure and preparation</a:t>
            </a:r>
          </a:p>
          <a:p>
            <a:pPr marL="742950">
              <a:lnSpc>
                <a:spcPct val="90000"/>
              </a:lnSpc>
            </a:pPr>
            <a:r>
              <a:rPr lang="en-US" sz="2000" b="1">
                <a:solidFill>
                  <a:srgbClr val="566DA3"/>
                </a:solidFill>
                <a:latin typeface="+mn-lt"/>
                <a:cs typeface="Arial"/>
              </a:rPr>
              <a:t>Expand and promote</a:t>
            </a:r>
            <a:r>
              <a:rPr lang="en-US" sz="2000">
                <a:solidFill>
                  <a:srgbClr val="566DA3"/>
                </a:solidFill>
                <a:latin typeface="+mn-lt"/>
                <a:cs typeface="Arial"/>
              </a:rPr>
              <a:t> teacher incentive funds run through DHE and EOE and other agencies </a:t>
            </a:r>
            <a:endParaRPr lang="en-US" sz="2000">
              <a:solidFill>
                <a:srgbClr val="566DA3"/>
              </a:solidFill>
              <a:latin typeface="+mn-lt"/>
            </a:endParaRPr>
          </a:p>
          <a:p>
            <a:pPr marL="742950">
              <a:lnSpc>
                <a:spcPct val="90000"/>
              </a:lnSpc>
            </a:pPr>
            <a:r>
              <a:rPr lang="en-US" sz="2000" b="1">
                <a:solidFill>
                  <a:srgbClr val="566DA3"/>
                </a:solidFill>
                <a:latin typeface="+mn-lt"/>
                <a:cs typeface="Arial"/>
              </a:rPr>
              <a:t>Cultivate </a:t>
            </a:r>
            <a:r>
              <a:rPr lang="en-US" sz="2000">
                <a:solidFill>
                  <a:srgbClr val="566DA3"/>
                </a:solidFill>
                <a:latin typeface="+mn-lt"/>
                <a:cs typeface="Arial"/>
              </a:rPr>
              <a:t>partnerships with community-based organizations and coalitions to support local pipeline development programs for diverse student communities</a:t>
            </a:r>
            <a:endParaRPr lang="en-US" sz="2000">
              <a:solidFill>
                <a:srgbClr val="566DA3"/>
              </a:solidFill>
              <a:latin typeface="+mn-lt"/>
            </a:endParaRPr>
          </a:p>
          <a:p>
            <a:pPr marL="742950">
              <a:lnSpc>
                <a:spcPct val="90000"/>
              </a:lnSpc>
            </a:pPr>
            <a:r>
              <a:rPr lang="en-US" sz="2000" b="1">
                <a:solidFill>
                  <a:srgbClr val="566DA3"/>
                </a:solidFill>
                <a:latin typeface="+mn-lt"/>
                <a:cs typeface="Arial"/>
              </a:rPr>
              <a:t>Monitor and evaluate</a:t>
            </a:r>
            <a:r>
              <a:rPr lang="en-US" sz="2000">
                <a:solidFill>
                  <a:srgbClr val="566DA3"/>
                </a:solidFill>
                <a:latin typeface="+mn-lt"/>
                <a:cs typeface="Arial"/>
              </a:rPr>
              <a:t> the alternative licensure pathway</a:t>
            </a:r>
            <a:endParaRPr lang="en-US" sz="2000">
              <a:solidFill>
                <a:srgbClr val="566DA3"/>
              </a:solidFill>
              <a:latin typeface="+mn-lt"/>
            </a:endParaRPr>
          </a:p>
          <a:p>
            <a:pPr marL="742950">
              <a:lnSpc>
                <a:spcPct val="90000"/>
              </a:lnSpc>
            </a:pPr>
            <a:r>
              <a:rPr lang="en-US" sz="2000" b="1">
                <a:solidFill>
                  <a:srgbClr val="566DA3"/>
                </a:solidFill>
                <a:latin typeface="+mn-lt"/>
                <a:cs typeface="Arial"/>
              </a:rPr>
              <a:t>Invest in and scale</a:t>
            </a:r>
            <a:r>
              <a:rPr lang="en-US" sz="2000">
                <a:solidFill>
                  <a:srgbClr val="566DA3"/>
                </a:solidFill>
                <a:latin typeface="+mn-lt"/>
                <a:cs typeface="Arial"/>
              </a:rPr>
              <a:t> paraprofessional pipelines and related job-embedded preparation programs (e.g. registered teacher apprenticeship programs)</a:t>
            </a:r>
            <a:endParaRPr lang="en-US" sz="2000">
              <a:solidFill>
                <a:srgbClr val="566DA3"/>
              </a:solidFill>
              <a:latin typeface="+mn-lt"/>
            </a:endParaRPr>
          </a:p>
          <a:p>
            <a:pPr marL="742950">
              <a:lnSpc>
                <a:spcPct val="90000"/>
              </a:lnSpc>
            </a:pPr>
            <a:r>
              <a:rPr lang="en-US" sz="2000" b="1">
                <a:solidFill>
                  <a:srgbClr val="566DA3"/>
                </a:solidFill>
                <a:latin typeface="+mn-lt"/>
                <a:cs typeface="Arial"/>
              </a:rPr>
              <a:t>Incentivize and support</a:t>
            </a:r>
            <a:r>
              <a:rPr lang="en-US" sz="2000">
                <a:solidFill>
                  <a:srgbClr val="566DA3"/>
                </a:solidFill>
                <a:latin typeface="+mn-lt"/>
                <a:cs typeface="Arial"/>
              </a:rPr>
              <a:t> district-developed pipelines through grow-your-own partnerships with EPPs</a:t>
            </a:r>
            <a:endParaRPr lang="en-US" sz="2000">
              <a:solidFill>
                <a:srgbClr val="566DA3"/>
              </a:solidFill>
              <a:latin typeface="+mn-lt"/>
            </a:endParaRPr>
          </a:p>
          <a:p>
            <a:pPr marL="0" indent="0">
              <a:lnSpc>
                <a:spcPct val="100000"/>
              </a:lnSpc>
              <a:buNone/>
            </a:pPr>
            <a:endParaRPr lang="en-US" sz="2000">
              <a:solidFill>
                <a:srgbClr val="1E4782"/>
              </a:solidFill>
              <a:latin typeface="+mn-lt"/>
            </a:endParaRPr>
          </a:p>
        </p:txBody>
      </p:sp>
    </p:spTree>
    <p:extLst>
      <p:ext uri="{BB962C8B-B14F-4D97-AF65-F5344CB8AC3E}">
        <p14:creationId xmlns:p14="http://schemas.microsoft.com/office/powerpoint/2010/main" val="32772739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36546-FFEB-8FB0-632B-4A4671A51A72}"/>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610E455F-82EA-2FE5-D10E-199665465F92}"/>
              </a:ext>
            </a:extLst>
          </p:cNvPr>
          <p:cNvSpPr>
            <a:spLocks noGrp="1"/>
          </p:cNvSpPr>
          <p:nvPr>
            <p:ph type="title" idx="4294967295"/>
          </p:nvPr>
        </p:nvSpPr>
        <p:spPr>
          <a:xfrm>
            <a:off x="3200400" y="1382713"/>
            <a:ext cx="6096000" cy="2857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rgbClr val="16897B"/>
                </a:solidFill>
                <a:effectLst/>
                <a:uLnTx/>
                <a:uFillTx/>
                <a:latin typeface="+mj-lt"/>
                <a:ea typeface="+mj-ea"/>
                <a:cs typeface="Arial" panose="020B0604020202020204" pitchFamily="34" charset="0"/>
              </a:rPr>
              <a:t>Core Levers</a:t>
            </a:r>
            <a:endParaRPr kumimoji="0" lang="en-US" sz="4400" b="1" i="0" u="none" strike="noStrike" kern="1200" cap="none" spc="0" normalizeH="0" baseline="0" noProof="0">
              <a:ln>
                <a:noFill/>
              </a:ln>
              <a:solidFill>
                <a:srgbClr val="16897B"/>
              </a:solidFill>
              <a:effectLst/>
              <a:uLnTx/>
              <a:uFillTx/>
              <a:latin typeface="+mj-lt"/>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66DC8E2B-5CC8-D39F-0A4C-734ECB4E7EC6}"/>
              </a:ext>
            </a:extLst>
          </p:cNvPr>
          <p:cNvSpPr>
            <a:spLocks noGrp="1"/>
          </p:cNvSpPr>
          <p:nvPr>
            <p:ph type="sldNum" sz="quarter" idx="12"/>
          </p:nvPr>
        </p:nvSpPr>
        <p:spPr/>
        <p:txBody>
          <a:bodyPr/>
          <a:lstStyle/>
          <a:p>
            <a:fld id="{68A8D22E-6BC5-9E47-900C-2BB94685D9F5}" type="slidenum">
              <a:rPr lang="en-US" sz="1800" smtClean="0"/>
              <a:pPr/>
              <a:t>48</a:t>
            </a:fld>
            <a:endParaRPr lang="en-US" sz="1800" dirty="0"/>
          </a:p>
        </p:txBody>
      </p:sp>
    </p:spTree>
    <p:extLst>
      <p:ext uri="{BB962C8B-B14F-4D97-AF65-F5344CB8AC3E}">
        <p14:creationId xmlns:p14="http://schemas.microsoft.com/office/powerpoint/2010/main" val="29547757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758377-25FD-F080-07D2-CF82891C9927}"/>
              </a:ext>
            </a:extLst>
          </p:cNvPr>
          <p:cNvSpPr>
            <a:spLocks noGrp="1"/>
          </p:cNvSpPr>
          <p:nvPr>
            <p:ph type="title"/>
          </p:nvPr>
        </p:nvSpPr>
        <p:spPr/>
        <p:txBody>
          <a:bodyPr/>
          <a:lstStyle/>
          <a:p>
            <a:r>
              <a:rPr lang="en-US">
                <a:cs typeface="Arial"/>
              </a:rPr>
              <a:t>Core Levers Overview</a:t>
            </a:r>
            <a:endParaRPr lang="en-US"/>
          </a:p>
        </p:txBody>
      </p:sp>
      <p:sp>
        <p:nvSpPr>
          <p:cNvPr id="6" name="Content Placeholder 5">
            <a:extLst>
              <a:ext uri="{FF2B5EF4-FFF2-40B4-BE49-F238E27FC236}">
                <a16:creationId xmlns:a16="http://schemas.microsoft.com/office/drawing/2014/main" id="{1CDAB398-FEC1-AC6F-064E-81323D8F6A54}"/>
              </a:ext>
              <a:ext uri="{C183D7F6-B498-43B3-948B-1728B52AA6E4}">
                <adec:decorative xmlns:adec="http://schemas.microsoft.com/office/drawing/2017/decorative" val="1"/>
              </a:ext>
            </a:extLst>
          </p:cNvPr>
          <p:cNvSpPr>
            <a:spLocks noGrp="1"/>
          </p:cNvSpPr>
          <p:nvPr>
            <p:ph idx="1"/>
          </p:nvPr>
        </p:nvSpPr>
        <p:spPr>
          <a:xfrm>
            <a:off x="173179" y="1169701"/>
            <a:ext cx="9566244" cy="4901610"/>
          </a:xfrm>
        </p:spPr>
        <p:txBody>
          <a:bodyPr>
            <a:normAutofit/>
          </a:bodyPr>
          <a:lstStyle/>
          <a:p>
            <a:pPr marL="457200" lvl="1" indent="0">
              <a:buNone/>
            </a:pPr>
            <a:endParaRPr lang="en-US">
              <a:latin typeface="Arial"/>
              <a:cs typeface="Arial"/>
            </a:endParaRPr>
          </a:p>
          <a:p>
            <a:pPr marL="0" indent="0">
              <a:buNone/>
            </a:pPr>
            <a:endParaRPr lang="en-US"/>
          </a:p>
        </p:txBody>
      </p:sp>
      <p:sp>
        <p:nvSpPr>
          <p:cNvPr id="10" name="TextBox 9">
            <a:extLst>
              <a:ext uri="{FF2B5EF4-FFF2-40B4-BE49-F238E27FC236}">
                <a16:creationId xmlns:a16="http://schemas.microsoft.com/office/drawing/2014/main" id="{0F52050F-3F74-FA41-3422-2B00A7880273}"/>
              </a:ext>
            </a:extLst>
          </p:cNvPr>
          <p:cNvSpPr txBox="1"/>
          <p:nvPr/>
        </p:nvSpPr>
        <p:spPr>
          <a:xfrm>
            <a:off x="173179" y="1376946"/>
            <a:ext cx="9641381" cy="3729226"/>
          </a:xfrm>
          <a:prstGeom prst="rect">
            <a:avLst/>
          </a:prstGeom>
          <a:noFill/>
        </p:spPr>
        <p:txBody>
          <a:bodyPr wrap="square" lIns="91440" tIns="45720" rIns="91440" bIns="45720" anchor="t">
            <a:spAutoFit/>
          </a:bodyPr>
          <a:lstStyle/>
          <a:p>
            <a:pPr marL="0" marR="0">
              <a:lnSpc>
                <a:spcPct val="100000"/>
              </a:lnSpc>
              <a:spcBef>
                <a:spcPts val="800"/>
              </a:spcBef>
              <a:spcAft>
                <a:spcPts val="1600"/>
              </a:spcAft>
              <a:buNone/>
            </a:pPr>
            <a:r>
              <a:rPr lang="en-US" sz="2000">
                <a:solidFill>
                  <a:srgbClr val="566DA3"/>
                </a:solidFill>
                <a:effectLst/>
                <a:latin typeface="+mn-lt"/>
                <a:ea typeface="Arial" panose="020B0604020202020204" pitchFamily="34" charset="0"/>
                <a:cs typeface="Arial"/>
              </a:rPr>
              <a:t>To achieve the ambitious goals laid out in this Strategic Plan, DESE is in the midst of a large Agency restructuring and realignment. </a:t>
            </a:r>
          </a:p>
          <a:p>
            <a:pPr marL="342900" indent="-342900">
              <a:spcBef>
                <a:spcPts val="600"/>
              </a:spcBef>
              <a:spcAft>
                <a:spcPts val="600"/>
              </a:spcAft>
              <a:buFont typeface="Arial" panose="020B0604020202020204" pitchFamily="34" charset="0"/>
              <a:buChar char="•"/>
            </a:pPr>
            <a:r>
              <a:rPr lang="en-US" sz="2000">
                <a:solidFill>
                  <a:srgbClr val="566DA3"/>
                </a:solidFill>
                <a:effectLst/>
                <a:latin typeface="+mn-lt"/>
                <a:ea typeface="Arial" panose="020B0604020202020204" pitchFamily="34" charset="0"/>
                <a:cs typeface="Arial"/>
              </a:rPr>
              <a:t>In </a:t>
            </a:r>
            <a:r>
              <a:rPr lang="en-US" sz="2000">
                <a:solidFill>
                  <a:srgbClr val="566DA3"/>
                </a:solidFill>
                <a:ea typeface="Arial" panose="020B0604020202020204" pitchFamily="34" charset="0"/>
                <a:cs typeface="Arial"/>
              </a:rPr>
              <a:t>SY25-26</a:t>
            </a:r>
            <a:r>
              <a:rPr lang="en-US" sz="2000">
                <a:solidFill>
                  <a:srgbClr val="566DA3"/>
                </a:solidFill>
                <a:effectLst/>
                <a:latin typeface="+mn-lt"/>
                <a:ea typeface="Arial" panose="020B0604020202020204" pitchFamily="34" charset="0"/>
                <a:cs typeface="Arial"/>
              </a:rPr>
              <a:t>, DESE created new senior leadership positions and Unit and Office structures to ensure that work is organized to maximize coherence and collaboration. </a:t>
            </a:r>
          </a:p>
          <a:p>
            <a:pPr marL="342900" marR="0" indent="-342900">
              <a:lnSpc>
                <a:spcPct val="100000"/>
              </a:lnSpc>
              <a:spcBef>
                <a:spcPts val="600"/>
              </a:spcBef>
              <a:spcAft>
                <a:spcPts val="600"/>
              </a:spcAft>
              <a:buFont typeface="Arial" panose="020B0604020202020204" pitchFamily="34" charset="0"/>
              <a:buChar char="•"/>
            </a:pPr>
            <a:r>
              <a:rPr lang="en-US" sz="2000">
                <a:solidFill>
                  <a:srgbClr val="566DA3"/>
                </a:solidFill>
                <a:effectLst/>
                <a:latin typeface="+mn-lt"/>
                <a:ea typeface="Arial" panose="020B0604020202020204" pitchFamily="34" charset="0"/>
                <a:cs typeface="Arial"/>
              </a:rPr>
              <a:t>In </a:t>
            </a:r>
            <a:r>
              <a:rPr lang="en-US" sz="2000">
                <a:solidFill>
                  <a:srgbClr val="566DA3"/>
                </a:solidFill>
                <a:ea typeface="Arial" panose="020B0604020202020204" pitchFamily="34" charset="0"/>
                <a:cs typeface="Arial"/>
              </a:rPr>
              <a:t>SY26-27</a:t>
            </a:r>
            <a:r>
              <a:rPr lang="en-US" sz="2000">
                <a:solidFill>
                  <a:srgbClr val="566DA3"/>
                </a:solidFill>
                <a:effectLst/>
                <a:latin typeface="+mn-lt"/>
                <a:ea typeface="Arial" panose="020B0604020202020204" pitchFamily="34" charset="0"/>
                <a:cs typeface="Arial"/>
              </a:rPr>
              <a:t>, DESE is building a culture of continuous improvement, setting expectations that all Units and Offices build robust plans, with measurable outcomes and goals aligned to the Priorities and Commitments laid out in this plan. Through consistent goal setting and progress monitoring, the Agency will remain focused on impact.</a:t>
            </a:r>
          </a:p>
        </p:txBody>
      </p:sp>
      <p:sp>
        <p:nvSpPr>
          <p:cNvPr id="2" name="Slide Number Placeholder 1">
            <a:extLst>
              <a:ext uri="{FF2B5EF4-FFF2-40B4-BE49-F238E27FC236}">
                <a16:creationId xmlns:a16="http://schemas.microsoft.com/office/drawing/2014/main" id="{42B2F220-B2B5-9174-E06A-DDB1FE488617}"/>
              </a:ext>
            </a:extLst>
          </p:cNvPr>
          <p:cNvSpPr>
            <a:spLocks noGrp="1"/>
          </p:cNvSpPr>
          <p:nvPr>
            <p:ph type="sldNum" sz="quarter" idx="12"/>
          </p:nvPr>
        </p:nvSpPr>
        <p:spPr/>
        <p:txBody>
          <a:bodyPr/>
          <a:lstStyle/>
          <a:p>
            <a:fld id="{68A8D22E-6BC5-9E47-900C-2BB94685D9F5}" type="slidenum">
              <a:rPr lang="en-US" sz="1800" smtClean="0"/>
              <a:pPr/>
              <a:t>49</a:t>
            </a:fld>
            <a:endParaRPr lang="en-US" sz="1800" dirty="0"/>
          </a:p>
        </p:txBody>
      </p:sp>
    </p:spTree>
    <p:extLst>
      <p:ext uri="{BB962C8B-B14F-4D97-AF65-F5344CB8AC3E}">
        <p14:creationId xmlns:p14="http://schemas.microsoft.com/office/powerpoint/2010/main" val="35904463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50F1F-B028-005F-CAEB-230B65D81F57}"/>
              </a:ext>
            </a:extLst>
          </p:cNvPr>
          <p:cNvSpPr>
            <a:spLocks noGrp="1"/>
          </p:cNvSpPr>
          <p:nvPr>
            <p:ph type="title"/>
          </p:nvPr>
        </p:nvSpPr>
        <p:spPr/>
        <p:txBody>
          <a:bodyPr/>
          <a:lstStyle/>
          <a:p>
            <a:r>
              <a:rPr lang="en-US">
                <a:cs typeface="Arial"/>
              </a:rPr>
              <a:t>DESE as Partner</a:t>
            </a:r>
          </a:p>
        </p:txBody>
      </p:sp>
      <p:sp>
        <p:nvSpPr>
          <p:cNvPr id="3" name="Content Placeholder 2">
            <a:extLst>
              <a:ext uri="{FF2B5EF4-FFF2-40B4-BE49-F238E27FC236}">
                <a16:creationId xmlns:a16="http://schemas.microsoft.com/office/drawing/2014/main" id="{44540CB5-9277-FCF9-6DAF-46AC3DE4EE1A}"/>
              </a:ext>
            </a:extLst>
          </p:cNvPr>
          <p:cNvSpPr>
            <a:spLocks noGrp="1"/>
          </p:cNvSpPr>
          <p:nvPr>
            <p:ph idx="1"/>
          </p:nvPr>
        </p:nvSpPr>
        <p:spPr/>
        <p:txBody>
          <a:bodyPr/>
          <a:lstStyle/>
          <a:p>
            <a:pPr marL="0" indent="0">
              <a:lnSpc>
                <a:spcPts val="2400"/>
              </a:lnSpc>
              <a:spcBef>
                <a:spcPts val="0"/>
              </a:spcBef>
              <a:buNone/>
            </a:pPr>
            <a:r>
              <a:rPr lang="en-US" sz="2000">
                <a:solidFill>
                  <a:srgbClr val="566DA3"/>
                </a:solidFill>
                <a:ea typeface="Arial" panose="020B0604020202020204" pitchFamily="34" charset="0"/>
                <a:cs typeface="Arial"/>
              </a:rPr>
              <a:t>The most important DESE cultural shift is “</a:t>
            </a:r>
            <a:r>
              <a:rPr lang="en-US" sz="2000" b="1">
                <a:solidFill>
                  <a:srgbClr val="566DA3"/>
                </a:solidFill>
                <a:ea typeface="Arial" panose="020B0604020202020204" pitchFamily="34" charset="0"/>
                <a:cs typeface="Arial"/>
              </a:rPr>
              <a:t>DESE as Partner”</a:t>
            </a:r>
            <a:r>
              <a:rPr lang="en-US" sz="2000">
                <a:solidFill>
                  <a:srgbClr val="566DA3"/>
                </a:solidFill>
                <a:ea typeface="Arial" panose="020B0604020202020204" pitchFamily="34" charset="0"/>
                <a:cs typeface="Arial"/>
              </a:rPr>
              <a:t>,</a:t>
            </a:r>
            <a:r>
              <a:rPr lang="en-US" sz="2000" b="1">
                <a:solidFill>
                  <a:srgbClr val="566DA3"/>
                </a:solidFill>
                <a:ea typeface="Arial" panose="020B0604020202020204" pitchFamily="34" charset="0"/>
                <a:cs typeface="Arial"/>
              </a:rPr>
              <a:t> </a:t>
            </a:r>
            <a:r>
              <a:rPr lang="en-US" sz="2000">
                <a:solidFill>
                  <a:srgbClr val="566DA3"/>
                </a:solidFill>
                <a:ea typeface="Arial" panose="020B0604020202020204" pitchFamily="34" charset="0"/>
                <a:cs typeface="Arial"/>
              </a:rPr>
              <a:t>a commitment that DESE prioritizes responsiveness and customer service in every stakeholder interaction, no matter how large or small. Our role is to partner with, support, and enable schools and districts towards improvement for all students. </a:t>
            </a:r>
          </a:p>
          <a:p>
            <a:pPr marL="0" indent="0">
              <a:lnSpc>
                <a:spcPts val="2400"/>
              </a:lnSpc>
              <a:spcBef>
                <a:spcPts val="0"/>
              </a:spcBef>
              <a:buNone/>
            </a:pPr>
            <a:endParaRPr lang="en-US" sz="2000">
              <a:solidFill>
                <a:srgbClr val="566DA3"/>
              </a:solidFill>
              <a:ea typeface="Arial" panose="020B0604020202020204" pitchFamily="34" charset="0"/>
              <a:cs typeface="Arial"/>
            </a:endParaRPr>
          </a:p>
          <a:p>
            <a:pPr marL="0" indent="0">
              <a:lnSpc>
                <a:spcPts val="2400"/>
              </a:lnSpc>
              <a:spcBef>
                <a:spcPts val="0"/>
              </a:spcBef>
              <a:buNone/>
            </a:pPr>
            <a:r>
              <a:rPr lang="en-US" sz="2000">
                <a:solidFill>
                  <a:srgbClr val="566DA3"/>
                </a:solidFill>
                <a:ea typeface="Arial" panose="020B0604020202020204" pitchFamily="34" charset="0"/>
                <a:cs typeface="Arial"/>
              </a:rPr>
              <a:t>At the end of SY26-27, we will ask district and school staff if they have experienced more of the following in their interactions with DESE:</a:t>
            </a:r>
          </a:p>
          <a:p>
            <a:pPr marL="0" indent="0">
              <a:lnSpc>
                <a:spcPts val="2400"/>
              </a:lnSpc>
              <a:spcBef>
                <a:spcPts val="0"/>
              </a:spcBef>
              <a:buNone/>
            </a:pPr>
            <a:endParaRPr lang="en-US" sz="2000">
              <a:solidFill>
                <a:srgbClr val="566DA3"/>
              </a:solidFill>
              <a:ea typeface="Arial" panose="020B0604020202020204" pitchFamily="34" charset="0"/>
              <a:cs typeface="Arial"/>
            </a:endParaRPr>
          </a:p>
          <a:p>
            <a:pPr>
              <a:lnSpc>
                <a:spcPts val="2400"/>
              </a:lnSpc>
            </a:pPr>
            <a:r>
              <a:rPr lang="en-US" sz="2000">
                <a:solidFill>
                  <a:srgbClr val="566DA3"/>
                </a:solidFill>
                <a:latin typeface="Aptos" panose="020B0004020202020204" pitchFamily="34" charset="0"/>
                <a:ea typeface="Arial" panose="020B0604020202020204" pitchFamily="34" charset="0"/>
                <a:cs typeface="Arial"/>
              </a:rPr>
              <a:t>Alignment and coherence</a:t>
            </a:r>
          </a:p>
          <a:p>
            <a:pPr>
              <a:lnSpc>
                <a:spcPts val="2400"/>
              </a:lnSpc>
            </a:pPr>
            <a:r>
              <a:rPr lang="en-US" sz="2000">
                <a:solidFill>
                  <a:srgbClr val="566DA3"/>
                </a:solidFill>
                <a:latin typeface="Aptos" panose="020B0004020202020204" pitchFamily="34" charset="0"/>
                <a:ea typeface="Arial" panose="020B0604020202020204" pitchFamily="34" charset="0"/>
                <a:cs typeface="Arial"/>
              </a:rPr>
              <a:t>Celebration and elevation of their hard work</a:t>
            </a:r>
          </a:p>
          <a:p>
            <a:pPr>
              <a:lnSpc>
                <a:spcPts val="2400"/>
              </a:lnSpc>
            </a:pPr>
            <a:r>
              <a:rPr lang="en-US" sz="2000">
                <a:solidFill>
                  <a:srgbClr val="566DA3"/>
                </a:solidFill>
                <a:latin typeface="Aptos" panose="020B0004020202020204" pitchFamily="34" charset="0"/>
                <a:ea typeface="Arial" panose="020B0604020202020204" pitchFamily="34" charset="0"/>
                <a:cs typeface="Arial"/>
              </a:rPr>
              <a:t>Responsiveness and customer service</a:t>
            </a:r>
          </a:p>
          <a:p>
            <a:pPr marL="0" indent="0">
              <a:lnSpc>
                <a:spcPts val="2400"/>
              </a:lnSpc>
              <a:buNone/>
            </a:pPr>
            <a:endParaRPr lang="en-US"/>
          </a:p>
        </p:txBody>
      </p:sp>
      <p:sp>
        <p:nvSpPr>
          <p:cNvPr id="4" name="Slide Number Placeholder 3">
            <a:extLst>
              <a:ext uri="{FF2B5EF4-FFF2-40B4-BE49-F238E27FC236}">
                <a16:creationId xmlns:a16="http://schemas.microsoft.com/office/drawing/2014/main" id="{66D24635-69C4-097F-CC9D-D1CBC6585022}"/>
              </a:ext>
            </a:extLst>
          </p:cNvPr>
          <p:cNvSpPr>
            <a:spLocks noGrp="1"/>
          </p:cNvSpPr>
          <p:nvPr>
            <p:ph type="sldNum" sz="quarter" idx="12"/>
          </p:nvPr>
        </p:nvSpPr>
        <p:spPr/>
        <p:txBody>
          <a:bodyPr/>
          <a:lstStyle/>
          <a:p>
            <a:fld id="{68A8D22E-6BC5-9E47-900C-2BB94685D9F5}" type="slidenum">
              <a:rPr lang="en-US" sz="1800" smtClean="0"/>
              <a:pPr/>
              <a:t>50</a:t>
            </a:fld>
            <a:endParaRPr lang="en-US" sz="1800" dirty="0"/>
          </a:p>
        </p:txBody>
      </p:sp>
    </p:spTree>
    <p:extLst>
      <p:ext uri="{BB962C8B-B14F-4D97-AF65-F5344CB8AC3E}">
        <p14:creationId xmlns:p14="http://schemas.microsoft.com/office/powerpoint/2010/main" val="16799328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1B7BA-7E96-CA91-133D-F844C6303F74}"/>
              </a:ext>
            </a:extLst>
          </p:cNvPr>
          <p:cNvSpPr>
            <a:spLocks noGrp="1"/>
          </p:cNvSpPr>
          <p:nvPr>
            <p:ph type="title"/>
          </p:nvPr>
        </p:nvSpPr>
        <p:spPr/>
        <p:txBody>
          <a:bodyPr>
            <a:normAutofit/>
          </a:bodyPr>
          <a:lstStyle/>
          <a:p>
            <a:r>
              <a:rPr lang="en-US" sz="3600">
                <a:cs typeface="Arial"/>
              </a:rPr>
              <a:t>Core Levers Summary</a:t>
            </a:r>
          </a:p>
        </p:txBody>
      </p:sp>
      <p:sp>
        <p:nvSpPr>
          <p:cNvPr id="3" name="Content Placeholder 2">
            <a:extLst>
              <a:ext uri="{FF2B5EF4-FFF2-40B4-BE49-F238E27FC236}">
                <a16:creationId xmlns:a16="http://schemas.microsoft.com/office/drawing/2014/main" id="{55DF154E-537F-8C73-1D1A-28BF2E694D98}"/>
              </a:ext>
            </a:extLst>
          </p:cNvPr>
          <p:cNvSpPr>
            <a:spLocks noGrp="1"/>
          </p:cNvSpPr>
          <p:nvPr>
            <p:ph idx="1"/>
          </p:nvPr>
        </p:nvSpPr>
        <p:spPr>
          <a:xfrm>
            <a:off x="173179" y="1591254"/>
            <a:ext cx="11890665" cy="5148116"/>
          </a:xfrm>
        </p:spPr>
        <p:txBody>
          <a:bodyPr vert="horz" lIns="91440" tIns="45720" rIns="91440" bIns="45720" rtlCol="0" anchor="t">
            <a:normAutofit fontScale="92500" lnSpcReduction="20000"/>
          </a:bodyPr>
          <a:lstStyle/>
          <a:p>
            <a:pPr marL="0" lvl="0" indent="0">
              <a:lnSpc>
                <a:spcPct val="110000"/>
              </a:lnSpc>
              <a:buNone/>
            </a:pPr>
            <a:r>
              <a:rPr lang="en-US" sz="2000" b="1">
                <a:solidFill>
                  <a:srgbClr val="394667"/>
                </a:solidFill>
                <a:cs typeface="Arial"/>
              </a:rPr>
              <a:t>Grounding our work in research and evidence</a:t>
            </a:r>
            <a:r>
              <a:rPr lang="en-US" sz="2000">
                <a:solidFill>
                  <a:srgbClr val="566DA3"/>
                </a:solidFill>
                <a:cs typeface="Arial"/>
              </a:rPr>
              <a:t> including choosing strategies based on the best available evidence, studying the implementation and impact of its own initiatives, and adjusting course when the results say it should, applying to itself the same expectations for continuous improvement it holds for districts and schools.</a:t>
            </a:r>
          </a:p>
          <a:p>
            <a:pPr marL="0" indent="0">
              <a:lnSpc>
                <a:spcPct val="110000"/>
              </a:lnSpc>
              <a:buNone/>
            </a:pPr>
            <a:r>
              <a:rPr lang="en-US" sz="2000" b="1">
                <a:solidFill>
                  <a:srgbClr val="394667"/>
                </a:solidFill>
                <a:cs typeface="Arial"/>
              </a:rPr>
              <a:t>Supporting implementation and catalyzing innovation</a:t>
            </a:r>
            <a:r>
              <a:rPr lang="en-US" sz="2000">
                <a:solidFill>
                  <a:srgbClr val="566DA3"/>
                </a:solidFill>
                <a:cs typeface="Arial"/>
              </a:rPr>
              <a:t> through grants, aid, and other funding mechanisms; professional learning opportunities; technical and targeted assistance; partnerships and networks; resources, materials, tools, and technology; seeding innovative school and program models; direct service provision; and creating economies of scale. </a:t>
            </a:r>
          </a:p>
          <a:p>
            <a:pPr marL="0" indent="0">
              <a:lnSpc>
                <a:spcPct val="110000"/>
              </a:lnSpc>
              <a:buNone/>
            </a:pPr>
            <a:r>
              <a:rPr lang="en-US" sz="2000" b="1">
                <a:solidFill>
                  <a:srgbClr val="394667"/>
                </a:solidFill>
                <a:cs typeface="Arial"/>
              </a:rPr>
              <a:t>Communicating and partnering with stakeholders</a:t>
            </a:r>
            <a:r>
              <a:rPr lang="en-US" sz="2000">
                <a:solidFill>
                  <a:srgbClr val="566DA3"/>
                </a:solidFill>
                <a:cs typeface="Arial"/>
              </a:rPr>
              <a:t> including communications and information sharing; coordination with other state agencies; and engaging with statewide stakeholders. </a:t>
            </a:r>
          </a:p>
          <a:p>
            <a:pPr marL="0" indent="0">
              <a:lnSpc>
                <a:spcPct val="110000"/>
              </a:lnSpc>
              <a:buNone/>
            </a:pPr>
            <a:r>
              <a:rPr lang="en-US" sz="2000" b="1">
                <a:solidFill>
                  <a:srgbClr val="394667"/>
                </a:solidFill>
                <a:cs typeface="Arial"/>
              </a:rPr>
              <a:t>Setting expectations</a:t>
            </a:r>
            <a:r>
              <a:rPr lang="en-US" sz="2000">
                <a:solidFill>
                  <a:srgbClr val="566DA3"/>
                </a:solidFill>
                <a:cs typeface="Arial"/>
              </a:rPr>
              <a:t> including crafting regulations and guidance to implement and explain education laws; specifying what students should know and be able to do by the end of each school year; defining effective teaching and administrative practices; and, where appropriate, establishing criteria for program review and approval. </a:t>
            </a:r>
          </a:p>
          <a:p>
            <a:pPr marL="0" indent="0">
              <a:lnSpc>
                <a:spcPct val="110000"/>
              </a:lnSpc>
              <a:buNone/>
            </a:pPr>
            <a:r>
              <a:rPr lang="en-US" sz="2000" b="1">
                <a:solidFill>
                  <a:srgbClr val="394667"/>
                </a:solidFill>
                <a:cs typeface="Arial"/>
              </a:rPr>
              <a:t>Promoting and measuring quality and compliance</a:t>
            </a:r>
            <a:r>
              <a:rPr lang="en-US" sz="2000">
                <a:solidFill>
                  <a:srgbClr val="566DA3"/>
                </a:solidFill>
                <a:cs typeface="Arial"/>
              </a:rPr>
              <a:t> including data collection and reporting; assessment; accountability; monitoring programs and their adherence to state and federal laws and regulations; complaint resolution; research and evaluation; fiscal auditing; and recognizing excellence.</a:t>
            </a:r>
          </a:p>
          <a:p>
            <a:pPr marL="0" indent="0">
              <a:lnSpc>
                <a:spcPct val="110000"/>
              </a:lnSpc>
              <a:buNone/>
            </a:pPr>
            <a:endParaRPr lang="en-US" sz="2000">
              <a:solidFill>
                <a:srgbClr val="566DA3"/>
              </a:solidFill>
            </a:endParaRPr>
          </a:p>
          <a:p>
            <a:pPr marL="0" indent="0">
              <a:lnSpc>
                <a:spcPct val="110000"/>
              </a:lnSpc>
              <a:buNone/>
            </a:pPr>
            <a:endParaRPr lang="en-US" sz="2000">
              <a:solidFill>
                <a:srgbClr val="566DA3"/>
              </a:solidFill>
            </a:endParaRPr>
          </a:p>
          <a:p>
            <a:pPr marL="0" indent="0">
              <a:lnSpc>
                <a:spcPct val="110000"/>
              </a:lnSpc>
              <a:buNone/>
            </a:pPr>
            <a:endParaRPr lang="en-US" sz="2000">
              <a:solidFill>
                <a:srgbClr val="566DA3"/>
              </a:solidFill>
              <a:cs typeface="Arial"/>
            </a:endParaRPr>
          </a:p>
          <a:p>
            <a:pPr marL="0" indent="0">
              <a:lnSpc>
                <a:spcPct val="110000"/>
              </a:lnSpc>
              <a:buNone/>
            </a:pPr>
            <a:endParaRPr lang="en-US" sz="2000">
              <a:solidFill>
                <a:srgbClr val="566DA3"/>
              </a:solidFill>
              <a:cs typeface="Arial"/>
            </a:endParaRPr>
          </a:p>
          <a:p>
            <a:pPr marL="0" lvl="0" indent="0">
              <a:lnSpc>
                <a:spcPct val="110000"/>
              </a:lnSpc>
              <a:buNone/>
            </a:pPr>
            <a:endParaRPr lang="en-US">
              <a:solidFill>
                <a:srgbClr val="566DA3"/>
              </a:solidFill>
              <a:cs typeface="Arial"/>
            </a:endParaRPr>
          </a:p>
          <a:p>
            <a:endParaRPr lang="en-US">
              <a:solidFill>
                <a:srgbClr val="566DA3"/>
              </a:solidFill>
            </a:endParaRPr>
          </a:p>
        </p:txBody>
      </p:sp>
      <p:sp>
        <p:nvSpPr>
          <p:cNvPr id="4" name="Slide Number Placeholder 3">
            <a:extLst>
              <a:ext uri="{FF2B5EF4-FFF2-40B4-BE49-F238E27FC236}">
                <a16:creationId xmlns:a16="http://schemas.microsoft.com/office/drawing/2014/main" id="{F961FA55-9D40-E0C7-3B97-3002F329BD58}"/>
              </a:ext>
            </a:extLst>
          </p:cNvPr>
          <p:cNvSpPr>
            <a:spLocks noGrp="1"/>
          </p:cNvSpPr>
          <p:nvPr>
            <p:ph type="sldNum" sz="quarter" idx="12"/>
          </p:nvPr>
        </p:nvSpPr>
        <p:spPr/>
        <p:txBody>
          <a:bodyPr/>
          <a:lstStyle/>
          <a:p>
            <a:fld id="{68A8D22E-6BC5-9E47-900C-2BB94685D9F5}" type="slidenum">
              <a:rPr lang="en-US" sz="1800" smtClean="0"/>
              <a:pPr/>
              <a:t>51</a:t>
            </a:fld>
            <a:endParaRPr lang="en-US" sz="1800" dirty="0"/>
          </a:p>
        </p:txBody>
      </p:sp>
    </p:spTree>
    <p:extLst>
      <p:ext uri="{BB962C8B-B14F-4D97-AF65-F5344CB8AC3E}">
        <p14:creationId xmlns:p14="http://schemas.microsoft.com/office/powerpoint/2010/main" val="21955954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15C64500-C7FD-1B68-3E0E-9BCDC274DC17}"/>
              </a:ext>
            </a:extLst>
          </p:cNvPr>
          <p:cNvSpPr txBox="1">
            <a:spLocks noGrp="1"/>
          </p:cNvSpPr>
          <p:nvPr>
            <p:ph type="title" idx="4294967295"/>
          </p:nvPr>
        </p:nvSpPr>
        <p:spPr>
          <a:xfrm>
            <a:off x="3200400" y="1382713"/>
            <a:ext cx="6096000" cy="2857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150000"/>
              </a:lnSpc>
              <a:spcBef>
                <a:spcPts val="1000"/>
              </a:spcBef>
              <a:buFont typeface="Arial" panose="020B0604020202020204" pitchFamily="34" charset="0"/>
              <a:buNone/>
              <a:defRPr sz="2000" b="0" i="0" kern="1200" spc="0">
                <a:solidFill>
                  <a:schemeClr val="tx1"/>
                </a:solidFill>
                <a:latin typeface="+mj-lt"/>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rgbClr val="149A8B"/>
                </a:solidFill>
                <a:effectLst/>
                <a:uLnTx/>
                <a:uFillTx/>
                <a:latin typeface="+mj-lt"/>
                <a:ea typeface="+mj-ea"/>
                <a:cs typeface="Arial"/>
              </a:rPr>
              <a:t>Appendix</a:t>
            </a:r>
            <a:endParaRPr kumimoji="0" lang="en-US" sz="2000" b="0" i="0" u="none" strike="noStrike" kern="1200" cap="none" spc="0" normalizeH="0" baseline="0" noProof="0">
              <a:ln>
                <a:noFill/>
              </a:ln>
              <a:solidFill>
                <a:srgbClr val="149A8B"/>
              </a:solidFill>
              <a:effectLst/>
              <a:uLnTx/>
              <a:uFillTx/>
              <a:latin typeface="+mj-lt"/>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47770102-5CBB-81C5-A05B-FB13C3F577D7}"/>
              </a:ext>
            </a:extLst>
          </p:cNvPr>
          <p:cNvSpPr>
            <a:spLocks noGrp="1"/>
          </p:cNvSpPr>
          <p:nvPr>
            <p:ph type="sldNum" sz="quarter" idx="12"/>
          </p:nvPr>
        </p:nvSpPr>
        <p:spPr/>
        <p:txBody>
          <a:bodyPr/>
          <a:lstStyle/>
          <a:p>
            <a:fld id="{68A8D22E-6BC5-9E47-900C-2BB94685D9F5}" type="slidenum">
              <a:rPr lang="en-US" sz="1800" smtClean="0"/>
              <a:pPr/>
              <a:t>52</a:t>
            </a:fld>
            <a:endParaRPr lang="en-US" sz="1800" dirty="0"/>
          </a:p>
        </p:txBody>
      </p:sp>
    </p:spTree>
    <p:extLst>
      <p:ext uri="{BB962C8B-B14F-4D97-AF65-F5344CB8AC3E}">
        <p14:creationId xmlns:p14="http://schemas.microsoft.com/office/powerpoint/2010/main" val="20798219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E6B06-B357-4EB6-205C-CC04F767C44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7E2EB6-35BB-4ACA-8A07-D1D81E1EC0C7}"/>
              </a:ext>
              <a:ext uri="{C183D7F6-B498-43B3-948B-1728B52AA6E4}">
                <adec:decorative xmlns:adec="http://schemas.microsoft.com/office/drawing/2017/decorative" val="0"/>
              </a:ext>
            </a:extLst>
          </p:cNvPr>
          <p:cNvSpPr>
            <a:spLocks noGrp="1"/>
          </p:cNvSpPr>
          <p:nvPr>
            <p:ph type="title"/>
          </p:nvPr>
        </p:nvSpPr>
        <p:spPr/>
        <p:txBody>
          <a:bodyPr/>
          <a:lstStyle/>
          <a:p>
            <a:r>
              <a:rPr lang="en-US"/>
              <a:t>Goals Dashboard</a:t>
            </a:r>
          </a:p>
        </p:txBody>
      </p:sp>
      <p:sp>
        <p:nvSpPr>
          <p:cNvPr id="4" name="Text Placeholder 9">
            <a:extLst>
              <a:ext uri="{FF2B5EF4-FFF2-40B4-BE49-F238E27FC236}">
                <a16:creationId xmlns:a16="http://schemas.microsoft.com/office/drawing/2014/main" id="{EDF47B77-E00C-EF0B-7AA8-E2FB447EC143}"/>
              </a:ext>
            </a:extLst>
          </p:cNvPr>
          <p:cNvSpPr txBox="1">
            <a:spLocks/>
          </p:cNvSpPr>
          <p:nvPr/>
        </p:nvSpPr>
        <p:spPr>
          <a:xfrm>
            <a:off x="89933" y="-191153"/>
            <a:ext cx="10463283" cy="875575"/>
          </a:xfrm>
          <a:prstGeom prst="rect">
            <a:avLst/>
          </a:prstGeom>
        </p:spPr>
        <p:txBody>
          <a:bodyPr vert="horz" lIns="91440" tIns="45720" rIns="91440" bIns="45720" rtlCol="0" anchor="t">
            <a:noAutofit/>
          </a:bodyPr>
          <a:lstStyle>
            <a:lvl1pPr marL="0" indent="0" algn="l" defTabSz="914400" rtl="0" eaLnBrk="1" latinLnBrk="0" hangingPunct="1">
              <a:lnSpc>
                <a:spcPct val="150000"/>
              </a:lnSpc>
              <a:spcBef>
                <a:spcPts val="1000"/>
              </a:spcBef>
              <a:buFont typeface="Arial" panose="020B0604020202020204" pitchFamily="34" charset="0"/>
              <a:buNone/>
              <a:defRPr sz="2000" b="0" i="0" kern="1200" spc="0">
                <a:solidFill>
                  <a:schemeClr val="tx1"/>
                </a:solidFill>
                <a:latin typeface="+mj-lt"/>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700" b="1">
                <a:solidFill>
                  <a:srgbClr val="149A8B"/>
                </a:solidFill>
                <a:ea typeface="+mj-ea"/>
                <a:cs typeface="Arial"/>
              </a:rPr>
              <a:t>Goals Dashboard – Statewide and Priorities</a:t>
            </a:r>
            <a:endParaRPr lang="en-US" sz="3700" b="1">
              <a:solidFill>
                <a:srgbClr val="149A8B"/>
              </a:solidFill>
            </a:endParaRPr>
          </a:p>
        </p:txBody>
      </p:sp>
      <p:sp>
        <p:nvSpPr>
          <p:cNvPr id="2" name="Slide Number Placeholder 1">
            <a:extLst>
              <a:ext uri="{FF2B5EF4-FFF2-40B4-BE49-F238E27FC236}">
                <a16:creationId xmlns:a16="http://schemas.microsoft.com/office/drawing/2014/main" id="{0820BA11-7DEF-5CFC-D669-BAA5D3E8EAF0}"/>
              </a:ext>
            </a:extLst>
          </p:cNvPr>
          <p:cNvSpPr>
            <a:spLocks noGrp="1"/>
          </p:cNvSpPr>
          <p:nvPr>
            <p:ph type="sldNum" sz="quarter" idx="12"/>
          </p:nvPr>
        </p:nvSpPr>
        <p:spPr/>
        <p:txBody>
          <a:bodyPr/>
          <a:lstStyle/>
          <a:p>
            <a:fld id="{68A8D22E-6BC5-9E47-900C-2BB94685D9F5}" type="slidenum">
              <a:rPr lang="en-US" sz="1800" smtClean="0"/>
              <a:pPr/>
              <a:t>53</a:t>
            </a:fld>
            <a:endParaRPr lang="en-US" sz="1800" dirty="0">
              <a:latin typeface="Aptos" panose="020B0004020202020204" pitchFamily="34" charset="0"/>
            </a:endParaRPr>
          </a:p>
        </p:txBody>
      </p:sp>
      <p:graphicFrame>
        <p:nvGraphicFramePr>
          <p:cNvPr id="7" name="Table 6">
            <a:extLst>
              <a:ext uri="{FF2B5EF4-FFF2-40B4-BE49-F238E27FC236}">
                <a16:creationId xmlns:a16="http://schemas.microsoft.com/office/drawing/2014/main" id="{A313F2E9-C58D-FD87-1029-AB436BF626B7}"/>
              </a:ext>
            </a:extLst>
          </p:cNvPr>
          <p:cNvGraphicFramePr>
            <a:graphicFrameLocks noGrp="1"/>
          </p:cNvGraphicFramePr>
          <p:nvPr>
            <p:extLst>
              <p:ext uri="{D42A27DB-BD31-4B8C-83A1-F6EECF244321}">
                <p14:modId xmlns:p14="http://schemas.microsoft.com/office/powerpoint/2010/main" val="2320729655"/>
              </p:ext>
            </p:extLst>
          </p:nvPr>
        </p:nvGraphicFramePr>
        <p:xfrm>
          <a:off x="159330" y="1452562"/>
          <a:ext cx="11873342" cy="3952875"/>
        </p:xfrm>
        <a:graphic>
          <a:graphicData uri="http://schemas.openxmlformats.org/drawingml/2006/table">
            <a:tbl>
              <a:tblPr firstRow="1" bandRow="1">
                <a:tableStyleId>{F5AB1C69-6EDB-4FF4-983F-18BD219EF322}</a:tableStyleId>
              </a:tblPr>
              <a:tblGrid>
                <a:gridCol w="841290">
                  <a:extLst>
                    <a:ext uri="{9D8B030D-6E8A-4147-A177-3AD203B41FA5}">
                      <a16:colId xmlns:a16="http://schemas.microsoft.com/office/drawing/2014/main" val="2008465362"/>
                    </a:ext>
                  </a:extLst>
                </a:gridCol>
                <a:gridCol w="7652802">
                  <a:extLst>
                    <a:ext uri="{9D8B030D-6E8A-4147-A177-3AD203B41FA5}">
                      <a16:colId xmlns:a16="http://schemas.microsoft.com/office/drawing/2014/main" val="1474333244"/>
                    </a:ext>
                  </a:extLst>
                </a:gridCol>
                <a:gridCol w="874278">
                  <a:extLst>
                    <a:ext uri="{9D8B030D-6E8A-4147-A177-3AD203B41FA5}">
                      <a16:colId xmlns:a16="http://schemas.microsoft.com/office/drawing/2014/main" val="2425631223"/>
                    </a:ext>
                  </a:extLst>
                </a:gridCol>
                <a:gridCol w="626243">
                  <a:extLst>
                    <a:ext uri="{9D8B030D-6E8A-4147-A177-3AD203B41FA5}">
                      <a16:colId xmlns:a16="http://schemas.microsoft.com/office/drawing/2014/main" val="3387059523"/>
                    </a:ext>
                  </a:extLst>
                </a:gridCol>
                <a:gridCol w="626243">
                  <a:extLst>
                    <a:ext uri="{9D8B030D-6E8A-4147-A177-3AD203B41FA5}">
                      <a16:colId xmlns:a16="http://schemas.microsoft.com/office/drawing/2014/main" val="2396162004"/>
                    </a:ext>
                  </a:extLst>
                </a:gridCol>
                <a:gridCol w="626243">
                  <a:extLst>
                    <a:ext uri="{9D8B030D-6E8A-4147-A177-3AD203B41FA5}">
                      <a16:colId xmlns:a16="http://schemas.microsoft.com/office/drawing/2014/main" val="543457155"/>
                    </a:ext>
                  </a:extLst>
                </a:gridCol>
                <a:gridCol w="626243">
                  <a:extLst>
                    <a:ext uri="{9D8B030D-6E8A-4147-A177-3AD203B41FA5}">
                      <a16:colId xmlns:a16="http://schemas.microsoft.com/office/drawing/2014/main" val="3790316752"/>
                    </a:ext>
                  </a:extLst>
                </a:gridCol>
              </a:tblGrid>
              <a:tr h="253999">
                <a:tc>
                  <a:txBody>
                    <a:bodyPr/>
                    <a:lstStyle/>
                    <a:p>
                      <a:pPr algn="ctr" fontAlgn="ctr">
                        <a:buNone/>
                      </a:pPr>
                      <a:r>
                        <a:rPr lang="en-US" sz="1800" b="1">
                          <a:effectLst/>
                        </a:rPr>
                        <a:t>Goal Type</a:t>
                      </a:r>
                    </a:p>
                  </a:txBody>
                  <a:tcPr marL="9144" marR="9525" marT="9525" anchor="ctr">
                    <a:solidFill>
                      <a:srgbClr val="338D85"/>
                    </a:solidFill>
                  </a:tcPr>
                </a:tc>
                <a:tc>
                  <a:txBody>
                    <a:bodyPr/>
                    <a:lstStyle/>
                    <a:p>
                      <a:pPr fontAlgn="ctr">
                        <a:buNone/>
                      </a:pPr>
                      <a:r>
                        <a:rPr lang="en-US" sz="1800" b="1">
                          <a:effectLst/>
                        </a:rPr>
                        <a:t>Measure</a:t>
                      </a:r>
                    </a:p>
                  </a:txBody>
                  <a:tcPr marR="9525" marT="9525" anchor="ctr">
                    <a:solidFill>
                      <a:srgbClr val="338D85"/>
                    </a:solidFill>
                  </a:tcPr>
                </a:tc>
                <a:tc>
                  <a:txBody>
                    <a:bodyPr/>
                    <a:lstStyle/>
                    <a:p>
                      <a:pPr algn="ctr" fontAlgn="ctr">
                        <a:buNone/>
                      </a:pPr>
                      <a:r>
                        <a:rPr lang="en-US" sz="1800" b="1">
                          <a:effectLst/>
                        </a:rPr>
                        <a:t>2031 </a:t>
                      </a:r>
                    </a:p>
                  </a:txBody>
                  <a:tcPr marL="9525" marR="9525" marT="9525" anchor="ctr">
                    <a:solidFill>
                      <a:srgbClr val="338D85"/>
                    </a:solidFill>
                  </a:tcPr>
                </a:tc>
                <a:tc>
                  <a:txBody>
                    <a:bodyPr/>
                    <a:lstStyle/>
                    <a:p>
                      <a:pPr algn="ctr" fontAlgn="ctr">
                        <a:buNone/>
                      </a:pPr>
                      <a:r>
                        <a:rPr lang="en-US" sz="1800" b="1">
                          <a:effectLst/>
                        </a:rPr>
                        <a:t>2027 </a:t>
                      </a:r>
                    </a:p>
                  </a:txBody>
                  <a:tcPr marL="9525" marR="9525" marT="9525" anchor="ctr">
                    <a:solidFill>
                      <a:srgbClr val="338D85"/>
                    </a:solidFill>
                  </a:tcPr>
                </a:tc>
                <a:tc>
                  <a:txBody>
                    <a:bodyPr/>
                    <a:lstStyle/>
                    <a:p>
                      <a:pPr algn="ctr" fontAlgn="ctr">
                        <a:buNone/>
                      </a:pPr>
                      <a:r>
                        <a:rPr lang="en-US" sz="1800" b="1">
                          <a:effectLst/>
                        </a:rPr>
                        <a:t>2028 </a:t>
                      </a:r>
                    </a:p>
                  </a:txBody>
                  <a:tcPr marL="9525" marR="9525" marT="9525" anchor="ctr">
                    <a:solidFill>
                      <a:srgbClr val="338D85"/>
                    </a:solidFill>
                  </a:tcPr>
                </a:tc>
                <a:tc>
                  <a:txBody>
                    <a:bodyPr/>
                    <a:lstStyle/>
                    <a:p>
                      <a:pPr algn="ctr" fontAlgn="ctr">
                        <a:buNone/>
                      </a:pPr>
                      <a:r>
                        <a:rPr lang="en-US" sz="1800" b="1">
                          <a:effectLst/>
                        </a:rPr>
                        <a:t>2029 </a:t>
                      </a:r>
                    </a:p>
                  </a:txBody>
                  <a:tcPr marL="9525" marR="9525" marT="9525" anchor="ctr">
                    <a:solidFill>
                      <a:srgbClr val="338D85"/>
                    </a:solidFill>
                  </a:tcPr>
                </a:tc>
                <a:tc>
                  <a:txBody>
                    <a:bodyPr/>
                    <a:lstStyle/>
                    <a:p>
                      <a:pPr algn="ctr" fontAlgn="ctr">
                        <a:buNone/>
                      </a:pPr>
                      <a:r>
                        <a:rPr lang="en-US" sz="1800" b="1">
                          <a:effectLst/>
                        </a:rPr>
                        <a:t>2030 </a:t>
                      </a:r>
                    </a:p>
                  </a:txBody>
                  <a:tcPr marL="9525" marR="9525" marT="9525" anchor="ctr">
                    <a:solidFill>
                      <a:srgbClr val="338D85"/>
                    </a:solidFill>
                  </a:tcPr>
                </a:tc>
                <a:extLst>
                  <a:ext uri="{0D108BD9-81ED-4DB2-BD59-A6C34878D82A}">
                    <a16:rowId xmlns:a16="http://schemas.microsoft.com/office/drawing/2014/main" val="3914160974"/>
                  </a:ext>
                </a:extLst>
              </a:tr>
              <a:tr h="190500">
                <a:tc>
                  <a:txBody>
                    <a:bodyPr/>
                    <a:lstStyle/>
                    <a:p>
                      <a:pPr algn="ctr" fontAlgn="ctr">
                        <a:buNone/>
                      </a:pPr>
                      <a:r>
                        <a:rPr lang="en-US" sz="1800">
                          <a:effectLst/>
                        </a:rPr>
                        <a:t>State</a:t>
                      </a:r>
                    </a:p>
                  </a:txBody>
                  <a:tcPr marL="9144" marR="9525" marT="9525" anchor="ctr"/>
                </a:tc>
                <a:tc>
                  <a:txBody>
                    <a:bodyPr/>
                    <a:lstStyle/>
                    <a:p>
                      <a:pPr fontAlgn="ctr">
                        <a:buNone/>
                      </a:pPr>
                      <a:r>
                        <a:rPr lang="en-US" sz="1800">
                          <a:effectLst/>
                        </a:rPr>
                        <a:t>New record high for the percentage of students in Gr. 3-8 meeting or exceeding expectations on ELA MCAS</a:t>
                      </a:r>
                    </a:p>
                  </a:txBody>
                  <a:tcPr marR="9525" marT="9525" anchor="ctr"/>
                </a:tc>
                <a:tc>
                  <a:txBody>
                    <a:bodyPr/>
                    <a:lstStyle/>
                    <a:p>
                      <a:pPr algn="r" fontAlgn="ctr">
                        <a:buNone/>
                      </a:pPr>
                      <a:r>
                        <a:rPr lang="en-US" sz="1800">
                          <a:effectLst/>
                        </a:rPr>
                        <a:t>54.0</a:t>
                      </a:r>
                    </a:p>
                  </a:txBody>
                  <a:tcPr marL="9525" marR="64008" marT="9525" anchor="ctr"/>
                </a:tc>
                <a:tc>
                  <a:txBody>
                    <a:bodyPr/>
                    <a:lstStyle/>
                    <a:p>
                      <a:pPr algn="r" fontAlgn="ctr">
                        <a:buNone/>
                      </a:pPr>
                      <a:r>
                        <a:rPr lang="en-US" sz="1800">
                          <a:effectLst/>
                        </a:rPr>
                        <a:t>42.8</a:t>
                      </a:r>
                    </a:p>
                  </a:txBody>
                  <a:tcPr marL="9525" marT="9525" anchor="ctr"/>
                </a:tc>
                <a:tc>
                  <a:txBody>
                    <a:bodyPr/>
                    <a:lstStyle/>
                    <a:p>
                      <a:pPr algn="r" fontAlgn="ctr">
                        <a:buNone/>
                      </a:pPr>
                      <a:r>
                        <a:rPr lang="en-US" sz="1800">
                          <a:effectLst/>
                        </a:rPr>
                        <a:t>45.6</a:t>
                      </a:r>
                    </a:p>
                  </a:txBody>
                  <a:tcPr marL="9525" marT="9525" anchor="ctr"/>
                </a:tc>
                <a:tc>
                  <a:txBody>
                    <a:bodyPr/>
                    <a:lstStyle/>
                    <a:p>
                      <a:pPr algn="r" fontAlgn="ctr">
                        <a:buNone/>
                      </a:pPr>
                      <a:r>
                        <a:rPr lang="en-US" sz="1800">
                          <a:effectLst/>
                        </a:rPr>
                        <a:t>48.4</a:t>
                      </a:r>
                    </a:p>
                  </a:txBody>
                  <a:tcPr marL="9525" marT="9525" anchor="ctr"/>
                </a:tc>
                <a:tc>
                  <a:txBody>
                    <a:bodyPr/>
                    <a:lstStyle/>
                    <a:p>
                      <a:pPr algn="r" fontAlgn="ctr">
                        <a:buNone/>
                      </a:pPr>
                      <a:r>
                        <a:rPr lang="en-US" sz="1800">
                          <a:effectLst/>
                        </a:rPr>
                        <a:t>51.2</a:t>
                      </a:r>
                    </a:p>
                  </a:txBody>
                  <a:tcPr marL="9525" marT="9525" anchor="ctr"/>
                </a:tc>
                <a:extLst>
                  <a:ext uri="{0D108BD9-81ED-4DB2-BD59-A6C34878D82A}">
                    <a16:rowId xmlns:a16="http://schemas.microsoft.com/office/drawing/2014/main" val="423935146"/>
                  </a:ext>
                </a:extLst>
              </a:tr>
              <a:tr h="190500">
                <a:tc>
                  <a:txBody>
                    <a:bodyPr/>
                    <a:lstStyle/>
                    <a:p>
                      <a:pPr algn="ctr" fontAlgn="ctr">
                        <a:buNone/>
                      </a:pPr>
                      <a:r>
                        <a:rPr lang="en-US" sz="1800">
                          <a:effectLst/>
                        </a:rPr>
                        <a:t>State</a:t>
                      </a:r>
                    </a:p>
                  </a:txBody>
                  <a:tcPr marL="9144" marR="9525" marT="9525" anchor="ctr"/>
                </a:tc>
                <a:tc>
                  <a:txBody>
                    <a:bodyPr/>
                    <a:lstStyle/>
                    <a:p>
                      <a:pPr fontAlgn="ctr">
                        <a:buNone/>
                      </a:pPr>
                      <a:r>
                        <a:rPr lang="en-US" sz="1800">
                          <a:effectLst/>
                        </a:rPr>
                        <a:t>New record high for the percentage of students in Gr. 3-8 meeting or exceeding expectations on Math MCAS</a:t>
                      </a:r>
                    </a:p>
                  </a:txBody>
                  <a:tcPr marR="9525" marT="9525" anchor="ctr"/>
                </a:tc>
                <a:tc>
                  <a:txBody>
                    <a:bodyPr/>
                    <a:lstStyle/>
                    <a:p>
                      <a:pPr algn="r" fontAlgn="ctr">
                        <a:buNone/>
                      </a:pPr>
                      <a:r>
                        <a:rPr lang="en-US" sz="1800">
                          <a:effectLst/>
                        </a:rPr>
                        <a:t>54.0</a:t>
                      </a:r>
                    </a:p>
                  </a:txBody>
                  <a:tcPr marL="9525" marR="64008" marT="9525" anchor="ctr"/>
                </a:tc>
                <a:tc>
                  <a:txBody>
                    <a:bodyPr/>
                    <a:lstStyle/>
                    <a:p>
                      <a:pPr algn="r" fontAlgn="ctr">
                        <a:buNone/>
                      </a:pPr>
                      <a:r>
                        <a:rPr lang="en-US" sz="1800">
                          <a:effectLst/>
                        </a:rPr>
                        <a:t>43.6</a:t>
                      </a:r>
                    </a:p>
                  </a:txBody>
                  <a:tcPr marL="9525" marT="9525" anchor="ctr"/>
                </a:tc>
                <a:tc>
                  <a:txBody>
                    <a:bodyPr/>
                    <a:lstStyle/>
                    <a:p>
                      <a:pPr algn="r" fontAlgn="ctr">
                        <a:buNone/>
                      </a:pPr>
                      <a:r>
                        <a:rPr lang="en-US" sz="1800">
                          <a:effectLst/>
                        </a:rPr>
                        <a:t>46.2</a:t>
                      </a:r>
                    </a:p>
                  </a:txBody>
                  <a:tcPr marL="9525" marT="9525" anchor="ctr"/>
                </a:tc>
                <a:tc>
                  <a:txBody>
                    <a:bodyPr/>
                    <a:lstStyle/>
                    <a:p>
                      <a:pPr algn="r" fontAlgn="ctr">
                        <a:buNone/>
                      </a:pPr>
                      <a:r>
                        <a:rPr lang="en-US" sz="1800">
                          <a:effectLst/>
                        </a:rPr>
                        <a:t>48.8</a:t>
                      </a:r>
                    </a:p>
                  </a:txBody>
                  <a:tcPr marL="9525" marT="9525" anchor="ctr"/>
                </a:tc>
                <a:tc>
                  <a:txBody>
                    <a:bodyPr/>
                    <a:lstStyle/>
                    <a:p>
                      <a:pPr algn="r" fontAlgn="ctr">
                        <a:buNone/>
                      </a:pPr>
                      <a:r>
                        <a:rPr lang="en-US" sz="1800">
                          <a:effectLst/>
                        </a:rPr>
                        <a:t>51.4</a:t>
                      </a:r>
                    </a:p>
                  </a:txBody>
                  <a:tcPr marL="9525" marT="9525" anchor="ctr"/>
                </a:tc>
                <a:extLst>
                  <a:ext uri="{0D108BD9-81ED-4DB2-BD59-A6C34878D82A}">
                    <a16:rowId xmlns:a16="http://schemas.microsoft.com/office/drawing/2014/main" val="1513080953"/>
                  </a:ext>
                </a:extLst>
              </a:tr>
              <a:tr h="190500">
                <a:tc>
                  <a:txBody>
                    <a:bodyPr/>
                    <a:lstStyle/>
                    <a:p>
                      <a:pPr algn="ctr" fontAlgn="ctr">
                        <a:buNone/>
                      </a:pPr>
                      <a:r>
                        <a:rPr lang="en-US" sz="1800">
                          <a:effectLst/>
                        </a:rPr>
                        <a:t>State</a:t>
                      </a:r>
                    </a:p>
                  </a:txBody>
                  <a:tcPr marL="9144" marR="9525" marT="9525" anchor="ctr"/>
                </a:tc>
                <a:tc>
                  <a:txBody>
                    <a:bodyPr/>
                    <a:lstStyle/>
                    <a:p>
                      <a:pPr fontAlgn="ctr">
                        <a:buNone/>
                      </a:pPr>
                      <a:r>
                        <a:rPr lang="en-US" sz="1800">
                          <a:effectLst/>
                        </a:rPr>
                        <a:t>New record low for the percentage of students Gr. 3-8 not meeting expectations on ELA MCAS</a:t>
                      </a:r>
                    </a:p>
                  </a:txBody>
                  <a:tcPr marR="9525" marT="9525" anchor="ctr"/>
                </a:tc>
                <a:tc>
                  <a:txBody>
                    <a:bodyPr/>
                    <a:lstStyle/>
                    <a:p>
                      <a:pPr algn="r" fontAlgn="ctr">
                        <a:buNone/>
                      </a:pPr>
                      <a:r>
                        <a:rPr lang="en-US" sz="1800">
                          <a:effectLst/>
                        </a:rPr>
                        <a:t>8.0</a:t>
                      </a:r>
                    </a:p>
                  </a:txBody>
                  <a:tcPr marL="9525" marR="64008" marT="9525" anchor="ctr"/>
                </a:tc>
                <a:tc>
                  <a:txBody>
                    <a:bodyPr/>
                    <a:lstStyle/>
                    <a:p>
                      <a:pPr algn="r" fontAlgn="ctr">
                        <a:buNone/>
                      </a:pPr>
                      <a:r>
                        <a:rPr lang="en-US" sz="1800">
                          <a:effectLst/>
                        </a:rPr>
                        <a:t>18.4</a:t>
                      </a:r>
                    </a:p>
                  </a:txBody>
                  <a:tcPr marL="9525" marT="9525" anchor="ctr"/>
                </a:tc>
                <a:tc>
                  <a:txBody>
                    <a:bodyPr/>
                    <a:lstStyle/>
                    <a:p>
                      <a:pPr algn="r" fontAlgn="ctr">
                        <a:buNone/>
                      </a:pPr>
                      <a:r>
                        <a:rPr lang="en-US" sz="1800">
                          <a:effectLst/>
                        </a:rPr>
                        <a:t>15.8</a:t>
                      </a:r>
                    </a:p>
                  </a:txBody>
                  <a:tcPr marL="9525" marT="9525" anchor="ctr"/>
                </a:tc>
                <a:tc>
                  <a:txBody>
                    <a:bodyPr/>
                    <a:lstStyle/>
                    <a:p>
                      <a:pPr algn="r" fontAlgn="ctr">
                        <a:buNone/>
                      </a:pPr>
                      <a:r>
                        <a:rPr lang="en-US" sz="1800">
                          <a:effectLst/>
                        </a:rPr>
                        <a:t>13.2</a:t>
                      </a:r>
                    </a:p>
                  </a:txBody>
                  <a:tcPr marL="9525" marT="9525" anchor="ctr"/>
                </a:tc>
                <a:tc>
                  <a:txBody>
                    <a:bodyPr/>
                    <a:lstStyle/>
                    <a:p>
                      <a:pPr algn="r" fontAlgn="ctr">
                        <a:buNone/>
                      </a:pPr>
                      <a:r>
                        <a:rPr lang="en-US" sz="1800">
                          <a:effectLst/>
                        </a:rPr>
                        <a:t>10.6</a:t>
                      </a:r>
                    </a:p>
                  </a:txBody>
                  <a:tcPr marL="9525" marT="9525" anchor="ctr"/>
                </a:tc>
                <a:extLst>
                  <a:ext uri="{0D108BD9-81ED-4DB2-BD59-A6C34878D82A}">
                    <a16:rowId xmlns:a16="http://schemas.microsoft.com/office/drawing/2014/main" val="365419548"/>
                  </a:ext>
                </a:extLst>
              </a:tr>
              <a:tr h="190500">
                <a:tc>
                  <a:txBody>
                    <a:bodyPr/>
                    <a:lstStyle/>
                    <a:p>
                      <a:pPr algn="ctr" fontAlgn="ctr">
                        <a:buNone/>
                      </a:pPr>
                      <a:r>
                        <a:rPr lang="en-US" sz="1800">
                          <a:effectLst/>
                        </a:rPr>
                        <a:t>State</a:t>
                      </a:r>
                    </a:p>
                  </a:txBody>
                  <a:tcPr marL="9144" marR="9525" marT="9525" anchor="ctr"/>
                </a:tc>
                <a:tc>
                  <a:txBody>
                    <a:bodyPr/>
                    <a:lstStyle/>
                    <a:p>
                      <a:pPr fontAlgn="ctr">
                        <a:buNone/>
                      </a:pPr>
                      <a:r>
                        <a:rPr lang="en-US" sz="1800">
                          <a:effectLst/>
                        </a:rPr>
                        <a:t>New record low for the percentage of students Gr. 3-8 not meeting expectations on Math MCAS</a:t>
                      </a:r>
                    </a:p>
                  </a:txBody>
                  <a:tcPr marR="9525" marT="9525" anchor="ctr"/>
                </a:tc>
                <a:tc>
                  <a:txBody>
                    <a:bodyPr/>
                    <a:lstStyle/>
                    <a:p>
                      <a:pPr algn="r" fontAlgn="ctr">
                        <a:buNone/>
                      </a:pPr>
                      <a:r>
                        <a:rPr lang="en-US" sz="1800">
                          <a:effectLst/>
                        </a:rPr>
                        <a:t>8.0</a:t>
                      </a:r>
                    </a:p>
                  </a:txBody>
                  <a:tcPr marL="9525" marR="64008" marT="9525" anchor="ctr"/>
                </a:tc>
                <a:tc>
                  <a:txBody>
                    <a:bodyPr/>
                    <a:lstStyle/>
                    <a:p>
                      <a:pPr algn="r" fontAlgn="ctr">
                        <a:buNone/>
                      </a:pPr>
                      <a:r>
                        <a:rPr lang="en-US" sz="1800">
                          <a:effectLst/>
                        </a:rPr>
                        <a:t>16</a:t>
                      </a:r>
                    </a:p>
                  </a:txBody>
                  <a:tcPr marL="9525" marT="9525" anchor="ctr"/>
                </a:tc>
                <a:tc>
                  <a:txBody>
                    <a:bodyPr/>
                    <a:lstStyle/>
                    <a:p>
                      <a:pPr algn="r" fontAlgn="ctr">
                        <a:buNone/>
                      </a:pPr>
                      <a:r>
                        <a:rPr lang="en-US" sz="1800">
                          <a:effectLst/>
                        </a:rPr>
                        <a:t>14</a:t>
                      </a:r>
                    </a:p>
                  </a:txBody>
                  <a:tcPr marL="9525" marT="9525" anchor="ctr"/>
                </a:tc>
                <a:tc>
                  <a:txBody>
                    <a:bodyPr/>
                    <a:lstStyle/>
                    <a:p>
                      <a:pPr algn="r" fontAlgn="ctr">
                        <a:buNone/>
                      </a:pPr>
                      <a:r>
                        <a:rPr lang="en-US" sz="1800">
                          <a:effectLst/>
                        </a:rPr>
                        <a:t>12</a:t>
                      </a:r>
                    </a:p>
                  </a:txBody>
                  <a:tcPr marL="9525" marT="9525" anchor="ctr"/>
                </a:tc>
                <a:tc>
                  <a:txBody>
                    <a:bodyPr/>
                    <a:lstStyle/>
                    <a:p>
                      <a:pPr algn="r" fontAlgn="ctr">
                        <a:buNone/>
                      </a:pPr>
                      <a:r>
                        <a:rPr lang="en-US" sz="1800">
                          <a:effectLst/>
                        </a:rPr>
                        <a:t>10</a:t>
                      </a:r>
                    </a:p>
                  </a:txBody>
                  <a:tcPr marL="9525" marT="9525" anchor="ctr"/>
                </a:tc>
                <a:extLst>
                  <a:ext uri="{0D108BD9-81ED-4DB2-BD59-A6C34878D82A}">
                    <a16:rowId xmlns:a16="http://schemas.microsoft.com/office/drawing/2014/main" val="3955024399"/>
                  </a:ext>
                </a:extLst>
              </a:tr>
              <a:tr h="190500">
                <a:tc>
                  <a:txBody>
                    <a:bodyPr/>
                    <a:lstStyle/>
                    <a:p>
                      <a:pPr algn="ctr" fontAlgn="ctr">
                        <a:buNone/>
                      </a:pPr>
                      <a:r>
                        <a:rPr lang="en-US" sz="1800">
                          <a:effectLst/>
                        </a:rPr>
                        <a:t>State</a:t>
                      </a:r>
                    </a:p>
                  </a:txBody>
                  <a:tcPr marL="9144" marR="9525" marT="9525" anchor="ctr"/>
                </a:tc>
                <a:tc>
                  <a:txBody>
                    <a:bodyPr/>
                    <a:lstStyle/>
                    <a:p>
                      <a:pPr fontAlgn="ctr">
                        <a:buNone/>
                      </a:pPr>
                      <a:r>
                        <a:rPr lang="en-US" sz="1800">
                          <a:effectLst/>
                        </a:rPr>
                        <a:t>Maintain or exceed record high 4-year graduation rate </a:t>
                      </a:r>
                    </a:p>
                  </a:txBody>
                  <a:tcPr marR="9525" marT="9525" anchor="ctr"/>
                </a:tc>
                <a:tc>
                  <a:txBody>
                    <a:bodyPr/>
                    <a:lstStyle/>
                    <a:p>
                      <a:pPr algn="r" fontAlgn="ctr">
                        <a:buNone/>
                      </a:pPr>
                      <a:r>
                        <a:rPr lang="en-US" sz="1800">
                          <a:effectLst/>
                        </a:rPr>
                        <a:t>90.1</a:t>
                      </a:r>
                    </a:p>
                  </a:txBody>
                  <a:tcPr marL="9525" marR="64008" marT="9525" anchor="ctr"/>
                </a:tc>
                <a:tc>
                  <a:txBody>
                    <a:bodyPr/>
                    <a:lstStyle/>
                    <a:p>
                      <a:pPr algn="r" fontAlgn="ctr">
                        <a:buNone/>
                      </a:pPr>
                      <a:r>
                        <a:rPr lang="en-US" sz="1800">
                          <a:effectLst/>
                        </a:rPr>
                        <a:t>89.6</a:t>
                      </a:r>
                    </a:p>
                  </a:txBody>
                  <a:tcPr marL="9525" marT="9525" anchor="ctr"/>
                </a:tc>
                <a:tc>
                  <a:txBody>
                    <a:bodyPr/>
                    <a:lstStyle/>
                    <a:p>
                      <a:pPr algn="r" fontAlgn="ctr">
                        <a:buNone/>
                      </a:pPr>
                      <a:r>
                        <a:rPr lang="en-US" sz="1800">
                          <a:effectLst/>
                        </a:rPr>
                        <a:t>89.7</a:t>
                      </a:r>
                    </a:p>
                  </a:txBody>
                  <a:tcPr marL="9525" marT="9525" anchor="ctr"/>
                </a:tc>
                <a:tc>
                  <a:txBody>
                    <a:bodyPr/>
                    <a:lstStyle/>
                    <a:p>
                      <a:pPr algn="r" fontAlgn="ctr">
                        <a:buNone/>
                      </a:pPr>
                      <a:r>
                        <a:rPr lang="en-US" sz="1800">
                          <a:effectLst/>
                        </a:rPr>
                        <a:t>89.8</a:t>
                      </a:r>
                    </a:p>
                  </a:txBody>
                  <a:tcPr marL="9525" marT="9525" anchor="ctr"/>
                </a:tc>
                <a:tc>
                  <a:txBody>
                    <a:bodyPr/>
                    <a:lstStyle/>
                    <a:p>
                      <a:pPr algn="r" fontAlgn="ctr">
                        <a:buNone/>
                      </a:pPr>
                      <a:r>
                        <a:rPr lang="en-US" sz="1800">
                          <a:effectLst/>
                        </a:rPr>
                        <a:t>90</a:t>
                      </a:r>
                    </a:p>
                  </a:txBody>
                  <a:tcPr marL="9525" marT="9525" anchor="ctr"/>
                </a:tc>
                <a:extLst>
                  <a:ext uri="{0D108BD9-81ED-4DB2-BD59-A6C34878D82A}">
                    <a16:rowId xmlns:a16="http://schemas.microsoft.com/office/drawing/2014/main" val="2789694612"/>
                  </a:ext>
                </a:extLst>
              </a:tr>
              <a:tr h="190500">
                <a:tc>
                  <a:txBody>
                    <a:bodyPr/>
                    <a:lstStyle/>
                    <a:p>
                      <a:pPr algn="ctr" fontAlgn="ctr">
                        <a:buNone/>
                      </a:pPr>
                      <a:r>
                        <a:rPr lang="en-US" sz="1800">
                          <a:effectLst/>
                        </a:rPr>
                        <a:t>State</a:t>
                      </a:r>
                    </a:p>
                  </a:txBody>
                  <a:tcPr marL="9144" marR="9525" marT="9525" anchor="ctr"/>
                </a:tc>
                <a:tc>
                  <a:txBody>
                    <a:bodyPr/>
                    <a:lstStyle/>
                    <a:p>
                      <a:pPr fontAlgn="ctr">
                        <a:buNone/>
                      </a:pPr>
                      <a:r>
                        <a:rPr lang="en-US" sz="1800">
                          <a:effectLst/>
                        </a:rPr>
                        <a:t>New record high for the percentage of students completing advanced coursework </a:t>
                      </a:r>
                    </a:p>
                  </a:txBody>
                  <a:tcPr marR="9525" marT="9525" anchor="ctr"/>
                </a:tc>
                <a:tc>
                  <a:txBody>
                    <a:bodyPr/>
                    <a:lstStyle/>
                    <a:p>
                      <a:pPr algn="r" fontAlgn="ctr">
                        <a:buNone/>
                      </a:pPr>
                      <a:r>
                        <a:rPr lang="en-US" sz="1800">
                          <a:effectLst/>
                        </a:rPr>
                        <a:t>100.0</a:t>
                      </a:r>
                    </a:p>
                  </a:txBody>
                  <a:tcPr marL="9525" marR="64008" marT="9525" anchor="ctr"/>
                </a:tc>
                <a:tc>
                  <a:txBody>
                    <a:bodyPr/>
                    <a:lstStyle/>
                    <a:p>
                      <a:pPr algn="r" fontAlgn="ctr">
                        <a:buNone/>
                      </a:pPr>
                      <a:r>
                        <a:rPr lang="en-US" sz="1800">
                          <a:effectLst/>
                        </a:rPr>
                        <a:t>76.2</a:t>
                      </a:r>
                    </a:p>
                  </a:txBody>
                  <a:tcPr marL="9525" marT="9525" anchor="ctr"/>
                </a:tc>
                <a:tc>
                  <a:txBody>
                    <a:bodyPr/>
                    <a:lstStyle/>
                    <a:p>
                      <a:pPr algn="r" fontAlgn="ctr">
                        <a:buNone/>
                      </a:pPr>
                      <a:r>
                        <a:rPr lang="en-US" sz="1800">
                          <a:effectLst/>
                        </a:rPr>
                        <a:t>82.2</a:t>
                      </a:r>
                    </a:p>
                  </a:txBody>
                  <a:tcPr marL="9525" marT="9525" anchor="ctr"/>
                </a:tc>
                <a:tc>
                  <a:txBody>
                    <a:bodyPr/>
                    <a:lstStyle/>
                    <a:p>
                      <a:pPr algn="r" fontAlgn="ctr">
                        <a:buNone/>
                      </a:pPr>
                      <a:r>
                        <a:rPr lang="en-US" sz="1800">
                          <a:effectLst/>
                        </a:rPr>
                        <a:t>88.1</a:t>
                      </a:r>
                    </a:p>
                  </a:txBody>
                  <a:tcPr marL="9525" marT="9525" anchor="ctr"/>
                </a:tc>
                <a:tc>
                  <a:txBody>
                    <a:bodyPr/>
                    <a:lstStyle/>
                    <a:p>
                      <a:pPr algn="r" fontAlgn="ctr">
                        <a:buNone/>
                      </a:pPr>
                      <a:r>
                        <a:rPr lang="en-US" sz="1800">
                          <a:effectLst/>
                        </a:rPr>
                        <a:t>94.1</a:t>
                      </a:r>
                    </a:p>
                  </a:txBody>
                  <a:tcPr marL="9525" marT="9525" anchor="ctr"/>
                </a:tc>
                <a:extLst>
                  <a:ext uri="{0D108BD9-81ED-4DB2-BD59-A6C34878D82A}">
                    <a16:rowId xmlns:a16="http://schemas.microsoft.com/office/drawing/2014/main" val="793391105"/>
                  </a:ext>
                </a:extLst>
              </a:tr>
            </a:tbl>
          </a:graphicData>
        </a:graphic>
      </p:graphicFrame>
    </p:spTree>
    <p:extLst>
      <p:ext uri="{BB962C8B-B14F-4D97-AF65-F5344CB8AC3E}">
        <p14:creationId xmlns:p14="http://schemas.microsoft.com/office/powerpoint/2010/main" val="24190737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127D0576-6FCD-42A1-CD9A-A0FFA0E0A385}"/>
              </a:ext>
            </a:extLst>
          </p:cNvPr>
          <p:cNvSpPr txBox="1">
            <a:spLocks noGrp="1"/>
          </p:cNvSpPr>
          <p:nvPr>
            <p:ph type="title" idx="4294967295"/>
          </p:nvPr>
        </p:nvSpPr>
        <p:spPr>
          <a:xfrm>
            <a:off x="89933" y="-191153"/>
            <a:ext cx="10463283" cy="875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50000"/>
              </a:lnSpc>
              <a:spcBef>
                <a:spcPts val="1000"/>
              </a:spcBef>
              <a:buFont typeface="Arial" panose="020B0604020202020204" pitchFamily="34" charset="0"/>
              <a:buNone/>
              <a:defRPr sz="2000" b="0" i="0" kern="1200" spc="0">
                <a:solidFill>
                  <a:schemeClr val="tx1"/>
                </a:solidFill>
                <a:latin typeface="+mj-lt"/>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3700" b="1" i="0" u="none" strike="noStrike" kern="1200" cap="none" spc="0" normalizeH="0" baseline="0" noProof="0">
                <a:ln>
                  <a:noFill/>
                </a:ln>
                <a:solidFill>
                  <a:srgbClr val="149A8B"/>
                </a:solidFill>
                <a:effectLst/>
                <a:uLnTx/>
                <a:uFillTx/>
                <a:latin typeface="+mj-lt"/>
                <a:ea typeface="+mj-ea"/>
                <a:cs typeface="Arial"/>
              </a:rPr>
              <a:t>Goals Dashboard – Statewide and Priorities, cont.</a:t>
            </a:r>
            <a:endParaRPr kumimoji="0" lang="en-US" sz="3700" b="1" i="0" u="none" strike="noStrike" kern="1200" cap="none" spc="0" normalizeH="0" baseline="0" noProof="0">
              <a:ln>
                <a:noFill/>
              </a:ln>
              <a:solidFill>
                <a:srgbClr val="149A8B"/>
              </a:solidFill>
              <a:effectLst/>
              <a:uLnTx/>
              <a:uFillTx/>
              <a:latin typeface="+mj-lt"/>
              <a:ea typeface="+mn-ea"/>
              <a:cs typeface="Arial" panose="020B0604020202020204" pitchFamily="34" charset="0"/>
            </a:endParaRPr>
          </a:p>
        </p:txBody>
      </p:sp>
      <p:graphicFrame>
        <p:nvGraphicFramePr>
          <p:cNvPr id="9" name="Table 8">
            <a:extLst>
              <a:ext uri="{FF2B5EF4-FFF2-40B4-BE49-F238E27FC236}">
                <a16:creationId xmlns:a16="http://schemas.microsoft.com/office/drawing/2014/main" id="{EF1DFFB5-6BBA-9A39-59FF-E0501001ACA6}"/>
              </a:ext>
            </a:extLst>
          </p:cNvPr>
          <p:cNvGraphicFramePr>
            <a:graphicFrameLocks noGrp="1"/>
          </p:cNvGraphicFramePr>
          <p:nvPr>
            <p:extLst>
              <p:ext uri="{D42A27DB-BD31-4B8C-83A1-F6EECF244321}">
                <p14:modId xmlns:p14="http://schemas.microsoft.com/office/powerpoint/2010/main" val="965580103"/>
              </p:ext>
            </p:extLst>
          </p:nvPr>
        </p:nvGraphicFramePr>
        <p:xfrm>
          <a:off x="159329" y="1671637"/>
          <a:ext cx="11873342" cy="3514725"/>
        </p:xfrm>
        <a:graphic>
          <a:graphicData uri="http://schemas.openxmlformats.org/drawingml/2006/table">
            <a:tbl>
              <a:tblPr firstRow="1" bandRow="1">
                <a:tableStyleId>{F5AB1C69-6EDB-4FF4-983F-18BD219EF322}</a:tableStyleId>
              </a:tblPr>
              <a:tblGrid>
                <a:gridCol w="826467">
                  <a:extLst>
                    <a:ext uri="{9D8B030D-6E8A-4147-A177-3AD203B41FA5}">
                      <a16:colId xmlns:a16="http://schemas.microsoft.com/office/drawing/2014/main" val="2008465362"/>
                    </a:ext>
                  </a:extLst>
                </a:gridCol>
                <a:gridCol w="9938827">
                  <a:extLst>
                    <a:ext uri="{9D8B030D-6E8A-4147-A177-3AD203B41FA5}">
                      <a16:colId xmlns:a16="http://schemas.microsoft.com/office/drawing/2014/main" val="1474333244"/>
                    </a:ext>
                  </a:extLst>
                </a:gridCol>
                <a:gridCol w="1108048">
                  <a:extLst>
                    <a:ext uri="{9D8B030D-6E8A-4147-A177-3AD203B41FA5}">
                      <a16:colId xmlns:a16="http://schemas.microsoft.com/office/drawing/2014/main" val="2425631223"/>
                    </a:ext>
                  </a:extLst>
                </a:gridCol>
              </a:tblGrid>
              <a:tr h="253999">
                <a:tc>
                  <a:txBody>
                    <a:bodyPr/>
                    <a:lstStyle/>
                    <a:p>
                      <a:pPr algn="ctr" fontAlgn="ctr">
                        <a:buNone/>
                      </a:pPr>
                      <a:r>
                        <a:rPr lang="en-US" sz="1800" b="1">
                          <a:effectLst/>
                        </a:rPr>
                        <a:t>Goal Type</a:t>
                      </a:r>
                    </a:p>
                  </a:txBody>
                  <a:tcPr marL="9144" marR="9525" marT="9525" anchor="ctr">
                    <a:solidFill>
                      <a:srgbClr val="338D85"/>
                    </a:solidFill>
                  </a:tcPr>
                </a:tc>
                <a:tc>
                  <a:txBody>
                    <a:bodyPr/>
                    <a:lstStyle/>
                    <a:p>
                      <a:pPr fontAlgn="ctr">
                        <a:buNone/>
                      </a:pPr>
                      <a:r>
                        <a:rPr lang="en-US" sz="1800" b="1">
                          <a:effectLst/>
                        </a:rPr>
                        <a:t>Measure</a:t>
                      </a:r>
                    </a:p>
                  </a:txBody>
                  <a:tcPr marR="9525" marT="9525" anchor="ctr">
                    <a:solidFill>
                      <a:srgbClr val="338D85"/>
                    </a:solidFill>
                  </a:tcPr>
                </a:tc>
                <a:tc>
                  <a:txBody>
                    <a:bodyPr/>
                    <a:lstStyle/>
                    <a:p>
                      <a:pPr algn="ctr" fontAlgn="ctr">
                        <a:buNone/>
                      </a:pPr>
                      <a:r>
                        <a:rPr lang="en-US" sz="1800" b="1">
                          <a:effectLst/>
                        </a:rPr>
                        <a:t>2031 </a:t>
                      </a:r>
                    </a:p>
                  </a:txBody>
                  <a:tcPr marL="9525" marR="9525" marT="9525" anchor="ctr">
                    <a:solidFill>
                      <a:srgbClr val="338D85"/>
                    </a:solidFill>
                  </a:tcPr>
                </a:tc>
                <a:extLst>
                  <a:ext uri="{0D108BD9-81ED-4DB2-BD59-A6C34878D82A}">
                    <a16:rowId xmlns:a16="http://schemas.microsoft.com/office/drawing/2014/main" val="3914160974"/>
                  </a:ext>
                </a:extLst>
              </a:tr>
              <a:tr h="190500">
                <a:tc>
                  <a:txBody>
                    <a:bodyPr/>
                    <a:lstStyle/>
                    <a:p>
                      <a:pPr algn="ctr" fontAlgn="ctr">
                        <a:buNone/>
                      </a:pPr>
                      <a:r>
                        <a:rPr lang="en-US" sz="1800">
                          <a:effectLst/>
                        </a:rPr>
                        <a:t>AA</a:t>
                      </a:r>
                    </a:p>
                  </a:txBody>
                  <a:tcPr marL="9144" marR="9525" marT="9525" anchor="ctr"/>
                </a:tc>
                <a:tc>
                  <a:txBody>
                    <a:bodyPr/>
                    <a:lstStyle/>
                    <a:p>
                      <a:pPr fontAlgn="ctr">
                        <a:buNone/>
                      </a:pPr>
                      <a:r>
                        <a:rPr lang="en-US" sz="1800">
                          <a:effectLst/>
                        </a:rPr>
                        <a:t>Increase in the percentage of schools that make substantial progress toward or meet their targets</a:t>
                      </a:r>
                    </a:p>
                  </a:txBody>
                  <a:tcPr marR="9525" marT="9525" anchor="ctr"/>
                </a:tc>
                <a:tc>
                  <a:txBody>
                    <a:bodyPr/>
                    <a:lstStyle/>
                    <a:p>
                      <a:pPr algn="r" fontAlgn="ctr">
                        <a:buNone/>
                      </a:pPr>
                      <a:r>
                        <a:rPr lang="en-US" sz="1800">
                          <a:effectLst/>
                        </a:rPr>
                        <a:t>100</a:t>
                      </a:r>
                    </a:p>
                  </a:txBody>
                  <a:tcPr marL="9525" marR="64008" marT="9525" anchor="ctr"/>
                </a:tc>
                <a:extLst>
                  <a:ext uri="{0D108BD9-81ED-4DB2-BD59-A6C34878D82A}">
                    <a16:rowId xmlns:a16="http://schemas.microsoft.com/office/drawing/2014/main" val="1700059374"/>
                  </a:ext>
                </a:extLst>
              </a:tr>
              <a:tr h="190500">
                <a:tc>
                  <a:txBody>
                    <a:bodyPr/>
                    <a:lstStyle/>
                    <a:p>
                      <a:pPr algn="ctr" fontAlgn="ctr">
                        <a:buNone/>
                      </a:pPr>
                      <a:r>
                        <a:rPr lang="en-US" sz="1800">
                          <a:effectLst/>
                        </a:rPr>
                        <a:t>AA </a:t>
                      </a:r>
                    </a:p>
                  </a:txBody>
                  <a:tcPr marL="9144" marR="9525" marT="9525" anchor="ctr"/>
                </a:tc>
                <a:tc>
                  <a:txBody>
                    <a:bodyPr/>
                    <a:lstStyle/>
                    <a:p>
                      <a:pPr fontAlgn="ctr">
                        <a:buNone/>
                      </a:pPr>
                      <a:r>
                        <a:rPr lang="en-US" sz="1800">
                          <a:effectLst/>
                        </a:rPr>
                        <a:t>Increase in the percentage  of schools meeting their School Standards and Indicators practice goals</a:t>
                      </a:r>
                    </a:p>
                  </a:txBody>
                  <a:tcPr marR="9525" marT="9525" anchor="ctr"/>
                </a:tc>
                <a:tc>
                  <a:txBody>
                    <a:bodyPr/>
                    <a:lstStyle/>
                    <a:p>
                      <a:pPr algn="r" fontAlgn="ctr">
                        <a:buNone/>
                      </a:pPr>
                      <a:r>
                        <a:rPr lang="en-US" sz="1800">
                          <a:effectLst/>
                        </a:rPr>
                        <a:t>100</a:t>
                      </a:r>
                    </a:p>
                  </a:txBody>
                  <a:tcPr marL="9525" marR="64008" marT="9525" anchor="ctr"/>
                </a:tc>
                <a:extLst>
                  <a:ext uri="{0D108BD9-81ED-4DB2-BD59-A6C34878D82A}">
                    <a16:rowId xmlns:a16="http://schemas.microsoft.com/office/drawing/2014/main" val="964451484"/>
                  </a:ext>
                </a:extLst>
              </a:tr>
              <a:tr h="190500">
                <a:tc>
                  <a:txBody>
                    <a:bodyPr/>
                    <a:lstStyle/>
                    <a:p>
                      <a:pPr algn="ctr" fontAlgn="ctr">
                        <a:buNone/>
                      </a:pPr>
                      <a:r>
                        <a:rPr lang="en-US" sz="1800">
                          <a:effectLst/>
                        </a:rPr>
                        <a:t>FF</a:t>
                      </a:r>
                    </a:p>
                  </a:txBody>
                  <a:tcPr marL="9144" marR="9525" marT="9525" anchor="ctr"/>
                </a:tc>
                <a:tc>
                  <a:txBody>
                    <a:bodyPr/>
                    <a:lstStyle/>
                    <a:p>
                      <a:pPr fontAlgn="ctr">
                        <a:buNone/>
                      </a:pPr>
                      <a:r>
                        <a:rPr lang="en-US" sz="1800">
                          <a:effectLst/>
                        </a:rPr>
                        <a:t>Increase in the percentage of schools implementing postsecondary planning through MyCAP </a:t>
                      </a:r>
                    </a:p>
                  </a:txBody>
                  <a:tcPr marR="9525" marT="9525" anchor="ctr"/>
                </a:tc>
                <a:tc>
                  <a:txBody>
                    <a:bodyPr/>
                    <a:lstStyle/>
                    <a:p>
                      <a:pPr algn="r" fontAlgn="ctr">
                        <a:buNone/>
                      </a:pPr>
                      <a:r>
                        <a:rPr lang="en-US" sz="1800">
                          <a:effectLst/>
                        </a:rPr>
                        <a:t>100</a:t>
                      </a:r>
                    </a:p>
                  </a:txBody>
                  <a:tcPr marL="9525" marR="64008" marT="9525" anchor="ctr"/>
                </a:tc>
                <a:extLst>
                  <a:ext uri="{0D108BD9-81ED-4DB2-BD59-A6C34878D82A}">
                    <a16:rowId xmlns:a16="http://schemas.microsoft.com/office/drawing/2014/main" val="2961109277"/>
                  </a:ext>
                </a:extLst>
              </a:tr>
              <a:tr h="190500">
                <a:tc>
                  <a:txBody>
                    <a:bodyPr/>
                    <a:lstStyle/>
                    <a:p>
                      <a:pPr algn="ctr" fontAlgn="ctr">
                        <a:buNone/>
                      </a:pPr>
                      <a:r>
                        <a:rPr lang="en-US" sz="1800">
                          <a:effectLst/>
                        </a:rPr>
                        <a:t>FF </a:t>
                      </a:r>
                    </a:p>
                  </a:txBody>
                  <a:tcPr marL="9144" marR="9525" marT="9525" anchor="ctr"/>
                </a:tc>
                <a:tc>
                  <a:txBody>
                    <a:bodyPr/>
                    <a:lstStyle/>
                    <a:p>
                      <a:pPr fontAlgn="ctr">
                        <a:buNone/>
                      </a:pPr>
                      <a:r>
                        <a:rPr lang="en-US" sz="1800">
                          <a:effectLst/>
                        </a:rPr>
                        <a:t>Increase in the percentage of graduates who complete MassCore </a:t>
                      </a:r>
                    </a:p>
                  </a:txBody>
                  <a:tcPr marR="9525" marT="9525" anchor="ctr"/>
                </a:tc>
                <a:tc>
                  <a:txBody>
                    <a:bodyPr/>
                    <a:lstStyle/>
                    <a:p>
                      <a:pPr algn="r" fontAlgn="ctr">
                        <a:buNone/>
                      </a:pPr>
                      <a:r>
                        <a:rPr lang="en-US" sz="1800">
                          <a:effectLst/>
                        </a:rPr>
                        <a:t>100</a:t>
                      </a:r>
                    </a:p>
                  </a:txBody>
                  <a:tcPr marL="9525" marR="64008" marT="9525" anchor="ctr"/>
                </a:tc>
                <a:extLst>
                  <a:ext uri="{0D108BD9-81ED-4DB2-BD59-A6C34878D82A}">
                    <a16:rowId xmlns:a16="http://schemas.microsoft.com/office/drawing/2014/main" val="1078181732"/>
                  </a:ext>
                </a:extLst>
              </a:tr>
              <a:tr h="190500">
                <a:tc>
                  <a:txBody>
                    <a:bodyPr/>
                    <a:lstStyle/>
                    <a:p>
                      <a:pPr algn="ctr" fontAlgn="ctr">
                        <a:buNone/>
                      </a:pPr>
                      <a:r>
                        <a:rPr lang="en-US" sz="1800">
                          <a:effectLst/>
                        </a:rPr>
                        <a:t>FF </a:t>
                      </a:r>
                    </a:p>
                  </a:txBody>
                  <a:tcPr marL="9144" marR="9525" marT="9525" anchor="ctr"/>
                </a:tc>
                <a:tc>
                  <a:txBody>
                    <a:bodyPr/>
                    <a:lstStyle/>
                    <a:p>
                      <a:pPr fontAlgn="ctr">
                        <a:buNone/>
                      </a:pPr>
                      <a:r>
                        <a:rPr lang="en-US" sz="1800">
                          <a:effectLst/>
                        </a:rPr>
                        <a:t>Increase in the number of students enrolled in Early College</a:t>
                      </a:r>
                    </a:p>
                  </a:txBody>
                  <a:tcPr marR="9525" marT="9525" anchor="ctr"/>
                </a:tc>
                <a:tc>
                  <a:txBody>
                    <a:bodyPr/>
                    <a:lstStyle/>
                    <a:p>
                      <a:pPr algn="r" fontAlgn="ctr">
                        <a:buNone/>
                      </a:pPr>
                      <a:r>
                        <a:rPr lang="en-US" sz="1800">
                          <a:effectLst/>
                        </a:rPr>
                        <a:t>40,000</a:t>
                      </a:r>
                    </a:p>
                  </a:txBody>
                  <a:tcPr marL="9525" marR="64008" marT="9525" anchor="ctr"/>
                </a:tc>
                <a:extLst>
                  <a:ext uri="{0D108BD9-81ED-4DB2-BD59-A6C34878D82A}">
                    <a16:rowId xmlns:a16="http://schemas.microsoft.com/office/drawing/2014/main" val="3095005511"/>
                  </a:ext>
                </a:extLst>
              </a:tr>
              <a:tr h="190500">
                <a:tc>
                  <a:txBody>
                    <a:bodyPr/>
                    <a:lstStyle/>
                    <a:p>
                      <a:pPr algn="ctr" fontAlgn="ctr">
                        <a:buNone/>
                      </a:pPr>
                      <a:r>
                        <a:rPr lang="en-US" sz="1800">
                          <a:effectLst/>
                        </a:rPr>
                        <a:t>FF </a:t>
                      </a:r>
                    </a:p>
                  </a:txBody>
                  <a:tcPr marL="9144" marR="9525" marT="9525" anchor="ctr"/>
                </a:tc>
                <a:tc>
                  <a:txBody>
                    <a:bodyPr/>
                    <a:lstStyle/>
                    <a:p>
                      <a:pPr fontAlgn="ctr">
                        <a:buNone/>
                      </a:pPr>
                      <a:r>
                        <a:rPr lang="en-US" sz="1800">
                          <a:effectLst/>
                        </a:rPr>
                        <a:t>Increase in the number of Early College students graduating with 12 or more credits </a:t>
                      </a:r>
                    </a:p>
                  </a:txBody>
                  <a:tcPr marR="9525" marT="9525" anchor="ctr"/>
                </a:tc>
                <a:tc>
                  <a:txBody>
                    <a:bodyPr/>
                    <a:lstStyle/>
                    <a:p>
                      <a:pPr algn="r" fontAlgn="ctr">
                        <a:buNone/>
                      </a:pPr>
                      <a:r>
                        <a:rPr lang="en-US" sz="1800">
                          <a:effectLst/>
                        </a:rPr>
                        <a:t>100</a:t>
                      </a:r>
                    </a:p>
                  </a:txBody>
                  <a:tcPr marL="9525" marR="64008" marT="9525" anchor="ctr"/>
                </a:tc>
                <a:extLst>
                  <a:ext uri="{0D108BD9-81ED-4DB2-BD59-A6C34878D82A}">
                    <a16:rowId xmlns:a16="http://schemas.microsoft.com/office/drawing/2014/main" val="3237673265"/>
                  </a:ext>
                </a:extLst>
              </a:tr>
              <a:tr h="190500">
                <a:tc>
                  <a:txBody>
                    <a:bodyPr/>
                    <a:lstStyle/>
                    <a:p>
                      <a:pPr algn="ctr" fontAlgn="ctr">
                        <a:buNone/>
                      </a:pPr>
                      <a:r>
                        <a:rPr lang="en-US" sz="1800">
                          <a:effectLst/>
                        </a:rPr>
                        <a:t>FF </a:t>
                      </a:r>
                    </a:p>
                  </a:txBody>
                  <a:tcPr marL="9144" marR="9525" marT="9525" anchor="ctr"/>
                </a:tc>
                <a:tc>
                  <a:txBody>
                    <a:bodyPr/>
                    <a:lstStyle/>
                    <a:p>
                      <a:pPr fontAlgn="ctr">
                        <a:buNone/>
                      </a:pPr>
                      <a:r>
                        <a:rPr lang="en-US" sz="1800">
                          <a:effectLst/>
                        </a:rPr>
                        <a:t>Increase in the percentage of students in CTE programs graduating with an industry recognized credential</a:t>
                      </a:r>
                    </a:p>
                  </a:txBody>
                  <a:tcPr marR="9525" marT="9525" anchor="ctr"/>
                </a:tc>
                <a:tc>
                  <a:txBody>
                    <a:bodyPr/>
                    <a:lstStyle/>
                    <a:p>
                      <a:pPr algn="r" fontAlgn="ctr">
                        <a:buNone/>
                      </a:pPr>
                      <a:r>
                        <a:rPr lang="en-US" sz="1800">
                          <a:effectLst/>
                        </a:rPr>
                        <a:t>100</a:t>
                      </a:r>
                    </a:p>
                  </a:txBody>
                  <a:tcPr marL="9525" marR="64008" marT="9525" anchor="ctr"/>
                </a:tc>
                <a:extLst>
                  <a:ext uri="{0D108BD9-81ED-4DB2-BD59-A6C34878D82A}">
                    <a16:rowId xmlns:a16="http://schemas.microsoft.com/office/drawing/2014/main" val="3630631918"/>
                  </a:ext>
                </a:extLst>
              </a:tr>
              <a:tr h="190500">
                <a:tc>
                  <a:txBody>
                    <a:bodyPr/>
                    <a:lstStyle/>
                    <a:p>
                      <a:pPr algn="ctr" fontAlgn="ctr">
                        <a:buNone/>
                      </a:pPr>
                      <a:r>
                        <a:rPr lang="en-US" sz="1800">
                          <a:effectLst/>
                        </a:rPr>
                        <a:t>FF</a:t>
                      </a:r>
                    </a:p>
                  </a:txBody>
                  <a:tcPr marL="9144" marR="9525" marT="9525" anchor="ctr"/>
                </a:tc>
                <a:tc>
                  <a:txBody>
                    <a:bodyPr/>
                    <a:lstStyle/>
                    <a:p>
                      <a:pPr fontAlgn="ctr">
                        <a:buNone/>
                      </a:pPr>
                      <a:r>
                        <a:rPr lang="en-US" sz="1800">
                          <a:effectLst/>
                        </a:rPr>
                        <a:t>Increase in the percentage of adult learners graduating with a credential </a:t>
                      </a:r>
                    </a:p>
                  </a:txBody>
                  <a:tcPr marR="9525" marT="9525" anchor="ctr"/>
                </a:tc>
                <a:tc>
                  <a:txBody>
                    <a:bodyPr/>
                    <a:lstStyle/>
                    <a:p>
                      <a:pPr algn="r" fontAlgn="ctr">
                        <a:buNone/>
                      </a:pPr>
                      <a:r>
                        <a:rPr lang="en-US" sz="1800">
                          <a:effectLst/>
                        </a:rPr>
                        <a:t>+25</a:t>
                      </a:r>
                    </a:p>
                  </a:txBody>
                  <a:tcPr marL="9525" marR="64008" marT="9525" anchor="ctr"/>
                </a:tc>
                <a:extLst>
                  <a:ext uri="{0D108BD9-81ED-4DB2-BD59-A6C34878D82A}">
                    <a16:rowId xmlns:a16="http://schemas.microsoft.com/office/drawing/2014/main" val="3662783369"/>
                  </a:ext>
                </a:extLst>
              </a:tr>
            </a:tbl>
          </a:graphicData>
        </a:graphic>
      </p:graphicFrame>
      <p:sp>
        <p:nvSpPr>
          <p:cNvPr id="5" name="Slide Number Placeholder 4">
            <a:extLst>
              <a:ext uri="{FF2B5EF4-FFF2-40B4-BE49-F238E27FC236}">
                <a16:creationId xmlns:a16="http://schemas.microsoft.com/office/drawing/2014/main" id="{CCFC229B-8E4D-679F-2B61-0F9BD03D857A}"/>
              </a:ext>
            </a:extLst>
          </p:cNvPr>
          <p:cNvSpPr>
            <a:spLocks noGrp="1"/>
          </p:cNvSpPr>
          <p:nvPr>
            <p:ph type="sldNum" sz="quarter" idx="12"/>
          </p:nvPr>
        </p:nvSpPr>
        <p:spPr/>
        <p:txBody>
          <a:bodyPr/>
          <a:lstStyle/>
          <a:p>
            <a:fld id="{68A8D22E-6BC5-9E47-900C-2BB94685D9F5}" type="slidenum">
              <a:rPr lang="en-US" sz="1800" smtClean="0"/>
              <a:pPr/>
              <a:t>54</a:t>
            </a:fld>
            <a:endParaRPr lang="en-US" sz="1800" dirty="0">
              <a:latin typeface="Aptos" panose="020B0004020202020204" pitchFamily="34" charset="0"/>
            </a:endParaRPr>
          </a:p>
        </p:txBody>
      </p:sp>
    </p:spTree>
    <p:extLst>
      <p:ext uri="{BB962C8B-B14F-4D97-AF65-F5344CB8AC3E}">
        <p14:creationId xmlns:p14="http://schemas.microsoft.com/office/powerpoint/2010/main" val="5890981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9">
            <a:extLst>
              <a:ext uri="{FF2B5EF4-FFF2-40B4-BE49-F238E27FC236}">
                <a16:creationId xmlns:a16="http://schemas.microsoft.com/office/drawing/2014/main" id="{5F63FB5B-B4B8-E01C-A7EC-F365F4A6ECC3}"/>
              </a:ext>
            </a:extLst>
          </p:cNvPr>
          <p:cNvSpPr txBox="1">
            <a:spLocks noGrp="1"/>
          </p:cNvSpPr>
          <p:nvPr>
            <p:ph type="title" idx="4294967295"/>
          </p:nvPr>
        </p:nvSpPr>
        <p:spPr>
          <a:xfrm>
            <a:off x="193343" y="0"/>
            <a:ext cx="10975073" cy="7935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50000"/>
              </a:lnSpc>
              <a:spcBef>
                <a:spcPts val="1000"/>
              </a:spcBef>
              <a:buFont typeface="Arial" panose="020B0604020202020204" pitchFamily="34" charset="0"/>
              <a:buNone/>
              <a:defRPr sz="2000" b="0" i="0" kern="1200" spc="0">
                <a:solidFill>
                  <a:schemeClr val="tx1"/>
                </a:solidFill>
                <a:latin typeface="+mj-lt"/>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3700" b="1" i="0" u="none" strike="noStrike" kern="1200" cap="none" spc="0" normalizeH="0" baseline="0" noProof="0">
                <a:ln>
                  <a:noFill/>
                </a:ln>
                <a:solidFill>
                  <a:srgbClr val="149A8B"/>
                </a:solidFill>
                <a:effectLst/>
                <a:uLnTx/>
                <a:uFillTx/>
                <a:latin typeface="+mj-lt"/>
                <a:ea typeface="+mj-ea"/>
                <a:cs typeface="Arial"/>
              </a:rPr>
              <a:t>Goals Dashboard – Core Commitments</a:t>
            </a:r>
            <a:endParaRPr kumimoji="0" lang="en-US" sz="3700" b="0" i="0" u="none" strike="noStrike" kern="1200" cap="none" spc="0" normalizeH="0" baseline="0" noProof="0">
              <a:ln>
                <a:noFill/>
              </a:ln>
              <a:solidFill>
                <a:srgbClr val="149A8B"/>
              </a:solidFill>
              <a:effectLst/>
              <a:uLnTx/>
              <a:uFillTx/>
              <a:latin typeface="+mj-lt"/>
              <a:ea typeface="+mn-ea"/>
              <a:cs typeface="Arial" panose="020B0604020202020204" pitchFamily="34" charset="0"/>
            </a:endParaRPr>
          </a:p>
        </p:txBody>
      </p:sp>
      <p:graphicFrame>
        <p:nvGraphicFramePr>
          <p:cNvPr id="14" name="Table 13">
            <a:extLst>
              <a:ext uri="{FF2B5EF4-FFF2-40B4-BE49-F238E27FC236}">
                <a16:creationId xmlns:a16="http://schemas.microsoft.com/office/drawing/2014/main" id="{F29EB898-CE89-F1F1-7F2A-D34B5DBD3577}"/>
              </a:ext>
            </a:extLst>
          </p:cNvPr>
          <p:cNvGraphicFramePr>
            <a:graphicFrameLocks noGrp="1"/>
          </p:cNvGraphicFramePr>
          <p:nvPr>
            <p:extLst>
              <p:ext uri="{D42A27DB-BD31-4B8C-83A1-F6EECF244321}">
                <p14:modId xmlns:p14="http://schemas.microsoft.com/office/powerpoint/2010/main" val="620114038"/>
              </p:ext>
            </p:extLst>
          </p:nvPr>
        </p:nvGraphicFramePr>
        <p:xfrm>
          <a:off x="193343" y="1737531"/>
          <a:ext cx="3854782" cy="3933825"/>
        </p:xfrm>
        <a:graphic>
          <a:graphicData uri="http://schemas.openxmlformats.org/drawingml/2006/table">
            <a:tbl>
              <a:tblPr firstRow="1" bandRow="1">
                <a:tableStyleId>{F5AB1C69-6EDB-4FF4-983F-18BD219EF322}</a:tableStyleId>
              </a:tblPr>
              <a:tblGrid>
                <a:gridCol w="3854782">
                  <a:extLst>
                    <a:ext uri="{9D8B030D-6E8A-4147-A177-3AD203B41FA5}">
                      <a16:colId xmlns:a16="http://schemas.microsoft.com/office/drawing/2014/main" val="1474333244"/>
                    </a:ext>
                  </a:extLst>
                </a:gridCol>
              </a:tblGrid>
              <a:tr h="200025">
                <a:tc>
                  <a:txBody>
                    <a:bodyPr/>
                    <a:lstStyle/>
                    <a:p>
                      <a:pPr fontAlgn="ctr">
                        <a:buNone/>
                      </a:pPr>
                      <a:r>
                        <a:rPr lang="en-US" sz="2400" b="1">
                          <a:effectLst/>
                        </a:rPr>
                        <a:t>Goal Type: CC1</a:t>
                      </a:r>
                    </a:p>
                  </a:txBody>
                  <a:tcPr marR="9525" marT="9525" anchor="ctr">
                    <a:solidFill>
                      <a:srgbClr val="338D85"/>
                    </a:solidFill>
                  </a:tcPr>
                </a:tc>
                <a:extLst>
                  <a:ext uri="{0D108BD9-81ED-4DB2-BD59-A6C34878D82A}">
                    <a16:rowId xmlns:a16="http://schemas.microsoft.com/office/drawing/2014/main" val="3914160974"/>
                  </a:ext>
                </a:extLst>
              </a:tr>
              <a:tr h="190500">
                <a:tc>
                  <a:txBody>
                    <a:bodyPr/>
                    <a:lstStyle/>
                    <a:p>
                      <a:pPr fontAlgn="ctr">
                        <a:buNone/>
                      </a:pPr>
                      <a:r>
                        <a:rPr lang="en-US" sz="1800">
                          <a:effectLst/>
                        </a:rPr>
                        <a:t>Decrease in the percentage of students who are chronically absent (Non-HS)</a:t>
                      </a:r>
                    </a:p>
                  </a:txBody>
                  <a:tcPr marR="9525" marT="9525" anchor="ctr"/>
                </a:tc>
                <a:extLst>
                  <a:ext uri="{0D108BD9-81ED-4DB2-BD59-A6C34878D82A}">
                    <a16:rowId xmlns:a16="http://schemas.microsoft.com/office/drawing/2014/main" val="2475796902"/>
                  </a:ext>
                </a:extLst>
              </a:tr>
              <a:tr h="190500">
                <a:tc>
                  <a:txBody>
                    <a:bodyPr/>
                    <a:lstStyle/>
                    <a:p>
                      <a:pPr fontAlgn="ctr">
                        <a:buNone/>
                      </a:pPr>
                      <a:r>
                        <a:rPr lang="en-US" sz="1800">
                          <a:effectLst/>
                        </a:rPr>
                        <a:t>Decrease in the percentage of students who are chronically absent (HS)</a:t>
                      </a:r>
                    </a:p>
                  </a:txBody>
                  <a:tcPr marR="9525" marT="9525" anchor="ctr"/>
                </a:tc>
                <a:extLst>
                  <a:ext uri="{0D108BD9-81ED-4DB2-BD59-A6C34878D82A}">
                    <a16:rowId xmlns:a16="http://schemas.microsoft.com/office/drawing/2014/main" val="2162754746"/>
                  </a:ext>
                </a:extLst>
              </a:tr>
              <a:tr h="190500">
                <a:tc>
                  <a:txBody>
                    <a:bodyPr/>
                    <a:lstStyle/>
                    <a:p>
                      <a:pPr fontAlgn="ctr">
                        <a:buNone/>
                      </a:pPr>
                      <a:r>
                        <a:rPr lang="en-US" sz="1800">
                          <a:effectLst/>
                        </a:rPr>
                        <a:t>Decrease in the percentage of students reporting bullying and/or cyberbullying </a:t>
                      </a:r>
                    </a:p>
                  </a:txBody>
                  <a:tcPr marR="9525" marT="9525" anchor="ctr"/>
                </a:tc>
                <a:extLst>
                  <a:ext uri="{0D108BD9-81ED-4DB2-BD59-A6C34878D82A}">
                    <a16:rowId xmlns:a16="http://schemas.microsoft.com/office/drawing/2014/main" val="1988848876"/>
                  </a:ext>
                </a:extLst>
              </a:tr>
              <a:tr h="190500">
                <a:tc>
                  <a:txBody>
                    <a:bodyPr/>
                    <a:lstStyle/>
                    <a:p>
                      <a:pPr fontAlgn="ctr">
                        <a:buNone/>
                      </a:pPr>
                      <a:r>
                        <a:rPr lang="en-US" sz="1800">
                          <a:effectLst/>
                        </a:rPr>
                        <a:t>Increase in student perceptions of school climate across VOCAL grades 4, 5, 8, and 10 </a:t>
                      </a:r>
                    </a:p>
                  </a:txBody>
                  <a:tcPr marR="9525" marT="9525" anchor="ctr"/>
                </a:tc>
                <a:extLst>
                  <a:ext uri="{0D108BD9-81ED-4DB2-BD59-A6C34878D82A}">
                    <a16:rowId xmlns:a16="http://schemas.microsoft.com/office/drawing/2014/main" val="732420191"/>
                  </a:ext>
                </a:extLst>
              </a:tr>
            </a:tbl>
          </a:graphicData>
        </a:graphic>
      </p:graphicFrame>
      <p:graphicFrame>
        <p:nvGraphicFramePr>
          <p:cNvPr id="16" name="Table 15">
            <a:extLst>
              <a:ext uri="{FF2B5EF4-FFF2-40B4-BE49-F238E27FC236}">
                <a16:creationId xmlns:a16="http://schemas.microsoft.com/office/drawing/2014/main" id="{BA85A233-C6D8-BA2F-0D3F-A992774FF98D}"/>
              </a:ext>
            </a:extLst>
          </p:cNvPr>
          <p:cNvGraphicFramePr>
            <a:graphicFrameLocks noGrp="1"/>
          </p:cNvGraphicFramePr>
          <p:nvPr>
            <p:extLst>
              <p:ext uri="{D42A27DB-BD31-4B8C-83A1-F6EECF244321}">
                <p14:modId xmlns:p14="http://schemas.microsoft.com/office/powerpoint/2010/main" val="3782613781"/>
              </p:ext>
            </p:extLst>
          </p:nvPr>
        </p:nvGraphicFramePr>
        <p:xfrm>
          <a:off x="4168609" y="1727906"/>
          <a:ext cx="3854782" cy="3329940"/>
        </p:xfrm>
        <a:graphic>
          <a:graphicData uri="http://schemas.openxmlformats.org/drawingml/2006/table">
            <a:tbl>
              <a:tblPr firstRow="1" bandRow="1">
                <a:tableStyleId>{F5AB1C69-6EDB-4FF4-983F-18BD219EF322}</a:tableStyleId>
              </a:tblPr>
              <a:tblGrid>
                <a:gridCol w="3854782">
                  <a:extLst>
                    <a:ext uri="{9D8B030D-6E8A-4147-A177-3AD203B41FA5}">
                      <a16:colId xmlns:a16="http://schemas.microsoft.com/office/drawing/2014/main" val="1474333244"/>
                    </a:ext>
                  </a:extLst>
                </a:gridCol>
              </a:tblGrid>
              <a:tr h="200025">
                <a:tc>
                  <a:txBody>
                    <a:bodyPr/>
                    <a:lstStyle/>
                    <a:p>
                      <a:pPr fontAlgn="ctr">
                        <a:buNone/>
                      </a:pPr>
                      <a:r>
                        <a:rPr lang="en-US" sz="2400" b="1">
                          <a:effectLst/>
                        </a:rPr>
                        <a:t>Goal Type: CC2</a:t>
                      </a:r>
                    </a:p>
                  </a:txBody>
                  <a:tcPr marR="9525" marT="9525" anchor="ctr">
                    <a:solidFill>
                      <a:srgbClr val="338D85"/>
                    </a:solidFill>
                  </a:tcPr>
                </a:tc>
                <a:extLst>
                  <a:ext uri="{0D108BD9-81ED-4DB2-BD59-A6C34878D82A}">
                    <a16:rowId xmlns:a16="http://schemas.microsoft.com/office/drawing/2014/main" val="3914160974"/>
                  </a:ext>
                </a:extLst>
              </a:tr>
              <a:tr h="190500">
                <a:tc>
                  <a:txBody>
                    <a:bodyPr/>
                    <a:lstStyle/>
                    <a:p>
                      <a:pPr fontAlgn="ctr">
                        <a:buNone/>
                      </a:pPr>
                      <a:r>
                        <a:rPr lang="en-US" sz="1800">
                          <a:effectLst/>
                        </a:rPr>
                        <a:t>Increase in the percentage of students meeting benchmarks on early literacy screening assessments in grades K-3 </a:t>
                      </a:r>
                    </a:p>
                  </a:txBody>
                  <a:tcPr marR="9525" marT="9525" anchor="ctr"/>
                </a:tc>
                <a:extLst>
                  <a:ext uri="{0D108BD9-81ED-4DB2-BD59-A6C34878D82A}">
                    <a16:rowId xmlns:a16="http://schemas.microsoft.com/office/drawing/2014/main" val="2475796902"/>
                  </a:ext>
                </a:extLst>
              </a:tr>
              <a:tr h="190500">
                <a:tc>
                  <a:txBody>
                    <a:bodyPr/>
                    <a:lstStyle/>
                    <a:p>
                      <a:pPr fontAlgn="ctr">
                        <a:buNone/>
                      </a:pPr>
                      <a:r>
                        <a:rPr lang="en-US" sz="1800">
                          <a:effectLst/>
                        </a:rPr>
                        <a:t>Decrease in the disparities between student groups on early literacy screening assessments in grades K-3 </a:t>
                      </a:r>
                    </a:p>
                  </a:txBody>
                  <a:tcPr marR="9525" marT="9525" anchor="ctr"/>
                </a:tc>
                <a:extLst>
                  <a:ext uri="{0D108BD9-81ED-4DB2-BD59-A6C34878D82A}">
                    <a16:rowId xmlns:a16="http://schemas.microsoft.com/office/drawing/2014/main" val="2162754746"/>
                  </a:ext>
                </a:extLst>
              </a:tr>
              <a:tr h="190500">
                <a:tc>
                  <a:txBody>
                    <a:bodyPr/>
                    <a:lstStyle/>
                    <a:p>
                      <a:pPr fontAlgn="ctr">
                        <a:buNone/>
                      </a:pPr>
                      <a:r>
                        <a:rPr lang="en-US" sz="1800">
                          <a:effectLst/>
                        </a:rPr>
                        <a:t>Increase in the percentage of grade 3 students meeting or exceeding expectations on ELA MCAS</a:t>
                      </a:r>
                    </a:p>
                  </a:txBody>
                  <a:tcPr marR="9525" marT="9525" anchor="ctr"/>
                </a:tc>
                <a:extLst>
                  <a:ext uri="{0D108BD9-81ED-4DB2-BD59-A6C34878D82A}">
                    <a16:rowId xmlns:a16="http://schemas.microsoft.com/office/drawing/2014/main" val="1988848876"/>
                  </a:ext>
                </a:extLst>
              </a:tr>
            </a:tbl>
          </a:graphicData>
        </a:graphic>
      </p:graphicFrame>
      <p:graphicFrame>
        <p:nvGraphicFramePr>
          <p:cNvPr id="18" name="Table 17">
            <a:extLst>
              <a:ext uri="{FF2B5EF4-FFF2-40B4-BE49-F238E27FC236}">
                <a16:creationId xmlns:a16="http://schemas.microsoft.com/office/drawing/2014/main" id="{AD6BA1AE-1C72-559B-E9EA-312B86591368}"/>
              </a:ext>
            </a:extLst>
          </p:cNvPr>
          <p:cNvGraphicFramePr>
            <a:graphicFrameLocks noGrp="1"/>
          </p:cNvGraphicFramePr>
          <p:nvPr>
            <p:extLst>
              <p:ext uri="{D42A27DB-BD31-4B8C-83A1-F6EECF244321}">
                <p14:modId xmlns:p14="http://schemas.microsoft.com/office/powerpoint/2010/main" val="3239489539"/>
              </p:ext>
            </p:extLst>
          </p:nvPr>
        </p:nvGraphicFramePr>
        <p:xfrm>
          <a:off x="8143875" y="1728141"/>
          <a:ext cx="3854782" cy="3659505"/>
        </p:xfrm>
        <a:graphic>
          <a:graphicData uri="http://schemas.openxmlformats.org/drawingml/2006/table">
            <a:tbl>
              <a:tblPr firstRow="1" bandRow="1">
                <a:tableStyleId>{F5AB1C69-6EDB-4FF4-983F-18BD219EF322}</a:tableStyleId>
              </a:tblPr>
              <a:tblGrid>
                <a:gridCol w="3854782">
                  <a:extLst>
                    <a:ext uri="{9D8B030D-6E8A-4147-A177-3AD203B41FA5}">
                      <a16:colId xmlns:a16="http://schemas.microsoft.com/office/drawing/2014/main" val="1474333244"/>
                    </a:ext>
                  </a:extLst>
                </a:gridCol>
              </a:tblGrid>
              <a:tr h="200025">
                <a:tc>
                  <a:txBody>
                    <a:bodyPr/>
                    <a:lstStyle/>
                    <a:p>
                      <a:pPr fontAlgn="ctr">
                        <a:buNone/>
                      </a:pPr>
                      <a:r>
                        <a:rPr lang="en-US" sz="2400" b="1">
                          <a:effectLst/>
                        </a:rPr>
                        <a:t>Goal Type: CC3</a:t>
                      </a:r>
                    </a:p>
                  </a:txBody>
                  <a:tcPr marR="9525" marT="9525" anchor="ctr">
                    <a:solidFill>
                      <a:srgbClr val="338D85"/>
                    </a:solidFill>
                  </a:tcPr>
                </a:tc>
                <a:extLst>
                  <a:ext uri="{0D108BD9-81ED-4DB2-BD59-A6C34878D82A}">
                    <a16:rowId xmlns:a16="http://schemas.microsoft.com/office/drawing/2014/main" val="3914160974"/>
                  </a:ext>
                </a:extLst>
              </a:tr>
              <a:tr h="190500">
                <a:tc>
                  <a:txBody>
                    <a:bodyPr/>
                    <a:lstStyle/>
                    <a:p>
                      <a:pPr fontAlgn="ctr">
                        <a:buNone/>
                      </a:pPr>
                      <a:r>
                        <a:rPr lang="en-US" sz="1800">
                          <a:effectLst/>
                        </a:rPr>
                        <a:t>Increase in the percentage of students taught with high-quality instructional materials in each content area on all grade levels</a:t>
                      </a:r>
                    </a:p>
                  </a:txBody>
                  <a:tcPr marR="9525" marT="9525" anchor="ctr"/>
                </a:tc>
                <a:extLst>
                  <a:ext uri="{0D108BD9-81ED-4DB2-BD59-A6C34878D82A}">
                    <a16:rowId xmlns:a16="http://schemas.microsoft.com/office/drawing/2014/main" val="2475796902"/>
                  </a:ext>
                </a:extLst>
              </a:tr>
              <a:tr h="190500">
                <a:tc>
                  <a:txBody>
                    <a:bodyPr/>
                    <a:lstStyle/>
                    <a:p>
                      <a:pPr fontAlgn="ctr">
                        <a:buNone/>
                      </a:pPr>
                      <a:r>
                        <a:rPr lang="en-US" sz="1800">
                          <a:effectLst/>
                        </a:rPr>
                        <a:t>Increase in the percentage of schools adopting HQIM </a:t>
                      </a:r>
                    </a:p>
                  </a:txBody>
                  <a:tcPr marR="9525" marT="9525" anchor="ctr"/>
                </a:tc>
                <a:extLst>
                  <a:ext uri="{0D108BD9-81ED-4DB2-BD59-A6C34878D82A}">
                    <a16:rowId xmlns:a16="http://schemas.microsoft.com/office/drawing/2014/main" val="2162754746"/>
                  </a:ext>
                </a:extLst>
              </a:tr>
              <a:tr h="190500">
                <a:tc>
                  <a:txBody>
                    <a:bodyPr/>
                    <a:lstStyle/>
                    <a:p>
                      <a:pPr fontAlgn="ctr">
                        <a:buNone/>
                      </a:pPr>
                      <a:r>
                        <a:rPr lang="en-US" sz="1800">
                          <a:effectLst/>
                        </a:rPr>
                        <a:t>Increase in the percentage of schools implementing HQIM </a:t>
                      </a:r>
                    </a:p>
                  </a:txBody>
                  <a:tcPr marR="9525" marT="9525" anchor="ctr"/>
                </a:tc>
                <a:extLst>
                  <a:ext uri="{0D108BD9-81ED-4DB2-BD59-A6C34878D82A}">
                    <a16:rowId xmlns:a16="http://schemas.microsoft.com/office/drawing/2014/main" val="1988848876"/>
                  </a:ext>
                </a:extLst>
              </a:tr>
              <a:tr h="190500">
                <a:tc>
                  <a:txBody>
                    <a:bodyPr/>
                    <a:lstStyle/>
                    <a:p>
                      <a:pPr fontAlgn="ctr">
                        <a:buNone/>
                      </a:pPr>
                      <a:r>
                        <a:rPr lang="en-US" sz="1800">
                          <a:effectLst/>
                        </a:rPr>
                        <a:t>Increase in number of schools with documented evidence-based MTSS procedures </a:t>
                      </a:r>
                    </a:p>
                  </a:txBody>
                  <a:tcPr marR="9525" marT="9525" anchor="ctr"/>
                </a:tc>
                <a:extLst>
                  <a:ext uri="{0D108BD9-81ED-4DB2-BD59-A6C34878D82A}">
                    <a16:rowId xmlns:a16="http://schemas.microsoft.com/office/drawing/2014/main" val="919712867"/>
                  </a:ext>
                </a:extLst>
              </a:tr>
            </a:tbl>
          </a:graphicData>
        </a:graphic>
      </p:graphicFrame>
      <p:sp>
        <p:nvSpPr>
          <p:cNvPr id="5" name="Slide Number Placeholder 4">
            <a:extLst>
              <a:ext uri="{FF2B5EF4-FFF2-40B4-BE49-F238E27FC236}">
                <a16:creationId xmlns:a16="http://schemas.microsoft.com/office/drawing/2014/main" id="{C230E233-4A93-3BC5-876A-57EF680AF271}"/>
              </a:ext>
            </a:extLst>
          </p:cNvPr>
          <p:cNvSpPr>
            <a:spLocks noGrp="1"/>
          </p:cNvSpPr>
          <p:nvPr>
            <p:ph type="sldNum" sz="quarter" idx="12"/>
          </p:nvPr>
        </p:nvSpPr>
        <p:spPr/>
        <p:txBody>
          <a:bodyPr/>
          <a:lstStyle/>
          <a:p>
            <a:fld id="{68A8D22E-6BC5-9E47-900C-2BB94685D9F5}" type="slidenum">
              <a:rPr lang="en-US" sz="1800" smtClean="0"/>
              <a:pPr/>
              <a:t>55</a:t>
            </a:fld>
            <a:endParaRPr lang="en-US" sz="1800" dirty="0">
              <a:latin typeface="Aptos" panose="020B0004020202020204" pitchFamily="34" charset="0"/>
            </a:endParaRPr>
          </a:p>
        </p:txBody>
      </p:sp>
    </p:spTree>
    <p:extLst>
      <p:ext uri="{BB962C8B-B14F-4D97-AF65-F5344CB8AC3E}">
        <p14:creationId xmlns:p14="http://schemas.microsoft.com/office/powerpoint/2010/main" val="12134310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C123CE40-7914-36A2-F236-826C0B158FC9}"/>
              </a:ext>
            </a:extLst>
          </p:cNvPr>
          <p:cNvSpPr txBox="1">
            <a:spLocks noGrp="1"/>
          </p:cNvSpPr>
          <p:nvPr>
            <p:ph type="title" idx="4294967295"/>
          </p:nvPr>
        </p:nvSpPr>
        <p:spPr>
          <a:xfrm>
            <a:off x="82826" y="-191152"/>
            <a:ext cx="10975073" cy="7935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50000"/>
              </a:lnSpc>
              <a:spcBef>
                <a:spcPts val="1000"/>
              </a:spcBef>
              <a:buFont typeface="Arial" panose="020B0604020202020204" pitchFamily="34" charset="0"/>
              <a:buNone/>
              <a:defRPr sz="2000" b="0" i="0" kern="1200" spc="0">
                <a:solidFill>
                  <a:schemeClr val="tx1"/>
                </a:solidFill>
                <a:latin typeface="+mj-lt"/>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3700" b="1" i="0" u="none" strike="noStrike" kern="1200" cap="none" spc="0" normalizeH="0" baseline="0" noProof="0">
                <a:ln>
                  <a:noFill/>
                </a:ln>
                <a:solidFill>
                  <a:srgbClr val="149A8B"/>
                </a:solidFill>
                <a:effectLst/>
                <a:uLnTx/>
                <a:uFillTx/>
                <a:latin typeface="+mj-lt"/>
                <a:ea typeface="+mj-ea"/>
                <a:cs typeface="Arial"/>
              </a:rPr>
              <a:t>Goals Dashboard – Core Commitments, cont.</a:t>
            </a:r>
            <a:endParaRPr kumimoji="0" lang="en-US" sz="3700" b="0" i="0" u="none" strike="noStrike" kern="1200" cap="none" spc="0" normalizeH="0" baseline="0" noProof="0">
              <a:ln>
                <a:noFill/>
              </a:ln>
              <a:solidFill>
                <a:srgbClr val="149A8B"/>
              </a:solidFill>
              <a:effectLst/>
              <a:uLnTx/>
              <a:uFillTx/>
              <a:latin typeface="+mj-lt"/>
              <a:ea typeface="+mn-ea"/>
              <a:cs typeface="Arial" panose="020B0604020202020204" pitchFamily="34" charset="0"/>
            </a:endParaRPr>
          </a:p>
        </p:txBody>
      </p:sp>
      <p:graphicFrame>
        <p:nvGraphicFramePr>
          <p:cNvPr id="13" name="Table 12">
            <a:extLst>
              <a:ext uri="{FF2B5EF4-FFF2-40B4-BE49-F238E27FC236}">
                <a16:creationId xmlns:a16="http://schemas.microsoft.com/office/drawing/2014/main" id="{E191863C-D112-FB3D-66D9-21F31F58C648}"/>
              </a:ext>
            </a:extLst>
          </p:cNvPr>
          <p:cNvGraphicFramePr>
            <a:graphicFrameLocks noGrp="1"/>
          </p:cNvGraphicFramePr>
          <p:nvPr>
            <p:extLst>
              <p:ext uri="{D42A27DB-BD31-4B8C-83A1-F6EECF244321}">
                <p14:modId xmlns:p14="http://schemas.microsoft.com/office/powerpoint/2010/main" val="480569708"/>
              </p:ext>
            </p:extLst>
          </p:nvPr>
        </p:nvGraphicFramePr>
        <p:xfrm>
          <a:off x="193343" y="985056"/>
          <a:ext cx="3854782" cy="3878580"/>
        </p:xfrm>
        <a:graphic>
          <a:graphicData uri="http://schemas.openxmlformats.org/drawingml/2006/table">
            <a:tbl>
              <a:tblPr firstRow="1" bandRow="1">
                <a:tableStyleId>{F5AB1C69-6EDB-4FF4-983F-18BD219EF322}</a:tableStyleId>
              </a:tblPr>
              <a:tblGrid>
                <a:gridCol w="3854782">
                  <a:extLst>
                    <a:ext uri="{9D8B030D-6E8A-4147-A177-3AD203B41FA5}">
                      <a16:colId xmlns:a16="http://schemas.microsoft.com/office/drawing/2014/main" val="1474333244"/>
                    </a:ext>
                  </a:extLst>
                </a:gridCol>
              </a:tblGrid>
              <a:tr h="200025">
                <a:tc>
                  <a:txBody>
                    <a:bodyPr/>
                    <a:lstStyle/>
                    <a:p>
                      <a:pPr fontAlgn="ctr">
                        <a:buNone/>
                      </a:pPr>
                      <a:r>
                        <a:rPr lang="en-US" sz="2400" b="1">
                          <a:effectLst/>
                        </a:rPr>
                        <a:t>Goal Type: CC4</a:t>
                      </a:r>
                    </a:p>
                  </a:txBody>
                  <a:tcPr marR="9525" marT="9525" anchor="ctr">
                    <a:solidFill>
                      <a:srgbClr val="338D85"/>
                    </a:solidFill>
                  </a:tcPr>
                </a:tc>
                <a:extLst>
                  <a:ext uri="{0D108BD9-81ED-4DB2-BD59-A6C34878D82A}">
                    <a16:rowId xmlns:a16="http://schemas.microsoft.com/office/drawing/2014/main" val="3914160974"/>
                  </a:ext>
                </a:extLst>
              </a:tr>
              <a:tr h="190500">
                <a:tc>
                  <a:txBody>
                    <a:bodyPr/>
                    <a:lstStyle/>
                    <a:p>
                      <a:pPr fontAlgn="ctr">
                        <a:buNone/>
                      </a:pPr>
                      <a:r>
                        <a:rPr lang="en-US" sz="1800">
                          <a:effectLst/>
                        </a:rPr>
                        <a:t>Increase in the percentage of students with IEPs who are served inside the general education class 80% or more of the day.</a:t>
                      </a:r>
                    </a:p>
                  </a:txBody>
                  <a:tcPr marR="9525" marT="9525" anchor="ctr"/>
                </a:tc>
                <a:extLst>
                  <a:ext uri="{0D108BD9-81ED-4DB2-BD59-A6C34878D82A}">
                    <a16:rowId xmlns:a16="http://schemas.microsoft.com/office/drawing/2014/main" val="2475796902"/>
                  </a:ext>
                </a:extLst>
              </a:tr>
              <a:tr h="190500">
                <a:tc>
                  <a:txBody>
                    <a:bodyPr/>
                    <a:lstStyle/>
                    <a:p>
                      <a:pPr fontAlgn="ctr">
                        <a:buNone/>
                      </a:pPr>
                      <a:r>
                        <a:rPr lang="en-US" sz="1800">
                          <a:effectLst/>
                        </a:rPr>
                        <a:t>Increase in the percentage of children referred from Part C (early intervention) who have an IEP in place by their third birthday</a:t>
                      </a:r>
                    </a:p>
                  </a:txBody>
                  <a:tcPr marR="9525" marT="9525" anchor="ctr"/>
                </a:tc>
                <a:extLst>
                  <a:ext uri="{0D108BD9-81ED-4DB2-BD59-A6C34878D82A}">
                    <a16:rowId xmlns:a16="http://schemas.microsoft.com/office/drawing/2014/main" val="2162754746"/>
                  </a:ext>
                </a:extLst>
              </a:tr>
              <a:tr h="190500">
                <a:tc>
                  <a:txBody>
                    <a:bodyPr/>
                    <a:lstStyle/>
                    <a:p>
                      <a:pPr fontAlgn="ctr">
                        <a:buNone/>
                      </a:pPr>
                      <a:r>
                        <a:rPr lang="en-US" sz="1800">
                          <a:effectLst/>
                        </a:rPr>
                        <a:t>Increase in the percentage of students who are evaluated within 30 days of receiving parental consent for initial evaluation</a:t>
                      </a:r>
                    </a:p>
                  </a:txBody>
                  <a:tcPr marR="9525" marT="9525" anchor="ctr"/>
                </a:tc>
                <a:extLst>
                  <a:ext uri="{0D108BD9-81ED-4DB2-BD59-A6C34878D82A}">
                    <a16:rowId xmlns:a16="http://schemas.microsoft.com/office/drawing/2014/main" val="1988848876"/>
                  </a:ext>
                </a:extLst>
              </a:tr>
            </a:tbl>
          </a:graphicData>
        </a:graphic>
      </p:graphicFrame>
      <p:graphicFrame>
        <p:nvGraphicFramePr>
          <p:cNvPr id="15" name="Table 14">
            <a:extLst>
              <a:ext uri="{FF2B5EF4-FFF2-40B4-BE49-F238E27FC236}">
                <a16:creationId xmlns:a16="http://schemas.microsoft.com/office/drawing/2014/main" id="{FD2EB77B-E4C6-A31D-7740-F2E962FF6EB3}"/>
              </a:ext>
            </a:extLst>
          </p:cNvPr>
          <p:cNvGraphicFramePr>
            <a:graphicFrameLocks noGrp="1"/>
          </p:cNvGraphicFramePr>
          <p:nvPr>
            <p:extLst>
              <p:ext uri="{D42A27DB-BD31-4B8C-83A1-F6EECF244321}">
                <p14:modId xmlns:p14="http://schemas.microsoft.com/office/powerpoint/2010/main" val="1498687759"/>
              </p:ext>
            </p:extLst>
          </p:nvPr>
        </p:nvGraphicFramePr>
        <p:xfrm>
          <a:off x="4168609" y="975431"/>
          <a:ext cx="3854782" cy="3933825"/>
        </p:xfrm>
        <a:graphic>
          <a:graphicData uri="http://schemas.openxmlformats.org/drawingml/2006/table">
            <a:tbl>
              <a:tblPr firstRow="1" bandRow="1">
                <a:tableStyleId>{F5AB1C69-6EDB-4FF4-983F-18BD219EF322}</a:tableStyleId>
              </a:tblPr>
              <a:tblGrid>
                <a:gridCol w="3854782">
                  <a:extLst>
                    <a:ext uri="{9D8B030D-6E8A-4147-A177-3AD203B41FA5}">
                      <a16:colId xmlns:a16="http://schemas.microsoft.com/office/drawing/2014/main" val="1474333244"/>
                    </a:ext>
                  </a:extLst>
                </a:gridCol>
              </a:tblGrid>
              <a:tr h="200025">
                <a:tc>
                  <a:txBody>
                    <a:bodyPr/>
                    <a:lstStyle/>
                    <a:p>
                      <a:pPr fontAlgn="ctr">
                        <a:buNone/>
                      </a:pPr>
                      <a:r>
                        <a:rPr lang="en-US" sz="2400" b="1">
                          <a:effectLst/>
                        </a:rPr>
                        <a:t>Goal Type: CC5</a:t>
                      </a:r>
                    </a:p>
                  </a:txBody>
                  <a:tcPr marR="9525" marT="9525" anchor="ctr">
                    <a:solidFill>
                      <a:srgbClr val="338D85"/>
                    </a:solidFill>
                  </a:tcPr>
                </a:tc>
                <a:extLst>
                  <a:ext uri="{0D108BD9-81ED-4DB2-BD59-A6C34878D82A}">
                    <a16:rowId xmlns:a16="http://schemas.microsoft.com/office/drawing/2014/main" val="3914160974"/>
                  </a:ext>
                </a:extLst>
              </a:tr>
              <a:tr h="190500">
                <a:tc>
                  <a:txBody>
                    <a:bodyPr/>
                    <a:lstStyle/>
                    <a:p>
                      <a:pPr fontAlgn="ctr">
                        <a:buNone/>
                      </a:pPr>
                      <a:r>
                        <a:rPr lang="en-US" sz="1800">
                          <a:effectLst/>
                        </a:rPr>
                        <a:t>Increase in the percentage of graduates who earn the State Seal of Biliteracy </a:t>
                      </a:r>
                    </a:p>
                  </a:txBody>
                  <a:tcPr marR="9525" marT="9525" anchor="ctr"/>
                </a:tc>
                <a:extLst>
                  <a:ext uri="{0D108BD9-81ED-4DB2-BD59-A6C34878D82A}">
                    <a16:rowId xmlns:a16="http://schemas.microsoft.com/office/drawing/2014/main" val="2475796902"/>
                  </a:ext>
                </a:extLst>
              </a:tr>
              <a:tr h="190500">
                <a:tc>
                  <a:txBody>
                    <a:bodyPr/>
                    <a:lstStyle/>
                    <a:p>
                      <a:pPr fontAlgn="ctr">
                        <a:buNone/>
                      </a:pPr>
                      <a:r>
                        <a:rPr lang="en-US" sz="1800">
                          <a:effectLst/>
                        </a:rPr>
                        <a:t>Increase in the percentage of English learners enrolled in high-quality bilingual education programs    </a:t>
                      </a:r>
                    </a:p>
                  </a:txBody>
                  <a:tcPr marR="9525" marT="9525" anchor="ctr"/>
                </a:tc>
                <a:extLst>
                  <a:ext uri="{0D108BD9-81ED-4DB2-BD59-A6C34878D82A}">
                    <a16:rowId xmlns:a16="http://schemas.microsoft.com/office/drawing/2014/main" val="2162754746"/>
                  </a:ext>
                </a:extLst>
              </a:tr>
              <a:tr h="190500">
                <a:tc>
                  <a:txBody>
                    <a:bodyPr/>
                    <a:lstStyle/>
                    <a:p>
                      <a:pPr fontAlgn="ctr">
                        <a:buNone/>
                      </a:pPr>
                      <a:r>
                        <a:rPr lang="en-US" sz="1800">
                          <a:effectLst/>
                        </a:rPr>
                        <a:t>Increase in the percentage of students making progress on ACCESS (Non-HS)</a:t>
                      </a:r>
                    </a:p>
                  </a:txBody>
                  <a:tcPr marR="9525" marT="9525" anchor="ctr"/>
                </a:tc>
                <a:extLst>
                  <a:ext uri="{0D108BD9-81ED-4DB2-BD59-A6C34878D82A}">
                    <a16:rowId xmlns:a16="http://schemas.microsoft.com/office/drawing/2014/main" val="1988848876"/>
                  </a:ext>
                </a:extLst>
              </a:tr>
              <a:tr h="190500">
                <a:tc>
                  <a:txBody>
                    <a:bodyPr/>
                    <a:lstStyle/>
                    <a:p>
                      <a:pPr fontAlgn="ctr">
                        <a:buNone/>
                      </a:pPr>
                      <a:r>
                        <a:rPr lang="en-US" sz="1800">
                          <a:effectLst/>
                        </a:rPr>
                        <a:t>Increase in the percentage of students making progress on ACCESS (HS)</a:t>
                      </a:r>
                    </a:p>
                  </a:txBody>
                  <a:tcPr marR="9525" marT="9525" anchor="ctr"/>
                </a:tc>
                <a:extLst>
                  <a:ext uri="{0D108BD9-81ED-4DB2-BD59-A6C34878D82A}">
                    <a16:rowId xmlns:a16="http://schemas.microsoft.com/office/drawing/2014/main" val="3164762352"/>
                  </a:ext>
                </a:extLst>
              </a:tr>
            </a:tbl>
          </a:graphicData>
        </a:graphic>
      </p:graphicFrame>
      <p:graphicFrame>
        <p:nvGraphicFramePr>
          <p:cNvPr id="17" name="Table 16">
            <a:extLst>
              <a:ext uri="{FF2B5EF4-FFF2-40B4-BE49-F238E27FC236}">
                <a16:creationId xmlns:a16="http://schemas.microsoft.com/office/drawing/2014/main" id="{1F82D791-92B4-7386-6A19-949E0FFE021E}"/>
              </a:ext>
            </a:extLst>
          </p:cNvPr>
          <p:cNvGraphicFramePr>
            <a:graphicFrameLocks noGrp="1"/>
          </p:cNvGraphicFramePr>
          <p:nvPr>
            <p:extLst>
              <p:ext uri="{D42A27DB-BD31-4B8C-83A1-F6EECF244321}">
                <p14:modId xmlns:p14="http://schemas.microsoft.com/office/powerpoint/2010/main" val="3709172894"/>
              </p:ext>
            </p:extLst>
          </p:nvPr>
        </p:nvGraphicFramePr>
        <p:xfrm>
          <a:off x="8143875" y="975666"/>
          <a:ext cx="3854782" cy="5360670"/>
        </p:xfrm>
        <a:graphic>
          <a:graphicData uri="http://schemas.openxmlformats.org/drawingml/2006/table">
            <a:tbl>
              <a:tblPr firstRow="1" bandRow="1">
                <a:tableStyleId>{F5AB1C69-6EDB-4FF4-983F-18BD219EF322}</a:tableStyleId>
              </a:tblPr>
              <a:tblGrid>
                <a:gridCol w="3854782">
                  <a:extLst>
                    <a:ext uri="{9D8B030D-6E8A-4147-A177-3AD203B41FA5}">
                      <a16:colId xmlns:a16="http://schemas.microsoft.com/office/drawing/2014/main" val="1474333244"/>
                    </a:ext>
                  </a:extLst>
                </a:gridCol>
              </a:tblGrid>
              <a:tr h="200025">
                <a:tc>
                  <a:txBody>
                    <a:bodyPr/>
                    <a:lstStyle/>
                    <a:p>
                      <a:pPr fontAlgn="ctr">
                        <a:buNone/>
                      </a:pPr>
                      <a:r>
                        <a:rPr lang="en-US" sz="2400" b="1">
                          <a:effectLst/>
                        </a:rPr>
                        <a:t>Goal Type: CC6</a:t>
                      </a:r>
                    </a:p>
                  </a:txBody>
                  <a:tcPr marR="9525" marT="9525" anchor="ctr">
                    <a:solidFill>
                      <a:srgbClr val="338D85"/>
                    </a:solidFill>
                  </a:tcPr>
                </a:tc>
                <a:extLst>
                  <a:ext uri="{0D108BD9-81ED-4DB2-BD59-A6C34878D82A}">
                    <a16:rowId xmlns:a16="http://schemas.microsoft.com/office/drawing/2014/main" val="3914160974"/>
                  </a:ext>
                </a:extLst>
              </a:tr>
              <a:tr h="190500">
                <a:tc>
                  <a:txBody>
                    <a:bodyPr/>
                    <a:lstStyle/>
                    <a:p>
                      <a:pPr fontAlgn="ctr">
                        <a:buNone/>
                      </a:pPr>
                      <a:r>
                        <a:rPr lang="en-US" sz="1800">
                          <a:effectLst/>
                        </a:rPr>
                        <a:t>Increase in the percentage of students in hardest-to-staff schools taught by fully licensed, in-field educators</a:t>
                      </a:r>
                    </a:p>
                  </a:txBody>
                  <a:tcPr marR="9525" marT="9525" anchor="ctr"/>
                </a:tc>
                <a:extLst>
                  <a:ext uri="{0D108BD9-81ED-4DB2-BD59-A6C34878D82A}">
                    <a16:rowId xmlns:a16="http://schemas.microsoft.com/office/drawing/2014/main" val="2475796902"/>
                  </a:ext>
                </a:extLst>
              </a:tr>
              <a:tr h="190500">
                <a:tc>
                  <a:txBody>
                    <a:bodyPr/>
                    <a:lstStyle/>
                    <a:p>
                      <a:pPr fontAlgn="ctr">
                        <a:buNone/>
                      </a:pPr>
                      <a:r>
                        <a:rPr lang="en-US" sz="1800">
                          <a:effectLst/>
                        </a:rPr>
                        <a:t>Increase in the percentage of diversity of the educator workforce in all roles </a:t>
                      </a:r>
                    </a:p>
                  </a:txBody>
                  <a:tcPr marR="9525" marT="9525" anchor="ctr"/>
                </a:tc>
                <a:extLst>
                  <a:ext uri="{0D108BD9-81ED-4DB2-BD59-A6C34878D82A}">
                    <a16:rowId xmlns:a16="http://schemas.microsoft.com/office/drawing/2014/main" val="2162754746"/>
                  </a:ext>
                </a:extLst>
              </a:tr>
              <a:tr h="190500">
                <a:tc>
                  <a:txBody>
                    <a:bodyPr/>
                    <a:lstStyle/>
                    <a:p>
                      <a:pPr fontAlgn="ctr">
                        <a:buNone/>
                      </a:pPr>
                      <a:r>
                        <a:rPr lang="en-US" sz="1800">
                          <a:effectLst/>
                        </a:rPr>
                        <a:t>Increase in the number of effectively prepared and licensed educators employed in our hardest-to-staff schools and positions </a:t>
                      </a:r>
                    </a:p>
                  </a:txBody>
                  <a:tcPr marR="9525" marT="9525" anchor="ctr"/>
                </a:tc>
                <a:extLst>
                  <a:ext uri="{0D108BD9-81ED-4DB2-BD59-A6C34878D82A}">
                    <a16:rowId xmlns:a16="http://schemas.microsoft.com/office/drawing/2014/main" val="1988848876"/>
                  </a:ext>
                </a:extLst>
              </a:tr>
              <a:tr h="190500">
                <a:tc>
                  <a:txBody>
                    <a:bodyPr/>
                    <a:lstStyle/>
                    <a:p>
                      <a:pPr fontAlgn="ctr">
                        <a:buNone/>
                      </a:pPr>
                      <a:r>
                        <a:rPr lang="en-US" sz="1800">
                          <a:effectLst/>
                        </a:rPr>
                        <a:t>Increase in the 1-, 3-, and 5-year retention rates for effective educators and reduce differences in retention across racial and ethnic groups</a:t>
                      </a:r>
                    </a:p>
                  </a:txBody>
                  <a:tcPr marR="9525" marT="9525" anchor="ctr"/>
                </a:tc>
                <a:extLst>
                  <a:ext uri="{0D108BD9-81ED-4DB2-BD59-A6C34878D82A}">
                    <a16:rowId xmlns:a16="http://schemas.microsoft.com/office/drawing/2014/main" val="919712867"/>
                  </a:ext>
                </a:extLst>
              </a:tr>
              <a:tr h="190500">
                <a:tc>
                  <a:txBody>
                    <a:bodyPr/>
                    <a:lstStyle/>
                    <a:p>
                      <a:pPr fontAlgn="ctr">
                        <a:buNone/>
                      </a:pPr>
                      <a:r>
                        <a:rPr lang="en-US" sz="1800">
                          <a:effectLst/>
                        </a:rPr>
                        <a:t>Increase in the number of candidates in paraprofessional, apprenticeship, and grow-your-own pipelines</a:t>
                      </a:r>
                    </a:p>
                  </a:txBody>
                  <a:tcPr marR="9525" marT="9525" anchor="ctr"/>
                </a:tc>
                <a:extLst>
                  <a:ext uri="{0D108BD9-81ED-4DB2-BD59-A6C34878D82A}">
                    <a16:rowId xmlns:a16="http://schemas.microsoft.com/office/drawing/2014/main" val="2592096325"/>
                  </a:ext>
                </a:extLst>
              </a:tr>
            </a:tbl>
          </a:graphicData>
        </a:graphic>
      </p:graphicFrame>
      <p:sp>
        <p:nvSpPr>
          <p:cNvPr id="5" name="Slide Number Placeholder 4">
            <a:extLst>
              <a:ext uri="{FF2B5EF4-FFF2-40B4-BE49-F238E27FC236}">
                <a16:creationId xmlns:a16="http://schemas.microsoft.com/office/drawing/2014/main" id="{A76E7612-A1AD-A142-8C95-645F10201DEA}"/>
              </a:ext>
            </a:extLst>
          </p:cNvPr>
          <p:cNvSpPr>
            <a:spLocks noGrp="1"/>
          </p:cNvSpPr>
          <p:nvPr>
            <p:ph type="sldNum" sz="quarter" idx="12"/>
          </p:nvPr>
        </p:nvSpPr>
        <p:spPr/>
        <p:txBody>
          <a:bodyPr/>
          <a:lstStyle/>
          <a:p>
            <a:fld id="{68A8D22E-6BC5-9E47-900C-2BB94685D9F5}" type="slidenum">
              <a:rPr lang="en-US" sz="1800" smtClean="0"/>
              <a:pPr/>
              <a:t>56</a:t>
            </a:fld>
            <a:endParaRPr lang="en-US" sz="1800" dirty="0">
              <a:latin typeface="Aptos" panose="020B0004020202020204" pitchFamily="34" charset="0"/>
            </a:endParaRPr>
          </a:p>
        </p:txBody>
      </p:sp>
    </p:spTree>
    <p:extLst>
      <p:ext uri="{BB962C8B-B14F-4D97-AF65-F5344CB8AC3E}">
        <p14:creationId xmlns:p14="http://schemas.microsoft.com/office/powerpoint/2010/main" val="21546027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9">
            <a:extLst>
              <a:ext uri="{FF2B5EF4-FFF2-40B4-BE49-F238E27FC236}">
                <a16:creationId xmlns:a16="http://schemas.microsoft.com/office/drawing/2014/main" id="{A4F7E560-F696-4B4F-C596-4E0FD854EFD7}"/>
              </a:ext>
            </a:extLst>
          </p:cNvPr>
          <p:cNvSpPr txBox="1">
            <a:spLocks noGrp="1"/>
          </p:cNvSpPr>
          <p:nvPr>
            <p:ph type="title" idx="4294967295"/>
          </p:nvPr>
        </p:nvSpPr>
        <p:spPr>
          <a:xfrm>
            <a:off x="222068" y="117565"/>
            <a:ext cx="8245656" cy="5733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lvl1pPr marL="0" indent="0" algn="l" defTabSz="914400" rtl="0" eaLnBrk="1" latinLnBrk="0" hangingPunct="1">
              <a:lnSpc>
                <a:spcPct val="150000"/>
              </a:lnSpc>
              <a:spcBef>
                <a:spcPts val="1000"/>
              </a:spcBef>
              <a:buFont typeface="Arial" panose="020B0604020202020204" pitchFamily="34" charset="0"/>
              <a:buNone/>
              <a:defRPr sz="2000" b="0" i="0" kern="1200" spc="0">
                <a:solidFill>
                  <a:schemeClr val="tx1"/>
                </a:solidFill>
                <a:latin typeface="+mj-lt"/>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rgbClr val="149A8B"/>
                </a:solidFill>
                <a:effectLst/>
                <a:uLnTx/>
                <a:uFillTx/>
                <a:latin typeface="+mj-lt"/>
                <a:ea typeface="+mn-ea"/>
                <a:cs typeface="Arial"/>
              </a:rPr>
              <a:t>2026-2027 Board Presentations</a:t>
            </a:r>
            <a:endParaRPr kumimoji="0" lang="en-US" sz="4400" b="1" i="0" u="none" strike="noStrike" kern="1200" cap="none" spc="0" normalizeH="0" baseline="0" noProof="0">
              <a:ln>
                <a:noFill/>
              </a:ln>
              <a:solidFill>
                <a:srgbClr val="149A8B"/>
              </a:solidFill>
              <a:effectLst/>
              <a:uLnTx/>
              <a:uFillTx/>
              <a:latin typeface="+mj-lt"/>
              <a:ea typeface="+mn-ea"/>
              <a:cs typeface="Arial" panose="020B0604020202020204" pitchFamily="34" charset="0"/>
            </a:endParaRPr>
          </a:p>
        </p:txBody>
      </p:sp>
      <p:graphicFrame>
        <p:nvGraphicFramePr>
          <p:cNvPr id="7" name="Table 6">
            <a:extLst>
              <a:ext uri="{FF2B5EF4-FFF2-40B4-BE49-F238E27FC236}">
                <a16:creationId xmlns:a16="http://schemas.microsoft.com/office/drawing/2014/main" id="{37B6996A-1EBE-51D8-974E-CCBBFE6B33CD}"/>
              </a:ext>
            </a:extLst>
          </p:cNvPr>
          <p:cNvGraphicFramePr>
            <a:graphicFrameLocks noGrp="1"/>
          </p:cNvGraphicFramePr>
          <p:nvPr>
            <p:extLst>
              <p:ext uri="{D42A27DB-BD31-4B8C-83A1-F6EECF244321}">
                <p14:modId xmlns:p14="http://schemas.microsoft.com/office/powerpoint/2010/main" val="3457185405"/>
              </p:ext>
            </p:extLst>
          </p:nvPr>
        </p:nvGraphicFramePr>
        <p:xfrm>
          <a:off x="222068" y="1124182"/>
          <a:ext cx="10450285" cy="5120640"/>
        </p:xfrm>
        <a:graphic>
          <a:graphicData uri="http://schemas.openxmlformats.org/drawingml/2006/table">
            <a:tbl>
              <a:tblPr firstRow="1" bandRow="1">
                <a:tableStyleId>{5C22544A-7EE6-4342-B048-85BDC9FD1C3A}</a:tableStyleId>
              </a:tblPr>
              <a:tblGrid>
                <a:gridCol w="2251684">
                  <a:extLst>
                    <a:ext uri="{9D8B030D-6E8A-4147-A177-3AD203B41FA5}">
                      <a16:colId xmlns:a16="http://schemas.microsoft.com/office/drawing/2014/main" val="2833214088"/>
                    </a:ext>
                  </a:extLst>
                </a:gridCol>
                <a:gridCol w="8198601">
                  <a:extLst>
                    <a:ext uri="{9D8B030D-6E8A-4147-A177-3AD203B41FA5}">
                      <a16:colId xmlns:a16="http://schemas.microsoft.com/office/drawing/2014/main" val="3028413065"/>
                    </a:ext>
                  </a:extLst>
                </a:gridCol>
              </a:tblGrid>
              <a:tr h="0">
                <a:tc>
                  <a:txBody>
                    <a:bodyPr/>
                    <a:lstStyle/>
                    <a:p>
                      <a:r>
                        <a:rPr lang="en-US"/>
                        <a:t>Month</a:t>
                      </a:r>
                    </a:p>
                  </a:txBody>
                  <a:tcPr/>
                </a:tc>
                <a:tc>
                  <a:txBody>
                    <a:bodyPr/>
                    <a:lstStyle/>
                    <a:p>
                      <a:r>
                        <a:rPr lang="en-US"/>
                        <a:t>Topics</a:t>
                      </a:r>
                    </a:p>
                  </a:txBody>
                  <a:tcPr/>
                </a:tc>
                <a:extLst>
                  <a:ext uri="{0D108BD9-81ED-4DB2-BD59-A6C34878D82A}">
                    <a16:rowId xmlns:a16="http://schemas.microsoft.com/office/drawing/2014/main" val="526060987"/>
                  </a:ext>
                </a:extLst>
              </a:tr>
              <a:tr h="598377">
                <a:tc>
                  <a:txBody>
                    <a:bodyPr/>
                    <a:lstStyle/>
                    <a:p>
                      <a:pPr lvl="0">
                        <a:buNone/>
                      </a:pPr>
                      <a:r>
                        <a:rPr lang="en-US" sz="1800"/>
                        <a:t>September 2026</a:t>
                      </a:r>
                    </a:p>
                  </a:txBody>
                  <a:tcPr/>
                </a:tc>
                <a:tc>
                  <a:txBody>
                    <a:bodyPr/>
                    <a:lstStyle/>
                    <a:p>
                      <a:pPr marL="285750" lvl="0" indent="-285750">
                        <a:buFont typeface="Arial"/>
                        <a:buChar char="•"/>
                      </a:pPr>
                      <a:r>
                        <a:rPr lang="en-US" sz="1800"/>
                        <a:t>Strategic Plan</a:t>
                      </a:r>
                    </a:p>
                    <a:p>
                      <a:pPr marL="285750" lvl="0" indent="-285750">
                        <a:buFont typeface="Arial"/>
                        <a:buChar char="•"/>
                      </a:pPr>
                      <a:r>
                        <a:rPr lang="en-US" sz="1800"/>
                        <a:t>Early Literacy (CC2)</a:t>
                      </a:r>
                    </a:p>
                  </a:txBody>
                  <a:tcPr/>
                </a:tc>
                <a:extLst>
                  <a:ext uri="{0D108BD9-81ED-4DB2-BD59-A6C34878D82A}">
                    <a16:rowId xmlns:a16="http://schemas.microsoft.com/office/drawing/2014/main" val="1751338629"/>
                  </a:ext>
                </a:extLst>
              </a:tr>
              <a:tr h="598377">
                <a:tc>
                  <a:txBody>
                    <a:bodyPr/>
                    <a:lstStyle/>
                    <a:p>
                      <a:pPr lvl="0">
                        <a:buNone/>
                      </a:pPr>
                      <a:r>
                        <a:rPr lang="en-US" sz="1800"/>
                        <a:t>October 2026</a:t>
                      </a:r>
                    </a:p>
                  </a:txBody>
                  <a:tcPr/>
                </a:tc>
                <a:tc>
                  <a:txBody>
                    <a:bodyPr/>
                    <a:lstStyle/>
                    <a:p>
                      <a:pPr marL="285750" lvl="0" indent="-285750">
                        <a:buFont typeface="Arial"/>
                        <a:buChar char="•"/>
                      </a:pPr>
                      <a:r>
                        <a:rPr lang="en-US" sz="1800"/>
                        <a:t>Future Focused </a:t>
                      </a:r>
                    </a:p>
                    <a:p>
                      <a:pPr marL="285750" lvl="0" indent="-285750">
                        <a:buFont typeface="Arial"/>
                        <a:buChar char="•"/>
                      </a:pPr>
                      <a:r>
                        <a:rPr lang="en-US" sz="1800"/>
                        <a:t>Early Literacy (CC2)</a:t>
                      </a:r>
                    </a:p>
                  </a:txBody>
                  <a:tcPr/>
                </a:tc>
                <a:extLst>
                  <a:ext uri="{0D108BD9-81ED-4DB2-BD59-A6C34878D82A}">
                    <a16:rowId xmlns:a16="http://schemas.microsoft.com/office/drawing/2014/main" val="2489811359"/>
                  </a:ext>
                </a:extLst>
              </a:tr>
              <a:tr h="598377">
                <a:tc>
                  <a:txBody>
                    <a:bodyPr/>
                    <a:lstStyle/>
                    <a:p>
                      <a:r>
                        <a:rPr lang="en-US" sz="1800"/>
                        <a:t>November 2026</a:t>
                      </a:r>
                    </a:p>
                  </a:txBody>
                  <a:tcPr/>
                </a:tc>
                <a:tc>
                  <a:txBody>
                    <a:bodyPr/>
                    <a:lstStyle/>
                    <a:p>
                      <a:pPr marL="285750" lvl="0" indent="-285750">
                        <a:buFont typeface="Arial"/>
                        <a:buChar char="•"/>
                      </a:pPr>
                      <a:r>
                        <a:rPr lang="en-US" sz="1800"/>
                        <a:t>Accelerating Achievement</a:t>
                      </a:r>
                    </a:p>
                    <a:p>
                      <a:pPr marL="285750" lvl="0" indent="-285750">
                        <a:buFont typeface="Arial"/>
                        <a:buChar char="•"/>
                      </a:pPr>
                      <a:r>
                        <a:rPr lang="en-US" sz="1800"/>
                        <a:t>Future Focused</a:t>
                      </a:r>
                    </a:p>
                  </a:txBody>
                  <a:tcPr/>
                </a:tc>
                <a:extLst>
                  <a:ext uri="{0D108BD9-81ED-4DB2-BD59-A6C34878D82A}">
                    <a16:rowId xmlns:a16="http://schemas.microsoft.com/office/drawing/2014/main" val="3294154491"/>
                  </a:ext>
                </a:extLst>
              </a:tr>
              <a:tr h="346678">
                <a:tc>
                  <a:txBody>
                    <a:bodyPr/>
                    <a:lstStyle/>
                    <a:p>
                      <a:pPr lvl="0">
                        <a:buNone/>
                      </a:pPr>
                      <a:r>
                        <a:rPr lang="en-US" sz="1800"/>
                        <a:t>December 2026</a:t>
                      </a:r>
                    </a:p>
                  </a:txBody>
                  <a:tcPr/>
                </a:tc>
                <a:tc>
                  <a:txBody>
                    <a:bodyPr/>
                    <a:lstStyle/>
                    <a:p>
                      <a:pPr marL="285750" lvl="0" indent="-285750">
                        <a:buFont typeface="Arial"/>
                        <a:buChar char="•"/>
                      </a:pPr>
                      <a:r>
                        <a:rPr lang="en-US" sz="1800"/>
                        <a:t>Expanding and  Honoring Multilingualism (CC5)</a:t>
                      </a:r>
                    </a:p>
                  </a:txBody>
                  <a:tcPr/>
                </a:tc>
                <a:extLst>
                  <a:ext uri="{0D108BD9-81ED-4DB2-BD59-A6C34878D82A}">
                    <a16:rowId xmlns:a16="http://schemas.microsoft.com/office/drawing/2014/main" val="1106515084"/>
                  </a:ext>
                </a:extLst>
              </a:tr>
              <a:tr h="346677">
                <a:tc>
                  <a:txBody>
                    <a:bodyPr/>
                    <a:lstStyle/>
                    <a:p>
                      <a:pPr lvl="0">
                        <a:buNone/>
                      </a:pPr>
                      <a:r>
                        <a:rPr lang="en-US" sz="1800"/>
                        <a:t>January 2027</a:t>
                      </a:r>
                    </a:p>
                  </a:txBody>
                  <a:tcPr/>
                </a:tc>
                <a:tc>
                  <a:txBody>
                    <a:bodyPr/>
                    <a:lstStyle/>
                    <a:p>
                      <a:pPr marL="285750" lvl="0" indent="-285750">
                        <a:buFont typeface="Arial"/>
                        <a:buChar char="•"/>
                      </a:pPr>
                      <a:r>
                        <a:rPr lang="en-US" sz="1800"/>
                        <a:t>Diverse and Effective Workforce (CC6)</a:t>
                      </a:r>
                    </a:p>
                  </a:txBody>
                  <a:tcPr/>
                </a:tc>
                <a:extLst>
                  <a:ext uri="{0D108BD9-81ED-4DB2-BD59-A6C34878D82A}">
                    <a16:rowId xmlns:a16="http://schemas.microsoft.com/office/drawing/2014/main" val="3831140812"/>
                  </a:ext>
                </a:extLst>
              </a:tr>
              <a:tr h="346677">
                <a:tc>
                  <a:txBody>
                    <a:bodyPr/>
                    <a:lstStyle/>
                    <a:p>
                      <a:pPr lvl="0">
                        <a:buNone/>
                      </a:pPr>
                      <a:r>
                        <a:rPr lang="en-US" sz="1800"/>
                        <a:t>February 2027</a:t>
                      </a:r>
                    </a:p>
                  </a:txBody>
                  <a:tcPr/>
                </a:tc>
                <a:tc>
                  <a:txBody>
                    <a:bodyPr/>
                    <a:lstStyle/>
                    <a:p>
                      <a:pPr marL="285750" lvl="0" indent="-285750">
                        <a:buFont typeface="Arial"/>
                        <a:buChar char="•"/>
                      </a:pPr>
                      <a:r>
                        <a:rPr lang="en-US" sz="1800"/>
                        <a:t>High-Quality Teaching and Learning (CC3)</a:t>
                      </a:r>
                    </a:p>
                  </a:txBody>
                  <a:tcPr/>
                </a:tc>
                <a:extLst>
                  <a:ext uri="{0D108BD9-81ED-4DB2-BD59-A6C34878D82A}">
                    <a16:rowId xmlns:a16="http://schemas.microsoft.com/office/drawing/2014/main" val="562706217"/>
                  </a:ext>
                </a:extLst>
              </a:tr>
              <a:tr h="346677">
                <a:tc>
                  <a:txBody>
                    <a:bodyPr/>
                    <a:lstStyle/>
                    <a:p>
                      <a:pPr lvl="0">
                        <a:buNone/>
                      </a:pPr>
                      <a:r>
                        <a:rPr lang="en-US" sz="1800"/>
                        <a:t>March 2027</a:t>
                      </a:r>
                    </a:p>
                  </a:txBody>
                  <a:tcPr/>
                </a:tc>
                <a:tc>
                  <a:txBody>
                    <a:bodyPr/>
                    <a:lstStyle/>
                    <a:p>
                      <a:pPr marL="285750" lvl="0" indent="-285750">
                        <a:buFont typeface="Arial"/>
                        <a:buChar char="•"/>
                      </a:pPr>
                      <a:r>
                        <a:rPr lang="en-US" sz="1800"/>
                        <a:t>Future Focused</a:t>
                      </a:r>
                    </a:p>
                  </a:txBody>
                  <a:tcPr/>
                </a:tc>
                <a:extLst>
                  <a:ext uri="{0D108BD9-81ED-4DB2-BD59-A6C34878D82A}">
                    <a16:rowId xmlns:a16="http://schemas.microsoft.com/office/drawing/2014/main" val="1448096555"/>
                  </a:ext>
                </a:extLst>
              </a:tr>
              <a:tr h="346677">
                <a:tc>
                  <a:txBody>
                    <a:bodyPr/>
                    <a:lstStyle/>
                    <a:p>
                      <a:pPr lvl="0">
                        <a:buNone/>
                      </a:pPr>
                      <a:r>
                        <a:rPr lang="en-US" sz="1800"/>
                        <a:t>April 2027</a:t>
                      </a:r>
                    </a:p>
                  </a:txBody>
                  <a:tcPr/>
                </a:tc>
                <a:tc>
                  <a:txBody>
                    <a:bodyPr/>
                    <a:lstStyle/>
                    <a:p>
                      <a:pPr marL="285750" lvl="0" indent="-285750">
                        <a:buFont typeface="Arial"/>
                        <a:buChar char="•"/>
                      </a:pPr>
                      <a:r>
                        <a:rPr lang="en-US" sz="1800"/>
                        <a:t>Safe and Supportive Schools (CC1)</a:t>
                      </a:r>
                    </a:p>
                  </a:txBody>
                  <a:tcPr/>
                </a:tc>
                <a:extLst>
                  <a:ext uri="{0D108BD9-81ED-4DB2-BD59-A6C34878D82A}">
                    <a16:rowId xmlns:a16="http://schemas.microsoft.com/office/drawing/2014/main" val="3441325717"/>
                  </a:ext>
                </a:extLst>
              </a:tr>
              <a:tr h="346677">
                <a:tc>
                  <a:txBody>
                    <a:bodyPr/>
                    <a:lstStyle/>
                    <a:p>
                      <a:pPr lvl="0">
                        <a:buNone/>
                      </a:pPr>
                      <a:r>
                        <a:rPr lang="en-US" sz="1800"/>
                        <a:t>May 2027</a:t>
                      </a:r>
                    </a:p>
                  </a:txBody>
                  <a:tcPr/>
                </a:tc>
                <a:tc>
                  <a:txBody>
                    <a:bodyPr/>
                    <a:lstStyle/>
                    <a:p>
                      <a:pPr marL="285750" lvl="0" indent="-285750">
                        <a:buFont typeface="Arial"/>
                        <a:buChar char="•"/>
                      </a:pPr>
                      <a:r>
                        <a:rPr lang="en-US" sz="1800"/>
                        <a:t>Individualized Programming for Students with Disabilities (CC4)</a:t>
                      </a:r>
                    </a:p>
                  </a:txBody>
                  <a:tcPr/>
                </a:tc>
                <a:extLst>
                  <a:ext uri="{0D108BD9-81ED-4DB2-BD59-A6C34878D82A}">
                    <a16:rowId xmlns:a16="http://schemas.microsoft.com/office/drawing/2014/main" val="3143304791"/>
                  </a:ext>
                </a:extLst>
              </a:tr>
              <a:tr h="598377">
                <a:tc>
                  <a:txBody>
                    <a:bodyPr/>
                    <a:lstStyle/>
                    <a:p>
                      <a:pPr lvl="0">
                        <a:buNone/>
                      </a:pPr>
                      <a:r>
                        <a:rPr lang="en-US" sz="1800"/>
                        <a:t>June 2027</a:t>
                      </a:r>
                    </a:p>
                  </a:txBody>
                  <a:tcPr/>
                </a:tc>
                <a:tc>
                  <a:txBody>
                    <a:bodyPr/>
                    <a:lstStyle/>
                    <a:p>
                      <a:pPr marL="285750" lvl="0" indent="-285750">
                        <a:buFont typeface="Arial"/>
                        <a:buChar char="•"/>
                      </a:pPr>
                      <a:r>
                        <a:rPr lang="en-US" sz="1800"/>
                        <a:t>Special Meeting – SGC Final Report (FF)</a:t>
                      </a:r>
                    </a:p>
                    <a:p>
                      <a:pPr marL="285750" lvl="0" indent="-285750">
                        <a:buFont typeface="Arial"/>
                        <a:buChar char="•"/>
                      </a:pPr>
                      <a:r>
                        <a:rPr lang="en-US" sz="1800"/>
                        <a:t>Protect Education Equity Act (CC1, CC4, CC5)</a:t>
                      </a:r>
                    </a:p>
                  </a:txBody>
                  <a:tcPr/>
                </a:tc>
                <a:extLst>
                  <a:ext uri="{0D108BD9-81ED-4DB2-BD59-A6C34878D82A}">
                    <a16:rowId xmlns:a16="http://schemas.microsoft.com/office/drawing/2014/main" val="1365578593"/>
                  </a:ext>
                </a:extLst>
              </a:tr>
            </a:tbl>
          </a:graphicData>
        </a:graphic>
      </p:graphicFrame>
      <p:sp>
        <p:nvSpPr>
          <p:cNvPr id="5" name="Slide Number Placeholder 4">
            <a:extLst>
              <a:ext uri="{FF2B5EF4-FFF2-40B4-BE49-F238E27FC236}">
                <a16:creationId xmlns:a16="http://schemas.microsoft.com/office/drawing/2014/main" id="{0DFB691A-1F91-6035-2A08-CA158485FAD8}"/>
              </a:ext>
            </a:extLst>
          </p:cNvPr>
          <p:cNvSpPr>
            <a:spLocks noGrp="1"/>
          </p:cNvSpPr>
          <p:nvPr>
            <p:ph type="sldNum" sz="quarter" idx="12"/>
          </p:nvPr>
        </p:nvSpPr>
        <p:spPr/>
        <p:txBody>
          <a:bodyPr/>
          <a:lstStyle/>
          <a:p>
            <a:fld id="{68A8D22E-6BC5-9E47-900C-2BB94685D9F5}" type="slidenum">
              <a:rPr lang="en-US" sz="1800" smtClean="0"/>
              <a:pPr/>
              <a:t>57</a:t>
            </a:fld>
            <a:endParaRPr lang="en-US" sz="1800" dirty="0">
              <a:latin typeface="Aptos" panose="020B0004020202020204" pitchFamily="34" charset="0"/>
            </a:endParaRPr>
          </a:p>
        </p:txBody>
      </p:sp>
    </p:spTree>
    <p:extLst>
      <p:ext uri="{BB962C8B-B14F-4D97-AF65-F5344CB8AC3E}">
        <p14:creationId xmlns:p14="http://schemas.microsoft.com/office/powerpoint/2010/main" val="21261492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9">
            <a:extLst>
              <a:ext uri="{FF2B5EF4-FFF2-40B4-BE49-F238E27FC236}">
                <a16:creationId xmlns:a16="http://schemas.microsoft.com/office/drawing/2014/main" id="{AB2E23D3-009E-C0CF-074A-76951B19641A}"/>
              </a:ext>
            </a:extLst>
          </p:cNvPr>
          <p:cNvSpPr txBox="1">
            <a:spLocks noGrp="1"/>
          </p:cNvSpPr>
          <p:nvPr>
            <p:ph type="title" idx="4294967295"/>
          </p:nvPr>
        </p:nvSpPr>
        <p:spPr>
          <a:xfrm>
            <a:off x="62526" y="-88511"/>
            <a:ext cx="10580074" cy="7794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lvl1pPr marL="0" indent="0" algn="l" defTabSz="914400" rtl="0" eaLnBrk="1" latinLnBrk="0" hangingPunct="1">
              <a:lnSpc>
                <a:spcPct val="150000"/>
              </a:lnSpc>
              <a:spcBef>
                <a:spcPts val="1000"/>
              </a:spcBef>
              <a:buFont typeface="Arial" panose="020B0604020202020204" pitchFamily="34" charset="0"/>
              <a:buNone/>
              <a:defRPr sz="2000" b="0" i="0" kern="1200" spc="0">
                <a:solidFill>
                  <a:schemeClr val="tx1"/>
                </a:solidFill>
                <a:latin typeface="+mj-lt"/>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rgbClr val="149A8B"/>
                </a:solidFill>
                <a:effectLst/>
                <a:uLnTx/>
                <a:uFillTx/>
                <a:latin typeface="+mj-lt"/>
                <a:ea typeface="+mn-ea"/>
                <a:cs typeface="Arial"/>
              </a:rPr>
              <a:t>2025-2026 Board Presentations</a:t>
            </a:r>
            <a:endParaRPr kumimoji="0" lang="en-US" sz="4400" b="1" i="0" u="none" strike="noStrike" kern="1200" cap="none" spc="0" normalizeH="0" baseline="0" noProof="0">
              <a:ln>
                <a:noFill/>
              </a:ln>
              <a:solidFill>
                <a:srgbClr val="149A8B"/>
              </a:solidFill>
              <a:effectLst/>
              <a:uLnTx/>
              <a:uFillTx/>
              <a:latin typeface="+mj-lt"/>
              <a:ea typeface="+mn-ea"/>
              <a:cs typeface="Arial" panose="020B0604020202020204" pitchFamily="34" charset="0"/>
            </a:endParaRPr>
          </a:p>
        </p:txBody>
      </p:sp>
      <p:graphicFrame>
        <p:nvGraphicFramePr>
          <p:cNvPr id="7" name="Table 6">
            <a:extLst>
              <a:ext uri="{FF2B5EF4-FFF2-40B4-BE49-F238E27FC236}">
                <a16:creationId xmlns:a16="http://schemas.microsoft.com/office/drawing/2014/main" id="{57D030F0-727C-BF9D-04FE-0C7593945599}"/>
              </a:ext>
            </a:extLst>
          </p:cNvPr>
          <p:cNvGraphicFramePr>
            <a:graphicFrameLocks noGrp="1"/>
          </p:cNvGraphicFramePr>
          <p:nvPr>
            <p:extLst>
              <p:ext uri="{D42A27DB-BD31-4B8C-83A1-F6EECF244321}">
                <p14:modId xmlns:p14="http://schemas.microsoft.com/office/powerpoint/2010/main" val="2300250584"/>
              </p:ext>
            </p:extLst>
          </p:nvPr>
        </p:nvGraphicFramePr>
        <p:xfrm>
          <a:off x="184537" y="779462"/>
          <a:ext cx="8787384" cy="5981700"/>
        </p:xfrm>
        <a:graphic>
          <a:graphicData uri="http://schemas.openxmlformats.org/drawingml/2006/table">
            <a:tbl>
              <a:tblPr firstRow="1" bandRow="1">
                <a:tableStyleId>{5C22544A-7EE6-4342-B048-85BDC9FD1C3A}</a:tableStyleId>
              </a:tblPr>
              <a:tblGrid>
                <a:gridCol w="1984377">
                  <a:extLst>
                    <a:ext uri="{9D8B030D-6E8A-4147-A177-3AD203B41FA5}">
                      <a16:colId xmlns:a16="http://schemas.microsoft.com/office/drawing/2014/main" val="2833214088"/>
                    </a:ext>
                  </a:extLst>
                </a:gridCol>
                <a:gridCol w="6803007">
                  <a:extLst>
                    <a:ext uri="{9D8B030D-6E8A-4147-A177-3AD203B41FA5}">
                      <a16:colId xmlns:a16="http://schemas.microsoft.com/office/drawing/2014/main" val="3028413065"/>
                    </a:ext>
                  </a:extLst>
                </a:gridCol>
              </a:tblGrid>
              <a:tr h="326850">
                <a:tc>
                  <a:txBody>
                    <a:bodyPr/>
                    <a:lstStyle/>
                    <a:p>
                      <a:pPr>
                        <a:lnSpc>
                          <a:spcPts val="2100"/>
                        </a:lnSpc>
                      </a:pPr>
                      <a:r>
                        <a:rPr lang="en-US"/>
                        <a:t>Month</a:t>
                      </a:r>
                    </a:p>
                  </a:txBody>
                  <a:tcPr/>
                </a:tc>
                <a:tc>
                  <a:txBody>
                    <a:bodyPr/>
                    <a:lstStyle/>
                    <a:p>
                      <a:pPr>
                        <a:lnSpc>
                          <a:spcPts val="2100"/>
                        </a:lnSpc>
                      </a:pPr>
                      <a:r>
                        <a:rPr lang="en-US"/>
                        <a:t>Topics</a:t>
                      </a:r>
                    </a:p>
                  </a:txBody>
                  <a:tcPr/>
                </a:tc>
                <a:extLst>
                  <a:ext uri="{0D108BD9-81ED-4DB2-BD59-A6C34878D82A}">
                    <a16:rowId xmlns:a16="http://schemas.microsoft.com/office/drawing/2014/main" val="1478727810"/>
                  </a:ext>
                </a:extLst>
              </a:tr>
              <a:tr h="564151">
                <a:tc>
                  <a:txBody>
                    <a:bodyPr/>
                    <a:lstStyle/>
                    <a:p>
                      <a:pPr>
                        <a:lnSpc>
                          <a:spcPts val="2100"/>
                        </a:lnSpc>
                      </a:pPr>
                      <a:r>
                        <a:rPr lang="en-US" sz="1800"/>
                        <a:t>October 2025</a:t>
                      </a:r>
                    </a:p>
                  </a:txBody>
                  <a:tcPr/>
                </a:tc>
                <a:tc>
                  <a:txBody>
                    <a:bodyPr/>
                    <a:lstStyle/>
                    <a:p>
                      <a:pPr marL="285750" indent="-285750">
                        <a:lnSpc>
                          <a:spcPts val="2100"/>
                        </a:lnSpc>
                        <a:buFont typeface="Arial"/>
                        <a:buChar char="•"/>
                      </a:pPr>
                      <a:r>
                        <a:rPr lang="en-US" sz="1800"/>
                        <a:t>Update on STEM Initiatives (CC3)</a:t>
                      </a:r>
                    </a:p>
                    <a:p>
                      <a:pPr marL="285750" lvl="0" indent="-285750">
                        <a:lnSpc>
                          <a:spcPts val="2100"/>
                        </a:lnSpc>
                        <a:buFont typeface="Arial"/>
                        <a:buChar char="•"/>
                      </a:pPr>
                      <a:r>
                        <a:rPr lang="en-US" sz="1800"/>
                        <a:t>Seal of Biliteracy Regulations (CC5)</a:t>
                      </a:r>
                    </a:p>
                  </a:txBody>
                  <a:tcPr/>
                </a:tc>
                <a:extLst>
                  <a:ext uri="{0D108BD9-81ED-4DB2-BD59-A6C34878D82A}">
                    <a16:rowId xmlns:a16="http://schemas.microsoft.com/office/drawing/2014/main" val="2489811359"/>
                  </a:ext>
                </a:extLst>
              </a:tr>
              <a:tr h="564151">
                <a:tc>
                  <a:txBody>
                    <a:bodyPr/>
                    <a:lstStyle/>
                    <a:p>
                      <a:pPr>
                        <a:lnSpc>
                          <a:spcPts val="2100"/>
                        </a:lnSpc>
                      </a:pPr>
                      <a:r>
                        <a:rPr lang="en-US" sz="1800"/>
                        <a:t>November 2025</a:t>
                      </a:r>
                    </a:p>
                  </a:txBody>
                  <a:tcPr/>
                </a:tc>
                <a:tc>
                  <a:txBody>
                    <a:bodyPr/>
                    <a:lstStyle/>
                    <a:p>
                      <a:pPr marL="285750" indent="-285750">
                        <a:lnSpc>
                          <a:spcPts val="2100"/>
                        </a:lnSpc>
                        <a:buFont typeface="Arial"/>
                        <a:buChar char="•"/>
                      </a:pPr>
                      <a:r>
                        <a:rPr lang="en-US" sz="1800"/>
                        <a:t>Educator Licensure Regulations (CC6)</a:t>
                      </a:r>
                    </a:p>
                    <a:p>
                      <a:pPr marL="285750" lvl="0" indent="-285750">
                        <a:lnSpc>
                          <a:spcPts val="2100"/>
                        </a:lnSpc>
                        <a:buFont typeface="Arial"/>
                        <a:buChar char="•"/>
                      </a:pPr>
                      <a:r>
                        <a:rPr lang="en-US" sz="1800"/>
                        <a:t>District and School Staff Attendance Data (CC1)</a:t>
                      </a:r>
                    </a:p>
                  </a:txBody>
                  <a:tcPr/>
                </a:tc>
                <a:extLst>
                  <a:ext uri="{0D108BD9-81ED-4DB2-BD59-A6C34878D82A}">
                    <a16:rowId xmlns:a16="http://schemas.microsoft.com/office/drawing/2014/main" val="3294154491"/>
                  </a:ext>
                </a:extLst>
              </a:tr>
              <a:tr h="805930">
                <a:tc>
                  <a:txBody>
                    <a:bodyPr/>
                    <a:lstStyle/>
                    <a:p>
                      <a:pPr lvl="0">
                        <a:lnSpc>
                          <a:spcPts val="2100"/>
                        </a:lnSpc>
                        <a:buNone/>
                      </a:pPr>
                      <a:r>
                        <a:rPr lang="en-US" sz="1800"/>
                        <a:t>December 2025</a:t>
                      </a:r>
                    </a:p>
                  </a:txBody>
                  <a:tcPr/>
                </a:tc>
                <a:tc>
                  <a:txBody>
                    <a:bodyPr/>
                    <a:lstStyle/>
                    <a:p>
                      <a:pPr marL="285750" lvl="0" indent="-285750">
                        <a:lnSpc>
                          <a:spcPts val="2100"/>
                        </a:lnSpc>
                        <a:buFont typeface="Arial"/>
                        <a:buChar char="•"/>
                      </a:pPr>
                      <a:r>
                        <a:rPr lang="en-US" sz="1800"/>
                        <a:t>Update on Public Adult Education (FF)</a:t>
                      </a:r>
                    </a:p>
                    <a:p>
                      <a:pPr marL="285750" lvl="0" indent="-285750">
                        <a:lnSpc>
                          <a:spcPts val="2100"/>
                        </a:lnSpc>
                        <a:buFont typeface="Arial"/>
                        <a:buChar char="•"/>
                      </a:pPr>
                      <a:r>
                        <a:rPr lang="en-US" sz="1800"/>
                        <a:t>Commissioner's Priorities (All)</a:t>
                      </a:r>
                    </a:p>
                    <a:p>
                      <a:pPr marL="285750" lvl="0" indent="-285750">
                        <a:lnSpc>
                          <a:spcPts val="2100"/>
                        </a:lnSpc>
                        <a:buFont typeface="Arial"/>
                        <a:buChar char="•"/>
                      </a:pPr>
                      <a:r>
                        <a:rPr lang="en-US" sz="1800"/>
                        <a:t>K-12 Statewide Graduation Council (FF)</a:t>
                      </a:r>
                    </a:p>
                  </a:txBody>
                  <a:tcPr/>
                </a:tc>
                <a:extLst>
                  <a:ext uri="{0D108BD9-81ED-4DB2-BD59-A6C34878D82A}">
                    <a16:rowId xmlns:a16="http://schemas.microsoft.com/office/drawing/2014/main" val="1106515084"/>
                  </a:ext>
                </a:extLst>
              </a:tr>
              <a:tr h="564151">
                <a:tc>
                  <a:txBody>
                    <a:bodyPr/>
                    <a:lstStyle/>
                    <a:p>
                      <a:pPr lvl="0">
                        <a:lnSpc>
                          <a:spcPts val="2100"/>
                        </a:lnSpc>
                        <a:buNone/>
                      </a:pPr>
                      <a:r>
                        <a:rPr lang="en-US" sz="1800"/>
                        <a:t>January 2026</a:t>
                      </a:r>
                    </a:p>
                  </a:txBody>
                  <a:tcPr/>
                </a:tc>
                <a:tc>
                  <a:txBody>
                    <a:bodyPr/>
                    <a:lstStyle/>
                    <a:p>
                      <a:pPr marL="285750" lvl="0" indent="-285750">
                        <a:lnSpc>
                          <a:spcPts val="2100"/>
                        </a:lnSpc>
                        <a:buFont typeface="Arial"/>
                        <a:buChar char="•"/>
                      </a:pPr>
                      <a:r>
                        <a:rPr lang="en-US" sz="1800"/>
                        <a:t>Educator Preparation Program Approval (CC2 and CC6)</a:t>
                      </a:r>
                    </a:p>
                    <a:p>
                      <a:pPr marL="285750" lvl="0" indent="-285750">
                        <a:lnSpc>
                          <a:spcPts val="2100"/>
                        </a:lnSpc>
                        <a:buFont typeface="Arial"/>
                        <a:buChar char="•"/>
                      </a:pPr>
                      <a:r>
                        <a:rPr lang="en-US" sz="1800"/>
                        <a:t>Seal of Biliteracy Regulations (CC5)</a:t>
                      </a:r>
                    </a:p>
                  </a:txBody>
                  <a:tcPr/>
                </a:tc>
                <a:extLst>
                  <a:ext uri="{0D108BD9-81ED-4DB2-BD59-A6C34878D82A}">
                    <a16:rowId xmlns:a16="http://schemas.microsoft.com/office/drawing/2014/main" val="3831140812"/>
                  </a:ext>
                </a:extLst>
              </a:tr>
              <a:tr h="564151">
                <a:tc>
                  <a:txBody>
                    <a:bodyPr/>
                    <a:lstStyle/>
                    <a:p>
                      <a:pPr lvl="0">
                        <a:lnSpc>
                          <a:spcPts val="2100"/>
                        </a:lnSpc>
                        <a:buNone/>
                      </a:pPr>
                      <a:r>
                        <a:rPr lang="en-US" sz="1800"/>
                        <a:t>February 2026</a:t>
                      </a:r>
                    </a:p>
                  </a:txBody>
                  <a:tcPr/>
                </a:tc>
                <a:tc>
                  <a:txBody>
                    <a:bodyPr/>
                    <a:lstStyle/>
                    <a:p>
                      <a:pPr marL="285750" lvl="0" indent="-285750">
                        <a:lnSpc>
                          <a:spcPts val="2100"/>
                        </a:lnSpc>
                        <a:buFont typeface="Arial"/>
                        <a:buChar char="•"/>
                      </a:pPr>
                      <a:r>
                        <a:rPr lang="en-US" sz="1800"/>
                        <a:t>Early Literacy (CC2)</a:t>
                      </a:r>
                    </a:p>
                    <a:p>
                      <a:pPr marL="285750" lvl="0" indent="-285750">
                        <a:lnSpc>
                          <a:spcPts val="2100"/>
                        </a:lnSpc>
                        <a:buFont typeface="Arial"/>
                        <a:buChar char="•"/>
                      </a:pPr>
                      <a:r>
                        <a:rPr lang="en-US" sz="1800"/>
                        <a:t>Protect Education Equity Act (CC1, CC4, CC5)</a:t>
                      </a:r>
                    </a:p>
                  </a:txBody>
                  <a:tcPr/>
                </a:tc>
                <a:extLst>
                  <a:ext uri="{0D108BD9-81ED-4DB2-BD59-A6C34878D82A}">
                    <a16:rowId xmlns:a16="http://schemas.microsoft.com/office/drawing/2014/main" val="562706217"/>
                  </a:ext>
                </a:extLst>
              </a:tr>
              <a:tr h="564151">
                <a:tc>
                  <a:txBody>
                    <a:bodyPr/>
                    <a:lstStyle/>
                    <a:p>
                      <a:pPr lvl="0">
                        <a:lnSpc>
                          <a:spcPts val="2100"/>
                        </a:lnSpc>
                        <a:buNone/>
                      </a:pPr>
                      <a:r>
                        <a:rPr lang="en-US" sz="1800"/>
                        <a:t>March 2026</a:t>
                      </a:r>
                    </a:p>
                  </a:txBody>
                  <a:tcPr/>
                </a:tc>
                <a:tc>
                  <a:txBody>
                    <a:bodyPr/>
                    <a:lstStyle/>
                    <a:p>
                      <a:pPr marL="285750" lvl="0" indent="-285750">
                        <a:lnSpc>
                          <a:spcPts val="2100"/>
                        </a:lnSpc>
                        <a:buFont typeface="Arial"/>
                        <a:buChar char="•"/>
                      </a:pPr>
                      <a:r>
                        <a:rPr lang="en-US" sz="1800"/>
                        <a:t>Special Meeting – Agency Priorities (All)</a:t>
                      </a:r>
                    </a:p>
                    <a:p>
                      <a:pPr marL="285750" lvl="0" indent="-285750">
                        <a:lnSpc>
                          <a:spcPts val="2100"/>
                        </a:lnSpc>
                        <a:buFont typeface="Arial"/>
                        <a:buChar char="•"/>
                      </a:pPr>
                      <a:r>
                        <a:rPr lang="en-US" sz="1800"/>
                        <a:t>Educator Licensure Regulations (CC6)</a:t>
                      </a:r>
                    </a:p>
                  </a:txBody>
                  <a:tcPr/>
                </a:tc>
                <a:extLst>
                  <a:ext uri="{0D108BD9-81ED-4DB2-BD59-A6C34878D82A}">
                    <a16:rowId xmlns:a16="http://schemas.microsoft.com/office/drawing/2014/main" val="1448096555"/>
                  </a:ext>
                </a:extLst>
              </a:tr>
              <a:tr h="564151">
                <a:tc>
                  <a:txBody>
                    <a:bodyPr/>
                    <a:lstStyle/>
                    <a:p>
                      <a:pPr lvl="0">
                        <a:lnSpc>
                          <a:spcPts val="2100"/>
                        </a:lnSpc>
                        <a:buNone/>
                      </a:pPr>
                      <a:r>
                        <a:rPr lang="en-US" sz="1800"/>
                        <a:t>April 2026</a:t>
                      </a:r>
                    </a:p>
                  </a:txBody>
                  <a:tcPr/>
                </a:tc>
                <a:tc>
                  <a:txBody>
                    <a:bodyPr/>
                    <a:lstStyle/>
                    <a:p>
                      <a:pPr marL="285750" lvl="0" indent="-285750">
                        <a:lnSpc>
                          <a:spcPts val="2100"/>
                        </a:lnSpc>
                        <a:buFont typeface="Arial"/>
                        <a:buChar char="•"/>
                      </a:pPr>
                      <a:r>
                        <a:rPr lang="en-US" sz="1800"/>
                        <a:t>Update on Safe Schools Program for LGBTQ Students (CC1)</a:t>
                      </a:r>
                    </a:p>
                    <a:p>
                      <a:pPr marL="285750" lvl="0" indent="-285750">
                        <a:lnSpc>
                          <a:spcPts val="2100"/>
                        </a:lnSpc>
                        <a:buFont typeface="Arial"/>
                        <a:buChar char="•"/>
                      </a:pPr>
                      <a:r>
                        <a:rPr lang="en-US" sz="1800"/>
                        <a:t>Educator Licensure Regulations (CC6)</a:t>
                      </a:r>
                    </a:p>
                  </a:txBody>
                  <a:tcPr/>
                </a:tc>
                <a:extLst>
                  <a:ext uri="{0D108BD9-81ED-4DB2-BD59-A6C34878D82A}">
                    <a16:rowId xmlns:a16="http://schemas.microsoft.com/office/drawing/2014/main" val="3441325717"/>
                  </a:ext>
                </a:extLst>
              </a:tr>
              <a:tr h="326848">
                <a:tc>
                  <a:txBody>
                    <a:bodyPr/>
                    <a:lstStyle/>
                    <a:p>
                      <a:pPr lvl="0">
                        <a:lnSpc>
                          <a:spcPts val="2100"/>
                        </a:lnSpc>
                        <a:buNone/>
                      </a:pPr>
                      <a:r>
                        <a:rPr lang="en-US" sz="1800"/>
                        <a:t>May 2026</a:t>
                      </a:r>
                    </a:p>
                  </a:txBody>
                  <a:tcPr/>
                </a:tc>
                <a:tc>
                  <a:txBody>
                    <a:bodyPr/>
                    <a:lstStyle/>
                    <a:p>
                      <a:pPr marL="285750" lvl="0" indent="-285750">
                        <a:lnSpc>
                          <a:spcPts val="2100"/>
                        </a:lnSpc>
                        <a:buFont typeface="Arial"/>
                        <a:buChar char="•"/>
                      </a:pPr>
                      <a:r>
                        <a:rPr lang="en-US" sz="1800"/>
                        <a:t>Research and Evaluation Agenda (Core levers)</a:t>
                      </a:r>
                    </a:p>
                  </a:txBody>
                  <a:tcPr/>
                </a:tc>
                <a:extLst>
                  <a:ext uri="{0D108BD9-81ED-4DB2-BD59-A6C34878D82A}">
                    <a16:rowId xmlns:a16="http://schemas.microsoft.com/office/drawing/2014/main" val="3143304791"/>
                  </a:ext>
                </a:extLst>
              </a:tr>
              <a:tr h="564151">
                <a:tc>
                  <a:txBody>
                    <a:bodyPr/>
                    <a:lstStyle/>
                    <a:p>
                      <a:pPr lvl="0">
                        <a:lnSpc>
                          <a:spcPts val="2100"/>
                        </a:lnSpc>
                        <a:buNone/>
                      </a:pPr>
                      <a:r>
                        <a:rPr lang="en-US" sz="1800"/>
                        <a:t>June 2026</a:t>
                      </a:r>
                    </a:p>
                  </a:txBody>
                  <a:tcPr/>
                </a:tc>
                <a:tc>
                  <a:txBody>
                    <a:bodyPr/>
                    <a:lstStyle/>
                    <a:p>
                      <a:pPr marL="285750" lvl="0" indent="-285750">
                        <a:lnSpc>
                          <a:spcPts val="2100"/>
                        </a:lnSpc>
                        <a:buFont typeface="Arial"/>
                        <a:buChar char="•"/>
                      </a:pPr>
                      <a:r>
                        <a:rPr lang="en-US" sz="1800"/>
                        <a:t>Special Meeting – SGC Final Report (FF)</a:t>
                      </a:r>
                    </a:p>
                    <a:p>
                      <a:pPr marL="285750" lvl="0" indent="-285750">
                        <a:lnSpc>
                          <a:spcPts val="2100"/>
                        </a:lnSpc>
                        <a:buFont typeface="Arial"/>
                        <a:buChar char="•"/>
                      </a:pPr>
                      <a:r>
                        <a:rPr lang="en-US" sz="1800"/>
                        <a:t>Protect Education Equity Act (CC1, CC4, CC5)</a:t>
                      </a:r>
                    </a:p>
                  </a:txBody>
                  <a:tcPr/>
                </a:tc>
                <a:extLst>
                  <a:ext uri="{0D108BD9-81ED-4DB2-BD59-A6C34878D82A}">
                    <a16:rowId xmlns:a16="http://schemas.microsoft.com/office/drawing/2014/main" val="1365578593"/>
                  </a:ext>
                </a:extLst>
              </a:tr>
            </a:tbl>
          </a:graphicData>
        </a:graphic>
      </p:graphicFrame>
      <p:sp>
        <p:nvSpPr>
          <p:cNvPr id="2" name="TextBox 1">
            <a:extLst>
              <a:ext uri="{FF2B5EF4-FFF2-40B4-BE49-F238E27FC236}">
                <a16:creationId xmlns:a16="http://schemas.microsoft.com/office/drawing/2014/main" id="{2DAFB25C-ADC8-43C4-2C03-9C6919BAA85A}"/>
              </a:ext>
            </a:extLst>
          </p:cNvPr>
          <p:cNvSpPr txBox="1"/>
          <p:nvPr/>
        </p:nvSpPr>
        <p:spPr>
          <a:xfrm>
            <a:off x="10232136" y="6190488"/>
            <a:ext cx="851965" cy="369332"/>
          </a:xfrm>
          <a:prstGeom prst="rect">
            <a:avLst/>
          </a:prstGeom>
          <a:noFill/>
        </p:spPr>
        <p:txBody>
          <a:bodyPr wrap="none" rtlCol="0">
            <a:spAutoFit/>
          </a:bodyPr>
          <a:lstStyle/>
          <a:p>
            <a:r>
              <a:rPr lang="en-US"/>
              <a:t>DRAFT</a:t>
            </a:r>
          </a:p>
        </p:txBody>
      </p:sp>
      <p:sp>
        <p:nvSpPr>
          <p:cNvPr id="5" name="Slide Number Placeholder 4">
            <a:extLst>
              <a:ext uri="{FF2B5EF4-FFF2-40B4-BE49-F238E27FC236}">
                <a16:creationId xmlns:a16="http://schemas.microsoft.com/office/drawing/2014/main" id="{52B69BEB-96CF-D450-D286-77D1D1B52C17}"/>
              </a:ext>
            </a:extLst>
          </p:cNvPr>
          <p:cNvSpPr>
            <a:spLocks noGrp="1"/>
          </p:cNvSpPr>
          <p:nvPr>
            <p:ph type="sldNum" sz="quarter" idx="12"/>
          </p:nvPr>
        </p:nvSpPr>
        <p:spPr/>
        <p:txBody>
          <a:bodyPr/>
          <a:lstStyle/>
          <a:p>
            <a:fld id="{68A8D22E-6BC5-9E47-900C-2BB94685D9F5}" type="slidenum">
              <a:rPr lang="en-US" sz="1800" smtClean="0"/>
              <a:pPr/>
              <a:t>58</a:t>
            </a:fld>
            <a:endParaRPr lang="en-US" sz="1800" dirty="0">
              <a:latin typeface="Aptos" panose="020B0004020202020204" pitchFamily="34" charset="0"/>
            </a:endParaRPr>
          </a:p>
        </p:txBody>
      </p:sp>
    </p:spTree>
    <p:extLst>
      <p:ext uri="{BB962C8B-B14F-4D97-AF65-F5344CB8AC3E}">
        <p14:creationId xmlns:p14="http://schemas.microsoft.com/office/powerpoint/2010/main" val="19096458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45059-9F82-724D-FF4D-5D5A1D279F7A}"/>
              </a:ext>
            </a:extLst>
          </p:cNvPr>
          <p:cNvSpPr>
            <a:spLocks noGrp="1"/>
          </p:cNvSpPr>
          <p:nvPr>
            <p:ph type="title"/>
          </p:nvPr>
        </p:nvSpPr>
        <p:spPr/>
        <p:txBody>
          <a:bodyPr/>
          <a:lstStyle/>
          <a:p>
            <a:r>
              <a:rPr lang="en-US"/>
              <a:t>Sources</a:t>
            </a:r>
          </a:p>
        </p:txBody>
      </p:sp>
      <p:sp>
        <p:nvSpPr>
          <p:cNvPr id="3" name="Content Placeholder 2">
            <a:extLst>
              <a:ext uri="{FF2B5EF4-FFF2-40B4-BE49-F238E27FC236}">
                <a16:creationId xmlns:a16="http://schemas.microsoft.com/office/drawing/2014/main" id="{86FA0A3C-2D51-ED04-3541-7712DB63AF29}"/>
              </a:ext>
            </a:extLst>
          </p:cNvPr>
          <p:cNvSpPr>
            <a:spLocks noGrp="1"/>
          </p:cNvSpPr>
          <p:nvPr>
            <p:ph idx="1"/>
          </p:nvPr>
        </p:nvSpPr>
        <p:spPr/>
        <p:txBody>
          <a:bodyPr>
            <a:normAutofit/>
          </a:bodyPr>
          <a:lstStyle/>
          <a:p>
            <a:pPr>
              <a:lnSpc>
                <a:spcPct val="100000"/>
              </a:lnSpc>
            </a:pPr>
            <a:r>
              <a:rPr lang="en-US" sz="1800"/>
              <a:t>Slide 5: </a:t>
            </a:r>
            <a:r>
              <a:rPr lang="en-US" sz="1800" i="1"/>
              <a:t>Source: https://profiles.doe.mass.edu/mcas/achievement_level.aspx</a:t>
            </a:r>
          </a:p>
          <a:p>
            <a:pPr>
              <a:lnSpc>
                <a:spcPct val="100000"/>
              </a:lnSpc>
            </a:pPr>
            <a:r>
              <a:rPr lang="en-US" sz="1800"/>
              <a:t>Slide 6: </a:t>
            </a:r>
            <a:r>
              <a:rPr lang="en-US" sz="1800" i="1"/>
              <a:t>Source: https://profiles.doe.mass.edu/mcas/studentgroups.aspx</a:t>
            </a:r>
            <a:r>
              <a:rPr lang="en-US" sz="1800"/>
              <a:t>​</a:t>
            </a:r>
          </a:p>
          <a:p>
            <a:pPr>
              <a:lnSpc>
                <a:spcPct val="100000"/>
              </a:lnSpc>
            </a:pPr>
            <a:r>
              <a:rPr lang="en-US" sz="1800"/>
              <a:t>Slide 7: </a:t>
            </a:r>
            <a:r>
              <a:rPr lang="en-US" sz="1800" i="1"/>
              <a:t>Source: https://profiles.doe.mass.edu/mcas/achievement_level.aspx</a:t>
            </a:r>
            <a:r>
              <a:rPr lang="en-US" sz="1800"/>
              <a:t>​</a:t>
            </a:r>
          </a:p>
          <a:p>
            <a:pPr>
              <a:lnSpc>
                <a:spcPct val="100000"/>
              </a:lnSpc>
            </a:pPr>
            <a:r>
              <a:rPr lang="en-US" sz="1800"/>
              <a:t>Slide 8 and 9: </a:t>
            </a:r>
            <a:r>
              <a:rPr lang="en-US" sz="1800" i="1"/>
              <a:t>Source: https://nces.ed.gov/nationsreportcard/</a:t>
            </a:r>
            <a:r>
              <a:rPr lang="en-US" sz="1800"/>
              <a:t>​</a:t>
            </a:r>
          </a:p>
          <a:p>
            <a:pPr>
              <a:lnSpc>
                <a:spcPct val="100000"/>
              </a:lnSpc>
            </a:pPr>
            <a:r>
              <a:rPr lang="en-US" sz="1800"/>
              <a:t>Slide 12: </a:t>
            </a:r>
            <a:r>
              <a:rPr lang="en-US" sz="1800" i="1" u="sng">
                <a:hlinkClick r:id="rId2"/>
              </a:rPr>
              <a:t>*Source: Methodology Studies - State Standards | NAEP</a:t>
            </a:r>
            <a:r>
              <a:rPr lang="en-US" sz="1800"/>
              <a:t>​</a:t>
            </a:r>
          </a:p>
          <a:p>
            <a:pPr>
              <a:lnSpc>
                <a:spcPct val="100000"/>
              </a:lnSpc>
            </a:pPr>
            <a:r>
              <a:rPr lang="en-US" sz="1800"/>
              <a:t>Slide 13: </a:t>
            </a:r>
            <a:r>
              <a:rPr lang="en-US" sz="1800" i="1"/>
              <a:t>Source: Annenberg Institute at Brown University, </a:t>
            </a:r>
            <a:r>
              <a:rPr lang="en-US" sz="1800" i="1" err="1"/>
              <a:t>MassCore</a:t>
            </a:r>
            <a:r>
              <a:rPr lang="en-US" sz="1800" i="1"/>
              <a:t> Memorandum, December 2025</a:t>
            </a:r>
            <a:r>
              <a:rPr lang="en-US" sz="1800"/>
              <a:t>​</a:t>
            </a:r>
          </a:p>
          <a:p>
            <a:pPr>
              <a:lnSpc>
                <a:spcPct val="100000"/>
              </a:lnSpc>
            </a:pPr>
            <a:r>
              <a:rPr lang="en-US" sz="1800"/>
              <a:t>Slide 14: </a:t>
            </a:r>
            <a:r>
              <a:rPr lang="en-US" sz="1800" i="1" u="sng">
                <a:hlinkClick r:id="rId3"/>
              </a:rPr>
              <a:t>Source: Latest Fall Enrollment &amp; Student Success Report / Data Center / Massachusetts Department of Higher Education</a:t>
            </a:r>
            <a:r>
              <a:rPr lang="en-US" sz="1800"/>
              <a:t>​</a:t>
            </a:r>
          </a:p>
          <a:p>
            <a:pPr>
              <a:lnSpc>
                <a:spcPct val="100000"/>
              </a:lnSpc>
            </a:pPr>
            <a:r>
              <a:rPr lang="en-US" sz="1800"/>
              <a:t>Slide 19 and 20: </a:t>
            </a:r>
            <a:r>
              <a:rPr lang="en-US" sz="1800" i="1"/>
              <a:t>Source: https://profiles.doe.mass.edu/mcas/achievement_level.aspx</a:t>
            </a:r>
            <a:r>
              <a:rPr lang="en-US" sz="1800"/>
              <a:t>​</a:t>
            </a:r>
          </a:p>
        </p:txBody>
      </p:sp>
      <p:sp>
        <p:nvSpPr>
          <p:cNvPr id="4" name="Slide Number Placeholder 3">
            <a:extLst>
              <a:ext uri="{FF2B5EF4-FFF2-40B4-BE49-F238E27FC236}">
                <a16:creationId xmlns:a16="http://schemas.microsoft.com/office/drawing/2014/main" id="{14E4ECED-1065-8D59-17BB-944C60BCE8FB}"/>
              </a:ext>
            </a:extLst>
          </p:cNvPr>
          <p:cNvSpPr>
            <a:spLocks noGrp="1"/>
          </p:cNvSpPr>
          <p:nvPr>
            <p:ph type="sldNum" sz="quarter" idx="12"/>
          </p:nvPr>
        </p:nvSpPr>
        <p:spPr/>
        <p:txBody>
          <a:bodyPr/>
          <a:lstStyle/>
          <a:p>
            <a:fld id="{68A8D22E-6BC5-9E47-900C-2BB94685D9F5}" type="slidenum">
              <a:rPr lang="en-US" sz="1800" smtClean="0"/>
              <a:pPr/>
              <a:t>59</a:t>
            </a:fld>
            <a:endParaRPr lang="en-US" sz="1800" dirty="0"/>
          </a:p>
        </p:txBody>
      </p:sp>
    </p:spTree>
    <p:extLst>
      <p:ext uri="{BB962C8B-B14F-4D97-AF65-F5344CB8AC3E}">
        <p14:creationId xmlns:p14="http://schemas.microsoft.com/office/powerpoint/2010/main" val="2586928089"/>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394567"/>
      </a:dk2>
      <a:lt2>
        <a:srgbClr val="E8E8E8"/>
      </a:lt2>
      <a:accent1>
        <a:srgbClr val="566CA3"/>
      </a:accent1>
      <a:accent2>
        <a:srgbClr val="16897A"/>
      </a:accent2>
      <a:accent3>
        <a:srgbClr val="44BCB1"/>
      </a:accent3>
      <a:accent4>
        <a:srgbClr val="F7BF3C"/>
      </a:accent4>
      <a:accent5>
        <a:srgbClr val="394567"/>
      </a:accent5>
      <a:accent6>
        <a:srgbClr val="B2B3B5"/>
      </a:accent6>
      <a:hlink>
        <a:srgbClr val="566BA3"/>
      </a:hlink>
      <a:folHlink>
        <a:srgbClr val="44BCB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0EA0BB4E6A684694772750B001C800" ma:contentTypeVersion="15" ma:contentTypeDescription="Create a new document." ma:contentTypeScope="" ma:versionID="0f90ca5a2085d8c0a242a18c5743b1a5">
  <xsd:schema xmlns:xsd="http://www.w3.org/2001/XMLSchema" xmlns:xs="http://www.w3.org/2001/XMLSchema" xmlns:p="http://schemas.microsoft.com/office/2006/metadata/properties" xmlns:ns2="0128f6a2-0fe6-40ac-973e-bb0bf351512f" xmlns:ns3="7a12eb2f-f040-4639-9fb2-5a6588dc8035" targetNamespace="http://schemas.microsoft.com/office/2006/metadata/properties" ma:root="true" ma:fieldsID="cb07360ac9a85e116485bb8f524b855d" ns2:_="" ns3:_="">
    <xsd:import namespace="0128f6a2-0fe6-40ac-973e-bb0bf351512f"/>
    <xsd:import namespace="7a12eb2f-f040-4639-9fb2-5a6588dc80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28f6a2-0fe6-40ac-973e-bb0bf35151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12eb2f-f040-4639-9fb2-5a6588dc80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7bb8feb-9677-4bc1-b64f-9fa6907871bd}" ma:internalName="TaxCatchAll" ma:showField="CatchAllData" ma:web="7a12eb2f-f040-4639-9fb2-5a6588dc80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a12eb2f-f040-4639-9fb2-5a6588dc8035" xsi:nil="true"/>
    <lcf76f155ced4ddcb4097134ff3c332f xmlns="0128f6a2-0fe6-40ac-973e-bb0bf351512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833DAE-BA20-4018-8417-82AB6C3C7CC0}">
  <ds:schemaRefs>
    <ds:schemaRef ds:uri="0128f6a2-0fe6-40ac-973e-bb0bf351512f"/>
    <ds:schemaRef ds:uri="7a12eb2f-f040-4639-9fb2-5a6588dc80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7649671-6F31-4B50-9257-3E5C81E7FB2B}">
  <ds:schemaRefs>
    <ds:schemaRef ds:uri="0128f6a2-0fe6-40ac-973e-bb0bf351512f"/>
    <ds:schemaRef ds:uri="7a12eb2f-f040-4639-9fb2-5a6588dc803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643A678-3B62-4638-847B-287AF504625A}">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1</TotalTime>
  <Words>5361</Words>
  <Application>Microsoft Office PowerPoint</Application>
  <PresentationFormat>Widescreen</PresentationFormat>
  <Paragraphs>716</Paragraphs>
  <Slides>59</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59</vt:i4>
      </vt:variant>
    </vt:vector>
  </HeadingPairs>
  <TitlesOfParts>
    <vt:vector size="65" baseType="lpstr">
      <vt:lpstr>Avenir Black</vt:lpstr>
      <vt:lpstr>Aptos</vt:lpstr>
      <vt:lpstr>Aptos Display</vt:lpstr>
      <vt:lpstr>Arial</vt:lpstr>
      <vt:lpstr>Calibri</vt:lpstr>
      <vt:lpstr>Office Theme</vt:lpstr>
      <vt:lpstr>Better Than  Our Best</vt:lpstr>
      <vt:lpstr>Table of Contents</vt:lpstr>
      <vt:lpstr>Where We Have Been  Statewide Data Analysis</vt:lpstr>
      <vt:lpstr>Where We Have Been: Statewide Data Analysis </vt:lpstr>
      <vt:lpstr>Student achievement on MCAS remains well below pre-pandemic levels </vt:lpstr>
      <vt:lpstr>No student group is at pre-pandemic achievement level</vt:lpstr>
      <vt:lpstr>No grade level is at  pre-pandemic achievement level</vt:lpstr>
      <vt:lpstr>Massachusetts has experienced some of the nation’s steepest declines on NAEP</vt:lpstr>
      <vt:lpstr>Massachusetts’ #1 ranking on NAEP masks a much weaker position for low-income students</vt:lpstr>
      <vt:lpstr>COVID, demographic shifts, and funding do not explain the magnitude or persistence of the decline</vt:lpstr>
      <vt:lpstr>Why It Matters Statewide Standards</vt:lpstr>
      <vt:lpstr>Why It Matters: Statewide Standards</vt:lpstr>
      <vt:lpstr>Students who consistently meet or exceed Massachusetts standards are far more likely to enroll in and graduate from college.</vt:lpstr>
      <vt:lpstr>In Massachusetts: the more you learn, the more you earn</vt:lpstr>
      <vt:lpstr>Where We Are Going Statewide Goals</vt:lpstr>
      <vt:lpstr>Vision of a Massachusetts Graduate</vt:lpstr>
      <vt:lpstr>Where We Are Going: Statewide Goals</vt:lpstr>
      <vt:lpstr>Statewide Proficiency Goal</vt:lpstr>
      <vt:lpstr>2031 Goal:  A record high number of students in grades 3-8 meeting or exceeding expectations on MCAS  </vt:lpstr>
      <vt:lpstr>2031 Goal: A record low number of students in grades 3-8 not meeting expectations on MCAS</vt:lpstr>
      <vt:lpstr>Statewide Secondary Goal</vt:lpstr>
      <vt:lpstr>Record High 4-Year Graduation Rate</vt:lpstr>
      <vt:lpstr>100% of students completing advanced coursework</vt:lpstr>
      <vt:lpstr>How We Will Get There Strategic Framework</vt:lpstr>
      <vt:lpstr>Building on a Strong Foundation</vt:lpstr>
      <vt:lpstr>How We Will Get There: Strategic Framework</vt:lpstr>
      <vt:lpstr>Strategic Framework </vt:lpstr>
      <vt:lpstr>Priorities</vt:lpstr>
      <vt:lpstr>Priorities Overview</vt:lpstr>
      <vt:lpstr>Accelerating Achievement</vt:lpstr>
      <vt:lpstr>Accelerating Achievement – Key Strategies and Deliverables</vt:lpstr>
      <vt:lpstr>Future Focused</vt:lpstr>
      <vt:lpstr>Future Focused – Key Strategies and Deliverables</vt:lpstr>
      <vt:lpstr>Core Commitments</vt:lpstr>
      <vt:lpstr>Core Commitments Overview</vt:lpstr>
      <vt:lpstr>Safe and Supportive Schools</vt:lpstr>
      <vt:lpstr>Safe and Supportive Schools – Key Strategies and Deliverables</vt:lpstr>
      <vt:lpstr>Evidence-Based Early Literacy</vt:lpstr>
      <vt:lpstr>Evidence-Based Early Literacy – Key Strategies and Deliverables</vt:lpstr>
      <vt:lpstr>High-Quality Teaching and Learning </vt:lpstr>
      <vt:lpstr>High-Quality Teaching and Learning – Key Strategies and Deliverables</vt:lpstr>
      <vt:lpstr>Individualized Programming for Students with Disabilities </vt:lpstr>
      <vt:lpstr>Individualized Programming for Students with Disabilities – Key Strategies and Deliverables</vt:lpstr>
      <vt:lpstr>Expanding and Honoring Multilingualism</vt:lpstr>
      <vt:lpstr>Expanding and Honoring Multilingualism – Key Strategies and Deliverables</vt:lpstr>
      <vt:lpstr>Diverse and Effective Workforce </vt:lpstr>
      <vt:lpstr>Diverse and Effective Workforce – Key Strategies and Deliverables</vt:lpstr>
      <vt:lpstr>Core Levers</vt:lpstr>
      <vt:lpstr>Core Levers Overview</vt:lpstr>
      <vt:lpstr>DESE as Partner</vt:lpstr>
      <vt:lpstr>Core Levers Summary</vt:lpstr>
      <vt:lpstr>Appendix</vt:lpstr>
      <vt:lpstr>Goals Dashboard</vt:lpstr>
      <vt:lpstr>Goals Dashboard – Statewide and Priorities, cont.</vt:lpstr>
      <vt:lpstr>Goals Dashboard – Core Commitments</vt:lpstr>
      <vt:lpstr>Goals Dashboard – Core Commitments, cont.</vt:lpstr>
      <vt:lpstr>2026-2027 Board Presentations</vt:lpstr>
      <vt:lpstr>2025-2026 Board Presentations</vt:lpstr>
      <vt:lpstr>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DESE Strategic Plan: Better Than Our Best</dc:title>
  <dc:creator>DESE</dc:creator>
  <cp:lastModifiedBy>Zou, Dong (EOE)</cp:lastModifiedBy>
  <cp:revision>6</cp:revision>
  <cp:lastPrinted>2026-09-17T18:30:54Z</cp:lastPrinted>
  <dcterms:created xsi:type="dcterms:W3CDTF">2025-07-28T12:45:59Z</dcterms:created>
  <dcterms:modified xsi:type="dcterms:W3CDTF">2026-10-09T15:01:31Z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Oct 9 2026 12:00AM</vt:lpwstr>
  </property>
</Properties>
</file>