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7"/>
  </p:notesMasterIdLst>
  <p:sldIdLst>
    <p:sldId id="3430" r:id="rId5"/>
    <p:sldId id="3431" r:id="rId6"/>
    <p:sldId id="293" r:id="rId7"/>
    <p:sldId id="295" r:id="rId8"/>
    <p:sldId id="273" r:id="rId9"/>
    <p:sldId id="3403" r:id="rId10"/>
    <p:sldId id="3400" r:id="rId11"/>
    <p:sldId id="280" r:id="rId12"/>
    <p:sldId id="3401" r:id="rId13"/>
    <p:sldId id="3414" r:id="rId14"/>
    <p:sldId id="3415" r:id="rId15"/>
    <p:sldId id="3408" r:id="rId16"/>
    <p:sldId id="282" r:id="rId17"/>
    <p:sldId id="3402" r:id="rId18"/>
    <p:sldId id="3423" r:id="rId19"/>
    <p:sldId id="3419" r:id="rId20"/>
    <p:sldId id="283" r:id="rId21"/>
    <p:sldId id="284" r:id="rId22"/>
    <p:sldId id="3393" r:id="rId23"/>
    <p:sldId id="285" r:id="rId24"/>
    <p:sldId id="3409" r:id="rId25"/>
    <p:sldId id="3392"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3DB4C214-C3AA-BF5A-66CE-6ACF2A1BD418}" name="Gonzales, Erica (DESE)" initials="EG" userId="S::Erica.M.Gonzales@mass.gov::427ee677-6162-42a0-9277-244131bf98e5" providerId="AD"/>
  <p188:author id="{F2580626-DD59-49B0-9EEF-0D1180FF2904}" name="Sohrabie, Sadeq (DESE)" initials="" userId="S::Sadeq.Sohrabie@mass.gov::7b1bfc5c-0466-48b2-9a4a-f8f7c3cb6002" providerId="AD"/>
  <p188:author id="{ED1C5A33-00E1-D236-7E98-7398E2530413}" name="Iliescu, Claudia C. (DESE)" initials="I(" userId="S::claudia.c.iliescu@mass.gov::66762d9f-122b-4fa8-a788-e55dbb37e496" providerId="AD"/>
  <p188:author id="{4279A833-70C7-6EAF-FABE-96111D4DE5B5}" name="Sohrabie, Sadeq (DESE)" initials="SS" userId="S::sadeq.sohrabie@mass.gov::7b1bfc5c-0466-48b2-9a4a-f8f7c3cb6002" providerId="AD"/>
  <p188:author id="{8186DC40-34BB-BFD6-A493-2F143969E3F3}" name="Curtin, Robert (DESE)" initials="CR" userId="S::robert.c.curtin@mass.gov::9284700e-ed31-4409-9ea9-d5bf75419e76" providerId="AD"/>
  <p188:author id="{D5808F6F-22FB-FE31-0D3B-222C495E888E}" name="Gonzales, Erica (DESE)" initials="GE" userId="S::erica.m.gonzales@mass.gov::427ee677-6162-42a0-9277-244131bf98e5" providerId="AD"/>
  <p188:author id="{2CC08174-9BB7-5743-67DA-3DDAD24E4594}" name="Havdala, Robert J.  (DESE)" initials="RH" userId="S::robert.j.havdala@mass.gov::4cd687e8-9622-49c1-b2e8-1a2671bc50c8" providerId="AD"/>
  <p188:author id="{E58291AE-2932-54F8-35B3-144C7EDC9139}" name="Gerrior, Alison (DESE)" initials="GA" userId="S::alison.gerrior@mass.gov::f50ac775-0b5e-4e07-8d71-5beedb9c27f0" providerId="AD"/>
  <p188:author id="{7C2B53AF-9E1C-E4FD-6215-512A7988C5BA}" name="Iliescu, Claudia C. (DESE)" initials="" userId="S::Claudia.C.Iliescu@mass.gov::66762d9f-122b-4fa8-a788-e55dbb37e496" providerId="AD"/>
  <p188:author id="{D83C60B2-B235-AE56-81C4-978CEBCC7853}" name="Goldberg, Rachel (DESE)" initials="RG" userId="S::Rachel.Goldberg@mass.gov::bc9b277d-2f7c-46d8-ac91-df6eeb817de1" providerId="AD"/>
  <p188:author id="{B7B755D8-334E-816C-181F-26A689FC8C5F}" name="Erica Gonzales" initials="EG" userId="Erica Gonzales"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0000"/>
    <a:srgbClr val="D00000"/>
    <a:srgbClr val="D60000"/>
    <a:srgbClr val="ED0000"/>
    <a:srgbClr val="1E4782"/>
    <a:srgbClr val="1F4782"/>
    <a:srgbClr val="F3F3F3"/>
    <a:srgbClr val="347AB6"/>
    <a:srgbClr val="B5DFF3"/>
    <a:srgbClr val="EFBC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0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D407B44-A9F9-6344-868B-44BA300F2CC7}" type="datetimeFigureOut">
              <a:rPr lang="en-US" smtClean="0"/>
              <a:t>9/22/2026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7</a:t>
            </a:fld>
            <a:endParaRPr lang="en-US"/>
          </a:p>
        </p:txBody>
      </p:sp>
    </p:spTree>
    <p:extLst>
      <p:ext uri="{BB962C8B-B14F-4D97-AF65-F5344CB8AC3E}">
        <p14:creationId xmlns:p14="http://schemas.microsoft.com/office/powerpoint/2010/main" val="318239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ctr" latinLnBrk="0" hangingPunct="1"/>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16</a:t>
            </a:fld>
            <a:endParaRPr lang="en-US"/>
          </a:p>
        </p:txBody>
      </p:sp>
    </p:spTree>
    <p:extLst>
      <p:ext uri="{BB962C8B-B14F-4D97-AF65-F5344CB8AC3E}">
        <p14:creationId xmlns:p14="http://schemas.microsoft.com/office/powerpoint/2010/main" val="85525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AF889-7045-0C71-8EF1-C2CC8B66EA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23284-45D7-33AC-745E-35B9CBC01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B68403-1550-8B64-BDF9-D391DE6B59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44EF51-3F08-C8E7-8D53-2140F11659D3}"/>
              </a:ext>
            </a:extLst>
          </p:cNvPr>
          <p:cNvSpPr>
            <a:spLocks noGrp="1"/>
          </p:cNvSpPr>
          <p:nvPr>
            <p:ph type="sldNum" sz="quarter" idx="5"/>
          </p:nvPr>
        </p:nvSpPr>
        <p:spPr/>
        <p:txBody>
          <a:bodyPr/>
          <a:lstStyle/>
          <a:p>
            <a:fld id="{9B6DB38A-5D4A-D140-AE31-7200571C691E}" type="slidenum">
              <a:rPr lang="en-US" smtClean="0"/>
              <a:t>17</a:t>
            </a:fld>
            <a:endParaRPr lang="en-US"/>
          </a:p>
        </p:txBody>
      </p:sp>
    </p:spTree>
    <p:extLst>
      <p:ext uri="{BB962C8B-B14F-4D97-AF65-F5344CB8AC3E}">
        <p14:creationId xmlns:p14="http://schemas.microsoft.com/office/powerpoint/2010/main" val="2751783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20</a:t>
            </a:fld>
            <a:endParaRPr lang="en-US"/>
          </a:p>
        </p:txBody>
      </p:sp>
    </p:spTree>
    <p:extLst>
      <p:ext uri="{BB962C8B-B14F-4D97-AF65-F5344CB8AC3E}">
        <p14:creationId xmlns:p14="http://schemas.microsoft.com/office/powerpoint/2010/main" val="3006428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07BB4-EA6D-CEB7-FF61-D6C689C266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796BF-016F-991B-FA22-BD076F5247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AB67B-B4EC-E7D9-53AE-85D3DF60F8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9661FB-3A54-37C7-4F12-C05B98C77FB7}"/>
              </a:ext>
            </a:extLst>
          </p:cNvPr>
          <p:cNvSpPr>
            <a:spLocks noGrp="1"/>
          </p:cNvSpPr>
          <p:nvPr>
            <p:ph type="sldNum" sz="quarter" idx="5"/>
          </p:nvPr>
        </p:nvSpPr>
        <p:spPr/>
        <p:txBody>
          <a:bodyPr/>
          <a:lstStyle/>
          <a:p>
            <a:fld id="{9B6DB38A-5D4A-D140-AE31-7200571C691E}" type="slidenum">
              <a:rPr lang="en-US" smtClean="0"/>
              <a:t>21</a:t>
            </a:fld>
            <a:endParaRPr lang="en-US"/>
          </a:p>
        </p:txBody>
      </p:sp>
    </p:spTree>
    <p:extLst>
      <p:ext uri="{BB962C8B-B14F-4D97-AF65-F5344CB8AC3E}">
        <p14:creationId xmlns:p14="http://schemas.microsoft.com/office/powerpoint/2010/main" val="661771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52EB6-F3F1-4008-8B2D-AE0548B966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D93836-CCB2-43AE-A63D-FACF462BF0F5}"/>
              </a:ext>
            </a:extLst>
          </p:cNvPr>
          <p:cNvSpPr>
            <a:spLocks noGrp="1"/>
          </p:cNvSpPr>
          <p:nvPr>
            <p:ph type="dt" sz="half" idx="10"/>
          </p:nvPr>
        </p:nvSpPr>
        <p:spPr/>
        <p:txBody>
          <a:bodyPr/>
          <a:lstStyle/>
          <a:p>
            <a:fld id="{EEA21964-3FC2-4F50-A321-2B9C7E0B5C6E}" type="datetime1">
              <a:rPr lang="en-US" smtClean="0"/>
              <a:t>9/22/2026</a:t>
            </a:fld>
            <a:endParaRPr lang="en-US"/>
          </a:p>
        </p:txBody>
      </p:sp>
      <p:sp>
        <p:nvSpPr>
          <p:cNvPr id="4" name="Footer Placeholder 3">
            <a:extLst>
              <a:ext uri="{FF2B5EF4-FFF2-40B4-BE49-F238E27FC236}">
                <a16:creationId xmlns:a16="http://schemas.microsoft.com/office/drawing/2014/main" id="{1C01A219-7136-4017-A65B-A4EE86EB0730}"/>
              </a:ext>
            </a:extLst>
          </p:cNvPr>
          <p:cNvSpPr>
            <a:spLocks noGrp="1"/>
          </p:cNvSpPr>
          <p:nvPr>
            <p:ph type="ftr" sz="quarter" idx="11"/>
          </p:nvPr>
        </p:nvSpPr>
        <p:spPr/>
        <p:txBody>
          <a:bodyPr/>
          <a:lstStyle/>
          <a:p>
            <a:r>
              <a:rPr lang="en-US"/>
              <a:t>© 2019 eMetric, LLC This document, including any and all attachments, contains the proprietary and confidential information of eMetric. it is not to be distributed to any party without the explicit written consent of eMetric. </a:t>
            </a:r>
          </a:p>
        </p:txBody>
      </p:sp>
      <p:sp>
        <p:nvSpPr>
          <p:cNvPr id="5" name="Slide Number Placeholder 4">
            <a:extLst>
              <a:ext uri="{FF2B5EF4-FFF2-40B4-BE49-F238E27FC236}">
                <a16:creationId xmlns:a16="http://schemas.microsoft.com/office/drawing/2014/main" id="{E0229A43-1801-43EC-80D4-E146C544117F}"/>
              </a:ext>
            </a:extLst>
          </p:cNvPr>
          <p:cNvSpPr>
            <a:spLocks noGrp="1"/>
          </p:cNvSpPr>
          <p:nvPr>
            <p:ph type="sldNum" sz="quarter" idx="12"/>
          </p:nvPr>
        </p:nvSpPr>
        <p:spPr/>
        <p:txBody>
          <a:bodyPr/>
          <a:lstStyle/>
          <a:p>
            <a:fld id="{C27A4083-C157-40BE-919B-D8790BE1AD5A}" type="slidenum">
              <a:rPr lang="en-US" smtClean="0"/>
              <a:t>‹#›</a:t>
            </a:fld>
            <a:endParaRPr lang="en-US"/>
          </a:p>
        </p:txBody>
      </p:sp>
    </p:spTree>
    <p:extLst>
      <p:ext uri="{BB962C8B-B14F-4D97-AF65-F5344CB8AC3E}">
        <p14:creationId xmlns:p14="http://schemas.microsoft.com/office/powerpoint/2010/main" val="2371257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2"/>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52" r:id="rId5"/>
    <p:sldLayoutId id="2147483653" r:id="rId6"/>
    <p:sldLayoutId id="2147483655" r:id="rId7"/>
    <p:sldLayoutId id="2147483665" r:id="rId8"/>
    <p:sldLayoutId id="2147483664" r:id="rId9"/>
    <p:sldLayoutId id="2147483666" r:id="rId10"/>
    <p:sldLayoutId id="2147483656" r:id="rId11"/>
    <p:sldLayoutId id="2147483660" r:id="rId12"/>
    <p:sldLayoutId id="2147483661" r:id="rId13"/>
    <p:sldLayoutId id="2147483657" r:id="rId14"/>
    <p:sldLayoutId id="2147483669" r:id="rId15"/>
    <p:sldLayoutId id="2147483662" r:id="rId16"/>
    <p:sldLayoutId id="2147483670" r:id="rId17"/>
    <p:sldLayoutId id="2147483663" r:id="rId18"/>
    <p:sldLayoutId id="2147483671" r:id="rId19"/>
    <p:sldLayoutId id="2147483672" r:id="rId20"/>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FC90C-1CD8-FE59-524F-6FA5F01CB521}"/>
              </a:ext>
            </a:extLst>
          </p:cNvPr>
          <p:cNvSpPr>
            <a:spLocks noGrp="1"/>
          </p:cNvSpPr>
          <p:nvPr>
            <p:ph type="ctrTitle"/>
          </p:nvPr>
        </p:nvSpPr>
        <p:spPr/>
        <p:txBody>
          <a:bodyPr>
            <a:normAutofit fontScale="90000"/>
          </a:bodyPr>
          <a:lstStyle/>
          <a:p>
            <a:r>
              <a:rPr lang="en-US" dirty="0"/>
              <a:t>2026 MCAS and Accountability Results</a:t>
            </a:r>
          </a:p>
        </p:txBody>
      </p:sp>
      <p:sp>
        <p:nvSpPr>
          <p:cNvPr id="3" name="Subtitle 2">
            <a:extLst>
              <a:ext uri="{FF2B5EF4-FFF2-40B4-BE49-F238E27FC236}">
                <a16:creationId xmlns:a16="http://schemas.microsoft.com/office/drawing/2014/main" id="{39BCC262-7002-4D11-624A-BD44DB43DFA3}"/>
              </a:ext>
            </a:extLst>
          </p:cNvPr>
          <p:cNvSpPr>
            <a:spLocks noGrp="1"/>
          </p:cNvSpPr>
          <p:nvPr>
            <p:ph type="subTitle" idx="1"/>
          </p:nvPr>
        </p:nvSpPr>
        <p:spPr/>
        <p:txBody>
          <a:bodyPr/>
          <a:lstStyle/>
          <a:p>
            <a:r>
              <a:rPr lang="en-US"/>
              <a:t>Presentation to the Board of Elementary and Secondary Education</a:t>
            </a:r>
          </a:p>
          <a:p>
            <a:r>
              <a:rPr lang="en-US"/>
              <a:t>September 22, 2026</a:t>
            </a:r>
          </a:p>
        </p:txBody>
      </p:sp>
    </p:spTree>
    <p:extLst>
      <p:ext uri="{BB962C8B-B14F-4D97-AF65-F5344CB8AC3E}">
        <p14:creationId xmlns:p14="http://schemas.microsoft.com/office/powerpoint/2010/main" val="3586351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BCC54-B1FB-975A-CB81-B81CD0A72FF7}"/>
              </a:ext>
            </a:extLst>
          </p:cNvPr>
          <p:cNvSpPr>
            <a:spLocks noGrp="1"/>
          </p:cNvSpPr>
          <p:nvPr>
            <p:ph type="title"/>
          </p:nvPr>
        </p:nvSpPr>
        <p:spPr/>
        <p:txBody>
          <a:bodyPr/>
          <a:lstStyle/>
          <a:p>
            <a:r>
              <a:rPr lang="en-US">
                <a:latin typeface="Arial"/>
                <a:cs typeface="Arial"/>
              </a:rPr>
              <a:t>Timeline of Release</a:t>
            </a:r>
            <a:endParaRPr lang="en-US"/>
          </a:p>
        </p:txBody>
      </p:sp>
      <p:sp>
        <p:nvSpPr>
          <p:cNvPr id="3" name="Content Placeholder 2">
            <a:extLst>
              <a:ext uri="{FF2B5EF4-FFF2-40B4-BE49-F238E27FC236}">
                <a16:creationId xmlns:a16="http://schemas.microsoft.com/office/drawing/2014/main" id="{7C96DD5B-6868-FC2A-91B4-DC01A6907D7D}"/>
              </a:ext>
            </a:extLst>
          </p:cNvPr>
          <p:cNvSpPr>
            <a:spLocks noGrp="1"/>
          </p:cNvSpPr>
          <p:nvPr>
            <p:ph idx="1"/>
          </p:nvPr>
        </p:nvSpPr>
        <p:spPr/>
        <p:txBody>
          <a:bodyPr vert="horz" lIns="91440" tIns="45720" rIns="91440" bIns="45720" rtlCol="0" anchor="t">
            <a:normAutofit lnSpcReduction="10000"/>
          </a:bodyPr>
          <a:lstStyle/>
          <a:p>
            <a:r>
              <a:rPr lang="en-US" sz="3200">
                <a:latin typeface="Arial"/>
                <a:cs typeface="Arial"/>
              </a:rPr>
              <a:t>Districts started receiving their results in May on a rolling basis</a:t>
            </a:r>
          </a:p>
          <a:p>
            <a:endParaRPr lang="en-US" sz="3200">
              <a:latin typeface="Arial"/>
              <a:cs typeface="Arial"/>
            </a:endParaRPr>
          </a:p>
          <a:p>
            <a:r>
              <a:rPr lang="en-US" sz="3200">
                <a:latin typeface="Arial"/>
                <a:cs typeface="Arial"/>
              </a:rPr>
              <a:t>Earliest delivery of results to parents and guardians in history of the MCAS program</a:t>
            </a:r>
          </a:p>
          <a:p>
            <a:pPr lvl="1"/>
            <a:r>
              <a:rPr lang="en-US" sz="2800">
                <a:latin typeface="Arial"/>
                <a:cs typeface="Arial"/>
              </a:rPr>
              <a:t>New family portal was made available to districts to share with parents and guardians on August 14th</a:t>
            </a:r>
          </a:p>
          <a:p>
            <a:pPr lvl="1"/>
            <a:r>
              <a:rPr lang="en-US" sz="2800">
                <a:latin typeface="Arial"/>
                <a:cs typeface="Arial"/>
              </a:rPr>
              <a:t>Portal contained 2026 MCAS results and results from the last three school years</a:t>
            </a:r>
            <a:endParaRPr lang="en-US" sz="2800"/>
          </a:p>
          <a:p>
            <a:pPr marL="457200" lvl="1" indent="0">
              <a:buNone/>
            </a:pPr>
            <a:endParaRPr lang="en-US">
              <a:latin typeface="Arial"/>
              <a:cs typeface="Arial"/>
            </a:endParaRPr>
          </a:p>
          <a:p>
            <a:r>
              <a:rPr lang="en-US">
                <a:latin typeface="Arial"/>
                <a:cs typeface="Arial"/>
              </a:rPr>
              <a:t>Public release on September 22nd</a:t>
            </a:r>
            <a:endParaRPr lang="en-US"/>
          </a:p>
        </p:txBody>
      </p:sp>
      <p:sp>
        <p:nvSpPr>
          <p:cNvPr id="4" name="Slide Number Placeholder 3">
            <a:extLst>
              <a:ext uri="{FF2B5EF4-FFF2-40B4-BE49-F238E27FC236}">
                <a16:creationId xmlns:a16="http://schemas.microsoft.com/office/drawing/2014/main" id="{64E73C21-4C3E-15DF-30F1-23FA0E054B15}"/>
              </a:ext>
            </a:extLst>
          </p:cNvPr>
          <p:cNvSpPr>
            <a:spLocks noGrp="1"/>
          </p:cNvSpPr>
          <p:nvPr>
            <p:ph type="sldNum" sz="quarter" idx="12"/>
          </p:nvPr>
        </p:nvSpPr>
        <p:spPr/>
        <p:txBody>
          <a:bodyPr/>
          <a:lstStyle/>
          <a:p>
            <a:fld id="{68A8D22E-6BC5-9E47-900C-2BB94685D9F5}" type="slidenum">
              <a:rPr lang="en-US" smtClean="0"/>
              <a:pPr/>
              <a:t>2</a:t>
            </a:fld>
            <a:endParaRPr lang="en-US"/>
          </a:p>
        </p:txBody>
      </p:sp>
    </p:spTree>
    <p:extLst>
      <p:ext uri="{BB962C8B-B14F-4D97-AF65-F5344CB8AC3E}">
        <p14:creationId xmlns:p14="http://schemas.microsoft.com/office/powerpoint/2010/main" val="473630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F3E16-EA04-FC83-7BAB-118875A9712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72CB789-A920-DB58-33F4-3B7E92518F79}"/>
              </a:ext>
            </a:extLst>
          </p:cNvPr>
          <p:cNvSpPr>
            <a:spLocks noGrp="1"/>
          </p:cNvSpPr>
          <p:nvPr>
            <p:ph type="title"/>
          </p:nvPr>
        </p:nvSpPr>
        <p:spPr>
          <a:xfrm>
            <a:off x="266700" y="149294"/>
            <a:ext cx="11925299" cy="624734"/>
          </a:xfrm>
        </p:spPr>
        <p:txBody>
          <a:bodyPr>
            <a:noAutofit/>
          </a:bodyPr>
          <a:lstStyle/>
          <a:p>
            <a:r>
              <a:rPr lang="en-US">
                <a:solidFill>
                  <a:srgbClr val="1A4785"/>
                </a:solidFill>
                <a:ea typeface="Open Sans Light"/>
              </a:rPr>
              <a:t>MCAS Family Portal</a:t>
            </a:r>
            <a:endParaRPr lang="en-US" sz="3600"/>
          </a:p>
        </p:txBody>
      </p:sp>
      <p:sp>
        <p:nvSpPr>
          <p:cNvPr id="3" name="Rounded Rectangular Callout 11">
            <a:extLst>
              <a:ext uri="{FF2B5EF4-FFF2-40B4-BE49-F238E27FC236}">
                <a16:creationId xmlns:a16="http://schemas.microsoft.com/office/drawing/2014/main" id="{6CC682F9-BD55-8B46-2161-DABEA59BA060}"/>
              </a:ext>
            </a:extLst>
          </p:cNvPr>
          <p:cNvSpPr/>
          <p:nvPr/>
        </p:nvSpPr>
        <p:spPr>
          <a:xfrm>
            <a:off x="422031" y="1328286"/>
            <a:ext cx="2594358" cy="3149121"/>
          </a:xfrm>
          <a:prstGeom prst="wedgeRoundRectCallout">
            <a:avLst>
              <a:gd name="adj1" fmla="val 66842"/>
              <a:gd name="adj2" fmla="val -5725"/>
              <a:gd name="adj3" fmla="val 16667"/>
            </a:avLst>
          </a:prstGeom>
          <a:solidFill>
            <a:srgbClr val="1A4785"/>
          </a:solidFill>
          <a:ln>
            <a:solidFill>
              <a:srgbClr val="2260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Here you can see your student’s score and achievement level, which show you how well they did on the test. </a:t>
            </a:r>
            <a:r>
              <a:rPr lang="en-US">
                <a:latin typeface="Arial" panose="020B0604020202020204" pitchFamily="34" charset="0"/>
                <a:cs typeface="Arial" panose="020B0604020202020204" pitchFamily="34" charset="0"/>
              </a:rPr>
              <a:t>In this example, the student’s score was 524, which is in the Meeting Expectations level.</a:t>
            </a:r>
            <a:endParaRPr lang="en-US">
              <a:solidFill>
                <a:schemeClr val="bg1"/>
              </a:solidFill>
              <a:latin typeface="Arial" panose="020B0604020202020204" pitchFamily="34" charset="0"/>
              <a:cs typeface="Arial" panose="020B0604020202020204" pitchFamily="34" charset="0"/>
            </a:endParaRPr>
          </a:p>
        </p:txBody>
      </p:sp>
      <p:pic>
        <p:nvPicPr>
          <p:cNvPr id="2" name="Picture 1" descr="A screenshot of the test results view for the demo student selected, showing their scale score, achievement level and descriptors.">
            <a:extLst>
              <a:ext uri="{FF2B5EF4-FFF2-40B4-BE49-F238E27FC236}">
                <a16:creationId xmlns:a16="http://schemas.microsoft.com/office/drawing/2014/main" id="{F58AAFE5-1862-1A9D-614A-39A1EDB38AEF}"/>
              </a:ext>
            </a:extLst>
          </p:cNvPr>
          <p:cNvPicPr>
            <a:picLocks noChangeAspect="1"/>
          </p:cNvPicPr>
          <p:nvPr/>
        </p:nvPicPr>
        <p:blipFill>
          <a:blip r:embed="rId2"/>
          <a:stretch>
            <a:fillRect/>
          </a:stretch>
        </p:blipFill>
        <p:spPr>
          <a:xfrm>
            <a:off x="3346744" y="1002628"/>
            <a:ext cx="5498510" cy="5708422"/>
          </a:xfrm>
          <a:prstGeom prst="rect">
            <a:avLst/>
          </a:prstGeom>
        </p:spPr>
      </p:pic>
      <p:sp>
        <p:nvSpPr>
          <p:cNvPr id="13" name="Rounded Rectangular Callout 9">
            <a:extLst>
              <a:ext uri="{FF2B5EF4-FFF2-40B4-BE49-F238E27FC236}">
                <a16:creationId xmlns:a16="http://schemas.microsoft.com/office/drawing/2014/main" id="{96E9102F-FCA9-F65F-BE39-327AFB952EF3}"/>
              </a:ext>
            </a:extLst>
          </p:cNvPr>
          <p:cNvSpPr/>
          <p:nvPr/>
        </p:nvSpPr>
        <p:spPr>
          <a:xfrm>
            <a:off x="9175610" y="1328286"/>
            <a:ext cx="2504659" cy="1391870"/>
          </a:xfrm>
          <a:prstGeom prst="wedgeRoundRectCallout">
            <a:avLst>
              <a:gd name="adj1" fmla="val 44101"/>
              <a:gd name="adj2" fmla="val 13497"/>
              <a:gd name="adj3" fmla="val 16667"/>
            </a:avLst>
          </a:prstGeom>
          <a:solidFill>
            <a:srgbClr val="1A4785"/>
          </a:solidFill>
          <a:ln>
            <a:solidFill>
              <a:srgbClr val="22608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atin typeface="Arial" panose="020B0604020202020204" pitchFamily="34" charset="0"/>
                <a:cs typeface="Arial" panose="020B0604020202020204" pitchFamily="34" charset="0"/>
              </a:rPr>
              <a:t>Print pages from the MCAS Family Portal directly from your browser.</a:t>
            </a:r>
          </a:p>
        </p:txBody>
      </p:sp>
      <p:sp>
        <p:nvSpPr>
          <p:cNvPr id="11" name="Slide Number Placeholder 6">
            <a:extLst>
              <a:ext uri="{FF2B5EF4-FFF2-40B4-BE49-F238E27FC236}">
                <a16:creationId xmlns:a16="http://schemas.microsoft.com/office/drawing/2014/main" id="{05E0AC4E-0C2D-9A6D-556F-61395CA31CCB}"/>
              </a:ext>
            </a:extLst>
          </p:cNvPr>
          <p:cNvSpPr>
            <a:spLocks noGrp="1"/>
          </p:cNvSpPr>
          <p:nvPr>
            <p:ph type="sldNum" sz="quarter" idx="12"/>
          </p:nvPr>
        </p:nvSpPr>
        <p:spPr>
          <a:xfrm>
            <a:off x="12358" y="6280009"/>
            <a:ext cx="591145" cy="428041"/>
          </a:xfrm>
        </p:spPr>
        <p:txBody>
          <a:bodyPr/>
          <a:lstStyle/>
          <a:p>
            <a:fld id="{C27A4083-C157-40BE-919B-D8790BE1AD5A}" type="slidenum">
              <a:rPr lang="en-US" sz="2800" smtClean="0">
                <a:solidFill>
                  <a:srgbClr val="1A4785"/>
                </a:solidFill>
                <a:latin typeface="Aptos" panose="020B0004020202020204" pitchFamily="34" charset="0"/>
              </a:rPr>
              <a:t>3</a:t>
            </a:fld>
            <a:endParaRPr lang="en-US" sz="2800">
              <a:solidFill>
                <a:srgbClr val="1A4785"/>
              </a:solidFill>
              <a:latin typeface="Aptos" panose="020B0004020202020204" pitchFamily="34" charset="0"/>
            </a:endParaRPr>
          </a:p>
        </p:txBody>
      </p:sp>
      <p:sp>
        <p:nvSpPr>
          <p:cNvPr id="6" name="Rectangle 5">
            <a:extLst>
              <a:ext uri="{FF2B5EF4-FFF2-40B4-BE49-F238E27FC236}">
                <a16:creationId xmlns:a16="http://schemas.microsoft.com/office/drawing/2014/main" id="{FABCBE83-9368-749F-8E89-5EFC23103E29}"/>
              </a:ext>
              <a:ext uri="{C183D7F6-B498-43B3-948B-1728B52AA6E4}">
                <adec:decorative xmlns:adec="http://schemas.microsoft.com/office/drawing/2017/decorative" val="1"/>
              </a:ext>
            </a:extLst>
          </p:cNvPr>
          <p:cNvSpPr/>
          <p:nvPr/>
        </p:nvSpPr>
        <p:spPr>
          <a:xfrm>
            <a:off x="-1" y="6712055"/>
            <a:ext cx="12192001" cy="82915"/>
          </a:xfrm>
          <a:prstGeom prst="rect">
            <a:avLst/>
          </a:prstGeom>
          <a:solidFill>
            <a:srgbClr val="FFC1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D85701-3206-CA3F-6B5D-D1D6C039917D}"/>
              </a:ext>
              <a:ext uri="{C183D7F6-B498-43B3-948B-1728B52AA6E4}">
                <adec:decorative xmlns:adec="http://schemas.microsoft.com/office/drawing/2017/decorative" val="1"/>
              </a:ext>
            </a:extLst>
          </p:cNvPr>
          <p:cNvSpPr/>
          <p:nvPr/>
        </p:nvSpPr>
        <p:spPr>
          <a:xfrm>
            <a:off x="-2" y="6794971"/>
            <a:ext cx="12192002" cy="63030"/>
          </a:xfrm>
          <a:prstGeom prst="rect">
            <a:avLst/>
          </a:prstGeom>
          <a:solidFill>
            <a:srgbClr val="1A47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0410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C017C-A7FD-EDCA-36E7-D032344BAB4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5217055-3305-425A-6A6D-9AF29BD454E5}"/>
              </a:ext>
            </a:extLst>
          </p:cNvPr>
          <p:cNvSpPr>
            <a:spLocks noGrp="1"/>
          </p:cNvSpPr>
          <p:nvPr>
            <p:ph type="title"/>
          </p:nvPr>
        </p:nvSpPr>
        <p:spPr>
          <a:xfrm>
            <a:off x="258439" y="149294"/>
            <a:ext cx="11269531" cy="624734"/>
          </a:xfrm>
        </p:spPr>
        <p:txBody>
          <a:bodyPr>
            <a:noAutofit/>
          </a:bodyPr>
          <a:lstStyle/>
          <a:p>
            <a:r>
              <a:rPr lang="en-US">
                <a:solidFill>
                  <a:srgbClr val="1A4785"/>
                </a:solidFill>
                <a:ea typeface="Open Sans Light"/>
              </a:rPr>
              <a:t>MCAS Family Portal </a:t>
            </a:r>
            <a:endParaRPr lang="en-US" sz="3600">
              <a:ea typeface="Open Sans Light"/>
            </a:endParaRPr>
          </a:p>
        </p:txBody>
      </p:sp>
      <p:sp>
        <p:nvSpPr>
          <p:cNvPr id="3" name="Rounded Rectangular Callout 11">
            <a:extLst>
              <a:ext uri="{FF2B5EF4-FFF2-40B4-BE49-F238E27FC236}">
                <a16:creationId xmlns:a16="http://schemas.microsoft.com/office/drawing/2014/main" id="{C9F5ED3A-D1B1-2375-1814-3D0056C8D7A9}"/>
              </a:ext>
            </a:extLst>
          </p:cNvPr>
          <p:cNvSpPr/>
          <p:nvPr/>
        </p:nvSpPr>
        <p:spPr>
          <a:xfrm>
            <a:off x="258439" y="1000053"/>
            <a:ext cx="3097710" cy="1677622"/>
          </a:xfrm>
          <a:prstGeom prst="wedgeRoundRectCallout">
            <a:avLst>
              <a:gd name="adj1" fmla="val 78552"/>
              <a:gd name="adj2" fmla="val -4664"/>
              <a:gd name="adj3" fmla="val 16667"/>
            </a:avLst>
          </a:prstGeom>
          <a:solidFill>
            <a:srgbClr val="1A4785"/>
          </a:solidFill>
          <a:ln>
            <a:solidFill>
              <a:srgbClr val="2260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See how your student performed on specific reporting categories, or areas of learning within a subject.</a:t>
            </a:r>
          </a:p>
        </p:txBody>
      </p:sp>
      <p:sp>
        <p:nvSpPr>
          <p:cNvPr id="12" name="Rounded Rectangular Callout 11">
            <a:extLst>
              <a:ext uri="{FF2B5EF4-FFF2-40B4-BE49-F238E27FC236}">
                <a16:creationId xmlns:a16="http://schemas.microsoft.com/office/drawing/2014/main" id="{04E1ED82-2E47-C84F-BD38-80903D9D21B8}"/>
              </a:ext>
            </a:extLst>
          </p:cNvPr>
          <p:cNvSpPr/>
          <p:nvPr/>
        </p:nvSpPr>
        <p:spPr>
          <a:xfrm>
            <a:off x="307930" y="4224374"/>
            <a:ext cx="3097709" cy="1968715"/>
          </a:xfrm>
          <a:prstGeom prst="wedgeRoundRectCallout">
            <a:avLst>
              <a:gd name="adj1" fmla="val 225307"/>
              <a:gd name="adj2" fmla="val 7685"/>
              <a:gd name="adj3" fmla="val 16667"/>
            </a:avLst>
          </a:prstGeom>
          <a:solidFill>
            <a:srgbClr val="1A4785"/>
          </a:solidFill>
          <a:ln>
            <a:solidFill>
              <a:srgbClr val="2260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Compare the percentage of points your student earned with the percentage of points other students in their school, district, and state earned.</a:t>
            </a:r>
          </a:p>
        </p:txBody>
      </p:sp>
      <p:pic>
        <p:nvPicPr>
          <p:cNvPr id="7" name="Picture 6" descr="A screenshot of the test results view for the demo student selected, showing their performance by reporting category.">
            <a:extLst>
              <a:ext uri="{FF2B5EF4-FFF2-40B4-BE49-F238E27FC236}">
                <a16:creationId xmlns:a16="http://schemas.microsoft.com/office/drawing/2014/main" id="{F3DA2682-0D1A-DB90-F703-A6247E311B6B}"/>
              </a:ext>
            </a:extLst>
          </p:cNvPr>
          <p:cNvPicPr>
            <a:picLocks noChangeAspect="1"/>
          </p:cNvPicPr>
          <p:nvPr/>
        </p:nvPicPr>
        <p:blipFill>
          <a:blip r:embed="rId2"/>
          <a:stretch>
            <a:fillRect/>
          </a:stretch>
        </p:blipFill>
        <p:spPr>
          <a:xfrm>
            <a:off x="4230821" y="887252"/>
            <a:ext cx="7111407" cy="5490970"/>
          </a:xfrm>
          <a:prstGeom prst="rect">
            <a:avLst/>
          </a:prstGeom>
        </p:spPr>
      </p:pic>
      <p:sp>
        <p:nvSpPr>
          <p:cNvPr id="13" name="Slide Number Placeholder 6">
            <a:extLst>
              <a:ext uri="{FF2B5EF4-FFF2-40B4-BE49-F238E27FC236}">
                <a16:creationId xmlns:a16="http://schemas.microsoft.com/office/drawing/2014/main" id="{F66258F1-7C43-BC05-7C56-B5E9DB7D5192}"/>
              </a:ext>
            </a:extLst>
          </p:cNvPr>
          <p:cNvSpPr>
            <a:spLocks noGrp="1"/>
          </p:cNvSpPr>
          <p:nvPr>
            <p:ph type="sldNum" sz="quarter" idx="12"/>
          </p:nvPr>
        </p:nvSpPr>
        <p:spPr>
          <a:xfrm>
            <a:off x="12358" y="6280009"/>
            <a:ext cx="591145" cy="428041"/>
          </a:xfrm>
        </p:spPr>
        <p:txBody>
          <a:bodyPr/>
          <a:lstStyle/>
          <a:p>
            <a:fld id="{C27A4083-C157-40BE-919B-D8790BE1AD5A}" type="slidenum">
              <a:rPr lang="en-US" sz="2800" smtClean="0">
                <a:solidFill>
                  <a:srgbClr val="1A4785"/>
                </a:solidFill>
                <a:latin typeface="Aptos" panose="020B0004020202020204" pitchFamily="34" charset="0"/>
              </a:rPr>
              <a:t>4</a:t>
            </a:fld>
            <a:endParaRPr lang="en-US" sz="2800">
              <a:solidFill>
                <a:srgbClr val="1A4785"/>
              </a:solidFill>
              <a:latin typeface="Aptos" panose="020B0004020202020204" pitchFamily="34" charset="0"/>
            </a:endParaRPr>
          </a:p>
        </p:txBody>
      </p:sp>
      <p:sp>
        <p:nvSpPr>
          <p:cNvPr id="6" name="Rectangle 5">
            <a:extLst>
              <a:ext uri="{FF2B5EF4-FFF2-40B4-BE49-F238E27FC236}">
                <a16:creationId xmlns:a16="http://schemas.microsoft.com/office/drawing/2014/main" id="{D08F144B-C611-D197-C15D-3D5C240A53AC}"/>
              </a:ext>
              <a:ext uri="{C183D7F6-B498-43B3-948B-1728B52AA6E4}">
                <adec:decorative xmlns:adec="http://schemas.microsoft.com/office/drawing/2017/decorative" val="1"/>
              </a:ext>
            </a:extLst>
          </p:cNvPr>
          <p:cNvSpPr/>
          <p:nvPr/>
        </p:nvSpPr>
        <p:spPr>
          <a:xfrm>
            <a:off x="-1" y="6712055"/>
            <a:ext cx="12192001" cy="82915"/>
          </a:xfrm>
          <a:prstGeom prst="rect">
            <a:avLst/>
          </a:prstGeom>
          <a:solidFill>
            <a:srgbClr val="FFC1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75D6325-0855-4C37-1D9C-1AD497CE2D35}"/>
              </a:ext>
              <a:ext uri="{C183D7F6-B498-43B3-948B-1728B52AA6E4}">
                <adec:decorative xmlns:adec="http://schemas.microsoft.com/office/drawing/2017/decorative" val="1"/>
              </a:ext>
            </a:extLst>
          </p:cNvPr>
          <p:cNvSpPr/>
          <p:nvPr/>
        </p:nvSpPr>
        <p:spPr>
          <a:xfrm>
            <a:off x="-2" y="6794971"/>
            <a:ext cx="12192002" cy="63030"/>
          </a:xfrm>
          <a:prstGeom prst="rect">
            <a:avLst/>
          </a:prstGeom>
          <a:solidFill>
            <a:srgbClr val="1A47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7766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56009-2DD5-70A0-756B-E022A5044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2BBF54-3001-94A1-0AB0-19922B5067D0}"/>
              </a:ext>
            </a:extLst>
          </p:cNvPr>
          <p:cNvSpPr>
            <a:spLocks noGrp="1"/>
          </p:cNvSpPr>
          <p:nvPr>
            <p:ph type="title"/>
          </p:nvPr>
        </p:nvSpPr>
        <p:spPr>
          <a:xfrm>
            <a:off x="173179" y="308699"/>
            <a:ext cx="10515600" cy="861002"/>
          </a:xfrm>
        </p:spPr>
        <p:txBody>
          <a:bodyPr/>
          <a:lstStyle/>
          <a:p>
            <a:r>
              <a:rPr lang="en-US"/>
              <a:t>MCAS Results</a:t>
            </a:r>
          </a:p>
        </p:txBody>
      </p:sp>
      <p:sp>
        <p:nvSpPr>
          <p:cNvPr id="3" name="Content Placeholder 2">
            <a:extLst>
              <a:ext uri="{FF2B5EF4-FFF2-40B4-BE49-F238E27FC236}">
                <a16:creationId xmlns:a16="http://schemas.microsoft.com/office/drawing/2014/main" id="{0961555E-4599-A996-8FC6-2E5BFBD6F6F6}"/>
              </a:ext>
            </a:extLst>
          </p:cNvPr>
          <p:cNvSpPr>
            <a:spLocks noGrp="1"/>
          </p:cNvSpPr>
          <p:nvPr>
            <p:ph idx="1"/>
          </p:nvPr>
        </p:nvSpPr>
        <p:spPr>
          <a:xfrm>
            <a:off x="173179" y="1591254"/>
            <a:ext cx="11890665" cy="4414692"/>
          </a:xfrm>
        </p:spPr>
        <p:txBody>
          <a:bodyPr vert="horz" lIns="91440" tIns="45720" rIns="91440" bIns="45720" rtlCol="0" anchor="t">
            <a:normAutofit/>
          </a:bodyPr>
          <a:lstStyle/>
          <a:p>
            <a:r>
              <a:rPr lang="en-US" sz="2900" dirty="0">
                <a:latin typeface="Arial"/>
                <a:cs typeface="Arial"/>
              </a:rPr>
              <a:t>For grades 3-8 and 10, ELA results decreased from 2025. </a:t>
            </a:r>
            <a:endParaRPr lang="en-US" dirty="0"/>
          </a:p>
          <a:p>
            <a:r>
              <a:rPr lang="en-US" sz="2900" dirty="0">
                <a:latin typeface="Arial"/>
                <a:cs typeface="Arial"/>
              </a:rPr>
              <a:t>For grades 3-8 and 10, Math results were mostly flat.  </a:t>
            </a:r>
            <a:endParaRPr lang="en-US" dirty="0"/>
          </a:p>
          <a:p>
            <a:r>
              <a:rPr lang="en-US" sz="2900" dirty="0">
                <a:latin typeface="Arial"/>
                <a:cs typeface="Arial"/>
              </a:rPr>
              <a:t>Results in Science reflected an increase in grade 8 and a decrease in grades 5 and 10 when compared to 2025. </a:t>
            </a:r>
            <a:endParaRPr lang="en-US" dirty="0"/>
          </a:p>
          <a:p>
            <a:r>
              <a:rPr lang="en-US" sz="2900" dirty="0">
                <a:latin typeface="Arial"/>
                <a:cs typeface="Arial"/>
              </a:rPr>
              <a:t>Results in grade 8 Civics were flat.</a:t>
            </a:r>
            <a:endParaRPr lang="en-US" dirty="0"/>
          </a:p>
          <a:p>
            <a:r>
              <a:rPr lang="en-US" sz="2900" dirty="0">
                <a:latin typeface="Arial"/>
                <a:cs typeface="Arial"/>
              </a:rPr>
              <a:t>A majority of schools have stabilized across the last two years</a:t>
            </a:r>
            <a:endParaRPr lang="en-US" sz="2900" dirty="0"/>
          </a:p>
          <a:p>
            <a:endParaRPr lang="en-US"/>
          </a:p>
          <a:p>
            <a:endParaRPr lang="en-US"/>
          </a:p>
          <a:p>
            <a:endParaRPr lang="en-US"/>
          </a:p>
          <a:p>
            <a:pPr marL="0" indent="0">
              <a:buNone/>
            </a:pPr>
            <a:endParaRPr lang="en-US"/>
          </a:p>
          <a:p>
            <a:endParaRPr lang="en-US"/>
          </a:p>
          <a:p>
            <a:pPr lvl="2"/>
            <a:endParaRPr lang="en-US"/>
          </a:p>
        </p:txBody>
      </p:sp>
      <p:sp>
        <p:nvSpPr>
          <p:cNvPr id="4" name="Slide Number Placeholder 3">
            <a:extLst>
              <a:ext uri="{FF2B5EF4-FFF2-40B4-BE49-F238E27FC236}">
                <a16:creationId xmlns:a16="http://schemas.microsoft.com/office/drawing/2014/main" id="{8EEA4D64-4E4A-561B-BF80-522D99D3F3F5}"/>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pPr/>
              <a:t>5</a:t>
            </a:fld>
            <a:endParaRPr lang="en-US"/>
          </a:p>
        </p:txBody>
      </p:sp>
    </p:spTree>
    <p:extLst>
      <p:ext uri="{BB962C8B-B14F-4D97-AF65-F5344CB8AC3E}">
        <p14:creationId xmlns:p14="http://schemas.microsoft.com/office/powerpoint/2010/main" val="3337914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DACBF4-5FF1-A161-A63A-1D6EBF2D8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A1D28-18FF-00C7-0EC5-67F98063538F}"/>
              </a:ext>
            </a:extLst>
          </p:cNvPr>
          <p:cNvSpPr>
            <a:spLocks noGrp="1"/>
          </p:cNvSpPr>
          <p:nvPr>
            <p:ph type="title"/>
          </p:nvPr>
        </p:nvSpPr>
        <p:spPr>
          <a:xfrm>
            <a:off x="173179" y="308699"/>
            <a:ext cx="10515600" cy="861002"/>
          </a:xfrm>
        </p:spPr>
        <p:txBody>
          <a:bodyPr vert="horz" lIns="91440" tIns="45720" rIns="91440" bIns="45720" rtlCol="0" anchor="ctr">
            <a:normAutofit/>
          </a:bodyPr>
          <a:lstStyle/>
          <a:p>
            <a:r>
              <a:rPr lang="en-US">
                <a:latin typeface="Arial"/>
                <a:cs typeface="Arial"/>
              </a:rPr>
              <a:t>2026 ELA Results for Grades 3-8</a:t>
            </a:r>
          </a:p>
        </p:txBody>
      </p:sp>
      <p:sp>
        <p:nvSpPr>
          <p:cNvPr id="5" name="TextBox 4">
            <a:extLst>
              <a:ext uri="{FF2B5EF4-FFF2-40B4-BE49-F238E27FC236}">
                <a16:creationId xmlns:a16="http://schemas.microsoft.com/office/drawing/2014/main" id="{E4E06178-906F-052E-A36B-E4EB82A0AA0C}"/>
              </a:ext>
            </a:extLst>
          </p:cNvPr>
          <p:cNvSpPr txBox="1"/>
          <p:nvPr/>
        </p:nvSpPr>
        <p:spPr>
          <a:xfrm>
            <a:off x="5661177" y="1344454"/>
            <a:ext cx="619336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00">
                <a:latin typeface="Arial"/>
                <a:cs typeface="Arial"/>
              </a:rPr>
              <a:t>Due to rounding, the sum of the achievement level categories may not equal 100. </a:t>
            </a:r>
          </a:p>
        </p:txBody>
      </p:sp>
      <p:graphicFrame>
        <p:nvGraphicFramePr>
          <p:cNvPr id="15" name="Content Placeholder 14" descr="Table 1">
            <a:extLst>
              <a:ext uri="{FF2B5EF4-FFF2-40B4-BE49-F238E27FC236}">
                <a16:creationId xmlns:a16="http://schemas.microsoft.com/office/drawing/2014/main" id="{930562F3-A1A1-2ACC-263A-4AB66C96F593}"/>
              </a:ext>
            </a:extLst>
          </p:cNvPr>
          <p:cNvGraphicFramePr>
            <a:graphicFrameLocks noGrp="1"/>
          </p:cNvGraphicFramePr>
          <p:nvPr>
            <p:ph idx="1"/>
            <p:extLst>
              <p:ext uri="{D42A27DB-BD31-4B8C-83A1-F6EECF244321}">
                <p14:modId xmlns:p14="http://schemas.microsoft.com/office/powerpoint/2010/main" val="2940381634"/>
              </p:ext>
            </p:extLst>
          </p:nvPr>
        </p:nvGraphicFramePr>
        <p:xfrm>
          <a:off x="173036" y="1590675"/>
          <a:ext cx="11681507" cy="3623310"/>
        </p:xfrm>
        <a:graphic>
          <a:graphicData uri="http://schemas.openxmlformats.org/drawingml/2006/table">
            <a:tbl>
              <a:tblPr firstRow="1" firstCol="1" bandRow="1">
                <a:tableStyleId>{5C22544A-7EE6-4342-B048-85BDC9FD1C3A}</a:tableStyleId>
              </a:tblPr>
              <a:tblGrid>
                <a:gridCol w="1927907">
                  <a:extLst>
                    <a:ext uri="{9D8B030D-6E8A-4147-A177-3AD203B41FA5}">
                      <a16:colId xmlns:a16="http://schemas.microsoft.com/office/drawing/2014/main" val="3979276775"/>
                    </a:ext>
                  </a:extLst>
                </a:gridCol>
                <a:gridCol w="1066800">
                  <a:extLst>
                    <a:ext uri="{9D8B030D-6E8A-4147-A177-3AD203B41FA5}">
                      <a16:colId xmlns:a16="http://schemas.microsoft.com/office/drawing/2014/main" val="2537141192"/>
                    </a:ext>
                  </a:extLst>
                </a:gridCol>
                <a:gridCol w="1066800">
                  <a:extLst>
                    <a:ext uri="{9D8B030D-6E8A-4147-A177-3AD203B41FA5}">
                      <a16:colId xmlns:a16="http://schemas.microsoft.com/office/drawing/2014/main" val="418799688"/>
                    </a:ext>
                  </a:extLst>
                </a:gridCol>
                <a:gridCol w="1066800">
                  <a:extLst>
                    <a:ext uri="{9D8B030D-6E8A-4147-A177-3AD203B41FA5}">
                      <a16:colId xmlns:a16="http://schemas.microsoft.com/office/drawing/2014/main" val="3998481871"/>
                    </a:ext>
                  </a:extLst>
                </a:gridCol>
                <a:gridCol w="1066800">
                  <a:extLst>
                    <a:ext uri="{9D8B030D-6E8A-4147-A177-3AD203B41FA5}">
                      <a16:colId xmlns:a16="http://schemas.microsoft.com/office/drawing/2014/main" val="1283894408"/>
                    </a:ext>
                  </a:extLst>
                </a:gridCol>
                <a:gridCol w="1066800">
                  <a:extLst>
                    <a:ext uri="{9D8B030D-6E8A-4147-A177-3AD203B41FA5}">
                      <a16:colId xmlns:a16="http://schemas.microsoft.com/office/drawing/2014/main" val="1338983518"/>
                    </a:ext>
                  </a:extLst>
                </a:gridCol>
                <a:gridCol w="2209800">
                  <a:extLst>
                    <a:ext uri="{9D8B030D-6E8A-4147-A177-3AD203B41FA5}">
                      <a16:colId xmlns:a16="http://schemas.microsoft.com/office/drawing/2014/main" val="456189584"/>
                    </a:ext>
                  </a:extLst>
                </a:gridCol>
                <a:gridCol w="2209800">
                  <a:extLst>
                    <a:ext uri="{9D8B030D-6E8A-4147-A177-3AD203B41FA5}">
                      <a16:colId xmlns:a16="http://schemas.microsoft.com/office/drawing/2014/main" val="2979292204"/>
                    </a:ext>
                  </a:extLst>
                </a:gridCol>
              </a:tblGrid>
              <a:tr h="400050">
                <a:tc>
                  <a:txBody>
                    <a:bodyPr/>
                    <a:lstStyle/>
                    <a:p>
                      <a:pPr>
                        <a:buNone/>
                      </a:pPr>
                      <a:r>
                        <a:rPr lang="en-US" sz="1600">
                          <a:effectLst/>
                          <a:latin typeface="Arial"/>
                          <a:cs typeface="Arial"/>
                        </a:rPr>
                        <a:t>Grades</a:t>
                      </a: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2026</a:t>
                      </a:r>
                    </a:p>
                    <a:p>
                      <a:pPr lvl="0" algn="ctr">
                        <a:buNone/>
                      </a:pPr>
                      <a:r>
                        <a:rPr lang="en-US" sz="1600" b="1">
                          <a:solidFill>
                            <a:srgbClr val="F3F3F3"/>
                          </a:solidFill>
                          <a:effectLst/>
                          <a:latin typeface="Arial"/>
                          <a:cs typeface="Arial"/>
                        </a:rPr>
                        <a:t>NM </a:t>
                      </a:r>
                      <a:r>
                        <a:rPr lang="en-US" sz="1600" b="1" i="0" u="none" strike="noStrike" noProof="0">
                          <a:solidFill>
                            <a:srgbClr val="F3F3F3"/>
                          </a:solidFill>
                          <a:effectLst/>
                          <a:latin typeface="Arial"/>
                          <a:cs typeface="Arial"/>
                        </a:rPr>
                        <a:t>%</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PM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buNone/>
                      </a:pPr>
                      <a:r>
                        <a:rPr lang="en-US" sz="1600" b="1" kern="1200" noProof="0">
                          <a:solidFill>
                            <a:srgbClr val="F3F3F3"/>
                          </a:solidFill>
                          <a:effectLst/>
                          <a:latin typeface="Arial"/>
                          <a:ea typeface="+mn-ea"/>
                          <a:cs typeface="Arial"/>
                        </a:rPr>
                        <a:t>M/E </a:t>
                      </a:r>
                    </a:p>
                    <a:p>
                      <a:pPr lvl="0" algn="ctr">
                        <a:buNone/>
                      </a:pPr>
                      <a:r>
                        <a:rPr lang="en-US" sz="1600" b="1" kern="1200" noProof="0">
                          <a:solidFill>
                            <a:srgbClr val="F3F3F3"/>
                          </a:solidFill>
                          <a:effectLst/>
                          <a:latin typeface="Arial"/>
                          <a:ea typeface="+mn-ea"/>
                          <a:cs typeface="Arial"/>
                        </a:rPr>
                        <a:t>Change Compared to </a:t>
                      </a:r>
                      <a:r>
                        <a:rPr lang="en-US" sz="1600" b="1">
                          <a:solidFill>
                            <a:srgbClr val="F3F3F3"/>
                          </a:solidFill>
                          <a:effectLst/>
                          <a:latin typeface="Arial"/>
                          <a:cs typeface="Arial"/>
                        </a:rPr>
                        <a:t>2025</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M/E </a:t>
                      </a:r>
                    </a:p>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Change Compared to </a:t>
                      </a:r>
                      <a:r>
                        <a:rPr lang="en-US" sz="1600" b="1">
                          <a:solidFill>
                            <a:srgbClr val="F3F3F3"/>
                          </a:solidFill>
                          <a:effectLst/>
                          <a:latin typeface="Arial"/>
                          <a:cs typeface="Arial"/>
                        </a:rPr>
                        <a:t>2019</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extLst>
                  <a:ext uri="{0D108BD9-81ED-4DB2-BD59-A6C34878D82A}">
                    <a16:rowId xmlns:a16="http://schemas.microsoft.com/office/drawing/2014/main" val="3553129844"/>
                  </a:ext>
                </a:extLst>
              </a:tr>
              <a:tr h="400050">
                <a:tc>
                  <a:txBody>
                    <a:bodyPr/>
                    <a:lstStyle/>
                    <a:p>
                      <a:pPr fontAlgn="base">
                        <a:buNone/>
                      </a:pPr>
                      <a:r>
                        <a:rPr lang="en-US" sz="1600" b="1">
                          <a:solidFill>
                            <a:schemeClr val="tx1"/>
                          </a:solidFill>
                          <a:effectLst/>
                          <a:latin typeface="Arial"/>
                          <a:cs typeface="Arial"/>
                        </a:rPr>
                        <a:t>Grade 3</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19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43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-13</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1692638724"/>
                  </a:ext>
                </a:extLst>
              </a:tr>
              <a:tr h="400050">
                <a:tc>
                  <a:txBody>
                    <a:bodyPr/>
                    <a:lstStyle/>
                    <a:p>
                      <a:pPr fontAlgn="base">
                        <a:buNone/>
                      </a:pPr>
                      <a:r>
                        <a:rPr lang="en-US" sz="1600" b="1">
                          <a:solidFill>
                            <a:schemeClr val="tx1"/>
                          </a:solidFill>
                          <a:effectLst/>
                          <a:latin typeface="Arial"/>
                          <a:cs typeface="Arial"/>
                        </a:rPr>
                        <a:t>Grade 4</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18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45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33</a:t>
                      </a:r>
                      <a:endParaRPr lang="en-US"/>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-3</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-15</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1346706764"/>
                  </a:ext>
                </a:extLst>
              </a:tr>
              <a:tr h="400050">
                <a:tc>
                  <a:txBody>
                    <a:bodyPr/>
                    <a:lstStyle/>
                    <a:p>
                      <a:pPr fontAlgn="base">
                        <a:buNone/>
                      </a:pPr>
                      <a:r>
                        <a:rPr lang="en-US" sz="1600" b="1">
                          <a:solidFill>
                            <a:schemeClr val="tx1"/>
                          </a:solidFill>
                          <a:effectLst/>
                          <a:latin typeface="Arial"/>
                          <a:cs typeface="Arial"/>
                        </a:rPr>
                        <a:t>Grade 5</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18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44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effectLst/>
                          <a:latin typeface="Arial"/>
                          <a:cs typeface="Arial"/>
                        </a:rPr>
                        <a:t>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-14</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307131761"/>
                  </a:ext>
                </a:extLst>
              </a:tr>
              <a:tr h="400050">
                <a:tc>
                  <a:txBody>
                    <a:bodyPr/>
                    <a:lstStyle/>
                    <a:p>
                      <a:pPr fontAlgn="base">
                        <a:buNone/>
                      </a:pPr>
                      <a:r>
                        <a:rPr lang="en-US" sz="1600" b="1">
                          <a:solidFill>
                            <a:schemeClr val="tx1"/>
                          </a:solidFill>
                          <a:effectLst/>
                          <a:latin typeface="Arial"/>
                          <a:cs typeface="Arial"/>
                        </a:rPr>
                        <a:t>Grade 6</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24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40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-13</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3524821689"/>
                  </a:ext>
                </a:extLst>
              </a:tr>
              <a:tr h="400050">
                <a:tc>
                  <a:txBody>
                    <a:bodyPr/>
                    <a:lstStyle/>
                    <a:p>
                      <a:pPr fontAlgn="base">
                        <a:buNone/>
                      </a:pPr>
                      <a:r>
                        <a:rPr lang="en-US" sz="1600" b="1">
                          <a:solidFill>
                            <a:schemeClr val="tx1"/>
                          </a:solidFill>
                          <a:effectLst/>
                          <a:latin typeface="Arial"/>
                          <a:cs typeface="Arial"/>
                        </a:rPr>
                        <a:t>Grade 7</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22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40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-8</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1429047972"/>
                  </a:ext>
                </a:extLst>
              </a:tr>
              <a:tr h="400050">
                <a:tc>
                  <a:txBody>
                    <a:bodyPr/>
                    <a:lstStyle/>
                    <a:p>
                      <a:pPr fontAlgn="base">
                        <a:buNone/>
                      </a:pPr>
                      <a:r>
                        <a:rPr lang="en-US" sz="1600" b="1">
                          <a:solidFill>
                            <a:schemeClr val="tx1"/>
                          </a:solidFill>
                          <a:effectLst/>
                          <a:latin typeface="Arial"/>
                          <a:cs typeface="Arial"/>
                        </a:rPr>
                        <a:t>Grade 8</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25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10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42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-10</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4168127394"/>
                  </a:ext>
                </a:extLst>
              </a:tr>
              <a:tr h="400050">
                <a:tc>
                  <a:txBody>
                    <a:bodyPr/>
                    <a:lstStyle/>
                    <a:p>
                      <a:pPr fontAlgn="base">
                        <a:buNone/>
                      </a:pPr>
                      <a:r>
                        <a:rPr lang="en-US" sz="1600" b="1">
                          <a:solidFill>
                            <a:schemeClr val="tx1"/>
                          </a:solidFill>
                          <a:effectLst/>
                          <a:latin typeface="Arial"/>
                          <a:cs typeface="Arial"/>
                        </a:rPr>
                        <a:t>Grades 3-8</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21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40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-12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4049639942"/>
                  </a:ext>
                </a:extLst>
              </a:tr>
            </a:tbl>
          </a:graphicData>
        </a:graphic>
      </p:graphicFrame>
      <p:sp>
        <p:nvSpPr>
          <p:cNvPr id="4" name="Slide Number Placeholder 3">
            <a:extLst>
              <a:ext uri="{FF2B5EF4-FFF2-40B4-BE49-F238E27FC236}">
                <a16:creationId xmlns:a16="http://schemas.microsoft.com/office/drawing/2014/main" id="{AB380534-E583-46F5-E3FA-7B10320ED7B2}"/>
              </a:ext>
            </a:extLst>
          </p:cNvPr>
          <p:cNvSpPr>
            <a:spLocks noGrp="1"/>
          </p:cNvSpPr>
          <p:nvPr>
            <p:ph type="sldNum" sz="quarter" idx="12"/>
          </p:nvPr>
        </p:nvSpPr>
        <p:spPr>
          <a:xfrm>
            <a:off x="9632372" y="6492875"/>
            <a:ext cx="2324099" cy="246495"/>
          </a:xfrm>
        </p:spPr>
        <p:txBody>
          <a:bodyPr vert="horz" lIns="91440" tIns="45720" rIns="91440" bIns="45720" rtlCol="0" anchor="ctr">
            <a:normAutofit fontScale="85000" lnSpcReduction="20000"/>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2011700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F4C511-1A62-772A-4C2D-58BEA917CC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2BF5A-617F-CDE5-8671-A57EEF366C3B}"/>
              </a:ext>
            </a:extLst>
          </p:cNvPr>
          <p:cNvSpPr>
            <a:spLocks noGrp="1"/>
          </p:cNvSpPr>
          <p:nvPr>
            <p:ph type="title"/>
          </p:nvPr>
        </p:nvSpPr>
        <p:spPr>
          <a:xfrm>
            <a:off x="173038" y="307975"/>
            <a:ext cx="10515600" cy="862013"/>
          </a:xfrm>
        </p:spPr>
        <p:txBody>
          <a:bodyPr vert="horz" lIns="91440" tIns="45720" rIns="91440" bIns="45720" rtlCol="0" anchor="ctr">
            <a:normAutofit fontScale="90000"/>
          </a:bodyPr>
          <a:lstStyle/>
          <a:p>
            <a:r>
              <a:rPr lang="en-US">
                <a:latin typeface="Arial"/>
                <a:cs typeface="Arial"/>
              </a:rPr>
              <a:t>2026 ELA Results by Student Group for Grades 3-8</a:t>
            </a:r>
          </a:p>
        </p:txBody>
      </p:sp>
      <p:sp>
        <p:nvSpPr>
          <p:cNvPr id="5" name="TextBox 4">
            <a:extLst>
              <a:ext uri="{FF2B5EF4-FFF2-40B4-BE49-F238E27FC236}">
                <a16:creationId xmlns:a16="http://schemas.microsoft.com/office/drawing/2014/main" id="{2E99E1CC-32C4-6254-5296-0ED0B168E415}"/>
              </a:ext>
            </a:extLst>
          </p:cNvPr>
          <p:cNvSpPr txBox="1"/>
          <p:nvPr/>
        </p:nvSpPr>
        <p:spPr>
          <a:xfrm>
            <a:off x="7023218" y="1288010"/>
            <a:ext cx="493776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00">
                <a:latin typeface="Arial" panose="020B0604020202020204" pitchFamily="34" charset="0"/>
                <a:cs typeface="Arial" panose="020B0604020202020204" pitchFamily="34" charset="0"/>
              </a:rPr>
              <a:t>Due to rounding, the sum of the achievement level categories may not equal 100. </a:t>
            </a:r>
          </a:p>
        </p:txBody>
      </p:sp>
      <p:graphicFrame>
        <p:nvGraphicFramePr>
          <p:cNvPr id="15" name="Content Placeholder 14" descr="Table 2">
            <a:extLst>
              <a:ext uri="{FF2B5EF4-FFF2-40B4-BE49-F238E27FC236}">
                <a16:creationId xmlns:a16="http://schemas.microsoft.com/office/drawing/2014/main" id="{A1BF6A90-1C44-856C-29CA-8EA7603799C1}"/>
              </a:ext>
            </a:extLst>
          </p:cNvPr>
          <p:cNvGraphicFramePr>
            <a:graphicFrameLocks noGrp="1"/>
          </p:cNvGraphicFramePr>
          <p:nvPr>
            <p:ph idx="1"/>
            <p:extLst>
              <p:ext uri="{D42A27DB-BD31-4B8C-83A1-F6EECF244321}">
                <p14:modId xmlns:p14="http://schemas.microsoft.com/office/powerpoint/2010/main" val="1312027463"/>
              </p:ext>
            </p:extLst>
          </p:nvPr>
        </p:nvGraphicFramePr>
        <p:xfrm>
          <a:off x="275167" y="1531055"/>
          <a:ext cx="11639756" cy="4940040"/>
        </p:xfrm>
        <a:graphic>
          <a:graphicData uri="http://schemas.openxmlformats.org/drawingml/2006/table">
            <a:tbl>
              <a:tblPr firstRow="1" firstCol="1" bandRow="1">
                <a:tableStyleId>{5C22544A-7EE6-4342-B048-85BDC9FD1C3A}</a:tableStyleId>
              </a:tblPr>
              <a:tblGrid>
                <a:gridCol w="3346832">
                  <a:extLst>
                    <a:ext uri="{9D8B030D-6E8A-4147-A177-3AD203B41FA5}">
                      <a16:colId xmlns:a16="http://schemas.microsoft.com/office/drawing/2014/main" val="3979276775"/>
                    </a:ext>
                  </a:extLst>
                </a:gridCol>
                <a:gridCol w="1042278">
                  <a:extLst>
                    <a:ext uri="{9D8B030D-6E8A-4147-A177-3AD203B41FA5}">
                      <a16:colId xmlns:a16="http://schemas.microsoft.com/office/drawing/2014/main" val="2537141192"/>
                    </a:ext>
                  </a:extLst>
                </a:gridCol>
                <a:gridCol w="1042278">
                  <a:extLst>
                    <a:ext uri="{9D8B030D-6E8A-4147-A177-3AD203B41FA5}">
                      <a16:colId xmlns:a16="http://schemas.microsoft.com/office/drawing/2014/main" val="418799688"/>
                    </a:ext>
                  </a:extLst>
                </a:gridCol>
                <a:gridCol w="1042278">
                  <a:extLst>
                    <a:ext uri="{9D8B030D-6E8A-4147-A177-3AD203B41FA5}">
                      <a16:colId xmlns:a16="http://schemas.microsoft.com/office/drawing/2014/main" val="3998481871"/>
                    </a:ext>
                  </a:extLst>
                </a:gridCol>
                <a:gridCol w="1042278">
                  <a:extLst>
                    <a:ext uri="{9D8B030D-6E8A-4147-A177-3AD203B41FA5}">
                      <a16:colId xmlns:a16="http://schemas.microsoft.com/office/drawing/2014/main" val="1283894408"/>
                    </a:ext>
                  </a:extLst>
                </a:gridCol>
                <a:gridCol w="1042278">
                  <a:extLst>
                    <a:ext uri="{9D8B030D-6E8A-4147-A177-3AD203B41FA5}">
                      <a16:colId xmlns:a16="http://schemas.microsoft.com/office/drawing/2014/main" val="1338983518"/>
                    </a:ext>
                  </a:extLst>
                </a:gridCol>
                <a:gridCol w="1540767">
                  <a:extLst>
                    <a:ext uri="{9D8B030D-6E8A-4147-A177-3AD203B41FA5}">
                      <a16:colId xmlns:a16="http://schemas.microsoft.com/office/drawing/2014/main" val="456189584"/>
                    </a:ext>
                  </a:extLst>
                </a:gridCol>
                <a:gridCol w="1540767">
                  <a:extLst>
                    <a:ext uri="{9D8B030D-6E8A-4147-A177-3AD203B41FA5}">
                      <a16:colId xmlns:a16="http://schemas.microsoft.com/office/drawing/2014/main" val="2979292204"/>
                    </a:ext>
                  </a:extLst>
                </a:gridCol>
              </a:tblGrid>
              <a:tr h="808199">
                <a:tc>
                  <a:txBody>
                    <a:bodyPr/>
                    <a:lstStyle/>
                    <a:p>
                      <a:pPr>
                        <a:buNone/>
                      </a:pPr>
                      <a:r>
                        <a:rPr lang="en-US" sz="1600">
                          <a:effectLst/>
                          <a:latin typeface="Arial"/>
                          <a:cs typeface="Arial"/>
                        </a:rPr>
                        <a:t>Student Groups</a:t>
                      </a: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2026</a:t>
                      </a:r>
                    </a:p>
                    <a:p>
                      <a:pPr lvl="0" algn="ctr">
                        <a:buNone/>
                      </a:pPr>
                      <a:r>
                        <a:rPr lang="en-US" sz="1600" b="1">
                          <a:solidFill>
                            <a:srgbClr val="F3F3F3"/>
                          </a:solidFill>
                          <a:effectLst/>
                          <a:latin typeface="Arial"/>
                          <a:cs typeface="Arial"/>
                        </a:rPr>
                        <a:t>NM </a:t>
                      </a:r>
                      <a:r>
                        <a:rPr lang="en-US" sz="1600" b="1" i="0" u="none" strike="noStrike" noProof="0">
                          <a:solidFill>
                            <a:srgbClr val="F3F3F3"/>
                          </a:solidFill>
                          <a:effectLst/>
                          <a:latin typeface="Arial"/>
                          <a:cs typeface="Arial"/>
                        </a:rPr>
                        <a:t>%</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PM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buNone/>
                      </a:pPr>
                      <a:r>
                        <a:rPr lang="en-US" sz="1600" b="1" kern="1200" noProof="0">
                          <a:solidFill>
                            <a:srgbClr val="F3F3F3"/>
                          </a:solidFill>
                          <a:effectLst/>
                          <a:latin typeface="Arial"/>
                          <a:ea typeface="+mn-ea"/>
                          <a:cs typeface="Arial"/>
                        </a:rPr>
                        <a:t>M/E Change </a:t>
                      </a:r>
                    </a:p>
                    <a:p>
                      <a:pPr lvl="0" algn="ctr">
                        <a:buNone/>
                      </a:pPr>
                      <a:r>
                        <a:rPr lang="en-US" sz="1600" b="1" kern="1200" noProof="0">
                          <a:solidFill>
                            <a:srgbClr val="F3F3F3"/>
                          </a:solidFill>
                          <a:effectLst/>
                          <a:latin typeface="Arial"/>
                          <a:ea typeface="+mn-ea"/>
                          <a:cs typeface="Arial"/>
                        </a:rPr>
                        <a:t>Compared to </a:t>
                      </a:r>
                      <a:r>
                        <a:rPr lang="en-US" sz="1600" b="1">
                          <a:solidFill>
                            <a:srgbClr val="F3F3F3"/>
                          </a:solidFill>
                          <a:effectLst/>
                          <a:latin typeface="Arial"/>
                          <a:cs typeface="Arial"/>
                        </a:rPr>
                        <a:t>2025</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M/E Change </a:t>
                      </a:r>
                    </a:p>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Compared to </a:t>
                      </a:r>
                      <a:r>
                        <a:rPr lang="en-US" sz="1600" b="1">
                          <a:solidFill>
                            <a:srgbClr val="F3F3F3"/>
                          </a:solidFill>
                          <a:effectLst/>
                          <a:latin typeface="Arial"/>
                          <a:cs typeface="Arial"/>
                        </a:rPr>
                        <a:t>2019</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extLst>
                  <a:ext uri="{0D108BD9-81ED-4DB2-BD59-A6C34878D82A}">
                    <a16:rowId xmlns:a16="http://schemas.microsoft.com/office/drawing/2014/main" val="3553129844"/>
                  </a:ext>
                </a:extLst>
              </a:tr>
              <a:tr h="369855">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Black or African American </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32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43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22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25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lnSpc>
                          <a:spcPct val="100000"/>
                        </a:lnSpc>
                        <a:spcBef>
                          <a:spcPts val="0"/>
                        </a:spcBef>
                        <a:spcAft>
                          <a:spcPts val="0"/>
                        </a:spcAft>
                        <a:buNone/>
                      </a:pPr>
                      <a:r>
                        <a:rPr lang="en-US" sz="1600" b="0" i="0" u="none" strike="noStrike" noProof="0">
                          <a:solidFill>
                            <a:srgbClr val="D60000"/>
                          </a:solidFill>
                          <a:effectLst/>
                          <a:latin typeface="Arial"/>
                          <a:cs typeface="Arial"/>
                        </a:rPr>
                        <a:t>-8</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1692638724"/>
                  </a:ext>
                </a:extLst>
              </a:tr>
              <a:tr h="369855">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Asian</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10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28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45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17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62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lnSpc>
                          <a:spcPct val="100000"/>
                        </a:lnSpc>
                        <a:spcBef>
                          <a:spcPts val="0"/>
                        </a:spcBef>
                        <a:spcAft>
                          <a:spcPts val="0"/>
                        </a:spcAft>
                        <a:buNone/>
                      </a:pPr>
                      <a:r>
                        <a:rPr lang="en-US" sz="1600" b="0" i="0" u="none" strike="noStrike"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-10</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1346706764"/>
                  </a:ext>
                </a:extLst>
              </a:tr>
              <a:tr h="369855">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Hispanic or Latino</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35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43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19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22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0</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-11</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307131761"/>
                  </a:ext>
                </a:extLst>
              </a:tr>
              <a:tr h="568481">
                <a:tc>
                  <a:txBody>
                    <a:bodyPr/>
                    <a:lstStyle/>
                    <a:p>
                      <a:pPr lvl="0">
                        <a:buNone/>
                      </a:pPr>
                      <a:r>
                        <a:rPr lang="en-US" sz="1600" b="1" i="0" u="none" strike="noStrike" noProof="0">
                          <a:solidFill>
                            <a:srgbClr val="000000"/>
                          </a:solidFill>
                          <a:effectLst/>
                          <a:latin typeface="Arial"/>
                          <a:cs typeface="Arial"/>
                        </a:rPr>
                        <a:t>Multi-Race, Not Hispanic or Latino</a:t>
                      </a:r>
                      <a:endParaRPr lang="en-US" sz="1600">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16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35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38</a:t>
                      </a:r>
                      <a:endParaRPr lang="en-US" sz="1600" b="0" i="0" u="none" strike="noStrike" noProof="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11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49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0</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-7</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3524821689"/>
                  </a:ext>
                </a:extLst>
              </a:tr>
              <a:tr h="369855">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American Indian or Alaska Native</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29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46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23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26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lnSpc>
                          <a:spcPct val="100000"/>
                        </a:lnSpc>
                        <a:spcBef>
                          <a:spcPts val="0"/>
                        </a:spcBef>
                        <a:spcAft>
                          <a:spcPts val="0"/>
                        </a:spcAft>
                        <a:buNone/>
                      </a:pPr>
                      <a:r>
                        <a:rPr lang="en-US" sz="1600" b="0" i="0" u="none" strike="noStrike"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-14</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1429047972"/>
                  </a:ext>
                </a:extLst>
              </a:tr>
              <a:tr h="568481">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Native Hawaiian or Other Pacific Islander</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25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40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30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34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-4</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-17</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4168127394"/>
                  </a:ext>
                </a:extLst>
              </a:tr>
              <a:tr h="369855">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White</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14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38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39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000000"/>
                          </a:solidFill>
                          <a:effectLst/>
                          <a:latin typeface="Arial"/>
                          <a:cs typeface="Arial"/>
                        </a:rPr>
                        <a:t>48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lnSpc>
                          <a:spcPct val="100000"/>
                        </a:lnSpc>
                        <a:spcBef>
                          <a:spcPts val="0"/>
                        </a:spcBef>
                        <a:spcAft>
                          <a:spcPts val="0"/>
                        </a:spcAft>
                        <a:buNone/>
                      </a:pPr>
                      <a:r>
                        <a:rPr lang="en-US" sz="1600" b="0" i="0" u="none" strike="noStrike"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-11</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4049639942"/>
                  </a:ext>
                </a:extLst>
              </a:tr>
              <a:tr h="369855">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English Learners</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60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36</a:t>
                      </a:r>
                      <a:endParaRPr lang="en-US" sz="1600" b="0" i="0" u="none" strike="noStrike" noProof="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kern="1200" noProof="0">
                          <a:solidFill>
                            <a:schemeClr val="tx1"/>
                          </a:solidFill>
                          <a:effectLst/>
                          <a:latin typeface="Arial"/>
                          <a:cs typeface="Arial"/>
                        </a:rPr>
                        <a:t>-1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-11</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3767927696"/>
                  </a:ext>
                </a:extLst>
              </a:tr>
              <a:tr h="369855">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Low </a:t>
                      </a:r>
                      <a:r>
                        <a:rPr lang="en-US" sz="1600" b="1" i="0" u="none" strike="noStrike" kern="1200" noProof="0">
                          <a:solidFill>
                            <a:srgbClr val="000000"/>
                          </a:solidFill>
                          <a:effectLst/>
                          <a:latin typeface="Arial"/>
                          <a:ea typeface="+mn-ea"/>
                          <a:cs typeface="Arial"/>
                        </a:rPr>
                        <a:t>Income</a:t>
                      </a: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marL="0" lvl="0" algn="ctr" defTabSz="914400" rtl="0" eaLnBrk="1" fontAlgn="b" latinLnBrk="0" hangingPunct="1">
                        <a:buNone/>
                      </a:pPr>
                      <a:r>
                        <a:rPr lang="en-US" sz="1600" b="0" i="0" u="none" strike="noStrike" kern="1200">
                          <a:solidFill>
                            <a:srgbClr val="000000"/>
                          </a:solidFill>
                          <a:effectLst/>
                          <a:latin typeface="Arial"/>
                          <a:ea typeface="+mn-ea"/>
                          <a:cs typeface="Arial"/>
                        </a:rPr>
                        <a:t>34</a:t>
                      </a:r>
                    </a:p>
                  </a:txBody>
                  <a:tcPr marL="9525" marR="9525" marT="9525" marB="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marL="0" lvl="0" algn="ctr" defTabSz="914400" rtl="0" eaLnBrk="1" fontAlgn="b" latinLnBrk="0" hangingPunct="1">
                        <a:buNone/>
                      </a:pPr>
                      <a:r>
                        <a:rPr lang="en-US" sz="1600" b="0" i="0" u="none" strike="noStrike" kern="1200">
                          <a:solidFill>
                            <a:srgbClr val="000000"/>
                          </a:solidFill>
                          <a:effectLst/>
                          <a:latin typeface="Arial"/>
                          <a:ea typeface="+mn-ea"/>
                          <a:cs typeface="Arial"/>
                        </a:rPr>
                        <a:t>44</a:t>
                      </a:r>
                    </a:p>
                  </a:txBody>
                  <a:tcPr marL="9525" marR="9525" marT="9525" marB="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marL="0" lvl="0" algn="ctr" defTabSz="914400" rtl="0" eaLnBrk="1" fontAlgn="b" latinLnBrk="0" hangingPunct="1">
                        <a:buNone/>
                      </a:pPr>
                      <a:r>
                        <a:rPr lang="en-US" sz="1600" b="0" i="0" u="none" strike="noStrike" kern="1200">
                          <a:solidFill>
                            <a:srgbClr val="000000"/>
                          </a:solidFill>
                          <a:effectLst/>
                          <a:latin typeface="Arial"/>
                          <a:ea typeface="+mn-ea"/>
                          <a:cs typeface="Arial"/>
                        </a:rPr>
                        <a:t>19</a:t>
                      </a:r>
                    </a:p>
                  </a:txBody>
                  <a:tcPr marL="9525" marR="9525" marT="9525" marB="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marL="0" lvl="0" algn="ctr" defTabSz="914400" rtl="0" eaLnBrk="1" fontAlgn="b" latinLnBrk="0" hangingPunct="1">
                        <a:buNone/>
                      </a:pPr>
                      <a:r>
                        <a:rPr lang="en-US" sz="1600" b="0" i="0" u="none" strike="noStrike" kern="1200">
                          <a:solidFill>
                            <a:srgbClr val="000000"/>
                          </a:solidFill>
                          <a:effectLst/>
                          <a:latin typeface="Arial"/>
                          <a:ea typeface="+mn-ea"/>
                          <a:cs typeface="Arial"/>
                        </a:rPr>
                        <a:t>2</a:t>
                      </a:r>
                    </a:p>
                  </a:txBody>
                  <a:tcPr marL="9525" marR="9525" marT="9525" marB="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marL="0" lvl="0" algn="ctr" defTabSz="914400" rtl="0" eaLnBrk="1" fontAlgn="b" latinLnBrk="0" hangingPunct="1">
                        <a:buNone/>
                      </a:pPr>
                      <a:r>
                        <a:rPr lang="en-US" sz="1600" b="0" i="0" u="none" strike="noStrike" kern="1200">
                          <a:solidFill>
                            <a:srgbClr val="000000"/>
                          </a:solidFill>
                          <a:effectLst/>
                          <a:latin typeface="Arial"/>
                          <a:ea typeface="+mn-ea"/>
                          <a:cs typeface="Arial"/>
                        </a:rPr>
                        <a:t>22</a:t>
                      </a:r>
                    </a:p>
                  </a:txBody>
                  <a:tcPr marL="9525" marR="9525" marT="9525" marB="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chemeClr val="tx1"/>
                          </a:solidFill>
                          <a:effectLst/>
                          <a:latin typeface="Arial"/>
                          <a:cs typeface="Arial"/>
                        </a:rPr>
                        <a:t>N/A</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332218531"/>
                  </a:ext>
                </a:extLst>
              </a:tr>
              <a:tr h="369855">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Students with Disabilities</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51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39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10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000000"/>
                          </a:solidFill>
                          <a:effectLst/>
                          <a:latin typeface="Arial"/>
                          <a:cs typeface="Arial"/>
                        </a:rPr>
                        <a:t>11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kern="1200"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kern="1200" noProof="0">
                          <a:solidFill>
                            <a:srgbClr val="D60000"/>
                          </a:solidFill>
                          <a:effectLst/>
                          <a:latin typeface="Arial"/>
                          <a:cs typeface="Arial"/>
                        </a:rPr>
                        <a:t>-5</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1558011726"/>
                  </a:ext>
                </a:extLst>
              </a:tr>
            </a:tbl>
          </a:graphicData>
        </a:graphic>
      </p:graphicFrame>
      <p:sp>
        <p:nvSpPr>
          <p:cNvPr id="4" name="Slide Number Placeholder 3">
            <a:extLst>
              <a:ext uri="{FF2B5EF4-FFF2-40B4-BE49-F238E27FC236}">
                <a16:creationId xmlns:a16="http://schemas.microsoft.com/office/drawing/2014/main" id="{B66AC9B9-8633-A27F-2EAC-46B6850A230F}"/>
              </a:ext>
            </a:extLst>
          </p:cNvPr>
          <p:cNvSpPr>
            <a:spLocks noGrp="1"/>
          </p:cNvSpPr>
          <p:nvPr>
            <p:ph type="sldNum" sz="quarter" idx="12"/>
          </p:nvPr>
        </p:nvSpPr>
        <p:spPr>
          <a:xfrm>
            <a:off x="9632372" y="6492875"/>
            <a:ext cx="2324099" cy="246495"/>
          </a:xfrm>
        </p:spPr>
        <p:txBody>
          <a:bodyPr vert="horz" lIns="91440" tIns="45720" rIns="91440" bIns="45720" rtlCol="0" anchor="ctr">
            <a:normAutofit fontScale="85000" lnSpcReduction="20000"/>
          </a:bodyPr>
          <a:lstStyle/>
          <a:p>
            <a:fld id="{68A8D22E-6BC5-9E47-900C-2BB94685D9F5}" type="slidenum">
              <a:rPr lang="en-US" smtClean="0"/>
              <a:pPr/>
              <a:t>7</a:t>
            </a:fld>
            <a:endParaRPr lang="en-US"/>
          </a:p>
        </p:txBody>
      </p:sp>
    </p:spTree>
    <p:extLst>
      <p:ext uri="{BB962C8B-B14F-4D97-AF65-F5344CB8AC3E}">
        <p14:creationId xmlns:p14="http://schemas.microsoft.com/office/powerpoint/2010/main" val="3885441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56EE1D-D446-D507-3008-215EB4BA1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D1F170-50EE-0D30-FC8B-6C2F1D93919D}"/>
              </a:ext>
            </a:extLst>
          </p:cNvPr>
          <p:cNvSpPr>
            <a:spLocks noGrp="1"/>
          </p:cNvSpPr>
          <p:nvPr>
            <p:ph type="title"/>
          </p:nvPr>
        </p:nvSpPr>
        <p:spPr>
          <a:xfrm>
            <a:off x="173179" y="308699"/>
            <a:ext cx="10515600" cy="861002"/>
          </a:xfrm>
        </p:spPr>
        <p:txBody>
          <a:bodyPr vert="horz" lIns="91440" tIns="45720" rIns="91440" bIns="45720" rtlCol="0" anchor="ctr">
            <a:normAutofit/>
          </a:bodyPr>
          <a:lstStyle/>
          <a:p>
            <a:r>
              <a:rPr lang="en-US">
                <a:latin typeface="Arial"/>
                <a:cs typeface="Arial"/>
              </a:rPr>
              <a:t>2026 Math Results for Grades 3-8</a:t>
            </a:r>
          </a:p>
        </p:txBody>
      </p:sp>
      <p:sp>
        <p:nvSpPr>
          <p:cNvPr id="5" name="TextBox 4">
            <a:extLst>
              <a:ext uri="{FF2B5EF4-FFF2-40B4-BE49-F238E27FC236}">
                <a16:creationId xmlns:a16="http://schemas.microsoft.com/office/drawing/2014/main" id="{0891C14F-D98C-E129-BDE4-2A3EE5A47FD1}"/>
              </a:ext>
            </a:extLst>
          </p:cNvPr>
          <p:cNvSpPr txBox="1"/>
          <p:nvPr/>
        </p:nvSpPr>
        <p:spPr>
          <a:xfrm>
            <a:off x="6329996" y="1330960"/>
            <a:ext cx="5529497"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00">
                <a:latin typeface="Arial" panose="020B0604020202020204" pitchFamily="34" charset="0"/>
                <a:cs typeface="Arial" panose="020B0604020202020204" pitchFamily="34" charset="0"/>
              </a:rPr>
              <a:t>Due to rounding, the sum of the achievement level categories may not equal 100. </a:t>
            </a:r>
          </a:p>
        </p:txBody>
      </p:sp>
      <p:graphicFrame>
        <p:nvGraphicFramePr>
          <p:cNvPr id="3" name="Content Placeholder 14" descr="Table 3">
            <a:extLst>
              <a:ext uri="{FF2B5EF4-FFF2-40B4-BE49-F238E27FC236}">
                <a16:creationId xmlns:a16="http://schemas.microsoft.com/office/drawing/2014/main" id="{19CA5615-94F3-174C-C88B-37407C0CA20C}"/>
              </a:ext>
            </a:extLst>
          </p:cNvPr>
          <p:cNvGraphicFramePr>
            <a:graphicFrameLocks noGrp="1"/>
          </p:cNvGraphicFramePr>
          <p:nvPr>
            <p:ph idx="1"/>
            <p:extLst>
              <p:ext uri="{D42A27DB-BD31-4B8C-83A1-F6EECF244321}">
                <p14:modId xmlns:p14="http://schemas.microsoft.com/office/powerpoint/2010/main" val="4276513702"/>
              </p:ext>
            </p:extLst>
          </p:nvPr>
        </p:nvGraphicFramePr>
        <p:xfrm>
          <a:off x="173036" y="1590675"/>
          <a:ext cx="11686457" cy="3623310"/>
        </p:xfrm>
        <a:graphic>
          <a:graphicData uri="http://schemas.openxmlformats.org/drawingml/2006/table">
            <a:tbl>
              <a:tblPr firstRow="1" firstCol="1" bandRow="1">
                <a:tableStyleId>{5C22544A-7EE6-4342-B048-85BDC9FD1C3A}</a:tableStyleId>
              </a:tblPr>
              <a:tblGrid>
                <a:gridCol w="1914957">
                  <a:extLst>
                    <a:ext uri="{9D8B030D-6E8A-4147-A177-3AD203B41FA5}">
                      <a16:colId xmlns:a16="http://schemas.microsoft.com/office/drawing/2014/main" val="3979276775"/>
                    </a:ext>
                  </a:extLst>
                </a:gridCol>
                <a:gridCol w="1062286">
                  <a:extLst>
                    <a:ext uri="{9D8B030D-6E8A-4147-A177-3AD203B41FA5}">
                      <a16:colId xmlns:a16="http://schemas.microsoft.com/office/drawing/2014/main" val="2537141192"/>
                    </a:ext>
                  </a:extLst>
                </a:gridCol>
                <a:gridCol w="1062286">
                  <a:extLst>
                    <a:ext uri="{9D8B030D-6E8A-4147-A177-3AD203B41FA5}">
                      <a16:colId xmlns:a16="http://schemas.microsoft.com/office/drawing/2014/main" val="418799688"/>
                    </a:ext>
                  </a:extLst>
                </a:gridCol>
                <a:gridCol w="1062286">
                  <a:extLst>
                    <a:ext uri="{9D8B030D-6E8A-4147-A177-3AD203B41FA5}">
                      <a16:colId xmlns:a16="http://schemas.microsoft.com/office/drawing/2014/main" val="3998481871"/>
                    </a:ext>
                  </a:extLst>
                </a:gridCol>
                <a:gridCol w="1062286">
                  <a:extLst>
                    <a:ext uri="{9D8B030D-6E8A-4147-A177-3AD203B41FA5}">
                      <a16:colId xmlns:a16="http://schemas.microsoft.com/office/drawing/2014/main" val="1283894408"/>
                    </a:ext>
                  </a:extLst>
                </a:gridCol>
                <a:gridCol w="1062286">
                  <a:extLst>
                    <a:ext uri="{9D8B030D-6E8A-4147-A177-3AD203B41FA5}">
                      <a16:colId xmlns:a16="http://schemas.microsoft.com/office/drawing/2014/main" val="1338983518"/>
                    </a:ext>
                  </a:extLst>
                </a:gridCol>
                <a:gridCol w="2230035">
                  <a:extLst>
                    <a:ext uri="{9D8B030D-6E8A-4147-A177-3AD203B41FA5}">
                      <a16:colId xmlns:a16="http://schemas.microsoft.com/office/drawing/2014/main" val="456189584"/>
                    </a:ext>
                  </a:extLst>
                </a:gridCol>
                <a:gridCol w="2230035">
                  <a:extLst>
                    <a:ext uri="{9D8B030D-6E8A-4147-A177-3AD203B41FA5}">
                      <a16:colId xmlns:a16="http://schemas.microsoft.com/office/drawing/2014/main" val="2979292204"/>
                    </a:ext>
                  </a:extLst>
                </a:gridCol>
              </a:tblGrid>
              <a:tr h="400050">
                <a:tc>
                  <a:txBody>
                    <a:bodyPr/>
                    <a:lstStyle/>
                    <a:p>
                      <a:pPr>
                        <a:buNone/>
                      </a:pPr>
                      <a:r>
                        <a:rPr lang="en-US" sz="1600">
                          <a:effectLst/>
                          <a:latin typeface="Arial"/>
                          <a:cs typeface="Arial"/>
                        </a:rPr>
                        <a:t>Grades</a:t>
                      </a: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2026</a:t>
                      </a:r>
                    </a:p>
                    <a:p>
                      <a:pPr lvl="0" algn="ctr">
                        <a:buNone/>
                      </a:pPr>
                      <a:r>
                        <a:rPr lang="en-US" sz="1600" b="1">
                          <a:solidFill>
                            <a:srgbClr val="F3F3F3"/>
                          </a:solidFill>
                          <a:effectLst/>
                          <a:latin typeface="Arial"/>
                          <a:cs typeface="Arial"/>
                        </a:rPr>
                        <a:t>NM </a:t>
                      </a:r>
                      <a:r>
                        <a:rPr lang="en-US" sz="1600" b="1" i="0" u="none" strike="noStrike" noProof="0">
                          <a:solidFill>
                            <a:srgbClr val="F3F3F3"/>
                          </a:solidFill>
                          <a:effectLst/>
                          <a:latin typeface="Arial"/>
                          <a:cs typeface="Arial"/>
                        </a:rPr>
                        <a:t>%</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PM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buNone/>
                      </a:pPr>
                      <a:r>
                        <a:rPr lang="en-US" sz="1600" b="1" kern="1200" noProof="0">
                          <a:solidFill>
                            <a:srgbClr val="F3F3F3"/>
                          </a:solidFill>
                          <a:effectLst/>
                          <a:latin typeface="Arial"/>
                          <a:ea typeface="+mn-ea"/>
                          <a:cs typeface="Arial"/>
                        </a:rPr>
                        <a:t>M/E Change Compared to </a:t>
                      </a:r>
                      <a:r>
                        <a:rPr lang="en-US" sz="1600" b="1">
                          <a:solidFill>
                            <a:srgbClr val="F3F3F3"/>
                          </a:solidFill>
                          <a:effectLst/>
                          <a:latin typeface="Arial"/>
                          <a:cs typeface="Arial"/>
                        </a:rPr>
                        <a:t>2025</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M/E Change Compared to </a:t>
                      </a:r>
                      <a:r>
                        <a:rPr lang="en-US" sz="1600" b="1">
                          <a:solidFill>
                            <a:srgbClr val="F3F3F3"/>
                          </a:solidFill>
                          <a:effectLst/>
                          <a:latin typeface="Arial"/>
                          <a:cs typeface="Arial"/>
                        </a:rPr>
                        <a:t>2019</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extLst>
                  <a:ext uri="{0D108BD9-81ED-4DB2-BD59-A6C34878D82A}">
                    <a16:rowId xmlns:a16="http://schemas.microsoft.com/office/drawing/2014/main" val="3553129844"/>
                  </a:ext>
                </a:extLst>
              </a:tr>
              <a:tr h="400050">
                <a:tc>
                  <a:txBody>
                    <a:bodyPr/>
                    <a:lstStyle/>
                    <a:p>
                      <a:pPr fontAlgn="base">
                        <a:buNone/>
                      </a:pPr>
                      <a:r>
                        <a:rPr lang="en-US" sz="1600" b="1">
                          <a:solidFill>
                            <a:schemeClr val="tx1"/>
                          </a:solidFill>
                          <a:effectLst/>
                          <a:latin typeface="Arial"/>
                          <a:cs typeface="Arial"/>
                        </a:rPr>
                        <a:t>Grade 3</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21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42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-7</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1692638724"/>
                  </a:ext>
                </a:extLst>
              </a:tr>
              <a:tr h="400050">
                <a:tc>
                  <a:txBody>
                    <a:bodyPr/>
                    <a:lstStyle/>
                    <a:p>
                      <a:pPr fontAlgn="base">
                        <a:buNone/>
                      </a:pPr>
                      <a:r>
                        <a:rPr lang="en-US" sz="1600" b="1">
                          <a:solidFill>
                            <a:schemeClr val="tx1"/>
                          </a:solidFill>
                          <a:effectLst/>
                          <a:latin typeface="Arial"/>
                          <a:cs typeface="Arial"/>
                        </a:rPr>
                        <a:t>Grade 4</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19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43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chemeClr val="tx1"/>
                          </a:solidFill>
                          <a:effectLst/>
                          <a:latin typeface="Arial"/>
                          <a:cs typeface="Arial"/>
                        </a:rPr>
                        <a:t>0</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-7</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1346706764"/>
                  </a:ext>
                </a:extLst>
              </a:tr>
              <a:tr h="400050">
                <a:tc>
                  <a:txBody>
                    <a:bodyPr/>
                    <a:lstStyle/>
                    <a:p>
                      <a:pPr fontAlgn="base">
                        <a:buNone/>
                      </a:pPr>
                      <a:r>
                        <a:rPr lang="en-US" sz="1600" b="1">
                          <a:solidFill>
                            <a:schemeClr val="tx1"/>
                          </a:solidFill>
                          <a:effectLst/>
                          <a:latin typeface="Arial"/>
                          <a:cs typeface="Arial"/>
                        </a:rPr>
                        <a:t>Grade 5</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14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46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-9</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307131761"/>
                  </a:ext>
                </a:extLst>
              </a:tr>
              <a:tr h="400050">
                <a:tc>
                  <a:txBody>
                    <a:bodyPr/>
                    <a:lstStyle/>
                    <a:p>
                      <a:pPr fontAlgn="base">
                        <a:buNone/>
                      </a:pPr>
                      <a:r>
                        <a:rPr lang="en-US" sz="1600" b="1">
                          <a:solidFill>
                            <a:schemeClr val="tx1"/>
                          </a:solidFill>
                          <a:effectLst/>
                          <a:latin typeface="Arial"/>
                          <a:cs typeface="Arial"/>
                        </a:rPr>
                        <a:t>Grade 6</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16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42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43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chemeClr val="accent3"/>
                          </a:solidFill>
                          <a:effectLst/>
                          <a:latin typeface="Arial"/>
                          <a:cs typeface="Arial"/>
                        </a:rPr>
                        <a:t>+2</a:t>
                      </a:r>
                      <a:endParaRPr lang="en-US" sz="1600" b="0">
                        <a:solidFill>
                          <a:schemeClr val="accent3"/>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-9</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3524821689"/>
                  </a:ext>
                </a:extLst>
              </a:tr>
              <a:tr h="400050">
                <a:tc>
                  <a:txBody>
                    <a:bodyPr/>
                    <a:lstStyle/>
                    <a:p>
                      <a:pPr fontAlgn="base">
                        <a:buNone/>
                      </a:pPr>
                      <a:r>
                        <a:rPr lang="en-US" sz="1600" b="1">
                          <a:solidFill>
                            <a:schemeClr val="tx1"/>
                          </a:solidFill>
                          <a:effectLst/>
                          <a:latin typeface="Arial"/>
                          <a:cs typeface="Arial"/>
                        </a:rPr>
                        <a:t>Grade 7</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19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43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28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10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fontAlgn="b">
                        <a:buNone/>
                      </a:pPr>
                      <a:r>
                        <a:rPr lang="en-US" sz="1600" b="0" i="0" u="none" strike="noStrike">
                          <a:solidFill>
                            <a:srgbClr val="000000"/>
                          </a:solidFill>
                          <a:effectLst/>
                          <a:latin typeface="Arial"/>
                          <a:cs typeface="Arial"/>
                        </a:rPr>
                        <a:t>37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-11</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1429047972"/>
                  </a:ext>
                </a:extLst>
              </a:tr>
              <a:tr h="400050">
                <a:tc>
                  <a:txBody>
                    <a:bodyPr/>
                    <a:lstStyle/>
                    <a:p>
                      <a:pPr fontAlgn="base">
                        <a:buNone/>
                      </a:pPr>
                      <a:r>
                        <a:rPr lang="en-US" sz="1600" b="1">
                          <a:solidFill>
                            <a:schemeClr val="tx1"/>
                          </a:solidFill>
                          <a:effectLst/>
                          <a:latin typeface="Arial"/>
                          <a:cs typeface="Arial"/>
                        </a:rPr>
                        <a:t>Grade 8</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20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34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fontAlgn="b">
                        <a:buNone/>
                      </a:pPr>
                      <a:r>
                        <a:rPr lang="en-US" sz="1600" b="0" i="0" u="none" strike="noStrike">
                          <a:solidFill>
                            <a:srgbClr val="000000"/>
                          </a:solidFill>
                          <a:effectLst/>
                          <a:latin typeface="Arial"/>
                          <a:cs typeface="Arial"/>
                        </a:rPr>
                        <a:t>42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chemeClr val="accent3"/>
                          </a:solidFill>
                          <a:effectLst/>
                          <a:latin typeface="Arial"/>
                          <a:cs typeface="Arial"/>
                        </a:rPr>
                        <a:t>+4</a:t>
                      </a:r>
                      <a:endParaRPr lang="en-US" sz="1600" b="0">
                        <a:solidFill>
                          <a:schemeClr val="accent3"/>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-4</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4168127394"/>
                  </a:ext>
                </a:extLst>
              </a:tr>
              <a:tr h="400050">
                <a:tc>
                  <a:txBody>
                    <a:bodyPr/>
                    <a:lstStyle/>
                    <a:p>
                      <a:pPr fontAlgn="base">
                        <a:buNone/>
                      </a:pPr>
                      <a:r>
                        <a:rPr lang="en-US" sz="1600" b="1">
                          <a:solidFill>
                            <a:schemeClr val="tx1"/>
                          </a:solidFill>
                          <a:effectLst/>
                          <a:latin typeface="Arial"/>
                          <a:cs typeface="Arial"/>
                        </a:rPr>
                        <a:t>Grades 3-8</a:t>
                      </a:r>
                      <a:endParaRPr lang="en-US" sz="1600">
                        <a:solidFill>
                          <a:schemeClr val="tx1"/>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a:solidFill>
                            <a:srgbClr val="000000"/>
                          </a:solidFill>
                          <a:effectLst/>
                          <a:latin typeface="Arial"/>
                          <a:cs typeface="Arial"/>
                        </a:rPr>
                        <a:t>18</a:t>
                      </a:r>
                      <a:endParaRPr lang="en-US"/>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a:solidFill>
                            <a:srgbClr val="000000"/>
                          </a:solidFill>
                          <a:effectLst/>
                          <a:latin typeface="Arial"/>
                          <a:cs typeface="Arial"/>
                        </a:rPr>
                        <a:t>41</a:t>
                      </a:r>
                      <a:endParaRPr lang="en-US"/>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a:solidFill>
                            <a:srgbClr val="000000"/>
                          </a:solidFill>
                          <a:effectLst/>
                          <a:latin typeface="Arial"/>
                          <a:cs typeface="Arial"/>
                        </a:rPr>
                        <a:t>33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a:solidFill>
                            <a:srgbClr val="000000"/>
                          </a:solidFill>
                          <a:effectLst/>
                          <a:latin typeface="Arial"/>
                          <a:cs typeface="Arial"/>
                        </a:rPr>
                        <a:t>8</a:t>
                      </a:r>
                      <a:endParaRPr lang="en-US"/>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a:solidFill>
                            <a:srgbClr val="000000"/>
                          </a:solidFill>
                          <a:effectLst/>
                          <a:latin typeface="Arial"/>
                          <a:cs typeface="Arial"/>
                        </a:rPr>
                        <a:t>41</a:t>
                      </a:r>
                      <a:endParaRPr lang="en-US"/>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chemeClr val="tx1"/>
                          </a:solidFill>
                          <a:effectLst/>
                          <a:latin typeface="Arial"/>
                          <a:cs typeface="Arial"/>
                        </a:rPr>
                        <a:t>0</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-8</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4049639942"/>
                  </a:ext>
                </a:extLst>
              </a:tr>
            </a:tbl>
          </a:graphicData>
        </a:graphic>
      </p:graphicFrame>
      <p:sp>
        <p:nvSpPr>
          <p:cNvPr id="4" name="Slide Number Placeholder 3">
            <a:extLst>
              <a:ext uri="{FF2B5EF4-FFF2-40B4-BE49-F238E27FC236}">
                <a16:creationId xmlns:a16="http://schemas.microsoft.com/office/drawing/2014/main" id="{4F8C0CB7-6D45-E436-9FE5-10306C6CB73B}"/>
              </a:ext>
            </a:extLst>
          </p:cNvPr>
          <p:cNvSpPr>
            <a:spLocks noGrp="1"/>
          </p:cNvSpPr>
          <p:nvPr>
            <p:ph type="sldNum" sz="quarter" idx="12"/>
          </p:nvPr>
        </p:nvSpPr>
        <p:spPr>
          <a:xfrm>
            <a:off x="9632372" y="6492875"/>
            <a:ext cx="2324099" cy="246495"/>
          </a:xfrm>
        </p:spPr>
        <p:txBody>
          <a:bodyPr vert="horz" lIns="91440" tIns="45720" rIns="91440" bIns="45720" rtlCol="0" anchor="ctr">
            <a:normAutofit fontScale="85000" lnSpcReduction="20000"/>
          </a:bodyPr>
          <a:lstStyle/>
          <a:p>
            <a:fld id="{68A8D22E-6BC5-9E47-900C-2BB94685D9F5}" type="slidenum">
              <a:rPr lang="en-US" smtClean="0"/>
              <a:pPr/>
              <a:t>8</a:t>
            </a:fld>
            <a:endParaRPr lang="en-US"/>
          </a:p>
        </p:txBody>
      </p:sp>
    </p:spTree>
    <p:extLst>
      <p:ext uri="{BB962C8B-B14F-4D97-AF65-F5344CB8AC3E}">
        <p14:creationId xmlns:p14="http://schemas.microsoft.com/office/powerpoint/2010/main" val="857840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50B2C9-CBFE-29F7-317F-E7232B6854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0758D3-0F2B-BEB7-7376-5F9749B38114}"/>
              </a:ext>
            </a:extLst>
          </p:cNvPr>
          <p:cNvSpPr>
            <a:spLocks noGrp="1"/>
          </p:cNvSpPr>
          <p:nvPr>
            <p:ph type="title"/>
          </p:nvPr>
        </p:nvSpPr>
        <p:spPr>
          <a:xfrm>
            <a:off x="173179" y="308699"/>
            <a:ext cx="10515600" cy="861002"/>
          </a:xfrm>
        </p:spPr>
        <p:txBody>
          <a:bodyPr vert="horz" lIns="91440" tIns="45720" rIns="91440" bIns="45720" rtlCol="0" anchor="ctr">
            <a:normAutofit fontScale="90000"/>
          </a:bodyPr>
          <a:lstStyle/>
          <a:p>
            <a:r>
              <a:rPr lang="en-US">
                <a:latin typeface="Arial"/>
                <a:cs typeface="Arial"/>
              </a:rPr>
              <a:t>2026 Math Results by Student Group for Grades 3-8</a:t>
            </a:r>
          </a:p>
        </p:txBody>
      </p:sp>
      <p:sp>
        <p:nvSpPr>
          <p:cNvPr id="5" name="TextBox 4">
            <a:extLst>
              <a:ext uri="{FF2B5EF4-FFF2-40B4-BE49-F238E27FC236}">
                <a16:creationId xmlns:a16="http://schemas.microsoft.com/office/drawing/2014/main" id="{CC93ABC7-3F2A-53F3-9B23-5A1FD6620437}"/>
              </a:ext>
            </a:extLst>
          </p:cNvPr>
          <p:cNvSpPr txBox="1"/>
          <p:nvPr/>
        </p:nvSpPr>
        <p:spPr>
          <a:xfrm>
            <a:off x="7235473" y="1252732"/>
            <a:ext cx="4958644" cy="253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latin typeface="Arial" panose="020B0604020202020204" pitchFamily="34" charset="0"/>
                <a:cs typeface="Arial" panose="020B0604020202020204" pitchFamily="34" charset="0"/>
              </a:rPr>
              <a:t>Due to rounding, the sum of the achievement level categories may not equal 100. </a:t>
            </a:r>
          </a:p>
        </p:txBody>
      </p:sp>
      <p:graphicFrame>
        <p:nvGraphicFramePr>
          <p:cNvPr id="7" name="Content Placeholder 14" descr="Table 4">
            <a:extLst>
              <a:ext uri="{FF2B5EF4-FFF2-40B4-BE49-F238E27FC236}">
                <a16:creationId xmlns:a16="http://schemas.microsoft.com/office/drawing/2014/main" id="{0E1D9AC2-0823-D6B0-776E-F329EB131CB9}"/>
              </a:ext>
            </a:extLst>
          </p:cNvPr>
          <p:cNvGraphicFramePr>
            <a:graphicFrameLocks/>
          </p:cNvGraphicFramePr>
          <p:nvPr>
            <p:extLst>
              <p:ext uri="{D42A27DB-BD31-4B8C-83A1-F6EECF244321}">
                <p14:modId xmlns:p14="http://schemas.microsoft.com/office/powerpoint/2010/main" val="2423608484"/>
              </p:ext>
            </p:extLst>
          </p:nvPr>
        </p:nvGraphicFramePr>
        <p:xfrm>
          <a:off x="292982" y="1498953"/>
          <a:ext cx="11599985" cy="4958000"/>
        </p:xfrm>
        <a:graphic>
          <a:graphicData uri="http://schemas.openxmlformats.org/drawingml/2006/table">
            <a:tbl>
              <a:tblPr firstRow="1" firstCol="1" bandRow="1">
                <a:tableStyleId>{5C22544A-7EE6-4342-B048-85BDC9FD1C3A}</a:tableStyleId>
              </a:tblPr>
              <a:tblGrid>
                <a:gridCol w="3335393">
                  <a:extLst>
                    <a:ext uri="{9D8B030D-6E8A-4147-A177-3AD203B41FA5}">
                      <a16:colId xmlns:a16="http://schemas.microsoft.com/office/drawing/2014/main" val="3979276775"/>
                    </a:ext>
                  </a:extLst>
                </a:gridCol>
                <a:gridCol w="1038718">
                  <a:extLst>
                    <a:ext uri="{9D8B030D-6E8A-4147-A177-3AD203B41FA5}">
                      <a16:colId xmlns:a16="http://schemas.microsoft.com/office/drawing/2014/main" val="2537141192"/>
                    </a:ext>
                  </a:extLst>
                </a:gridCol>
                <a:gridCol w="1038718">
                  <a:extLst>
                    <a:ext uri="{9D8B030D-6E8A-4147-A177-3AD203B41FA5}">
                      <a16:colId xmlns:a16="http://schemas.microsoft.com/office/drawing/2014/main" val="418799688"/>
                    </a:ext>
                  </a:extLst>
                </a:gridCol>
                <a:gridCol w="1038718">
                  <a:extLst>
                    <a:ext uri="{9D8B030D-6E8A-4147-A177-3AD203B41FA5}">
                      <a16:colId xmlns:a16="http://schemas.microsoft.com/office/drawing/2014/main" val="3998481871"/>
                    </a:ext>
                  </a:extLst>
                </a:gridCol>
                <a:gridCol w="1038718">
                  <a:extLst>
                    <a:ext uri="{9D8B030D-6E8A-4147-A177-3AD203B41FA5}">
                      <a16:colId xmlns:a16="http://schemas.microsoft.com/office/drawing/2014/main" val="1283894408"/>
                    </a:ext>
                  </a:extLst>
                </a:gridCol>
                <a:gridCol w="1038718">
                  <a:extLst>
                    <a:ext uri="{9D8B030D-6E8A-4147-A177-3AD203B41FA5}">
                      <a16:colId xmlns:a16="http://schemas.microsoft.com/office/drawing/2014/main" val="1338983518"/>
                    </a:ext>
                  </a:extLst>
                </a:gridCol>
                <a:gridCol w="1535501">
                  <a:extLst>
                    <a:ext uri="{9D8B030D-6E8A-4147-A177-3AD203B41FA5}">
                      <a16:colId xmlns:a16="http://schemas.microsoft.com/office/drawing/2014/main" val="456189584"/>
                    </a:ext>
                  </a:extLst>
                </a:gridCol>
                <a:gridCol w="1535501">
                  <a:extLst>
                    <a:ext uri="{9D8B030D-6E8A-4147-A177-3AD203B41FA5}">
                      <a16:colId xmlns:a16="http://schemas.microsoft.com/office/drawing/2014/main" val="2979292204"/>
                    </a:ext>
                  </a:extLst>
                </a:gridCol>
              </a:tblGrid>
              <a:tr h="805088">
                <a:tc>
                  <a:txBody>
                    <a:bodyPr/>
                    <a:lstStyle/>
                    <a:p>
                      <a:pPr>
                        <a:buNone/>
                      </a:pPr>
                      <a:r>
                        <a:rPr lang="en-US" sz="1600">
                          <a:effectLst/>
                          <a:latin typeface="Arial"/>
                          <a:cs typeface="Arial"/>
                        </a:rPr>
                        <a:t>Student Groups</a:t>
                      </a: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2026</a:t>
                      </a:r>
                    </a:p>
                    <a:p>
                      <a:pPr lvl="0" algn="ctr">
                        <a:buNone/>
                      </a:pPr>
                      <a:r>
                        <a:rPr lang="en-US" sz="1600" b="1">
                          <a:solidFill>
                            <a:srgbClr val="F3F3F3"/>
                          </a:solidFill>
                          <a:effectLst/>
                          <a:latin typeface="Arial"/>
                          <a:cs typeface="Arial"/>
                        </a:rPr>
                        <a:t>NM </a:t>
                      </a:r>
                      <a:r>
                        <a:rPr lang="en-US" sz="1600" b="1" i="0" u="none" strike="noStrike" noProof="0">
                          <a:solidFill>
                            <a:srgbClr val="F3F3F3"/>
                          </a:solidFill>
                          <a:effectLst/>
                          <a:latin typeface="Arial"/>
                          <a:cs typeface="Arial"/>
                        </a:rPr>
                        <a:t>%</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PM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buNone/>
                      </a:pPr>
                      <a:r>
                        <a:rPr lang="en-US" sz="1600" b="1" kern="1200" noProof="0">
                          <a:solidFill>
                            <a:srgbClr val="F3F3F3"/>
                          </a:solidFill>
                          <a:effectLst/>
                          <a:latin typeface="Arial"/>
                          <a:ea typeface="+mn-ea"/>
                          <a:cs typeface="Arial"/>
                        </a:rPr>
                        <a:t>M/E Change </a:t>
                      </a:r>
                    </a:p>
                    <a:p>
                      <a:pPr lvl="0" algn="ctr">
                        <a:buNone/>
                      </a:pPr>
                      <a:r>
                        <a:rPr lang="en-US" sz="1600" b="1" kern="1200" noProof="0">
                          <a:solidFill>
                            <a:srgbClr val="F3F3F3"/>
                          </a:solidFill>
                          <a:effectLst/>
                          <a:latin typeface="Arial"/>
                          <a:ea typeface="+mn-ea"/>
                          <a:cs typeface="Arial"/>
                        </a:rPr>
                        <a:t>Compared to </a:t>
                      </a:r>
                      <a:r>
                        <a:rPr lang="en-US" sz="1600" b="1">
                          <a:solidFill>
                            <a:srgbClr val="F3F3F3"/>
                          </a:solidFill>
                          <a:effectLst/>
                          <a:latin typeface="Arial"/>
                          <a:cs typeface="Arial"/>
                        </a:rPr>
                        <a:t>2025</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M/E Change </a:t>
                      </a:r>
                    </a:p>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Compared to </a:t>
                      </a:r>
                      <a:r>
                        <a:rPr lang="en-US" sz="1600" b="1">
                          <a:solidFill>
                            <a:srgbClr val="F3F3F3"/>
                          </a:solidFill>
                          <a:effectLst/>
                          <a:latin typeface="Arial"/>
                          <a:cs typeface="Arial"/>
                        </a:rPr>
                        <a:t>2019</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extLst>
                  <a:ext uri="{0D108BD9-81ED-4DB2-BD59-A6C34878D82A}">
                    <a16:rowId xmlns:a16="http://schemas.microsoft.com/office/drawing/2014/main" val="3553129844"/>
                  </a:ext>
                </a:extLst>
              </a:tr>
              <a:tr h="37210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Black or African American </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31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47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20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22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0</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lnSpc>
                          <a:spcPct val="100000"/>
                        </a:lnSpc>
                        <a:spcBef>
                          <a:spcPts val="0"/>
                        </a:spcBef>
                        <a:spcAft>
                          <a:spcPts val="0"/>
                        </a:spcAft>
                        <a:buNone/>
                      </a:pPr>
                      <a:r>
                        <a:rPr lang="en-US" sz="1600" b="0" i="0" u="none" strike="noStrike" noProof="0">
                          <a:solidFill>
                            <a:srgbClr val="D60000"/>
                          </a:solidFill>
                          <a:effectLst/>
                          <a:latin typeface="Arial"/>
                          <a:cs typeface="Arial"/>
                        </a:rPr>
                        <a:t>-6</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1692638724"/>
                  </a:ext>
                </a:extLst>
              </a:tr>
              <a:tr h="37210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Asian</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22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44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27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71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0</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-5</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1346706764"/>
                  </a:ext>
                </a:extLst>
              </a:tr>
              <a:tr h="37210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Hispanic or Latino</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31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48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19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21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-8</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307131761"/>
                  </a:ext>
                </a:extLst>
              </a:tr>
              <a:tr h="568298">
                <a:tc>
                  <a:txBody>
                    <a:bodyPr/>
                    <a:lstStyle/>
                    <a:p>
                      <a:pPr lvl="0">
                        <a:buNone/>
                      </a:pPr>
                      <a:r>
                        <a:rPr lang="en-US" sz="1600" b="1" i="0" u="none" strike="noStrike" noProof="0">
                          <a:solidFill>
                            <a:srgbClr val="000000"/>
                          </a:solidFill>
                          <a:effectLst/>
                          <a:latin typeface="Arial"/>
                          <a:cs typeface="Arial"/>
                        </a:rPr>
                        <a:t>Multi-Race, Not Hispanic or Latino</a:t>
                      </a:r>
                      <a:endParaRPr lang="en-US" sz="1600">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15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37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36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12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48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0</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-3</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3524821689"/>
                  </a:ext>
                </a:extLst>
              </a:tr>
              <a:tr h="37210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American Indian or Alaska Native</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26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47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23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27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0</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-10</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1429047972"/>
                  </a:ext>
                </a:extLst>
              </a:tr>
              <a:tr h="568298">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Native Hawaiian or Other Pacific Islander</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23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44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27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33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-3</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-11</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4168127394"/>
                  </a:ext>
                </a:extLst>
              </a:tr>
              <a:tr h="37210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White</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11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39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41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algn="ctr" rtl="0" fontAlgn="b">
                        <a:buNone/>
                      </a:pPr>
                      <a:r>
                        <a:rPr lang="en-US" sz="1600" b="0" i="0" u="none" strike="noStrike">
                          <a:solidFill>
                            <a:srgbClr val="000000"/>
                          </a:solidFill>
                          <a:effectLst/>
                          <a:latin typeface="Arial"/>
                          <a:cs typeface="Arial"/>
                        </a:rPr>
                        <a:t>50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tc>
                  <a:txBody>
                    <a:bodyPr/>
                    <a:lstStyle/>
                    <a:p>
                      <a:pPr lvl="0" algn="ctr">
                        <a:buNone/>
                      </a:pPr>
                      <a:r>
                        <a:rPr lang="en-US" sz="1600" b="0" i="0" u="none" strike="noStrike" noProof="0">
                          <a:solidFill>
                            <a:srgbClr val="D60000"/>
                          </a:solidFill>
                          <a:effectLst/>
                          <a:latin typeface="Arial"/>
                          <a:cs typeface="Arial"/>
                        </a:rPr>
                        <a:t>-6</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FFFFFF"/>
                    </a:solidFill>
                  </a:tcPr>
                </a:tc>
                <a:extLst>
                  <a:ext uri="{0D108BD9-81ED-4DB2-BD59-A6C34878D82A}">
                    <a16:rowId xmlns:a16="http://schemas.microsoft.com/office/drawing/2014/main" val="4049639942"/>
                  </a:ext>
                </a:extLst>
              </a:tr>
              <a:tr h="37210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English Learners</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48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43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0</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kern="1200"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noProof="0">
                          <a:solidFill>
                            <a:srgbClr val="D60000"/>
                          </a:solidFill>
                          <a:effectLst/>
                          <a:latin typeface="Arial"/>
                          <a:cs typeface="Arial"/>
                        </a:rPr>
                        <a:t>-9</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3767927696"/>
                  </a:ext>
                </a:extLst>
              </a:tr>
              <a:tr h="37210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Low </a:t>
                      </a:r>
                      <a:r>
                        <a:rPr lang="en-US" sz="1600" b="1" i="0" u="none" strike="noStrike" kern="1200" noProof="0">
                          <a:solidFill>
                            <a:srgbClr val="000000"/>
                          </a:solidFill>
                          <a:effectLst/>
                          <a:latin typeface="Arial"/>
                          <a:ea typeface="+mn-ea"/>
                          <a:cs typeface="Arial"/>
                        </a:rPr>
                        <a:t>Income</a:t>
                      </a: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algn="ctr" rtl="0" fontAlgn="b">
                        <a:buNone/>
                      </a:pPr>
                      <a:r>
                        <a:rPr lang="en-US" sz="1600" b="0" i="0" u="none" strike="noStrike">
                          <a:solidFill>
                            <a:srgbClr val="000000"/>
                          </a:solidFill>
                          <a:effectLst/>
                          <a:latin typeface="Arial"/>
                          <a:cs typeface="Arial"/>
                        </a:rPr>
                        <a:t>31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algn="ctr" rtl="0" fontAlgn="b">
                        <a:buNone/>
                      </a:pPr>
                      <a:r>
                        <a:rPr lang="en-US" sz="1600" b="0" i="0" u="none" strike="noStrike">
                          <a:solidFill>
                            <a:srgbClr val="000000"/>
                          </a:solidFill>
                          <a:effectLst/>
                          <a:latin typeface="Arial"/>
                          <a:cs typeface="Arial"/>
                        </a:rPr>
                        <a:t>48</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algn="ctr" rtl="0" fontAlgn="b">
                        <a:buNone/>
                      </a:pPr>
                      <a:r>
                        <a:rPr lang="en-US" sz="1600" b="0" i="0" u="none" strike="noStrike">
                          <a:solidFill>
                            <a:srgbClr val="000000"/>
                          </a:solidFill>
                          <a:effectLst/>
                          <a:latin typeface="Arial"/>
                          <a:cs typeface="Arial"/>
                        </a:rPr>
                        <a:t>19</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a:solidFill>
                            <a:srgbClr val="000000"/>
                          </a:solidFill>
                          <a:effectLst/>
                          <a:latin typeface="Arial"/>
                          <a:cs typeface="Arial"/>
                        </a:rPr>
                        <a:t>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algn="ctr" rtl="0" fontAlgn="b">
                        <a:buNone/>
                      </a:pPr>
                      <a:r>
                        <a:rPr lang="en-US" sz="1600" b="0" i="0" u="none" strike="noStrike">
                          <a:solidFill>
                            <a:srgbClr val="000000"/>
                          </a:solidFill>
                          <a:effectLst/>
                          <a:latin typeface="Arial"/>
                          <a:cs typeface="Arial"/>
                        </a:rPr>
                        <a:t>21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chemeClr val="tx1"/>
                          </a:solidFill>
                          <a:effectLst/>
                          <a:latin typeface="Arial"/>
                          <a:cs typeface="Arial"/>
                        </a:rPr>
                        <a:t>0</a:t>
                      </a:r>
                      <a:endParaRPr lang="en-US" sz="1600" b="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chemeClr val="tx1"/>
                          </a:solidFill>
                          <a:effectLst/>
                          <a:latin typeface="Arial"/>
                          <a:cs typeface="Arial"/>
                        </a:rPr>
                        <a:t>N/A</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332218531"/>
                  </a:ext>
                </a:extLst>
              </a:tr>
              <a:tr h="37210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Students with Disabilities</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46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42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11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algn="ctr" rtl="0" fontAlgn="b">
                        <a:buNone/>
                      </a:pPr>
                      <a:r>
                        <a:rPr lang="en-US" sz="1600" b="0" i="0" u="none" strike="noStrike">
                          <a:solidFill>
                            <a:srgbClr val="000000"/>
                          </a:solidFill>
                          <a:effectLst/>
                          <a:latin typeface="Arial"/>
                          <a:cs typeface="Arial"/>
                        </a:rPr>
                        <a:t>13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kern="1200" noProof="0">
                          <a:solidFill>
                            <a:schemeClr val="tx1"/>
                          </a:solidFill>
                          <a:effectLst/>
                          <a:latin typeface="Arial"/>
                          <a:cs typeface="Arial"/>
                        </a:rPr>
                        <a:t>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tc>
                  <a:txBody>
                    <a:bodyPr/>
                    <a:lstStyle/>
                    <a:p>
                      <a:pPr lvl="0" algn="ctr">
                        <a:buNone/>
                      </a:pPr>
                      <a:r>
                        <a:rPr lang="en-US" sz="1600" b="0" i="0" u="none" strike="noStrike" kern="1200"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E7EAED"/>
                    </a:solidFill>
                  </a:tcPr>
                </a:tc>
                <a:extLst>
                  <a:ext uri="{0D108BD9-81ED-4DB2-BD59-A6C34878D82A}">
                    <a16:rowId xmlns:a16="http://schemas.microsoft.com/office/drawing/2014/main" val="1558011726"/>
                  </a:ext>
                </a:extLst>
              </a:tr>
            </a:tbl>
          </a:graphicData>
        </a:graphic>
      </p:graphicFrame>
      <p:sp>
        <p:nvSpPr>
          <p:cNvPr id="4" name="Slide Number Placeholder 3">
            <a:extLst>
              <a:ext uri="{FF2B5EF4-FFF2-40B4-BE49-F238E27FC236}">
                <a16:creationId xmlns:a16="http://schemas.microsoft.com/office/drawing/2014/main" id="{384C463E-E275-6406-7C48-44CA16DE2FA3}"/>
              </a:ext>
            </a:extLst>
          </p:cNvPr>
          <p:cNvSpPr>
            <a:spLocks noGrp="1"/>
          </p:cNvSpPr>
          <p:nvPr>
            <p:ph type="sldNum" sz="quarter" idx="12"/>
          </p:nvPr>
        </p:nvSpPr>
        <p:spPr>
          <a:xfrm>
            <a:off x="9632372" y="6492875"/>
            <a:ext cx="2324099" cy="246495"/>
          </a:xfrm>
        </p:spPr>
        <p:txBody>
          <a:bodyPr vert="horz" lIns="91440" tIns="45720" rIns="91440" bIns="45720" rtlCol="0" anchor="ctr">
            <a:normAutofit fontScale="85000" lnSpcReduction="20000"/>
          </a:bodyPr>
          <a:lstStyle/>
          <a:p>
            <a:fld id="{68A8D22E-6BC5-9E47-900C-2BB94685D9F5}" type="slidenum">
              <a:rPr lang="en-US" smtClean="0"/>
              <a:pPr/>
              <a:t>9</a:t>
            </a:fld>
            <a:endParaRPr lang="en-US"/>
          </a:p>
        </p:txBody>
      </p:sp>
    </p:spTree>
    <p:extLst>
      <p:ext uri="{BB962C8B-B14F-4D97-AF65-F5344CB8AC3E}">
        <p14:creationId xmlns:p14="http://schemas.microsoft.com/office/powerpoint/2010/main" val="3333664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2363D-2B5E-EBF0-95CE-47473243DA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8CB979-68E0-EB30-6A5C-9ECCB710581C}"/>
              </a:ext>
            </a:extLst>
          </p:cNvPr>
          <p:cNvSpPr>
            <a:spLocks noGrp="1"/>
          </p:cNvSpPr>
          <p:nvPr>
            <p:ph type="title"/>
          </p:nvPr>
        </p:nvSpPr>
        <p:spPr>
          <a:xfrm>
            <a:off x="173179" y="308699"/>
            <a:ext cx="10515600" cy="861002"/>
          </a:xfrm>
        </p:spPr>
        <p:txBody>
          <a:bodyPr vert="horz" lIns="91440" tIns="45720" rIns="91440" bIns="45720" rtlCol="0" anchor="ctr">
            <a:normAutofit/>
          </a:bodyPr>
          <a:lstStyle/>
          <a:p>
            <a:r>
              <a:rPr lang="en-US">
                <a:latin typeface="Arial"/>
                <a:cs typeface="Arial"/>
              </a:rPr>
              <a:t>2026 ELA Results for Grade 10</a:t>
            </a:r>
          </a:p>
        </p:txBody>
      </p:sp>
      <p:sp>
        <p:nvSpPr>
          <p:cNvPr id="5" name="TextBox 4">
            <a:extLst>
              <a:ext uri="{FF2B5EF4-FFF2-40B4-BE49-F238E27FC236}">
                <a16:creationId xmlns:a16="http://schemas.microsoft.com/office/drawing/2014/main" id="{A034CB59-141A-BEBF-650A-BE0C6EB05814}"/>
              </a:ext>
            </a:extLst>
          </p:cNvPr>
          <p:cNvSpPr txBox="1"/>
          <p:nvPr/>
        </p:nvSpPr>
        <p:spPr>
          <a:xfrm>
            <a:off x="7181828" y="1214021"/>
            <a:ext cx="490138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00">
                <a:latin typeface="Arial" panose="020B0604020202020204" pitchFamily="34" charset="0"/>
                <a:cs typeface="Arial" panose="020B0604020202020204" pitchFamily="34" charset="0"/>
              </a:rPr>
              <a:t>Due to rounding, the sum of the achievement level categories may not equal 100. </a:t>
            </a:r>
          </a:p>
        </p:txBody>
      </p:sp>
      <p:graphicFrame>
        <p:nvGraphicFramePr>
          <p:cNvPr id="15" name="Content Placeholder 14" descr="Table 5">
            <a:extLst>
              <a:ext uri="{FF2B5EF4-FFF2-40B4-BE49-F238E27FC236}">
                <a16:creationId xmlns:a16="http://schemas.microsoft.com/office/drawing/2014/main" id="{E1A8BC07-86ED-5F65-C6BE-AD79CACF7A99}"/>
              </a:ext>
            </a:extLst>
          </p:cNvPr>
          <p:cNvGraphicFramePr>
            <a:graphicFrameLocks noGrp="1"/>
          </p:cNvGraphicFramePr>
          <p:nvPr>
            <p:ph idx="1"/>
            <p:extLst>
              <p:ext uri="{D42A27DB-BD31-4B8C-83A1-F6EECF244321}">
                <p14:modId xmlns:p14="http://schemas.microsoft.com/office/powerpoint/2010/main" val="1391408589"/>
              </p:ext>
            </p:extLst>
          </p:nvPr>
        </p:nvGraphicFramePr>
        <p:xfrm>
          <a:off x="298173" y="1512956"/>
          <a:ext cx="11487069" cy="5242560"/>
        </p:xfrm>
        <a:graphic>
          <a:graphicData uri="http://schemas.openxmlformats.org/drawingml/2006/table">
            <a:tbl>
              <a:tblPr firstRow="1" firstCol="1" bandRow="1">
                <a:tableStyleId>{5C22544A-7EE6-4342-B048-85BDC9FD1C3A}</a:tableStyleId>
              </a:tblPr>
              <a:tblGrid>
                <a:gridCol w="3302928">
                  <a:extLst>
                    <a:ext uri="{9D8B030D-6E8A-4147-A177-3AD203B41FA5}">
                      <a16:colId xmlns:a16="http://schemas.microsoft.com/office/drawing/2014/main" val="3979276775"/>
                    </a:ext>
                  </a:extLst>
                </a:gridCol>
                <a:gridCol w="1028607">
                  <a:extLst>
                    <a:ext uri="{9D8B030D-6E8A-4147-A177-3AD203B41FA5}">
                      <a16:colId xmlns:a16="http://schemas.microsoft.com/office/drawing/2014/main" val="2537141192"/>
                    </a:ext>
                  </a:extLst>
                </a:gridCol>
                <a:gridCol w="1028607">
                  <a:extLst>
                    <a:ext uri="{9D8B030D-6E8A-4147-A177-3AD203B41FA5}">
                      <a16:colId xmlns:a16="http://schemas.microsoft.com/office/drawing/2014/main" val="418799688"/>
                    </a:ext>
                  </a:extLst>
                </a:gridCol>
                <a:gridCol w="1028607">
                  <a:extLst>
                    <a:ext uri="{9D8B030D-6E8A-4147-A177-3AD203B41FA5}">
                      <a16:colId xmlns:a16="http://schemas.microsoft.com/office/drawing/2014/main" val="3998481871"/>
                    </a:ext>
                  </a:extLst>
                </a:gridCol>
                <a:gridCol w="1028607">
                  <a:extLst>
                    <a:ext uri="{9D8B030D-6E8A-4147-A177-3AD203B41FA5}">
                      <a16:colId xmlns:a16="http://schemas.microsoft.com/office/drawing/2014/main" val="1283894408"/>
                    </a:ext>
                  </a:extLst>
                </a:gridCol>
                <a:gridCol w="1028607">
                  <a:extLst>
                    <a:ext uri="{9D8B030D-6E8A-4147-A177-3AD203B41FA5}">
                      <a16:colId xmlns:a16="http://schemas.microsoft.com/office/drawing/2014/main" val="1338983518"/>
                    </a:ext>
                  </a:extLst>
                </a:gridCol>
                <a:gridCol w="1520553">
                  <a:extLst>
                    <a:ext uri="{9D8B030D-6E8A-4147-A177-3AD203B41FA5}">
                      <a16:colId xmlns:a16="http://schemas.microsoft.com/office/drawing/2014/main" val="456189584"/>
                    </a:ext>
                  </a:extLst>
                </a:gridCol>
                <a:gridCol w="1520553">
                  <a:extLst>
                    <a:ext uri="{9D8B030D-6E8A-4147-A177-3AD203B41FA5}">
                      <a16:colId xmlns:a16="http://schemas.microsoft.com/office/drawing/2014/main" val="2979292204"/>
                    </a:ext>
                  </a:extLst>
                </a:gridCol>
              </a:tblGrid>
              <a:tr h="807895">
                <a:tc>
                  <a:txBody>
                    <a:bodyPr/>
                    <a:lstStyle/>
                    <a:p>
                      <a:pPr>
                        <a:buNone/>
                      </a:pPr>
                      <a:r>
                        <a:rPr lang="en-US" sz="1600">
                          <a:effectLst/>
                          <a:latin typeface="Arial"/>
                          <a:cs typeface="Arial"/>
                        </a:rPr>
                        <a:t>Student Groups</a:t>
                      </a: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2026</a:t>
                      </a:r>
                    </a:p>
                    <a:p>
                      <a:pPr lvl="0" algn="ctr">
                        <a:buNone/>
                      </a:pPr>
                      <a:r>
                        <a:rPr lang="en-US" sz="1600" b="1">
                          <a:solidFill>
                            <a:srgbClr val="F3F3F3"/>
                          </a:solidFill>
                          <a:effectLst/>
                          <a:latin typeface="Arial"/>
                          <a:cs typeface="Arial"/>
                        </a:rPr>
                        <a:t>NM </a:t>
                      </a:r>
                      <a:r>
                        <a:rPr lang="en-US" sz="1600" b="1" i="0" u="none" strike="noStrike" noProof="0">
                          <a:solidFill>
                            <a:srgbClr val="F3F3F3"/>
                          </a:solidFill>
                          <a:effectLst/>
                          <a:latin typeface="Arial"/>
                          <a:cs typeface="Arial"/>
                        </a:rPr>
                        <a:t>%</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PM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buNone/>
                      </a:pPr>
                      <a:r>
                        <a:rPr lang="en-US" sz="1600" b="1" kern="1200" noProof="0">
                          <a:solidFill>
                            <a:srgbClr val="F3F3F3"/>
                          </a:solidFill>
                          <a:effectLst/>
                          <a:latin typeface="Arial"/>
                          <a:ea typeface="+mn-ea"/>
                          <a:cs typeface="Arial"/>
                        </a:rPr>
                        <a:t>M/E Change </a:t>
                      </a:r>
                    </a:p>
                    <a:p>
                      <a:pPr lvl="0" algn="ctr">
                        <a:buNone/>
                      </a:pPr>
                      <a:r>
                        <a:rPr lang="en-US" sz="1600" b="1" kern="1200" noProof="0">
                          <a:solidFill>
                            <a:srgbClr val="F3F3F3"/>
                          </a:solidFill>
                          <a:effectLst/>
                          <a:latin typeface="Arial"/>
                          <a:ea typeface="+mn-ea"/>
                          <a:cs typeface="Arial"/>
                        </a:rPr>
                        <a:t>Compared to </a:t>
                      </a:r>
                      <a:r>
                        <a:rPr lang="en-US" sz="1600" b="1">
                          <a:solidFill>
                            <a:srgbClr val="F3F3F3"/>
                          </a:solidFill>
                          <a:effectLst/>
                          <a:latin typeface="Arial"/>
                          <a:cs typeface="Arial"/>
                        </a:rPr>
                        <a:t>2025</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M/E Change </a:t>
                      </a:r>
                    </a:p>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Compared to </a:t>
                      </a:r>
                      <a:r>
                        <a:rPr lang="en-US" sz="1600" b="1">
                          <a:solidFill>
                            <a:srgbClr val="F3F3F3"/>
                          </a:solidFill>
                          <a:effectLst/>
                          <a:latin typeface="Arial"/>
                          <a:cs typeface="Arial"/>
                        </a:rPr>
                        <a:t>2019</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extLst>
                  <a:ext uri="{0D108BD9-81ED-4DB2-BD59-A6C34878D82A}">
                    <a16:rowId xmlns:a16="http://schemas.microsoft.com/office/drawing/2014/main" val="3553129844"/>
                  </a:ext>
                </a:extLst>
              </a:tr>
              <a:tr h="330503">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All Students</a:t>
                      </a:r>
                      <a:endParaRPr lang="en-US" sz="1600">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000000"/>
                          </a:solidFill>
                          <a:effectLst/>
                          <a:latin typeface="Arial"/>
                          <a:cs typeface="Arial"/>
                        </a:rPr>
                        <a:t>17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000000"/>
                          </a:solidFill>
                          <a:effectLst/>
                          <a:latin typeface="Arial"/>
                          <a:cs typeface="Arial"/>
                        </a:rPr>
                        <a:t>37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000000"/>
                          </a:solidFill>
                          <a:effectLst/>
                          <a:latin typeface="Arial"/>
                          <a:cs typeface="Arial"/>
                        </a:rPr>
                        <a:t>34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000000"/>
                          </a:solidFill>
                          <a:effectLst/>
                          <a:latin typeface="Arial"/>
                          <a:cs typeface="Arial"/>
                        </a:rPr>
                        <a:t>12</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000000"/>
                          </a:solidFill>
                          <a:effectLst/>
                          <a:latin typeface="Arial"/>
                          <a:cs typeface="Arial"/>
                        </a:rPr>
                        <a:t>45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noProof="0">
                          <a:solidFill>
                            <a:srgbClr val="D60000"/>
                          </a:solidFill>
                          <a:effectLst/>
                          <a:latin typeface="Arial"/>
                          <a:cs typeface="Arial"/>
                        </a:rPr>
                        <a:t>-6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noProof="0">
                          <a:solidFill>
                            <a:srgbClr val="D60000"/>
                          </a:solidFill>
                          <a:effectLst/>
                          <a:latin typeface="Arial"/>
                          <a:cs typeface="Arial"/>
                        </a:rPr>
                        <a:t>-16</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2130254319"/>
                  </a:ext>
                </a:extLst>
              </a:tr>
              <a:tr h="330503">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Black or African American </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26</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45</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25</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effectLst/>
                          <a:latin typeface="Arial"/>
                          <a:cs typeface="Arial"/>
                        </a:rPr>
                        <a:t>29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rgbClr val="D10000"/>
                          </a:solidFill>
                          <a:effectLst/>
                          <a:latin typeface="Arial"/>
                          <a:cs typeface="Arial"/>
                        </a:rPr>
                        <a:t>-6</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rgbClr val="D10000"/>
                          </a:solidFill>
                          <a:effectLst/>
                          <a:latin typeface="Arial"/>
                          <a:cs typeface="Arial"/>
                        </a:rPr>
                        <a:t>-9</a:t>
                      </a:r>
                      <a:endParaRPr lang="en-US" sz="1600">
                        <a:solidFill>
                          <a:srgbClr val="D1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extLst>
                  <a:ext uri="{0D108BD9-81ED-4DB2-BD59-A6C34878D82A}">
                    <a16:rowId xmlns:a16="http://schemas.microsoft.com/office/drawing/2014/main" val="1692638724"/>
                  </a:ext>
                </a:extLst>
              </a:tr>
              <a:tr h="330503">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Asian</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7</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22</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44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28</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effectLst/>
                          <a:latin typeface="Arial"/>
                          <a:cs typeface="Arial"/>
                        </a:rPr>
                        <a:t>72</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noProof="0">
                          <a:solidFill>
                            <a:srgbClr val="D60000"/>
                          </a:solidFill>
                          <a:effectLst/>
                          <a:latin typeface="Arial"/>
                          <a:cs typeface="Arial"/>
                        </a:rPr>
                        <a:t>-4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D60000"/>
                          </a:solidFill>
                          <a:effectLst/>
                          <a:latin typeface="Arial"/>
                          <a:cs typeface="Arial"/>
                        </a:rPr>
                        <a:t>-6</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1346706764"/>
                  </a:ext>
                </a:extLst>
              </a:tr>
              <a:tr h="330503">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Hispanic or Latino</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44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22</a:t>
                      </a:r>
                      <a:endParaRPr lang="en-US" sz="1600">
                        <a:latin typeface="Arial" panose="020B0604020202020204" pitchFamily="34" charset="0"/>
                        <a:cs typeface="Arial" panose="020B0604020202020204" pitchFamily="34" charset="0"/>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effectLst/>
                          <a:latin typeface="Arial"/>
                          <a:cs typeface="Arial"/>
                        </a:rPr>
                        <a:t>27</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rgbClr val="D10000"/>
                          </a:solidFill>
                          <a:effectLst/>
                          <a:latin typeface="Arial"/>
                          <a:cs typeface="Arial"/>
                        </a:rPr>
                        <a:t>-4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solidFill>
                            <a:srgbClr val="D10000"/>
                          </a:solidFill>
                          <a:effectLst/>
                          <a:latin typeface="Arial"/>
                          <a:cs typeface="Arial"/>
                        </a:rPr>
                        <a:t>-10</a:t>
                      </a:r>
                      <a:endParaRPr lang="en-US" sz="1600">
                        <a:solidFill>
                          <a:srgbClr val="D1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extLst>
                  <a:ext uri="{0D108BD9-81ED-4DB2-BD59-A6C34878D82A}">
                    <a16:rowId xmlns:a16="http://schemas.microsoft.com/office/drawing/2014/main" val="307131761"/>
                  </a:ext>
                </a:extLst>
              </a:tr>
              <a:tr h="569199">
                <a:tc>
                  <a:txBody>
                    <a:bodyPr/>
                    <a:lstStyle/>
                    <a:p>
                      <a:pPr lvl="0">
                        <a:buNone/>
                      </a:pPr>
                      <a:r>
                        <a:rPr lang="en-US" sz="1600" b="1" i="0" u="none" strike="noStrike" noProof="0">
                          <a:solidFill>
                            <a:srgbClr val="000000"/>
                          </a:solidFill>
                          <a:effectLst/>
                          <a:latin typeface="Arial"/>
                          <a:cs typeface="Arial"/>
                        </a:rPr>
                        <a:t>Multi-Race, Not Hispanic or Latino</a:t>
                      </a:r>
                      <a:endParaRPr lang="en-US" sz="1600">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33</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36</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17</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effectLst/>
                          <a:latin typeface="Arial"/>
                          <a:cs typeface="Arial"/>
                        </a:rPr>
                        <a:t>53</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noProof="0">
                          <a:solidFill>
                            <a:srgbClr val="D60000"/>
                          </a:solidFill>
                          <a:effectLst/>
                          <a:latin typeface="Arial"/>
                          <a:cs typeface="Arial"/>
                        </a:rPr>
                        <a:t>-3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D60000"/>
                          </a:solidFill>
                          <a:effectLst/>
                          <a:latin typeface="Arial"/>
                          <a:cs typeface="Arial"/>
                        </a:rPr>
                        <a:t>-12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3524821689"/>
                  </a:ext>
                </a:extLst>
              </a:tr>
              <a:tr h="330503">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American Indian or Alaska Native</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17</a:t>
                      </a:r>
                      <a:endParaRPr lang="en-US" sz="1600">
                        <a:latin typeface="Arial" panose="020B0604020202020204" pitchFamily="34" charset="0"/>
                        <a:cs typeface="Arial" panose="020B0604020202020204" pitchFamily="34" charset="0"/>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52</a:t>
                      </a:r>
                      <a:endParaRPr lang="en-US" sz="1600">
                        <a:latin typeface="Arial" panose="020B0604020202020204" pitchFamily="34" charset="0"/>
                        <a:cs typeface="Arial" panose="020B0604020202020204" pitchFamily="34" charset="0"/>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25</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6</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effectLst/>
                          <a:latin typeface="Arial"/>
                          <a:cs typeface="Arial"/>
                        </a:rPr>
                        <a:t>31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rgbClr val="D10000"/>
                          </a:solidFill>
                          <a:effectLst/>
                          <a:latin typeface="Arial"/>
                          <a:cs typeface="Arial"/>
                        </a:rPr>
                        <a:t>-7</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rgbClr val="D10000"/>
                          </a:solidFill>
                          <a:effectLst/>
                          <a:latin typeface="Arial"/>
                          <a:cs typeface="Arial"/>
                        </a:rPr>
                        <a:t>-22</a:t>
                      </a:r>
                      <a:endParaRPr lang="en-US" sz="1600">
                        <a:solidFill>
                          <a:srgbClr val="D1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extLst>
                  <a:ext uri="{0D108BD9-81ED-4DB2-BD59-A6C34878D82A}">
                    <a16:rowId xmlns:a16="http://schemas.microsoft.com/office/drawing/2014/main" val="1429047972"/>
                  </a:ext>
                </a:extLst>
              </a:tr>
              <a:tr h="569199">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Native Hawaiian or Other Pacific Islander</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35</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16</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effectLst/>
                          <a:latin typeface="Arial"/>
                          <a:cs typeface="Arial"/>
                        </a:rPr>
                        <a:t>46</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noProof="0">
                          <a:solidFill>
                            <a:schemeClr val="accent3"/>
                          </a:solidFill>
                          <a:effectLst/>
                          <a:latin typeface="Arial"/>
                          <a:cs typeface="Arial"/>
                        </a:rPr>
                        <a:t>+3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D60000"/>
                          </a:solidFill>
                          <a:effectLst/>
                          <a:latin typeface="Arial"/>
                          <a:cs typeface="Arial"/>
                        </a:rPr>
                        <a:t>-6</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4168127394"/>
                  </a:ext>
                </a:extLst>
              </a:tr>
              <a:tr h="330503">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White</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11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35</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39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14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effectLst/>
                          <a:latin typeface="Arial"/>
                          <a:cs typeface="Arial"/>
                        </a:rPr>
                        <a:t>54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rgbClr val="D10000"/>
                          </a:solidFill>
                          <a:effectLst/>
                          <a:latin typeface="Arial"/>
                          <a:cs typeface="Arial"/>
                        </a:rPr>
                        <a:t>-5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solidFill>
                            <a:srgbClr val="D10000"/>
                          </a:solidFill>
                          <a:effectLst/>
                          <a:latin typeface="Arial"/>
                          <a:cs typeface="Arial"/>
                        </a:rPr>
                        <a:t>-15</a:t>
                      </a:r>
                      <a:endParaRPr lang="en-US" sz="1600">
                        <a:solidFill>
                          <a:srgbClr val="D1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extLst>
                  <a:ext uri="{0D108BD9-81ED-4DB2-BD59-A6C34878D82A}">
                    <a16:rowId xmlns:a16="http://schemas.microsoft.com/office/drawing/2014/main" val="4049639942"/>
                  </a:ext>
                </a:extLst>
              </a:tr>
              <a:tr h="330503">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English Learners</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68</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effectLst/>
                          <a:latin typeface="Arial"/>
                          <a:cs typeface="Arial"/>
                        </a:rPr>
                        <a:t>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tx1"/>
                          </a:solidFill>
                          <a:effectLst/>
                          <a:latin typeface="Arial"/>
                          <a:cs typeface="Arial"/>
                        </a:rPr>
                        <a:t>-1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D60000"/>
                          </a:solidFill>
                          <a:effectLst/>
                          <a:latin typeface="Arial"/>
                          <a:cs typeface="Arial"/>
                        </a:rPr>
                        <a:t>-2</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3767927696"/>
                  </a:ext>
                </a:extLst>
              </a:tr>
              <a:tr h="330503">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Low </a:t>
                      </a:r>
                      <a:r>
                        <a:rPr lang="en-US" sz="1600" b="1" i="0" u="none" strike="noStrike" kern="1200" noProof="0">
                          <a:solidFill>
                            <a:srgbClr val="000000"/>
                          </a:solidFill>
                          <a:effectLst/>
                          <a:latin typeface="Arial"/>
                          <a:ea typeface="+mn-ea"/>
                          <a:cs typeface="Arial"/>
                        </a:rPr>
                        <a:t>Income</a:t>
                      </a: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44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23</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effectLst/>
                          <a:latin typeface="Arial"/>
                          <a:cs typeface="Arial"/>
                        </a:rPr>
                        <a:t>27</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solidFill>
                            <a:srgbClr val="D10000"/>
                          </a:solidFill>
                          <a:effectLst/>
                          <a:latin typeface="Arial"/>
                          <a:cs typeface="Arial"/>
                        </a:rPr>
                        <a:t>-4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N/A</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extLst>
                  <a:ext uri="{0D108BD9-81ED-4DB2-BD59-A6C34878D82A}">
                    <a16:rowId xmlns:a16="http://schemas.microsoft.com/office/drawing/2014/main" val="332218531"/>
                  </a:ext>
                </a:extLst>
              </a:tr>
              <a:tr h="330503">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Students with Disabilities</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43</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44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effectLst/>
                          <a:latin typeface="Arial"/>
                          <a:cs typeface="Arial"/>
                        </a:rPr>
                        <a:t>13</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kern="1200" noProof="0">
                          <a:solidFill>
                            <a:srgbClr val="D60000"/>
                          </a:solidFill>
                          <a:effectLst/>
                          <a:latin typeface="Arial"/>
                          <a:cs typeface="Arial"/>
                        </a:rPr>
                        <a:t>-4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rgbClr val="D60000"/>
                          </a:solidFill>
                          <a:effectLst/>
                          <a:latin typeface="Arial"/>
                          <a:cs typeface="Arial"/>
                        </a:rPr>
                        <a:t>-9</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1558011726"/>
                  </a:ext>
                </a:extLst>
              </a:tr>
            </a:tbl>
          </a:graphicData>
        </a:graphic>
      </p:graphicFrame>
      <p:sp>
        <p:nvSpPr>
          <p:cNvPr id="4" name="Slide Number Placeholder 3">
            <a:extLst>
              <a:ext uri="{FF2B5EF4-FFF2-40B4-BE49-F238E27FC236}">
                <a16:creationId xmlns:a16="http://schemas.microsoft.com/office/drawing/2014/main" id="{02CE4A24-08AE-965C-035A-E7FA7F50D8AE}"/>
              </a:ext>
            </a:extLst>
          </p:cNvPr>
          <p:cNvSpPr>
            <a:spLocks noGrp="1"/>
          </p:cNvSpPr>
          <p:nvPr>
            <p:ph type="sldNum" sz="quarter" idx="12"/>
          </p:nvPr>
        </p:nvSpPr>
        <p:spPr>
          <a:xfrm>
            <a:off x="9632372" y="6492875"/>
            <a:ext cx="2324099" cy="246495"/>
          </a:xfrm>
        </p:spPr>
        <p:txBody>
          <a:bodyPr vert="horz" lIns="91440" tIns="45720" rIns="91440" bIns="45720" rtlCol="0" anchor="ctr">
            <a:normAutofit fontScale="85000" lnSpcReduction="20000"/>
          </a:bodyPr>
          <a:lstStyle/>
          <a:p>
            <a:fld id="{68A8D22E-6BC5-9E47-900C-2BB94685D9F5}" type="slidenum">
              <a:rPr lang="en-US" smtClean="0"/>
              <a:pPr/>
              <a:t>10</a:t>
            </a:fld>
            <a:endParaRPr lang="en-US"/>
          </a:p>
        </p:txBody>
      </p:sp>
    </p:spTree>
    <p:extLst>
      <p:ext uri="{BB962C8B-B14F-4D97-AF65-F5344CB8AC3E}">
        <p14:creationId xmlns:p14="http://schemas.microsoft.com/office/powerpoint/2010/main" val="2242498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20C7F-62A6-EFA6-E6D3-8D1669BB0F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75BF1D-5C8F-055B-A068-5C2DC37F974D}"/>
              </a:ext>
            </a:extLst>
          </p:cNvPr>
          <p:cNvSpPr>
            <a:spLocks noGrp="1"/>
          </p:cNvSpPr>
          <p:nvPr>
            <p:ph type="title"/>
          </p:nvPr>
        </p:nvSpPr>
        <p:spPr>
          <a:xfrm>
            <a:off x="173179" y="308699"/>
            <a:ext cx="10515600" cy="861002"/>
          </a:xfrm>
        </p:spPr>
        <p:txBody>
          <a:bodyPr vert="horz" lIns="91440" tIns="45720" rIns="91440" bIns="45720" rtlCol="0" anchor="ctr">
            <a:normAutofit/>
          </a:bodyPr>
          <a:lstStyle/>
          <a:p>
            <a:r>
              <a:rPr lang="en-US">
                <a:latin typeface="Arial"/>
                <a:cs typeface="Arial"/>
              </a:rPr>
              <a:t>2026 Math Results for Grade 10</a:t>
            </a:r>
          </a:p>
        </p:txBody>
      </p:sp>
      <p:sp>
        <p:nvSpPr>
          <p:cNvPr id="5" name="TextBox 4">
            <a:extLst>
              <a:ext uri="{FF2B5EF4-FFF2-40B4-BE49-F238E27FC236}">
                <a16:creationId xmlns:a16="http://schemas.microsoft.com/office/drawing/2014/main" id="{68C816E8-1DFF-2A45-F9BB-674D27D71F7E}"/>
              </a:ext>
            </a:extLst>
          </p:cNvPr>
          <p:cNvSpPr txBox="1"/>
          <p:nvPr/>
        </p:nvSpPr>
        <p:spPr>
          <a:xfrm>
            <a:off x="5881899" y="1172573"/>
            <a:ext cx="619336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00">
                <a:latin typeface="Arial" panose="020B0604020202020204" pitchFamily="34" charset="0"/>
                <a:cs typeface="Arial" panose="020B0604020202020204" pitchFamily="34" charset="0"/>
              </a:rPr>
              <a:t>Due to rounding, the sum of the achievement level categories may not equal 100. </a:t>
            </a:r>
          </a:p>
        </p:txBody>
      </p:sp>
      <p:graphicFrame>
        <p:nvGraphicFramePr>
          <p:cNvPr id="7" name="Content Placeholder 14" descr="Table 6">
            <a:extLst>
              <a:ext uri="{FF2B5EF4-FFF2-40B4-BE49-F238E27FC236}">
                <a16:creationId xmlns:a16="http://schemas.microsoft.com/office/drawing/2014/main" id="{41BF2FC0-71C6-0CB3-0646-F3FA9BF2FAE7}"/>
              </a:ext>
            </a:extLst>
          </p:cNvPr>
          <p:cNvGraphicFramePr>
            <a:graphicFrameLocks/>
          </p:cNvGraphicFramePr>
          <p:nvPr>
            <p:extLst>
              <p:ext uri="{D42A27DB-BD31-4B8C-83A1-F6EECF244321}">
                <p14:modId xmlns:p14="http://schemas.microsoft.com/office/powerpoint/2010/main" val="4283248687"/>
              </p:ext>
            </p:extLst>
          </p:nvPr>
        </p:nvGraphicFramePr>
        <p:xfrm>
          <a:off x="349568" y="1411738"/>
          <a:ext cx="11495531" cy="5065679"/>
        </p:xfrm>
        <a:graphic>
          <a:graphicData uri="http://schemas.openxmlformats.org/drawingml/2006/table">
            <a:tbl>
              <a:tblPr firstRow="1" firstCol="1" bandRow="1">
                <a:tableStyleId>{5C22544A-7EE6-4342-B048-85BDC9FD1C3A}</a:tableStyleId>
              </a:tblPr>
              <a:tblGrid>
                <a:gridCol w="3305361">
                  <a:extLst>
                    <a:ext uri="{9D8B030D-6E8A-4147-A177-3AD203B41FA5}">
                      <a16:colId xmlns:a16="http://schemas.microsoft.com/office/drawing/2014/main" val="3979276775"/>
                    </a:ext>
                  </a:extLst>
                </a:gridCol>
                <a:gridCol w="1029364">
                  <a:extLst>
                    <a:ext uri="{9D8B030D-6E8A-4147-A177-3AD203B41FA5}">
                      <a16:colId xmlns:a16="http://schemas.microsoft.com/office/drawing/2014/main" val="2537141192"/>
                    </a:ext>
                  </a:extLst>
                </a:gridCol>
                <a:gridCol w="1029364">
                  <a:extLst>
                    <a:ext uri="{9D8B030D-6E8A-4147-A177-3AD203B41FA5}">
                      <a16:colId xmlns:a16="http://schemas.microsoft.com/office/drawing/2014/main" val="418799688"/>
                    </a:ext>
                  </a:extLst>
                </a:gridCol>
                <a:gridCol w="1029364">
                  <a:extLst>
                    <a:ext uri="{9D8B030D-6E8A-4147-A177-3AD203B41FA5}">
                      <a16:colId xmlns:a16="http://schemas.microsoft.com/office/drawing/2014/main" val="3998481871"/>
                    </a:ext>
                  </a:extLst>
                </a:gridCol>
                <a:gridCol w="1029364">
                  <a:extLst>
                    <a:ext uri="{9D8B030D-6E8A-4147-A177-3AD203B41FA5}">
                      <a16:colId xmlns:a16="http://schemas.microsoft.com/office/drawing/2014/main" val="1283894408"/>
                    </a:ext>
                  </a:extLst>
                </a:gridCol>
                <a:gridCol w="1029364">
                  <a:extLst>
                    <a:ext uri="{9D8B030D-6E8A-4147-A177-3AD203B41FA5}">
                      <a16:colId xmlns:a16="http://schemas.microsoft.com/office/drawing/2014/main" val="1338983518"/>
                    </a:ext>
                  </a:extLst>
                </a:gridCol>
                <a:gridCol w="1521675">
                  <a:extLst>
                    <a:ext uri="{9D8B030D-6E8A-4147-A177-3AD203B41FA5}">
                      <a16:colId xmlns:a16="http://schemas.microsoft.com/office/drawing/2014/main" val="456189584"/>
                    </a:ext>
                  </a:extLst>
                </a:gridCol>
                <a:gridCol w="1521675">
                  <a:extLst>
                    <a:ext uri="{9D8B030D-6E8A-4147-A177-3AD203B41FA5}">
                      <a16:colId xmlns:a16="http://schemas.microsoft.com/office/drawing/2014/main" val="2979292204"/>
                    </a:ext>
                  </a:extLst>
                </a:gridCol>
              </a:tblGrid>
              <a:tr h="824483">
                <a:tc>
                  <a:txBody>
                    <a:bodyPr/>
                    <a:lstStyle/>
                    <a:p>
                      <a:pPr>
                        <a:buNone/>
                      </a:pPr>
                      <a:r>
                        <a:rPr lang="en-US" sz="1600">
                          <a:effectLst/>
                          <a:latin typeface="Arial"/>
                          <a:cs typeface="Arial"/>
                        </a:rPr>
                        <a:t>Student Groups</a:t>
                      </a: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2026</a:t>
                      </a:r>
                    </a:p>
                    <a:p>
                      <a:pPr lvl="0" algn="ctr">
                        <a:buNone/>
                      </a:pPr>
                      <a:r>
                        <a:rPr lang="en-US" sz="1600" b="1">
                          <a:solidFill>
                            <a:srgbClr val="F3F3F3"/>
                          </a:solidFill>
                          <a:effectLst/>
                          <a:latin typeface="Arial"/>
                          <a:cs typeface="Arial"/>
                        </a:rPr>
                        <a:t>NM </a:t>
                      </a:r>
                      <a:r>
                        <a:rPr lang="en-US" sz="1600" b="1" i="0" u="none" strike="noStrike" noProof="0">
                          <a:solidFill>
                            <a:srgbClr val="F3F3F3"/>
                          </a:solidFill>
                          <a:effectLst/>
                          <a:latin typeface="Arial"/>
                          <a:cs typeface="Arial"/>
                        </a:rPr>
                        <a:t>%</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PM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M/E %</a:t>
                      </a:r>
                      <a:endParaRPr lang="en-US" sz="1600" b="0" i="0" u="none" strike="noStrike" noProof="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buNone/>
                      </a:pPr>
                      <a:r>
                        <a:rPr lang="en-US" sz="1600" b="1" kern="1200" noProof="0">
                          <a:solidFill>
                            <a:srgbClr val="F3F3F3"/>
                          </a:solidFill>
                          <a:effectLst/>
                          <a:latin typeface="Arial"/>
                          <a:ea typeface="+mn-ea"/>
                          <a:cs typeface="Arial"/>
                        </a:rPr>
                        <a:t>M/E Change </a:t>
                      </a:r>
                    </a:p>
                    <a:p>
                      <a:pPr lvl="0" algn="ctr">
                        <a:buNone/>
                      </a:pPr>
                      <a:r>
                        <a:rPr lang="en-US" sz="1600" b="1" kern="1200" noProof="0">
                          <a:solidFill>
                            <a:srgbClr val="F3F3F3"/>
                          </a:solidFill>
                          <a:effectLst/>
                          <a:latin typeface="Arial"/>
                          <a:ea typeface="+mn-ea"/>
                          <a:cs typeface="Arial"/>
                        </a:rPr>
                        <a:t>Compared to </a:t>
                      </a:r>
                      <a:r>
                        <a:rPr lang="en-US" sz="1600" b="1">
                          <a:solidFill>
                            <a:srgbClr val="F3F3F3"/>
                          </a:solidFill>
                          <a:effectLst/>
                          <a:latin typeface="Arial"/>
                          <a:cs typeface="Arial"/>
                        </a:rPr>
                        <a:t>2025</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M/E Change </a:t>
                      </a:r>
                    </a:p>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Compared to </a:t>
                      </a:r>
                      <a:r>
                        <a:rPr lang="en-US" sz="1600" b="1">
                          <a:solidFill>
                            <a:srgbClr val="F3F3F3"/>
                          </a:solidFill>
                          <a:effectLst/>
                          <a:latin typeface="Arial"/>
                          <a:cs typeface="Arial"/>
                        </a:rPr>
                        <a:t>2019</a:t>
                      </a:r>
                      <a:endParaRPr lang="en-US" sz="1600">
                        <a:solidFill>
                          <a:srgbClr val="F3F3F3"/>
                        </a:solidFill>
                        <a:effectLst/>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rgbClr val="1F4782"/>
                    </a:solidFill>
                  </a:tcPr>
                </a:tc>
                <a:extLst>
                  <a:ext uri="{0D108BD9-81ED-4DB2-BD59-A6C34878D82A}">
                    <a16:rowId xmlns:a16="http://schemas.microsoft.com/office/drawing/2014/main" val="3553129844"/>
                  </a:ext>
                </a:extLst>
              </a:tr>
              <a:tr h="34237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All Students</a:t>
                      </a:r>
                      <a:endParaRPr lang="en-US" sz="1600">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000000"/>
                          </a:solidFill>
                          <a:effectLst/>
                          <a:latin typeface="Arial" panose="020B0604020202020204" pitchFamily="34" charset="0"/>
                          <a:cs typeface="Arial" panose="020B0604020202020204" pitchFamily="34" charset="0"/>
                        </a:rPr>
                        <a:t>15</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000000"/>
                          </a:solidFill>
                          <a:effectLst/>
                          <a:latin typeface="Arial" panose="020B0604020202020204" pitchFamily="34" charset="0"/>
                          <a:cs typeface="Arial" panose="020B0604020202020204" pitchFamily="34" charset="0"/>
                        </a:rPr>
                        <a:t>41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000000"/>
                          </a:solidFill>
                          <a:effectLst/>
                          <a:latin typeface="Arial" panose="020B0604020202020204" pitchFamily="34" charset="0"/>
                          <a:cs typeface="Arial" panose="020B0604020202020204" pitchFamily="34" charset="0"/>
                        </a:rPr>
                        <a:t>33</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000000"/>
                          </a:solidFill>
                          <a:effectLst/>
                          <a:latin typeface="Arial"/>
                          <a:cs typeface="Arial"/>
                        </a:rPr>
                        <a:t>11</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000000"/>
                          </a:solidFill>
                          <a:effectLst/>
                          <a:latin typeface="Arial" panose="020B0604020202020204" pitchFamily="34" charset="0"/>
                          <a:cs typeface="Arial" panose="020B0604020202020204" pitchFamily="34" charset="0"/>
                        </a:rPr>
                        <a:t>44</a:t>
                      </a: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noProof="0">
                          <a:solidFill>
                            <a:srgbClr val="D60000"/>
                          </a:solidFill>
                          <a:effectLst/>
                          <a:latin typeface="Arial"/>
                          <a:cs typeface="Arial"/>
                        </a:rPr>
                        <a:t>-15</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2130254319"/>
                  </a:ext>
                </a:extLst>
              </a:tr>
              <a:tr h="34237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Black or African American </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51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panose="020B0604020202020204" pitchFamily="34" charset="0"/>
                          <a:cs typeface="Arial" panose="020B0604020202020204" pitchFamily="34" charset="0"/>
                        </a:rPr>
                        <a:t>22</a:t>
                      </a:r>
                      <a:endParaRPr lang="en-US" sz="1600">
                        <a:latin typeface="Arial" panose="020B0604020202020204" pitchFamily="34" charset="0"/>
                        <a:cs typeface="Arial" panose="020B0604020202020204" pitchFamily="34" charset="0"/>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panose="020B0604020202020204" pitchFamily="34" charset="0"/>
                          <a:cs typeface="Arial" panose="020B0604020202020204" pitchFamily="34" charset="0"/>
                        </a:rPr>
                        <a:t>3</a:t>
                      </a:r>
                      <a:endParaRPr lang="en-US" sz="1600">
                        <a:latin typeface="Arial" panose="020B0604020202020204" pitchFamily="34" charset="0"/>
                        <a:cs typeface="Arial" panose="020B0604020202020204" pitchFamily="34" charset="0"/>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effectLst/>
                          <a:latin typeface="Arial"/>
                          <a:cs typeface="Arial"/>
                        </a:rPr>
                        <a:t>25</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rgbClr val="D00000"/>
                          </a:solidFill>
                          <a:effectLst/>
                          <a:latin typeface="Arial"/>
                          <a:cs typeface="Arial"/>
                        </a:rPr>
                        <a:t>-10</a:t>
                      </a:r>
                      <a:endParaRPr lang="en-US" sz="1600">
                        <a:solidFill>
                          <a:srgbClr val="D0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extLst>
                  <a:ext uri="{0D108BD9-81ED-4DB2-BD59-A6C34878D82A}">
                    <a16:rowId xmlns:a16="http://schemas.microsoft.com/office/drawing/2014/main" val="1692638724"/>
                  </a:ext>
                </a:extLst>
              </a:tr>
              <a:tr h="34237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Asian</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18</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effectLst/>
                          <a:latin typeface="Arial"/>
                          <a:cs typeface="Arial"/>
                        </a:rPr>
                        <a:t>77</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D60000"/>
                          </a:solidFill>
                          <a:effectLst/>
                          <a:latin typeface="Arial"/>
                          <a:cs typeface="Arial"/>
                        </a:rPr>
                        <a:t>-5</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1346706764"/>
                  </a:ext>
                </a:extLst>
              </a:tr>
              <a:tr h="34237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Hispanic or Latino</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26</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51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3</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effectLst/>
                          <a:latin typeface="Arial"/>
                          <a:cs typeface="Arial"/>
                        </a:rPr>
                        <a:t>22</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solidFill>
                            <a:srgbClr val="D10000"/>
                          </a:solidFill>
                          <a:effectLst/>
                          <a:latin typeface="Arial"/>
                          <a:cs typeface="Arial"/>
                        </a:rPr>
                        <a:t>-11</a:t>
                      </a:r>
                      <a:endParaRPr lang="en-US" sz="1600">
                        <a:solidFill>
                          <a:srgbClr val="D1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extLst>
                  <a:ext uri="{0D108BD9-81ED-4DB2-BD59-A6C34878D82A}">
                    <a16:rowId xmlns:a16="http://schemas.microsoft.com/office/drawing/2014/main" val="307131761"/>
                  </a:ext>
                </a:extLst>
              </a:tr>
              <a:tr h="579933">
                <a:tc>
                  <a:txBody>
                    <a:bodyPr/>
                    <a:lstStyle/>
                    <a:p>
                      <a:pPr lvl="0">
                        <a:buNone/>
                      </a:pPr>
                      <a:r>
                        <a:rPr lang="en-US" sz="1600" b="1" i="0" u="none" strike="noStrike" noProof="0">
                          <a:solidFill>
                            <a:srgbClr val="000000"/>
                          </a:solidFill>
                          <a:effectLst/>
                          <a:latin typeface="Arial"/>
                          <a:cs typeface="Arial"/>
                        </a:rPr>
                        <a:t>Multi-Race, Not Hispanic or Latino</a:t>
                      </a:r>
                      <a:endParaRPr lang="en-US" sz="1600">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13</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38</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33</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17</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effectLst/>
                          <a:latin typeface="Arial"/>
                          <a:cs typeface="Arial"/>
                        </a:rPr>
                        <a:t>49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noProof="0">
                          <a:solidFill>
                            <a:schemeClr val="accent3"/>
                          </a:solidFill>
                          <a:effectLst/>
                          <a:latin typeface="Arial"/>
                          <a:cs typeface="Arial"/>
                        </a:rPr>
                        <a:t>+2</a:t>
                      </a:r>
                      <a:endParaRPr lang="en-US" sz="1600" b="0">
                        <a:solidFill>
                          <a:schemeClr val="accent3"/>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D60000"/>
                          </a:solidFill>
                          <a:effectLst/>
                          <a:latin typeface="Arial"/>
                          <a:cs typeface="Arial"/>
                        </a:rPr>
                        <a:t>-11</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3524821689"/>
                  </a:ext>
                </a:extLst>
              </a:tr>
              <a:tr h="34237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American Indian or Alaska Native</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17</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54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5</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effectLst/>
                          <a:latin typeface="Arial"/>
                          <a:cs typeface="Arial"/>
                        </a:rPr>
                        <a:t>29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rgbClr val="D10000"/>
                          </a:solidFill>
                          <a:effectLst/>
                          <a:latin typeface="Arial"/>
                          <a:cs typeface="Arial"/>
                        </a:rPr>
                        <a:t>-9</a:t>
                      </a:r>
                      <a:endParaRPr lang="en-US" sz="1600">
                        <a:solidFill>
                          <a:srgbClr val="D1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rgbClr val="D10000"/>
                          </a:solidFill>
                          <a:effectLst/>
                          <a:latin typeface="Arial"/>
                          <a:cs typeface="Arial"/>
                        </a:rPr>
                        <a:t>-15</a:t>
                      </a:r>
                      <a:endParaRPr lang="en-US" sz="1600">
                        <a:solidFill>
                          <a:srgbClr val="D1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extLst>
                  <a:ext uri="{0D108BD9-81ED-4DB2-BD59-A6C34878D82A}">
                    <a16:rowId xmlns:a16="http://schemas.microsoft.com/office/drawing/2014/main" val="1429047972"/>
                  </a:ext>
                </a:extLst>
              </a:tr>
              <a:tr h="579933">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Native Hawaiian or Other Pacific Islander</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21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28</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36</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16</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effectLst/>
                          <a:latin typeface="Arial"/>
                          <a:cs typeface="Arial"/>
                        </a:rPr>
                        <a:t>52</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noProof="0">
                          <a:solidFill>
                            <a:schemeClr val="accent3"/>
                          </a:solidFill>
                          <a:effectLst/>
                          <a:latin typeface="Arial"/>
                          <a:cs typeface="Arial"/>
                        </a:rPr>
                        <a:t>+14</a:t>
                      </a:r>
                      <a:endParaRPr lang="en-US" sz="1600" b="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D60000"/>
                          </a:solidFill>
                          <a:effectLst/>
                          <a:latin typeface="Arial"/>
                          <a:cs typeface="Arial"/>
                        </a:rPr>
                        <a:t>-11</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4168127394"/>
                  </a:ext>
                </a:extLst>
              </a:tr>
              <a:tr h="34237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White</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10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38</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41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12</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effectLst/>
                          <a:latin typeface="Arial"/>
                          <a:cs typeface="Arial"/>
                        </a:rPr>
                        <a:t>52</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-1</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solidFill>
                            <a:srgbClr val="D10000"/>
                          </a:solidFill>
                          <a:effectLst/>
                          <a:latin typeface="Arial"/>
                          <a:cs typeface="Arial"/>
                        </a:rPr>
                        <a:t>-15</a:t>
                      </a:r>
                      <a:endParaRPr lang="en-US" sz="1600">
                        <a:solidFill>
                          <a:srgbClr val="D1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extLst>
                  <a:ext uri="{0D108BD9-81ED-4DB2-BD59-A6C34878D82A}">
                    <a16:rowId xmlns:a16="http://schemas.microsoft.com/office/drawing/2014/main" val="4049639942"/>
                  </a:ext>
                </a:extLst>
              </a:tr>
              <a:tr h="34237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English Learners</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50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45</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4</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effectLst/>
                          <a:latin typeface="Arial"/>
                          <a:cs typeface="Arial"/>
                        </a:rPr>
                        <a:t>5</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rgbClr val="000000"/>
                          </a:solidFill>
                          <a:effectLst/>
                          <a:latin typeface="Arial"/>
                          <a:cs typeface="Arial"/>
                        </a:rPr>
                        <a:t>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solidFill>
                            <a:srgbClr val="D60000"/>
                          </a:solidFill>
                          <a:effectLst/>
                          <a:latin typeface="Arial"/>
                          <a:cs typeface="Arial"/>
                        </a:rPr>
                        <a:t>-4</a:t>
                      </a:r>
                      <a:endParaRPr lang="en-US" sz="1600">
                        <a:solidFill>
                          <a:srgbClr val="D60000"/>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3767927696"/>
                  </a:ext>
                </a:extLst>
              </a:tr>
              <a:tr h="34237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Low </a:t>
                      </a:r>
                      <a:r>
                        <a:rPr lang="en-US" sz="1600" b="1" i="0" u="none" strike="noStrike" kern="1200" noProof="0">
                          <a:solidFill>
                            <a:srgbClr val="000000"/>
                          </a:solidFill>
                          <a:effectLst/>
                          <a:latin typeface="Arial"/>
                          <a:ea typeface="+mn-ea"/>
                          <a:cs typeface="Arial"/>
                        </a:rPr>
                        <a:t>Income</a:t>
                      </a: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26</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51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20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kern="1200" noProof="0">
                          <a:solidFill>
                            <a:schemeClr val="dk1"/>
                          </a:solidFill>
                          <a:effectLst/>
                          <a:latin typeface="Arial"/>
                          <a:cs typeface="Arial"/>
                        </a:rPr>
                        <a:t>3</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effectLst/>
                          <a:latin typeface="Arial"/>
                          <a:cs typeface="Arial"/>
                        </a:rPr>
                        <a:t>23</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buNone/>
                      </a:pPr>
                      <a:r>
                        <a:rPr lang="en-US" sz="1600" b="0" i="0" u="none" strike="noStrike" noProof="0">
                          <a:solidFill>
                            <a:schemeClr val="tx1"/>
                          </a:solidFill>
                          <a:effectLst/>
                          <a:latin typeface="Arial"/>
                          <a:cs typeface="Arial"/>
                        </a:rPr>
                        <a:t>-1</a:t>
                      </a:r>
                      <a:endParaRPr lang="en-US" sz="1600" b="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tc>
                  <a:txBody>
                    <a:bodyPr/>
                    <a:lstStyle/>
                    <a:p>
                      <a:pPr lvl="0" algn="ctr">
                        <a:lnSpc>
                          <a:spcPct val="100000"/>
                        </a:lnSpc>
                        <a:spcBef>
                          <a:spcPts val="0"/>
                        </a:spcBef>
                        <a:spcAft>
                          <a:spcPts val="0"/>
                        </a:spcAft>
                        <a:buNone/>
                      </a:pPr>
                      <a:r>
                        <a:rPr lang="en-US" sz="1600" b="0" i="0" u="none" strike="noStrike" noProof="0">
                          <a:solidFill>
                            <a:schemeClr val="tx1"/>
                          </a:solidFill>
                          <a:effectLst/>
                          <a:latin typeface="Arial"/>
                          <a:cs typeface="Arial"/>
                        </a:rPr>
                        <a:t>N/A</a:t>
                      </a:r>
                      <a:endParaRPr lang="en-US" sz="1600">
                        <a:solidFill>
                          <a:schemeClr val="tx1"/>
                        </a:solidFill>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2"/>
                    </a:solidFill>
                  </a:tcPr>
                </a:tc>
                <a:extLst>
                  <a:ext uri="{0D108BD9-81ED-4DB2-BD59-A6C34878D82A}">
                    <a16:rowId xmlns:a16="http://schemas.microsoft.com/office/drawing/2014/main" val="332218531"/>
                  </a:ext>
                </a:extLst>
              </a:tr>
              <a:tr h="342370">
                <a:tc>
                  <a:txBody>
                    <a:bodyPr/>
                    <a:lstStyle/>
                    <a:p>
                      <a:pPr lvl="0" algn="l">
                        <a:lnSpc>
                          <a:spcPct val="100000"/>
                        </a:lnSpc>
                        <a:spcBef>
                          <a:spcPts val="0"/>
                        </a:spcBef>
                        <a:spcAft>
                          <a:spcPts val="0"/>
                        </a:spcAft>
                        <a:buNone/>
                      </a:pPr>
                      <a:r>
                        <a:rPr lang="en-US" sz="1600" b="1" i="0" u="none" strike="noStrike" noProof="0">
                          <a:solidFill>
                            <a:srgbClr val="000000"/>
                          </a:solidFill>
                          <a:effectLst/>
                          <a:latin typeface="Arial"/>
                          <a:cs typeface="Arial"/>
                        </a:rPr>
                        <a:t>Students with Disabilities</a:t>
                      </a:r>
                      <a:endParaRPr lang="en-US" sz="1600" b="1" i="0" u="none" strike="noStrike" noProof="0">
                        <a:solidFill>
                          <a:srgbClr val="FFFFFF"/>
                        </a:solidFill>
                        <a:effectLst/>
                        <a:latin typeface="Arial"/>
                        <a:cs typeface="Arial"/>
                      </a:endParaRPr>
                    </a:p>
                  </a:txBody>
                  <a:tcPr marL="45720" marR="45720" anchor="ctr">
                    <a:lnL w="12700" cap="flat" cmpd="sng" algn="ctr">
                      <a:solidFill>
                        <a:srgbClr val="156082"/>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39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49</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10</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chemeClr val="dk1"/>
                          </a:solidFill>
                          <a:effectLst/>
                          <a:latin typeface="Arial"/>
                          <a:cs typeface="Arial"/>
                        </a:rPr>
                        <a:t>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noProof="0">
                          <a:effectLst/>
                          <a:latin typeface="Arial"/>
                          <a:cs typeface="Arial"/>
                        </a:rPr>
                        <a:t>11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lnSpc>
                          <a:spcPct val="100000"/>
                        </a:lnSpc>
                        <a:spcBef>
                          <a:spcPts val="0"/>
                        </a:spcBef>
                        <a:spcAft>
                          <a:spcPts val="0"/>
                        </a:spcAft>
                        <a:buNone/>
                      </a:pPr>
                      <a:r>
                        <a:rPr lang="en-US" sz="1600" b="0" i="0" u="none" strike="noStrike" kern="1200" noProof="0">
                          <a:solidFill>
                            <a:schemeClr val="tx1"/>
                          </a:solidFill>
                          <a:effectLst/>
                          <a:latin typeface="Arial"/>
                          <a:cs typeface="Arial"/>
                        </a:rPr>
                        <a:t>-1</a:t>
                      </a:r>
                      <a:endParaRPr lang="en-US" sz="1600">
                        <a:latin typeface="Arial"/>
                        <a:cs typeface="Arial"/>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F4F7FC"/>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tc>
                  <a:txBody>
                    <a:bodyPr/>
                    <a:lstStyle/>
                    <a:p>
                      <a:pPr lvl="0" algn="ctr">
                        <a:buNone/>
                      </a:pPr>
                      <a:r>
                        <a:rPr lang="en-US" sz="1600" b="0" i="0" u="none" strike="noStrike" kern="1200" noProof="0">
                          <a:solidFill>
                            <a:srgbClr val="D60000"/>
                          </a:solidFill>
                          <a:effectLst/>
                          <a:latin typeface="Arial" panose="020B0604020202020204" pitchFamily="34" charset="0"/>
                          <a:cs typeface="Arial" panose="020B0604020202020204" pitchFamily="34" charset="0"/>
                        </a:rPr>
                        <a:t>-7</a:t>
                      </a:r>
                      <a:endParaRPr lang="en-US" sz="1600">
                        <a:solidFill>
                          <a:srgbClr val="D60000"/>
                        </a:solidFill>
                        <a:latin typeface="Arial" panose="020B0604020202020204" pitchFamily="34" charset="0"/>
                        <a:cs typeface="Arial" panose="020B0604020202020204" pitchFamily="34" charset="0"/>
                      </a:endParaRPr>
                    </a:p>
                  </a:txBody>
                  <a:tcPr marL="45720" marR="45720" anchor="ctr">
                    <a:lnL w="12700" cap="flat" cmpd="sng" algn="ctr">
                      <a:solidFill>
                        <a:srgbClr val="F4F7FC"/>
                      </a:solidFill>
                      <a:prstDash val="solid"/>
                      <a:round/>
                      <a:headEnd type="none" w="med" len="med"/>
                      <a:tailEnd type="none" w="med" len="med"/>
                    </a:lnL>
                    <a:lnR w="12700" cap="flat" cmpd="sng" algn="ctr">
                      <a:solidFill>
                        <a:srgbClr val="156082"/>
                      </a:solidFill>
                      <a:prstDash val="solid"/>
                      <a:round/>
                      <a:headEnd type="none" w="med" len="med"/>
                      <a:tailEnd type="none" w="med" len="med"/>
                    </a:lnR>
                    <a:lnT w="12700" cap="flat" cmpd="sng" algn="ctr">
                      <a:solidFill>
                        <a:srgbClr val="156082"/>
                      </a:solidFill>
                      <a:prstDash val="solid"/>
                      <a:round/>
                      <a:headEnd type="none" w="med" len="med"/>
                      <a:tailEnd type="none" w="med" len="med"/>
                    </a:lnT>
                    <a:lnB w="12700" cap="flat" cmpd="sng" algn="ctr">
                      <a:solidFill>
                        <a:srgbClr val="156082"/>
                      </a:solidFill>
                      <a:prstDash val="solid"/>
                      <a:round/>
                      <a:headEnd type="none" w="med" len="med"/>
                      <a:tailEnd type="none" w="med" len="med"/>
                    </a:lnB>
                    <a:solidFill>
                      <a:schemeClr val="bg1"/>
                    </a:solidFill>
                  </a:tcPr>
                </a:tc>
                <a:extLst>
                  <a:ext uri="{0D108BD9-81ED-4DB2-BD59-A6C34878D82A}">
                    <a16:rowId xmlns:a16="http://schemas.microsoft.com/office/drawing/2014/main" val="1558011726"/>
                  </a:ext>
                </a:extLst>
              </a:tr>
            </a:tbl>
          </a:graphicData>
        </a:graphic>
      </p:graphicFrame>
      <p:sp>
        <p:nvSpPr>
          <p:cNvPr id="4" name="Slide Number Placeholder 3">
            <a:extLst>
              <a:ext uri="{FF2B5EF4-FFF2-40B4-BE49-F238E27FC236}">
                <a16:creationId xmlns:a16="http://schemas.microsoft.com/office/drawing/2014/main" id="{263934B9-411D-6681-2AA8-64764E3A5F50}"/>
              </a:ext>
            </a:extLst>
          </p:cNvPr>
          <p:cNvSpPr>
            <a:spLocks noGrp="1"/>
          </p:cNvSpPr>
          <p:nvPr>
            <p:ph type="sldNum" sz="quarter" idx="12"/>
          </p:nvPr>
        </p:nvSpPr>
        <p:spPr>
          <a:xfrm>
            <a:off x="9632372" y="6492875"/>
            <a:ext cx="2324099" cy="246495"/>
          </a:xfrm>
        </p:spPr>
        <p:txBody>
          <a:bodyPr vert="horz" lIns="91440" tIns="45720" rIns="91440" bIns="45720" rtlCol="0" anchor="ctr">
            <a:normAutofit fontScale="85000" lnSpcReduction="20000"/>
          </a:bodyPr>
          <a:lstStyle/>
          <a:p>
            <a:fld id="{68A8D22E-6BC5-9E47-900C-2BB94685D9F5}" type="slidenum">
              <a:rPr lang="en-US" smtClean="0"/>
              <a:pPr/>
              <a:t>11</a:t>
            </a:fld>
            <a:endParaRPr lang="en-US"/>
          </a:p>
        </p:txBody>
      </p:sp>
    </p:spTree>
    <p:extLst>
      <p:ext uri="{BB962C8B-B14F-4D97-AF65-F5344CB8AC3E}">
        <p14:creationId xmlns:p14="http://schemas.microsoft.com/office/powerpoint/2010/main" val="1010486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2C1C5-E928-DDF5-9A8E-52BC3B4F8B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ED3386-EDA2-84EB-727E-8A21BF2EF62A}"/>
              </a:ext>
            </a:extLst>
          </p:cNvPr>
          <p:cNvSpPr>
            <a:spLocks noGrp="1"/>
          </p:cNvSpPr>
          <p:nvPr>
            <p:ph type="title"/>
          </p:nvPr>
        </p:nvSpPr>
        <p:spPr>
          <a:xfrm>
            <a:off x="173179" y="308699"/>
            <a:ext cx="10515600" cy="861002"/>
          </a:xfrm>
        </p:spPr>
        <p:txBody>
          <a:bodyPr>
            <a:normAutofit/>
          </a:bodyPr>
          <a:lstStyle/>
          <a:p>
            <a:r>
              <a:rPr lang="en-US">
                <a:latin typeface="Arial"/>
                <a:cs typeface="Arial"/>
              </a:rPr>
              <a:t>2026 STE Results by Grade</a:t>
            </a:r>
          </a:p>
        </p:txBody>
      </p:sp>
      <p:sp>
        <p:nvSpPr>
          <p:cNvPr id="5" name="TextBox 4">
            <a:extLst>
              <a:ext uri="{FF2B5EF4-FFF2-40B4-BE49-F238E27FC236}">
                <a16:creationId xmlns:a16="http://schemas.microsoft.com/office/drawing/2014/main" id="{860D99E5-1034-7944-E647-ABC7E9577D3D}"/>
              </a:ext>
            </a:extLst>
          </p:cNvPr>
          <p:cNvSpPr txBox="1"/>
          <p:nvPr/>
        </p:nvSpPr>
        <p:spPr>
          <a:xfrm>
            <a:off x="6962144" y="1471553"/>
            <a:ext cx="4994327"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00">
                <a:latin typeface="Arial"/>
                <a:cs typeface="Arial"/>
              </a:rPr>
              <a:t>Due to rounding, the sum of the achievement level categories may not equal 100. </a:t>
            </a:r>
          </a:p>
        </p:txBody>
      </p:sp>
      <p:graphicFrame>
        <p:nvGraphicFramePr>
          <p:cNvPr id="8" name="Table 7">
            <a:extLst>
              <a:ext uri="{FF2B5EF4-FFF2-40B4-BE49-F238E27FC236}">
                <a16:creationId xmlns:a16="http://schemas.microsoft.com/office/drawing/2014/main" id="{DDE7C690-3124-122E-8B6B-8A04F02BAA07}"/>
              </a:ext>
            </a:extLst>
          </p:cNvPr>
          <p:cNvGraphicFramePr>
            <a:graphicFrameLocks noGrp="1"/>
          </p:cNvGraphicFramePr>
          <p:nvPr>
            <p:extLst>
              <p:ext uri="{D42A27DB-BD31-4B8C-83A1-F6EECF244321}">
                <p14:modId xmlns:p14="http://schemas.microsoft.com/office/powerpoint/2010/main" val="1188792705"/>
              </p:ext>
            </p:extLst>
          </p:nvPr>
        </p:nvGraphicFramePr>
        <p:xfrm>
          <a:off x="410793" y="1714628"/>
          <a:ext cx="11545679" cy="2308860"/>
        </p:xfrm>
        <a:graphic>
          <a:graphicData uri="http://schemas.openxmlformats.org/drawingml/2006/table">
            <a:tbl>
              <a:tblPr firstRow="1" firstCol="1" bandRow="1">
                <a:tableStyleId>{5C22544A-7EE6-4342-B048-85BDC9FD1C3A}</a:tableStyleId>
              </a:tblPr>
              <a:tblGrid>
                <a:gridCol w="2555498">
                  <a:extLst>
                    <a:ext uri="{9D8B030D-6E8A-4147-A177-3AD203B41FA5}">
                      <a16:colId xmlns:a16="http://schemas.microsoft.com/office/drawing/2014/main" val="3941651229"/>
                    </a:ext>
                  </a:extLst>
                </a:gridCol>
                <a:gridCol w="1117640">
                  <a:extLst>
                    <a:ext uri="{9D8B030D-6E8A-4147-A177-3AD203B41FA5}">
                      <a16:colId xmlns:a16="http://schemas.microsoft.com/office/drawing/2014/main" val="3714855346"/>
                    </a:ext>
                  </a:extLst>
                </a:gridCol>
                <a:gridCol w="1094449">
                  <a:extLst>
                    <a:ext uri="{9D8B030D-6E8A-4147-A177-3AD203B41FA5}">
                      <a16:colId xmlns:a16="http://schemas.microsoft.com/office/drawing/2014/main" val="1480308440"/>
                    </a:ext>
                  </a:extLst>
                </a:gridCol>
                <a:gridCol w="1127452">
                  <a:extLst>
                    <a:ext uri="{9D8B030D-6E8A-4147-A177-3AD203B41FA5}">
                      <a16:colId xmlns:a16="http://schemas.microsoft.com/office/drawing/2014/main" val="1003138058"/>
                    </a:ext>
                  </a:extLst>
                </a:gridCol>
                <a:gridCol w="1139940">
                  <a:extLst>
                    <a:ext uri="{9D8B030D-6E8A-4147-A177-3AD203B41FA5}">
                      <a16:colId xmlns:a16="http://schemas.microsoft.com/office/drawing/2014/main" val="575282268"/>
                    </a:ext>
                  </a:extLst>
                </a:gridCol>
                <a:gridCol w="1201486">
                  <a:extLst>
                    <a:ext uri="{9D8B030D-6E8A-4147-A177-3AD203B41FA5}">
                      <a16:colId xmlns:a16="http://schemas.microsoft.com/office/drawing/2014/main" val="3060401767"/>
                    </a:ext>
                  </a:extLst>
                </a:gridCol>
                <a:gridCol w="1612310">
                  <a:extLst>
                    <a:ext uri="{9D8B030D-6E8A-4147-A177-3AD203B41FA5}">
                      <a16:colId xmlns:a16="http://schemas.microsoft.com/office/drawing/2014/main" val="1847742032"/>
                    </a:ext>
                  </a:extLst>
                </a:gridCol>
                <a:gridCol w="1696904">
                  <a:extLst>
                    <a:ext uri="{9D8B030D-6E8A-4147-A177-3AD203B41FA5}">
                      <a16:colId xmlns:a16="http://schemas.microsoft.com/office/drawing/2014/main" val="1145289438"/>
                    </a:ext>
                  </a:extLst>
                </a:gridCol>
              </a:tblGrid>
              <a:tr h="371475">
                <a:tc>
                  <a:txBody>
                    <a:bodyPr/>
                    <a:lstStyle/>
                    <a:p>
                      <a:pPr>
                        <a:buNone/>
                      </a:pPr>
                      <a:r>
                        <a:rPr lang="en-US" sz="1600">
                          <a:effectLst/>
                          <a:latin typeface="Arial"/>
                          <a:cs typeface="Arial"/>
                        </a:rPr>
                        <a:t>Grades</a:t>
                      </a:r>
                    </a:p>
                  </a:txBody>
                  <a:tcPr marL="45720" marR="45720"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2026</a:t>
                      </a:r>
                    </a:p>
                    <a:p>
                      <a:pPr lvl="0" algn="ctr">
                        <a:buNone/>
                      </a:pPr>
                      <a:r>
                        <a:rPr lang="en-US" sz="1600" b="1">
                          <a:solidFill>
                            <a:srgbClr val="F3F3F3"/>
                          </a:solidFill>
                          <a:effectLst/>
                          <a:latin typeface="Arial"/>
                          <a:cs typeface="Arial"/>
                        </a:rPr>
                        <a:t>NM </a:t>
                      </a:r>
                      <a:r>
                        <a:rPr lang="en-US" sz="1600" b="1" i="0" u="none" strike="noStrike" noProof="0">
                          <a:solidFill>
                            <a:srgbClr val="F3F3F3"/>
                          </a:solidFill>
                          <a:effectLst/>
                          <a:latin typeface="Arial"/>
                          <a:cs typeface="Arial"/>
                        </a:rPr>
                        <a:t>%</a:t>
                      </a:r>
                      <a:endParaRPr lang="en-US" sz="1600">
                        <a:solidFill>
                          <a:srgbClr val="F3F3F3"/>
                        </a:solidFill>
                        <a:effectLst/>
                        <a:latin typeface="Arial"/>
                        <a:cs typeface="Arial"/>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PM %</a:t>
                      </a:r>
                      <a:endParaRPr lang="en-US" sz="1600" b="0" i="0" u="none" strike="noStrike" noProof="0">
                        <a:solidFill>
                          <a:srgbClr val="F3F3F3"/>
                        </a:solidFill>
                        <a:effectLst/>
                        <a:latin typeface="Arial"/>
                        <a:cs typeface="Arial"/>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 %</a:t>
                      </a:r>
                      <a:endParaRPr lang="en-US" sz="1600" b="0" i="0" u="none" strike="noStrike" noProof="0">
                        <a:solidFill>
                          <a:srgbClr val="F3F3F3"/>
                        </a:solidFill>
                        <a:effectLst/>
                        <a:latin typeface="Arial"/>
                        <a:cs typeface="Arial"/>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E %</a:t>
                      </a:r>
                      <a:endParaRPr lang="en-US" sz="1600" b="0" i="0" u="none" strike="noStrike" noProof="0">
                        <a:solidFill>
                          <a:srgbClr val="F3F3F3"/>
                        </a:solidFill>
                        <a:effectLst/>
                        <a:latin typeface="Arial"/>
                        <a:cs typeface="Arial"/>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a:cs typeface="Arial"/>
                        </a:rPr>
                        <a:t>2026</a:t>
                      </a:r>
                      <a:endParaRPr lang="en-US" sz="1600" b="0" i="0" u="none" strike="noStrike" noProof="0">
                        <a:solidFill>
                          <a:srgbClr val="F3F3F3"/>
                        </a:solidFill>
                        <a:effectLst/>
                        <a:latin typeface="Arial"/>
                        <a:cs typeface="Arial"/>
                      </a:endParaRPr>
                    </a:p>
                    <a:p>
                      <a:pPr lvl="0" algn="ctr">
                        <a:buNone/>
                      </a:pPr>
                      <a:r>
                        <a:rPr lang="en-US" sz="1600" b="1" i="0" u="none" strike="noStrike" noProof="0">
                          <a:solidFill>
                            <a:srgbClr val="F3F3F3"/>
                          </a:solidFill>
                          <a:effectLst/>
                          <a:latin typeface="Arial"/>
                          <a:cs typeface="Arial"/>
                        </a:rPr>
                        <a:t>M/E %</a:t>
                      </a:r>
                      <a:endParaRPr lang="en-US" sz="1600" b="0" i="0" u="none" strike="noStrike" noProof="0">
                        <a:solidFill>
                          <a:srgbClr val="F3F3F3"/>
                        </a:solidFill>
                        <a:effectLst/>
                        <a:latin typeface="Arial"/>
                        <a:cs typeface="Arial"/>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buNone/>
                      </a:pPr>
                      <a:r>
                        <a:rPr lang="en-US" sz="1600" b="1" kern="1200" noProof="0">
                          <a:solidFill>
                            <a:srgbClr val="F3F3F3"/>
                          </a:solidFill>
                          <a:effectLst/>
                          <a:latin typeface="Arial"/>
                          <a:ea typeface="+mn-ea"/>
                          <a:cs typeface="Arial"/>
                        </a:rPr>
                        <a:t>M/E Change </a:t>
                      </a:r>
                    </a:p>
                    <a:p>
                      <a:pPr lvl="0" algn="ctr">
                        <a:buNone/>
                      </a:pPr>
                      <a:r>
                        <a:rPr lang="en-US" sz="1600" b="1" kern="1200" noProof="0">
                          <a:solidFill>
                            <a:srgbClr val="F3F3F3"/>
                          </a:solidFill>
                          <a:effectLst/>
                          <a:latin typeface="Arial"/>
                          <a:ea typeface="+mn-ea"/>
                          <a:cs typeface="Arial"/>
                        </a:rPr>
                        <a:t>Compared to </a:t>
                      </a:r>
                      <a:r>
                        <a:rPr lang="en-US" sz="1600" b="1">
                          <a:solidFill>
                            <a:srgbClr val="F3F3F3"/>
                          </a:solidFill>
                          <a:effectLst/>
                          <a:latin typeface="Arial"/>
                          <a:cs typeface="Arial"/>
                        </a:rPr>
                        <a:t>2025</a:t>
                      </a:r>
                      <a:endParaRPr lang="en-US" sz="1600">
                        <a:solidFill>
                          <a:srgbClr val="F3F3F3"/>
                        </a:solidFill>
                        <a:effectLst/>
                        <a:latin typeface="Arial"/>
                        <a:cs typeface="Arial"/>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M/E Change </a:t>
                      </a:r>
                    </a:p>
                    <a:p>
                      <a:pPr lvl="0" algn="ctr">
                        <a:lnSpc>
                          <a:spcPct val="100000"/>
                        </a:lnSpc>
                        <a:spcBef>
                          <a:spcPts val="0"/>
                        </a:spcBef>
                        <a:spcAft>
                          <a:spcPts val="0"/>
                        </a:spcAft>
                        <a:buNone/>
                      </a:pPr>
                      <a:r>
                        <a:rPr lang="en-US" sz="1600" b="1" kern="1200" noProof="0">
                          <a:solidFill>
                            <a:srgbClr val="F3F3F3"/>
                          </a:solidFill>
                          <a:effectLst/>
                          <a:latin typeface="Arial"/>
                          <a:ea typeface="+mn-ea"/>
                          <a:cs typeface="Arial"/>
                        </a:rPr>
                        <a:t>Compared to </a:t>
                      </a:r>
                      <a:r>
                        <a:rPr lang="en-US" sz="1600" b="1">
                          <a:solidFill>
                            <a:srgbClr val="F3F3F3"/>
                          </a:solidFill>
                          <a:effectLst/>
                          <a:latin typeface="Arial"/>
                          <a:cs typeface="Arial"/>
                        </a:rPr>
                        <a:t>2019</a:t>
                      </a:r>
                      <a:endParaRPr lang="en-US" sz="1600">
                        <a:solidFill>
                          <a:srgbClr val="F3F3F3"/>
                        </a:solidFill>
                        <a:effectLst/>
                        <a:latin typeface="Arial"/>
                        <a:cs typeface="Arial"/>
                      </a:endParaRPr>
                    </a:p>
                  </a:txBody>
                  <a:tcPr marL="45720" marR="45720"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extLst>
                  <a:ext uri="{0D108BD9-81ED-4DB2-BD59-A6C34878D82A}">
                    <a16:rowId xmlns:a16="http://schemas.microsoft.com/office/drawing/2014/main" val="3487214785"/>
                  </a:ext>
                </a:extLst>
              </a:tr>
              <a:tr h="371475">
                <a:tc>
                  <a:txBody>
                    <a:bodyPr/>
                    <a:lstStyle/>
                    <a:p>
                      <a:pPr fontAlgn="base">
                        <a:buNone/>
                      </a:pPr>
                      <a:r>
                        <a:rPr lang="en-US" sz="1600" b="1" kern="0">
                          <a:solidFill>
                            <a:srgbClr val="000000"/>
                          </a:solidFill>
                          <a:effectLst/>
                          <a:latin typeface="Arial"/>
                          <a:ea typeface="Times New Roman" panose="02020603050405020304" pitchFamily="18" charset="0"/>
                          <a:cs typeface="Arial"/>
                        </a:rPr>
                        <a:t>Grade 5</a:t>
                      </a:r>
                      <a:endParaRPr lang="en-US" sz="1600">
                        <a:effectLst/>
                        <a:latin typeface="Arial"/>
                        <a:cs typeface="Arial"/>
                      </a:endParaRPr>
                    </a:p>
                  </a:txBody>
                  <a:tcPr marL="45720" marR="45720"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a:cs typeface="Arial"/>
                        </a:rPr>
                        <a:t>21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a:cs typeface="Arial"/>
                        </a:rPr>
                        <a:t>36</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a:cs typeface="Arial"/>
                        </a:rPr>
                        <a:t>35</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a:cs typeface="Arial"/>
                        </a:rPr>
                        <a:t>8</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a:cs typeface="Arial"/>
                        </a:rPr>
                        <a:t>43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buNone/>
                      </a:pPr>
                      <a:r>
                        <a:rPr lang="en-US" sz="1600" b="0" kern="0">
                          <a:solidFill>
                            <a:srgbClr val="D60000"/>
                          </a:solidFill>
                          <a:effectLst/>
                          <a:latin typeface="Arial"/>
                          <a:cs typeface="Arial"/>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buNone/>
                      </a:pPr>
                      <a:r>
                        <a:rPr lang="en-US" sz="1600" b="0" kern="0">
                          <a:solidFill>
                            <a:srgbClr val="D60000"/>
                          </a:solidFill>
                          <a:effectLst/>
                          <a:latin typeface="Arial"/>
                          <a:cs typeface="Arial"/>
                        </a:rPr>
                        <a:t>-6</a:t>
                      </a:r>
                    </a:p>
                  </a:txBody>
                  <a:tcPr marL="45720" marR="45720"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extLst>
                  <a:ext uri="{0D108BD9-81ED-4DB2-BD59-A6C34878D82A}">
                    <a16:rowId xmlns:a16="http://schemas.microsoft.com/office/drawing/2014/main" val="660275817"/>
                  </a:ext>
                </a:extLst>
              </a:tr>
              <a:tr h="371475">
                <a:tc>
                  <a:txBody>
                    <a:bodyPr/>
                    <a:lstStyle/>
                    <a:p>
                      <a:pPr fontAlgn="base">
                        <a:buNone/>
                      </a:pPr>
                      <a:r>
                        <a:rPr lang="en-US" sz="1600" b="1" kern="0">
                          <a:solidFill>
                            <a:srgbClr val="000000"/>
                          </a:solidFill>
                          <a:effectLst/>
                          <a:latin typeface="Arial"/>
                          <a:ea typeface="Times New Roman" panose="02020603050405020304" pitchFamily="18" charset="0"/>
                          <a:cs typeface="Arial"/>
                        </a:rPr>
                        <a:t>Grade 8</a:t>
                      </a:r>
                      <a:endParaRPr lang="en-US" sz="1600">
                        <a:effectLst/>
                        <a:latin typeface="Arial"/>
                        <a:cs typeface="Arial"/>
                      </a:endParaRPr>
                    </a:p>
                  </a:txBody>
                  <a:tcPr marL="45720" marR="45720"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
                        <a:buNone/>
                      </a:pPr>
                      <a:r>
                        <a:rPr lang="en-US" sz="1600" b="0" i="0" u="none" strike="noStrike">
                          <a:solidFill>
                            <a:srgbClr val="000000"/>
                          </a:solidFill>
                          <a:effectLst/>
                          <a:latin typeface="Arial"/>
                          <a:cs typeface="Arial"/>
                        </a:rPr>
                        <a:t>21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
                        <a:buNone/>
                      </a:pPr>
                      <a:r>
                        <a:rPr lang="en-US" sz="1600" b="0" i="0" u="none" strike="noStrike">
                          <a:solidFill>
                            <a:srgbClr val="000000"/>
                          </a:solidFill>
                          <a:effectLst/>
                          <a:latin typeface="Arial"/>
                          <a:cs typeface="Arial"/>
                        </a:rPr>
                        <a:t>41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
                        <a:buNone/>
                      </a:pPr>
                      <a:r>
                        <a:rPr lang="en-US" sz="1600" b="0" i="0" u="none" strike="noStrike">
                          <a:solidFill>
                            <a:srgbClr val="000000"/>
                          </a:solidFill>
                          <a:effectLst/>
                          <a:latin typeface="Arial"/>
                          <a:cs typeface="Arial"/>
                        </a:rPr>
                        <a:t>33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
                        <a:buNone/>
                      </a:pPr>
                      <a:r>
                        <a:rPr lang="en-US" sz="1600" b="0" i="0" u="none" strike="noStrike">
                          <a:solidFill>
                            <a:srgbClr val="000000"/>
                          </a:solidFill>
                          <a:effectLst/>
                          <a:latin typeface="Arial"/>
                          <a:cs typeface="Arial"/>
                        </a:rPr>
                        <a:t>6</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
                        <a:buNone/>
                      </a:pPr>
                      <a:r>
                        <a:rPr lang="en-US" sz="1600" b="0" i="0" u="none" strike="noStrike">
                          <a:solidFill>
                            <a:srgbClr val="000000"/>
                          </a:solidFill>
                          <a:effectLst/>
                          <a:latin typeface="Arial"/>
                          <a:cs typeface="Arial"/>
                        </a:rPr>
                        <a:t>39</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ase">
                        <a:buNone/>
                      </a:pPr>
                      <a:r>
                        <a:rPr lang="en-US" sz="1600" b="0" kern="0">
                          <a:solidFill>
                            <a:schemeClr val="accent3"/>
                          </a:solidFill>
                          <a:effectLst/>
                          <a:latin typeface="Arial"/>
                          <a:cs typeface="Arial"/>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ase">
                        <a:buNone/>
                      </a:pPr>
                      <a:r>
                        <a:rPr lang="en-US" sz="1600" b="0" kern="0">
                          <a:solidFill>
                            <a:srgbClr val="D10000"/>
                          </a:solidFill>
                          <a:effectLst/>
                          <a:latin typeface="Arial"/>
                          <a:cs typeface="Arial"/>
                        </a:rPr>
                        <a:t>-7</a:t>
                      </a:r>
                    </a:p>
                  </a:txBody>
                  <a:tcPr marL="45720" marR="45720"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extLst>
                  <a:ext uri="{0D108BD9-81ED-4DB2-BD59-A6C34878D82A}">
                    <a16:rowId xmlns:a16="http://schemas.microsoft.com/office/drawing/2014/main" val="2632289408"/>
                  </a:ext>
                </a:extLst>
              </a:tr>
              <a:tr h="371475">
                <a:tc>
                  <a:txBody>
                    <a:bodyPr/>
                    <a:lstStyle/>
                    <a:p>
                      <a:pPr fontAlgn="base">
                        <a:buNone/>
                      </a:pPr>
                      <a:r>
                        <a:rPr lang="en-US" sz="1600" b="1" kern="0">
                          <a:solidFill>
                            <a:srgbClr val="000000"/>
                          </a:solidFill>
                          <a:effectLst/>
                          <a:latin typeface="Arial"/>
                          <a:ea typeface="Times New Roman" panose="02020603050405020304" pitchFamily="18" charset="0"/>
                          <a:cs typeface="Arial"/>
                        </a:rPr>
                        <a:t>Grades 5 &amp; 8</a:t>
                      </a:r>
                      <a:endParaRPr lang="en-US" sz="1600">
                        <a:effectLst/>
                        <a:latin typeface="Arial"/>
                        <a:cs typeface="Arial"/>
                      </a:endParaRPr>
                    </a:p>
                  </a:txBody>
                  <a:tcPr marL="45720" marR="45720"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a:cs typeface="Arial"/>
                        </a:rPr>
                        <a:t>21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a:cs typeface="Arial"/>
                        </a:rPr>
                        <a:t>38</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a:cs typeface="Arial"/>
                        </a:rPr>
                        <a:t>34</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a:cs typeface="Arial"/>
                        </a:rPr>
                        <a:t>7</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a:cs typeface="Arial"/>
                        </a:rPr>
                        <a:t>41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buNone/>
                      </a:pPr>
                      <a:r>
                        <a:rPr lang="en-US" sz="1600" b="0" kern="0">
                          <a:solidFill>
                            <a:schemeClr val="tx1"/>
                          </a:solidFill>
                          <a:effectLst/>
                          <a:latin typeface="Arial"/>
                          <a:cs typeface="Arial"/>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buNone/>
                      </a:pPr>
                      <a:r>
                        <a:rPr lang="en-US" sz="1600" b="0" kern="0">
                          <a:solidFill>
                            <a:srgbClr val="D60000"/>
                          </a:solidFill>
                          <a:effectLst/>
                          <a:latin typeface="Arial"/>
                          <a:cs typeface="Arial"/>
                        </a:rPr>
                        <a:t>-7</a:t>
                      </a:r>
                    </a:p>
                  </a:txBody>
                  <a:tcPr marL="45720" marR="45720"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extLst>
                  <a:ext uri="{0D108BD9-81ED-4DB2-BD59-A6C34878D82A}">
                    <a16:rowId xmlns:a16="http://schemas.microsoft.com/office/drawing/2014/main" val="4171758544"/>
                  </a:ext>
                </a:extLst>
              </a:tr>
              <a:tr h="371475">
                <a:tc>
                  <a:txBody>
                    <a:bodyPr/>
                    <a:lstStyle/>
                    <a:p>
                      <a:pPr lvl="0">
                        <a:buNone/>
                      </a:pPr>
                      <a:r>
                        <a:rPr lang="en-US" sz="1600" b="1" kern="0">
                          <a:solidFill>
                            <a:srgbClr val="000000"/>
                          </a:solidFill>
                          <a:effectLst/>
                          <a:latin typeface="Arial"/>
                          <a:cs typeface="Arial"/>
                        </a:rPr>
                        <a:t>Grade 10</a:t>
                      </a:r>
                      <a:endParaRPr lang="en-US" sz="1600">
                        <a:latin typeface="Arial"/>
                        <a:cs typeface="Arial"/>
                      </a:endParaRPr>
                    </a:p>
                  </a:txBody>
                  <a:tcPr marL="45720" marR="45720"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E7E7E7"/>
                    </a:solidFill>
                  </a:tcPr>
                </a:tc>
                <a:tc>
                  <a:txBody>
                    <a:bodyPr/>
                    <a:lstStyle/>
                    <a:p>
                      <a:pPr algn="ctr" fontAlgn="b">
                        <a:buNone/>
                      </a:pPr>
                      <a:r>
                        <a:rPr lang="en-US" sz="1600" b="0" i="0" u="none" strike="noStrike">
                          <a:solidFill>
                            <a:srgbClr val="000000"/>
                          </a:solidFill>
                          <a:effectLst/>
                          <a:latin typeface="Arial"/>
                          <a:cs typeface="Arial"/>
                        </a:rPr>
                        <a:t>21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E7E7E7"/>
                    </a:solidFill>
                  </a:tcPr>
                </a:tc>
                <a:tc>
                  <a:txBody>
                    <a:bodyPr/>
                    <a:lstStyle/>
                    <a:p>
                      <a:pPr algn="ctr" fontAlgn="b">
                        <a:buNone/>
                      </a:pPr>
                      <a:r>
                        <a:rPr lang="en-US" sz="1600" b="0" i="0" u="none" strike="noStrike">
                          <a:solidFill>
                            <a:srgbClr val="000000"/>
                          </a:solidFill>
                          <a:effectLst/>
                          <a:latin typeface="Arial"/>
                          <a:cs typeface="Arial"/>
                        </a:rPr>
                        <a:t>39</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E7E7E7"/>
                    </a:solidFill>
                  </a:tcPr>
                </a:tc>
                <a:tc>
                  <a:txBody>
                    <a:bodyPr/>
                    <a:lstStyle/>
                    <a:p>
                      <a:pPr algn="ctr" fontAlgn="b">
                        <a:buNone/>
                      </a:pPr>
                      <a:r>
                        <a:rPr lang="en-US" sz="1600" b="0" i="0" u="none" strike="noStrike">
                          <a:solidFill>
                            <a:srgbClr val="000000"/>
                          </a:solidFill>
                          <a:effectLst/>
                          <a:latin typeface="Arial"/>
                          <a:cs typeface="Arial"/>
                        </a:rPr>
                        <a:t>31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E7E7E7"/>
                    </a:solidFill>
                  </a:tcPr>
                </a:tc>
                <a:tc>
                  <a:txBody>
                    <a:bodyPr/>
                    <a:lstStyle/>
                    <a:p>
                      <a:pPr algn="ctr" fontAlgn="b">
                        <a:buNone/>
                      </a:pPr>
                      <a:r>
                        <a:rPr lang="en-US" sz="1600" b="0" i="0" u="none" strike="noStrike">
                          <a:solidFill>
                            <a:srgbClr val="000000"/>
                          </a:solidFill>
                          <a:effectLst/>
                          <a:latin typeface="Arial"/>
                          <a:cs typeface="Arial"/>
                        </a:rPr>
                        <a:t>10</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E7E7E7"/>
                    </a:solidFill>
                  </a:tcPr>
                </a:tc>
                <a:tc>
                  <a:txBody>
                    <a:bodyPr/>
                    <a:lstStyle/>
                    <a:p>
                      <a:pPr lvl="0" algn="ctr">
                        <a:buNone/>
                      </a:pPr>
                      <a:r>
                        <a:rPr lang="en-US" sz="1600" b="0" i="0" u="none" strike="noStrike">
                          <a:solidFill>
                            <a:srgbClr val="000000"/>
                          </a:solidFill>
                          <a:effectLst/>
                          <a:latin typeface="Arial"/>
                          <a:cs typeface="Arial"/>
                        </a:rPr>
                        <a:t>41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E7E7E7"/>
                    </a:solidFill>
                  </a:tcPr>
                </a:tc>
                <a:tc>
                  <a:txBody>
                    <a:bodyPr/>
                    <a:lstStyle/>
                    <a:p>
                      <a:pPr algn="ctr" fontAlgn="base">
                        <a:buNone/>
                      </a:pPr>
                      <a:r>
                        <a:rPr lang="en-US" sz="1600" b="0" kern="0">
                          <a:solidFill>
                            <a:srgbClr val="D00000"/>
                          </a:solidFill>
                          <a:effectLst/>
                          <a:latin typeface="Arial"/>
                          <a:cs typeface="Arial"/>
                        </a:rPr>
                        <a:t>-5</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E7E7E7"/>
                    </a:solidFill>
                  </a:tcPr>
                </a:tc>
                <a:tc>
                  <a:txBody>
                    <a:bodyPr/>
                    <a:lstStyle/>
                    <a:p>
                      <a:pPr lvl="0" algn="ctr">
                        <a:buNone/>
                      </a:pPr>
                      <a:r>
                        <a:rPr lang="en-US" sz="1600" b="0" kern="0">
                          <a:solidFill>
                            <a:srgbClr val="000000"/>
                          </a:solidFill>
                          <a:effectLst/>
                          <a:latin typeface="Arial"/>
                          <a:cs typeface="Arial"/>
                        </a:rPr>
                        <a:t>N/A</a:t>
                      </a:r>
                    </a:p>
                  </a:txBody>
                  <a:tcPr marL="45720" marR="45720"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E7E7E7"/>
                    </a:solidFill>
                  </a:tcPr>
                </a:tc>
                <a:extLst>
                  <a:ext uri="{0D108BD9-81ED-4DB2-BD59-A6C34878D82A}">
                    <a16:rowId xmlns:a16="http://schemas.microsoft.com/office/drawing/2014/main" val="3865403209"/>
                  </a:ext>
                </a:extLst>
              </a:tr>
            </a:tbl>
          </a:graphicData>
        </a:graphic>
      </p:graphicFrame>
      <p:sp>
        <p:nvSpPr>
          <p:cNvPr id="4" name="Slide Number Placeholder 3">
            <a:extLst>
              <a:ext uri="{FF2B5EF4-FFF2-40B4-BE49-F238E27FC236}">
                <a16:creationId xmlns:a16="http://schemas.microsoft.com/office/drawing/2014/main" id="{AD40CD3E-69E9-FBBD-B88E-9489C6A7B070}"/>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pPr/>
              <a:t>12</a:t>
            </a:fld>
            <a:endParaRPr lang="en-US"/>
          </a:p>
        </p:txBody>
      </p:sp>
    </p:spTree>
    <p:extLst>
      <p:ext uri="{BB962C8B-B14F-4D97-AF65-F5344CB8AC3E}">
        <p14:creationId xmlns:p14="http://schemas.microsoft.com/office/powerpoint/2010/main" val="3117959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07B37-6442-3736-B77C-45FC8782F8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C23A8-4252-AEA3-569C-DB2CA2EC4BAC}"/>
              </a:ext>
            </a:extLst>
          </p:cNvPr>
          <p:cNvSpPr>
            <a:spLocks noGrp="1"/>
          </p:cNvSpPr>
          <p:nvPr>
            <p:ph type="title"/>
          </p:nvPr>
        </p:nvSpPr>
        <p:spPr>
          <a:xfrm>
            <a:off x="173179" y="308699"/>
            <a:ext cx="10515600" cy="861002"/>
          </a:xfrm>
        </p:spPr>
        <p:txBody>
          <a:bodyPr>
            <a:normAutofit/>
          </a:bodyPr>
          <a:lstStyle/>
          <a:p>
            <a:r>
              <a:rPr lang="en-US">
                <a:latin typeface="Arial"/>
                <a:cs typeface="Arial"/>
              </a:rPr>
              <a:t>2026 Civics Results</a:t>
            </a:r>
          </a:p>
        </p:txBody>
      </p:sp>
      <p:sp>
        <p:nvSpPr>
          <p:cNvPr id="5" name="TextBox 4">
            <a:extLst>
              <a:ext uri="{FF2B5EF4-FFF2-40B4-BE49-F238E27FC236}">
                <a16:creationId xmlns:a16="http://schemas.microsoft.com/office/drawing/2014/main" id="{8A5F3AD0-0CF1-CC7D-2037-020C95B99401}"/>
              </a:ext>
            </a:extLst>
          </p:cNvPr>
          <p:cNvSpPr txBox="1"/>
          <p:nvPr/>
        </p:nvSpPr>
        <p:spPr>
          <a:xfrm>
            <a:off x="5933341" y="1524927"/>
            <a:ext cx="527365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00">
                <a:latin typeface="Arial"/>
                <a:cs typeface="Arial"/>
              </a:rPr>
              <a:t>Due to rounding, the sum of the achievement level categories may not equal 100. </a:t>
            </a:r>
          </a:p>
        </p:txBody>
      </p:sp>
      <p:graphicFrame>
        <p:nvGraphicFramePr>
          <p:cNvPr id="7" name="Table 6" descr="Table 8">
            <a:extLst>
              <a:ext uri="{FF2B5EF4-FFF2-40B4-BE49-F238E27FC236}">
                <a16:creationId xmlns:a16="http://schemas.microsoft.com/office/drawing/2014/main" id="{BD0D7658-B05B-28C1-9EE0-5F9C239658E9}"/>
              </a:ext>
            </a:extLst>
          </p:cNvPr>
          <p:cNvGraphicFramePr>
            <a:graphicFrameLocks noGrp="1"/>
          </p:cNvGraphicFramePr>
          <p:nvPr>
            <p:extLst>
              <p:ext uri="{D42A27DB-BD31-4B8C-83A1-F6EECF244321}">
                <p14:modId xmlns:p14="http://schemas.microsoft.com/office/powerpoint/2010/main" val="2664720293"/>
              </p:ext>
            </p:extLst>
          </p:nvPr>
        </p:nvGraphicFramePr>
        <p:xfrm>
          <a:off x="984908" y="1771148"/>
          <a:ext cx="10222183" cy="1194435"/>
        </p:xfrm>
        <a:graphic>
          <a:graphicData uri="http://schemas.openxmlformats.org/drawingml/2006/table">
            <a:tbl>
              <a:tblPr firstRow="1" firstCol="1" bandRow="1">
                <a:tableStyleId>{5C22544A-7EE6-4342-B048-85BDC9FD1C3A}</a:tableStyleId>
              </a:tblPr>
              <a:tblGrid>
                <a:gridCol w="2614638">
                  <a:extLst>
                    <a:ext uri="{9D8B030D-6E8A-4147-A177-3AD203B41FA5}">
                      <a16:colId xmlns:a16="http://schemas.microsoft.com/office/drawing/2014/main" val="3941651229"/>
                    </a:ext>
                  </a:extLst>
                </a:gridCol>
                <a:gridCol w="1105873">
                  <a:extLst>
                    <a:ext uri="{9D8B030D-6E8A-4147-A177-3AD203B41FA5}">
                      <a16:colId xmlns:a16="http://schemas.microsoft.com/office/drawing/2014/main" val="3714855346"/>
                    </a:ext>
                  </a:extLst>
                </a:gridCol>
                <a:gridCol w="1105873">
                  <a:extLst>
                    <a:ext uri="{9D8B030D-6E8A-4147-A177-3AD203B41FA5}">
                      <a16:colId xmlns:a16="http://schemas.microsoft.com/office/drawing/2014/main" val="1480308440"/>
                    </a:ext>
                  </a:extLst>
                </a:gridCol>
                <a:gridCol w="1105873">
                  <a:extLst>
                    <a:ext uri="{9D8B030D-6E8A-4147-A177-3AD203B41FA5}">
                      <a16:colId xmlns:a16="http://schemas.microsoft.com/office/drawing/2014/main" val="1003138058"/>
                    </a:ext>
                  </a:extLst>
                </a:gridCol>
                <a:gridCol w="1105873">
                  <a:extLst>
                    <a:ext uri="{9D8B030D-6E8A-4147-A177-3AD203B41FA5}">
                      <a16:colId xmlns:a16="http://schemas.microsoft.com/office/drawing/2014/main" val="575282268"/>
                    </a:ext>
                  </a:extLst>
                </a:gridCol>
                <a:gridCol w="1105873">
                  <a:extLst>
                    <a:ext uri="{9D8B030D-6E8A-4147-A177-3AD203B41FA5}">
                      <a16:colId xmlns:a16="http://schemas.microsoft.com/office/drawing/2014/main" val="3060401767"/>
                    </a:ext>
                  </a:extLst>
                </a:gridCol>
                <a:gridCol w="2078180">
                  <a:extLst>
                    <a:ext uri="{9D8B030D-6E8A-4147-A177-3AD203B41FA5}">
                      <a16:colId xmlns:a16="http://schemas.microsoft.com/office/drawing/2014/main" val="1847742032"/>
                    </a:ext>
                  </a:extLst>
                </a:gridCol>
              </a:tblGrid>
              <a:tr h="371475">
                <a:tc>
                  <a:txBody>
                    <a:bodyPr/>
                    <a:lstStyle/>
                    <a:p>
                      <a:pPr>
                        <a:buNone/>
                      </a:pPr>
                      <a:r>
                        <a:rPr lang="en-US" sz="1600">
                          <a:effectLst/>
                          <a:latin typeface="Arial" panose="020B0604020202020204" pitchFamily="34" charset="0"/>
                          <a:cs typeface="Arial" panose="020B0604020202020204" pitchFamily="34" charset="0"/>
                        </a:rPr>
                        <a:t>Grade</a:t>
                      </a:r>
                    </a:p>
                  </a:txBody>
                  <a:tcPr marL="45720" marR="45720"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kern="1200" noProof="0">
                          <a:solidFill>
                            <a:srgbClr val="F3F3F3"/>
                          </a:solidFill>
                          <a:effectLst/>
                          <a:latin typeface="Arial" panose="020B0604020202020204" pitchFamily="34" charset="0"/>
                          <a:ea typeface="+mn-ea"/>
                          <a:cs typeface="Arial" panose="020B0604020202020204" pitchFamily="34" charset="0"/>
                        </a:rPr>
                        <a:t>2026</a:t>
                      </a:r>
                    </a:p>
                    <a:p>
                      <a:pPr lvl="0" algn="ctr">
                        <a:buNone/>
                      </a:pPr>
                      <a:r>
                        <a:rPr lang="en-US" sz="1600" b="1">
                          <a:solidFill>
                            <a:srgbClr val="F3F3F3"/>
                          </a:solidFill>
                          <a:effectLst/>
                          <a:latin typeface="Arial" panose="020B0604020202020204" pitchFamily="34" charset="0"/>
                          <a:cs typeface="Arial" panose="020B0604020202020204" pitchFamily="34" charset="0"/>
                        </a:rPr>
                        <a:t>NM </a:t>
                      </a:r>
                      <a:r>
                        <a:rPr lang="en-US" sz="1600" b="1" i="0" u="none" strike="noStrike" noProof="0">
                          <a:solidFill>
                            <a:srgbClr val="F3F3F3"/>
                          </a:solidFill>
                          <a:effectLst/>
                          <a:latin typeface="Arial" panose="020B0604020202020204" pitchFamily="34" charset="0"/>
                          <a:cs typeface="Arial" panose="020B0604020202020204" pitchFamily="34" charset="0"/>
                        </a:rPr>
                        <a:t>%</a:t>
                      </a:r>
                      <a:endParaRPr lang="en-US" sz="1600">
                        <a:solidFill>
                          <a:srgbClr val="F3F3F3"/>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panose="020B0604020202020204" pitchFamily="34" charset="0"/>
                          <a:cs typeface="Arial" panose="020B0604020202020204" pitchFamily="34" charset="0"/>
                        </a:rPr>
                        <a:t>2026</a:t>
                      </a:r>
                      <a:endParaRPr lang="en-US" sz="1600" b="0" i="0" u="none" strike="noStrike" noProof="0">
                        <a:solidFill>
                          <a:srgbClr val="F3F3F3"/>
                        </a:solidFill>
                        <a:effectLst/>
                        <a:latin typeface="Arial" panose="020B0604020202020204" pitchFamily="34" charset="0"/>
                        <a:cs typeface="Arial" panose="020B0604020202020204" pitchFamily="34" charset="0"/>
                      </a:endParaRPr>
                    </a:p>
                    <a:p>
                      <a:pPr lvl="0" algn="ctr">
                        <a:buNone/>
                      </a:pPr>
                      <a:r>
                        <a:rPr lang="en-US" sz="1600" b="1" i="0" u="none" strike="noStrike" noProof="0">
                          <a:solidFill>
                            <a:srgbClr val="F3F3F3"/>
                          </a:solidFill>
                          <a:effectLst/>
                          <a:latin typeface="Arial" panose="020B0604020202020204" pitchFamily="34" charset="0"/>
                          <a:cs typeface="Arial" panose="020B0604020202020204" pitchFamily="34" charset="0"/>
                        </a:rPr>
                        <a:t>PM %</a:t>
                      </a:r>
                      <a:endParaRPr lang="en-US" sz="1600" b="0" i="0" u="none" strike="noStrike" noProof="0">
                        <a:solidFill>
                          <a:srgbClr val="F3F3F3"/>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panose="020B0604020202020204" pitchFamily="34" charset="0"/>
                          <a:cs typeface="Arial" panose="020B0604020202020204" pitchFamily="34" charset="0"/>
                        </a:rPr>
                        <a:t>2026</a:t>
                      </a:r>
                      <a:endParaRPr lang="en-US" sz="1600" b="0" i="0" u="none" strike="noStrike" noProof="0">
                        <a:solidFill>
                          <a:srgbClr val="F3F3F3"/>
                        </a:solidFill>
                        <a:effectLst/>
                        <a:latin typeface="Arial" panose="020B0604020202020204" pitchFamily="34" charset="0"/>
                        <a:cs typeface="Arial" panose="020B0604020202020204" pitchFamily="34" charset="0"/>
                      </a:endParaRPr>
                    </a:p>
                    <a:p>
                      <a:pPr lvl="0" algn="ctr">
                        <a:buNone/>
                      </a:pPr>
                      <a:r>
                        <a:rPr lang="en-US" sz="1600" b="1" i="0" u="none" strike="noStrike" noProof="0">
                          <a:solidFill>
                            <a:srgbClr val="F3F3F3"/>
                          </a:solidFill>
                          <a:effectLst/>
                          <a:latin typeface="Arial" panose="020B0604020202020204" pitchFamily="34" charset="0"/>
                          <a:cs typeface="Arial" panose="020B0604020202020204" pitchFamily="34" charset="0"/>
                        </a:rPr>
                        <a:t>M %</a:t>
                      </a:r>
                      <a:endParaRPr lang="en-US" sz="1600" b="0" i="0" u="none" strike="noStrike" noProof="0">
                        <a:solidFill>
                          <a:srgbClr val="F3F3F3"/>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panose="020B0604020202020204" pitchFamily="34" charset="0"/>
                          <a:cs typeface="Arial" panose="020B0604020202020204" pitchFamily="34" charset="0"/>
                        </a:rPr>
                        <a:t>2026</a:t>
                      </a:r>
                      <a:endParaRPr lang="en-US" sz="1600" b="0" i="0" u="none" strike="noStrike" noProof="0">
                        <a:solidFill>
                          <a:srgbClr val="F3F3F3"/>
                        </a:solidFill>
                        <a:effectLst/>
                        <a:latin typeface="Arial" panose="020B0604020202020204" pitchFamily="34" charset="0"/>
                        <a:cs typeface="Arial" panose="020B0604020202020204" pitchFamily="34" charset="0"/>
                      </a:endParaRPr>
                    </a:p>
                    <a:p>
                      <a:pPr lvl="0" algn="ctr">
                        <a:buNone/>
                      </a:pPr>
                      <a:r>
                        <a:rPr lang="en-US" sz="1600" b="1" i="0" u="none" strike="noStrike" noProof="0">
                          <a:solidFill>
                            <a:srgbClr val="F3F3F3"/>
                          </a:solidFill>
                          <a:effectLst/>
                          <a:latin typeface="Arial" panose="020B0604020202020204" pitchFamily="34" charset="0"/>
                          <a:cs typeface="Arial" panose="020B0604020202020204" pitchFamily="34" charset="0"/>
                        </a:rPr>
                        <a:t>E %</a:t>
                      </a:r>
                      <a:endParaRPr lang="en-US" sz="1600" b="0" i="0" u="none" strike="noStrike" noProof="0">
                        <a:solidFill>
                          <a:srgbClr val="F3F3F3"/>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lnSpc>
                          <a:spcPct val="100000"/>
                        </a:lnSpc>
                        <a:spcBef>
                          <a:spcPts val="0"/>
                        </a:spcBef>
                        <a:spcAft>
                          <a:spcPts val="0"/>
                        </a:spcAft>
                        <a:buNone/>
                      </a:pPr>
                      <a:r>
                        <a:rPr lang="en-US" sz="1600" b="1" i="0" u="none" strike="noStrike" noProof="0">
                          <a:solidFill>
                            <a:srgbClr val="F3F3F3"/>
                          </a:solidFill>
                          <a:effectLst/>
                          <a:latin typeface="Arial" panose="020B0604020202020204" pitchFamily="34" charset="0"/>
                          <a:cs typeface="Arial" panose="020B0604020202020204" pitchFamily="34" charset="0"/>
                        </a:rPr>
                        <a:t>2026</a:t>
                      </a:r>
                      <a:endParaRPr lang="en-US" sz="1600" b="0" i="0" u="none" strike="noStrike" noProof="0">
                        <a:solidFill>
                          <a:srgbClr val="F3F3F3"/>
                        </a:solidFill>
                        <a:effectLst/>
                        <a:latin typeface="Arial" panose="020B0604020202020204" pitchFamily="34" charset="0"/>
                        <a:cs typeface="Arial" panose="020B0604020202020204" pitchFamily="34" charset="0"/>
                      </a:endParaRPr>
                    </a:p>
                    <a:p>
                      <a:pPr lvl="0" algn="ctr">
                        <a:buNone/>
                      </a:pPr>
                      <a:r>
                        <a:rPr lang="en-US" sz="1600" b="1" i="0" u="none" strike="noStrike" noProof="0">
                          <a:solidFill>
                            <a:srgbClr val="F3F3F3"/>
                          </a:solidFill>
                          <a:effectLst/>
                          <a:latin typeface="Arial" panose="020B0604020202020204" pitchFamily="34" charset="0"/>
                          <a:cs typeface="Arial" panose="020B0604020202020204" pitchFamily="34" charset="0"/>
                        </a:rPr>
                        <a:t>M/E %</a:t>
                      </a:r>
                      <a:endParaRPr lang="en-US" sz="1600" b="0" i="0" u="none" strike="noStrike" noProof="0">
                        <a:solidFill>
                          <a:srgbClr val="F3F3F3"/>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lvl="0" algn="ctr">
                        <a:buNone/>
                      </a:pPr>
                      <a:r>
                        <a:rPr lang="en-US" sz="1600" b="1" kern="1200" noProof="0">
                          <a:solidFill>
                            <a:srgbClr val="F3F3F3"/>
                          </a:solidFill>
                          <a:effectLst/>
                          <a:latin typeface="Arial" panose="020B0604020202020204" pitchFamily="34" charset="0"/>
                          <a:ea typeface="+mn-ea"/>
                          <a:cs typeface="Arial" panose="020B0604020202020204" pitchFamily="34" charset="0"/>
                        </a:rPr>
                        <a:t>M/E Change Compared to </a:t>
                      </a:r>
                      <a:r>
                        <a:rPr lang="en-US" sz="1600" b="1">
                          <a:solidFill>
                            <a:srgbClr val="F3F3F3"/>
                          </a:solidFill>
                          <a:effectLst/>
                          <a:latin typeface="Arial" panose="020B0604020202020204" pitchFamily="34" charset="0"/>
                          <a:cs typeface="Arial" panose="020B0604020202020204" pitchFamily="34" charset="0"/>
                        </a:rPr>
                        <a:t>2025</a:t>
                      </a:r>
                      <a:endParaRPr lang="en-US" sz="1600">
                        <a:solidFill>
                          <a:srgbClr val="F3F3F3"/>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extLst>
                  <a:ext uri="{0D108BD9-81ED-4DB2-BD59-A6C34878D82A}">
                    <a16:rowId xmlns:a16="http://schemas.microsoft.com/office/drawing/2014/main" val="3487214785"/>
                  </a:ext>
                </a:extLst>
              </a:tr>
              <a:tr h="371475">
                <a:tc>
                  <a:txBody>
                    <a:bodyPr/>
                    <a:lstStyle/>
                    <a:p>
                      <a:pPr fontAlgn="base">
                        <a:buNone/>
                      </a:pPr>
                      <a:r>
                        <a:rPr lang="en-US" sz="1600" b="1"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Grade 8</a:t>
                      </a:r>
                      <a:endParaRPr lang="en-US" sz="1600">
                        <a:effectLst/>
                        <a:latin typeface="Arial" panose="020B0604020202020204" pitchFamily="34" charset="0"/>
                        <a:cs typeface="Arial" panose="020B0604020202020204" pitchFamily="34" charset="0"/>
                      </a:endParaRPr>
                    </a:p>
                  </a:txBody>
                  <a:tcPr marL="45720" marR="45720" anchor="ctr">
                    <a:lnL w="12700" cap="flat" cmpd="sng" algn="ctr">
                      <a:solidFill>
                        <a:srgbClr val="1E4782"/>
                      </a:solidFill>
                      <a:prstDash val="solid"/>
                      <a:round/>
                      <a:headEnd type="none" w="med" len="med"/>
                      <a:tailEnd type="none" w="med" len="med"/>
                    </a:lnL>
                    <a:lnR w="12700" cap="flat" cmpd="sng" algn="ctr">
                      <a:solidFill>
                        <a:srgbClr val="1F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F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panose="020B0604020202020204" pitchFamily="34" charset="0"/>
                          <a:cs typeface="Arial" panose="020B0604020202020204" pitchFamily="34" charset="0"/>
                        </a:rPr>
                        <a:t>17</a:t>
                      </a:r>
                    </a:p>
                  </a:txBody>
                  <a:tcPr marL="45720" marR="45720" anchor="ctr">
                    <a:lnL w="12700" cap="flat" cmpd="sng" algn="ctr">
                      <a:solidFill>
                        <a:srgbClr val="1F4782"/>
                      </a:solidFill>
                      <a:prstDash val="solid"/>
                      <a:round/>
                      <a:headEnd type="none" w="med" len="med"/>
                      <a:tailEnd type="none" w="med" len="med"/>
                    </a:lnL>
                    <a:lnR w="12700" cap="flat" cmpd="sng" algn="ctr">
                      <a:solidFill>
                        <a:srgbClr val="1F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F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panose="020B0604020202020204" pitchFamily="34" charset="0"/>
                          <a:cs typeface="Arial" panose="020B0604020202020204" pitchFamily="34" charset="0"/>
                        </a:rPr>
                        <a:t>44</a:t>
                      </a:r>
                    </a:p>
                  </a:txBody>
                  <a:tcPr marL="45720" marR="45720" anchor="ctr">
                    <a:lnL w="12700" cap="flat" cmpd="sng" algn="ctr">
                      <a:solidFill>
                        <a:srgbClr val="1F4782"/>
                      </a:solidFill>
                      <a:prstDash val="solid"/>
                      <a:round/>
                      <a:headEnd type="none" w="med" len="med"/>
                      <a:tailEnd type="none" w="med" len="med"/>
                    </a:lnL>
                    <a:lnR w="12700" cap="flat" cmpd="sng" algn="ctr">
                      <a:solidFill>
                        <a:srgbClr val="1F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F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panose="020B0604020202020204" pitchFamily="34" charset="0"/>
                          <a:cs typeface="Arial" panose="020B0604020202020204" pitchFamily="34" charset="0"/>
                        </a:rPr>
                        <a:t>31</a:t>
                      </a:r>
                    </a:p>
                  </a:txBody>
                  <a:tcPr marL="45720" marR="45720" anchor="ctr">
                    <a:lnL w="12700" cap="flat" cmpd="sng" algn="ctr">
                      <a:solidFill>
                        <a:srgbClr val="1F4782"/>
                      </a:solidFill>
                      <a:prstDash val="solid"/>
                      <a:round/>
                      <a:headEnd type="none" w="med" len="med"/>
                      <a:tailEnd type="none" w="med" len="med"/>
                    </a:lnL>
                    <a:lnR w="12700" cap="flat" cmpd="sng" algn="ctr">
                      <a:solidFill>
                        <a:srgbClr val="1F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F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panose="020B0604020202020204" pitchFamily="34" charset="0"/>
                          <a:cs typeface="Arial" panose="020B0604020202020204" pitchFamily="34" charset="0"/>
                        </a:rPr>
                        <a:t>9</a:t>
                      </a:r>
                    </a:p>
                  </a:txBody>
                  <a:tcPr marL="45720" marR="45720" anchor="ctr">
                    <a:lnL w="12700" cap="flat" cmpd="sng" algn="ctr">
                      <a:solidFill>
                        <a:srgbClr val="1F4782"/>
                      </a:solidFill>
                      <a:prstDash val="solid"/>
                      <a:round/>
                      <a:headEnd type="none" w="med" len="med"/>
                      <a:tailEnd type="none" w="med" len="med"/>
                    </a:lnL>
                    <a:lnR w="12700" cap="flat" cmpd="sng" algn="ctr">
                      <a:solidFill>
                        <a:srgbClr val="1F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F4782"/>
                      </a:solidFill>
                      <a:prstDash val="solid"/>
                      <a:round/>
                      <a:headEnd type="none" w="med" len="med"/>
                      <a:tailEnd type="none" w="med" len="med"/>
                    </a:lnB>
                    <a:solidFill>
                      <a:schemeClr val="bg1"/>
                    </a:solidFill>
                  </a:tcPr>
                </a:tc>
                <a:tc>
                  <a:txBody>
                    <a:bodyPr/>
                    <a:lstStyle/>
                    <a:p>
                      <a:pPr algn="ctr" fontAlgn="b">
                        <a:buNone/>
                      </a:pPr>
                      <a:r>
                        <a:rPr lang="en-US" sz="1600" b="0" i="0" u="none" strike="noStrike">
                          <a:solidFill>
                            <a:srgbClr val="000000"/>
                          </a:solidFill>
                          <a:effectLst/>
                          <a:latin typeface="Arial" panose="020B0604020202020204" pitchFamily="34" charset="0"/>
                          <a:cs typeface="Arial" panose="020B0604020202020204" pitchFamily="34" charset="0"/>
                        </a:rPr>
                        <a:t>40</a:t>
                      </a:r>
                    </a:p>
                  </a:txBody>
                  <a:tcPr marL="45720" marR="45720" anchor="ctr">
                    <a:lnL w="12700" cap="flat" cmpd="sng" algn="ctr">
                      <a:solidFill>
                        <a:srgbClr val="1F4782"/>
                      </a:solidFill>
                      <a:prstDash val="solid"/>
                      <a:round/>
                      <a:headEnd type="none" w="med" len="med"/>
                      <a:tailEnd type="none" w="med" len="med"/>
                    </a:lnL>
                    <a:lnR w="12700" cap="flat" cmpd="sng" algn="ctr">
                      <a:solidFill>
                        <a:srgbClr val="1F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F4782"/>
                      </a:solidFill>
                      <a:prstDash val="solid"/>
                      <a:round/>
                      <a:headEnd type="none" w="med" len="med"/>
                      <a:tailEnd type="none" w="med" len="med"/>
                    </a:lnB>
                    <a:solidFill>
                      <a:schemeClr val="bg1"/>
                    </a:solidFill>
                  </a:tcPr>
                </a:tc>
                <a:tc>
                  <a:txBody>
                    <a:bodyPr/>
                    <a:lstStyle/>
                    <a:p>
                      <a:pPr algn="ctr" fontAlgn="base">
                        <a:buNone/>
                      </a:pPr>
                      <a:r>
                        <a:rPr lang="en-US" sz="1600" b="0" kern="0">
                          <a:solidFill>
                            <a:schemeClr val="tx1"/>
                          </a:solidFill>
                          <a:effectLst/>
                          <a:latin typeface="Arial" panose="020B0604020202020204" pitchFamily="34" charset="0"/>
                          <a:cs typeface="Arial" panose="020B0604020202020204" pitchFamily="34" charset="0"/>
                        </a:rPr>
                        <a:t>+1</a:t>
                      </a:r>
                    </a:p>
                  </a:txBody>
                  <a:tcPr marL="45720" marR="45720" anchor="ctr">
                    <a:lnL w="12700" cap="flat" cmpd="sng" algn="ctr">
                      <a:solidFill>
                        <a:srgbClr val="1F4782"/>
                      </a:solidFill>
                      <a:prstDash val="solid"/>
                      <a:round/>
                      <a:headEnd type="none" w="med" len="med"/>
                      <a:tailEnd type="none" w="med" len="med"/>
                    </a:lnL>
                    <a:lnR w="12700" cap="flat" cmpd="sng" algn="ctr">
                      <a:solidFill>
                        <a:srgbClr val="1F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F4782"/>
                      </a:solidFill>
                      <a:prstDash val="solid"/>
                      <a:round/>
                      <a:headEnd type="none" w="med" len="med"/>
                      <a:tailEnd type="none" w="med" len="med"/>
                    </a:lnB>
                    <a:solidFill>
                      <a:schemeClr val="bg1"/>
                    </a:solidFill>
                  </a:tcPr>
                </a:tc>
                <a:extLst>
                  <a:ext uri="{0D108BD9-81ED-4DB2-BD59-A6C34878D82A}">
                    <a16:rowId xmlns:a16="http://schemas.microsoft.com/office/drawing/2014/main" val="660275817"/>
                  </a:ext>
                </a:extLst>
              </a:tr>
            </a:tbl>
          </a:graphicData>
        </a:graphic>
      </p:graphicFrame>
      <p:sp>
        <p:nvSpPr>
          <p:cNvPr id="4" name="Slide Number Placeholder 3">
            <a:extLst>
              <a:ext uri="{FF2B5EF4-FFF2-40B4-BE49-F238E27FC236}">
                <a16:creationId xmlns:a16="http://schemas.microsoft.com/office/drawing/2014/main" id="{25FE9DF0-6F37-A158-D97C-9DE679FD196A}"/>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pPr/>
              <a:t>13</a:t>
            </a:fld>
            <a:endParaRPr lang="en-US"/>
          </a:p>
        </p:txBody>
      </p:sp>
    </p:spTree>
    <p:extLst>
      <p:ext uri="{BB962C8B-B14F-4D97-AF65-F5344CB8AC3E}">
        <p14:creationId xmlns:p14="http://schemas.microsoft.com/office/powerpoint/2010/main" val="3671643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47C46-1030-D40A-2E08-7E5DBA3BC8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AA488-B069-FA46-993E-AA487EC07DF6}"/>
              </a:ext>
            </a:extLst>
          </p:cNvPr>
          <p:cNvSpPr>
            <a:spLocks noGrp="1"/>
          </p:cNvSpPr>
          <p:nvPr>
            <p:ph type="title"/>
          </p:nvPr>
        </p:nvSpPr>
        <p:spPr>
          <a:xfrm>
            <a:off x="173179" y="308699"/>
            <a:ext cx="10515600" cy="861002"/>
          </a:xfrm>
        </p:spPr>
        <p:txBody>
          <a:bodyPr>
            <a:noAutofit/>
          </a:bodyPr>
          <a:lstStyle/>
          <a:p>
            <a:r>
              <a:rPr lang="en-US">
                <a:latin typeface="Arial"/>
                <a:cs typeface="Arial"/>
              </a:rPr>
              <a:t>2026 MCAS Results for </a:t>
            </a:r>
            <a:br>
              <a:rPr lang="en-US"/>
            </a:br>
            <a:r>
              <a:rPr lang="en-US">
                <a:latin typeface="Arial"/>
                <a:cs typeface="Arial"/>
              </a:rPr>
              <a:t>Chronically Absent Students</a:t>
            </a:r>
          </a:p>
        </p:txBody>
      </p:sp>
      <p:sp>
        <p:nvSpPr>
          <p:cNvPr id="3" name="TextBox 2">
            <a:extLst>
              <a:ext uri="{FF2B5EF4-FFF2-40B4-BE49-F238E27FC236}">
                <a16:creationId xmlns:a16="http://schemas.microsoft.com/office/drawing/2014/main" id="{9B855815-C6F2-A4BC-07D5-F7D56B9EA31E}"/>
              </a:ext>
            </a:extLst>
          </p:cNvPr>
          <p:cNvSpPr txBox="1"/>
          <p:nvPr/>
        </p:nvSpPr>
        <p:spPr>
          <a:xfrm>
            <a:off x="173179" y="1352334"/>
            <a:ext cx="11849056" cy="400110"/>
          </a:xfrm>
          <a:prstGeom prst="rect">
            <a:avLst/>
          </a:prstGeom>
          <a:noFill/>
        </p:spPr>
        <p:txBody>
          <a:bodyPr wrap="square" rtlCol="0">
            <a:spAutoFit/>
          </a:bodyPr>
          <a:lstStyle/>
          <a:p>
            <a:pPr algn="ctr"/>
            <a:r>
              <a:rPr lang="en-US" sz="2000" b="1">
                <a:solidFill>
                  <a:schemeClr val="tx2">
                    <a:lumMod val="90000"/>
                    <a:lumOff val="10000"/>
                  </a:schemeClr>
                </a:solidFill>
                <a:latin typeface="Arial"/>
              </a:rPr>
              <a:t>ELA</a:t>
            </a:r>
          </a:p>
        </p:txBody>
      </p:sp>
      <p:graphicFrame>
        <p:nvGraphicFramePr>
          <p:cNvPr id="14" name="Table 13" descr="Table 9">
            <a:extLst>
              <a:ext uri="{FF2B5EF4-FFF2-40B4-BE49-F238E27FC236}">
                <a16:creationId xmlns:a16="http://schemas.microsoft.com/office/drawing/2014/main" id="{F236EC8A-CFA6-7532-33B0-45CDE93116F2}"/>
              </a:ext>
            </a:extLst>
          </p:cNvPr>
          <p:cNvGraphicFramePr>
            <a:graphicFrameLocks noGrp="1"/>
          </p:cNvGraphicFramePr>
          <p:nvPr>
            <p:extLst>
              <p:ext uri="{D42A27DB-BD31-4B8C-83A1-F6EECF244321}">
                <p14:modId xmlns:p14="http://schemas.microsoft.com/office/powerpoint/2010/main" val="299982286"/>
              </p:ext>
            </p:extLst>
          </p:nvPr>
        </p:nvGraphicFramePr>
        <p:xfrm>
          <a:off x="173179" y="1840268"/>
          <a:ext cx="11861813" cy="1882140"/>
        </p:xfrm>
        <a:graphic>
          <a:graphicData uri="http://schemas.openxmlformats.org/drawingml/2006/table">
            <a:tbl>
              <a:tblPr firstRow="1" bandRow="1">
                <a:tableStyleId>{D7AC3CCA-C797-4891-BE02-D94E43425B78}</a:tableStyleId>
              </a:tblPr>
              <a:tblGrid>
                <a:gridCol w="1549785">
                  <a:extLst>
                    <a:ext uri="{9D8B030D-6E8A-4147-A177-3AD203B41FA5}">
                      <a16:colId xmlns:a16="http://schemas.microsoft.com/office/drawing/2014/main" val="3380798217"/>
                    </a:ext>
                  </a:extLst>
                </a:gridCol>
                <a:gridCol w="1549785">
                  <a:extLst>
                    <a:ext uri="{9D8B030D-6E8A-4147-A177-3AD203B41FA5}">
                      <a16:colId xmlns:a16="http://schemas.microsoft.com/office/drawing/2014/main" val="3978292406"/>
                    </a:ext>
                  </a:extLst>
                </a:gridCol>
                <a:gridCol w="1478256">
                  <a:extLst>
                    <a:ext uri="{9D8B030D-6E8A-4147-A177-3AD203B41FA5}">
                      <a16:colId xmlns:a16="http://schemas.microsoft.com/office/drawing/2014/main" val="2470081466"/>
                    </a:ext>
                  </a:extLst>
                </a:gridCol>
                <a:gridCol w="1084849">
                  <a:extLst>
                    <a:ext uri="{9D8B030D-6E8A-4147-A177-3AD203B41FA5}">
                      <a16:colId xmlns:a16="http://schemas.microsoft.com/office/drawing/2014/main" val="2533588086"/>
                    </a:ext>
                  </a:extLst>
                </a:gridCol>
                <a:gridCol w="1084849">
                  <a:extLst>
                    <a:ext uri="{9D8B030D-6E8A-4147-A177-3AD203B41FA5}">
                      <a16:colId xmlns:a16="http://schemas.microsoft.com/office/drawing/2014/main" val="3964779462"/>
                    </a:ext>
                  </a:extLst>
                </a:gridCol>
                <a:gridCol w="1549785">
                  <a:extLst>
                    <a:ext uri="{9D8B030D-6E8A-4147-A177-3AD203B41FA5}">
                      <a16:colId xmlns:a16="http://schemas.microsoft.com/office/drawing/2014/main" val="1601450076"/>
                    </a:ext>
                  </a:extLst>
                </a:gridCol>
                <a:gridCol w="1394806">
                  <a:extLst>
                    <a:ext uri="{9D8B030D-6E8A-4147-A177-3AD203B41FA5}">
                      <a16:colId xmlns:a16="http://schemas.microsoft.com/office/drawing/2014/main" val="1907133711"/>
                    </a:ext>
                  </a:extLst>
                </a:gridCol>
                <a:gridCol w="1084849">
                  <a:extLst>
                    <a:ext uri="{9D8B030D-6E8A-4147-A177-3AD203B41FA5}">
                      <a16:colId xmlns:a16="http://schemas.microsoft.com/office/drawing/2014/main" val="1582964439"/>
                    </a:ext>
                  </a:extLst>
                </a:gridCol>
                <a:gridCol w="1084849">
                  <a:extLst>
                    <a:ext uri="{9D8B030D-6E8A-4147-A177-3AD203B41FA5}">
                      <a16:colId xmlns:a16="http://schemas.microsoft.com/office/drawing/2014/main" val="3741491379"/>
                    </a:ext>
                  </a:extLst>
                </a:gridCol>
              </a:tblGrid>
              <a:tr h="180975">
                <a:tc>
                  <a:txBody>
                    <a:bodyPr/>
                    <a:lstStyle/>
                    <a:p>
                      <a:pPr fontAlgn="t">
                        <a:buNone/>
                      </a:pPr>
                      <a:r>
                        <a:rPr lang="en-US" sz="1400" b="1" kern="1200">
                          <a:solidFill>
                            <a:schemeClr val="bg1"/>
                          </a:solidFill>
                          <a:effectLst/>
                          <a:latin typeface="Arial"/>
                          <a:ea typeface="+mn-ea"/>
                          <a:cs typeface="+mn-cs"/>
                        </a:rPr>
                        <a:t>Grades</a:t>
                      </a:r>
                    </a:p>
                  </a:txBody>
                  <a:tcPr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1">
                          <a:solidFill>
                            <a:schemeClr val="bg1"/>
                          </a:solidFill>
                          <a:effectLst/>
                          <a:latin typeface="Arial"/>
                        </a:rPr>
                        <a:t>Average Scaled Score</a:t>
                      </a:r>
                    </a:p>
                    <a:p>
                      <a:pPr algn="ctr" fontAlgn="base">
                        <a:lnSpc>
                          <a:spcPct val="100000"/>
                        </a:lnSpc>
                        <a:buNone/>
                      </a:pPr>
                      <a:r>
                        <a:rPr lang="en-US" sz="1400" b="1">
                          <a:solidFill>
                            <a:schemeClr val="bg1"/>
                          </a:solidFill>
                          <a:effectLst/>
                          <a:latin typeface="Arial"/>
                        </a:rPr>
                        <a:t>(Not Chronically </a:t>
                      </a:r>
                      <a:endParaRPr lang="en-US" sz="1400">
                        <a:solidFill>
                          <a:schemeClr val="bg1"/>
                        </a:solidFill>
                        <a:latin typeface="Arial"/>
                      </a:endParaRPr>
                    </a:p>
                    <a:p>
                      <a:pPr lvl="0" algn="ctr">
                        <a:lnSpc>
                          <a:spcPct val="100000"/>
                        </a:lnSpc>
                        <a:buNone/>
                      </a:pPr>
                      <a:r>
                        <a:rPr lang="en-US" sz="1400" b="1">
                          <a:solidFill>
                            <a:schemeClr val="bg1"/>
                          </a:solidFill>
                          <a:effectLst/>
                          <a:latin typeface="Arial"/>
                        </a:rPr>
                        <a:t>Absent)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1">
                          <a:solidFill>
                            <a:schemeClr val="bg1"/>
                          </a:solidFill>
                          <a:effectLst/>
                          <a:latin typeface="Arial"/>
                        </a:rPr>
                        <a:t>Average Scaled Score</a:t>
                      </a:r>
                    </a:p>
                    <a:p>
                      <a:pPr algn="ctr" fontAlgn="base">
                        <a:lnSpc>
                          <a:spcPct val="100000"/>
                        </a:lnSpc>
                        <a:buNone/>
                      </a:pPr>
                      <a:r>
                        <a:rPr lang="en-US" sz="1400" b="1">
                          <a:solidFill>
                            <a:schemeClr val="bg1"/>
                          </a:solidFill>
                          <a:effectLst/>
                          <a:latin typeface="Arial"/>
                        </a:rPr>
                        <a:t>(Chronically </a:t>
                      </a:r>
                      <a:endParaRPr lang="en-US" sz="1400">
                        <a:solidFill>
                          <a:schemeClr val="bg1"/>
                        </a:solidFill>
                        <a:latin typeface="Arial"/>
                      </a:endParaRPr>
                    </a:p>
                    <a:p>
                      <a:pPr lvl="0" algn="ctr">
                        <a:lnSpc>
                          <a:spcPct val="100000"/>
                        </a:lnSpc>
                        <a:buNone/>
                      </a:pPr>
                      <a:r>
                        <a:rPr lang="en-US" sz="1400" b="1">
                          <a:solidFill>
                            <a:schemeClr val="bg1"/>
                          </a:solidFill>
                          <a:effectLst/>
                          <a:latin typeface="Arial"/>
                        </a:rPr>
                        <a:t>Absent)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1">
                          <a:solidFill>
                            <a:schemeClr val="bg1"/>
                          </a:solidFill>
                          <a:effectLst/>
                          <a:latin typeface="Arial"/>
                        </a:rPr>
                        <a:t>2026 Average Scaled Score</a:t>
                      </a:r>
                    </a:p>
                    <a:p>
                      <a:pPr algn="ctr" fontAlgn="base">
                        <a:lnSpc>
                          <a:spcPct val="100000"/>
                        </a:lnSpc>
                        <a:buNone/>
                      </a:pPr>
                      <a:r>
                        <a:rPr lang="en-US" sz="1400" b="1">
                          <a:solidFill>
                            <a:schemeClr val="bg1"/>
                          </a:solidFill>
                          <a:effectLst/>
                          <a:latin typeface="Arial"/>
                        </a:rPr>
                        <a:t>Difference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1">
                          <a:solidFill>
                            <a:schemeClr val="bg1"/>
                          </a:solidFill>
                          <a:effectLst/>
                          <a:latin typeface="Arial"/>
                        </a:rPr>
                        <a:t>2025 Average Scaled Score</a:t>
                      </a:r>
                    </a:p>
                    <a:p>
                      <a:pPr algn="ctr" fontAlgn="base">
                        <a:lnSpc>
                          <a:spcPct val="100000"/>
                        </a:lnSpc>
                        <a:buNone/>
                      </a:pPr>
                      <a:r>
                        <a:rPr lang="en-US" sz="1400" b="1">
                          <a:solidFill>
                            <a:schemeClr val="bg1"/>
                          </a:solidFill>
                          <a:effectLst/>
                          <a:latin typeface="Arial"/>
                        </a:rPr>
                        <a:t>Difference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algn="ctr" fontAlgn="base">
                        <a:lnSpc>
                          <a:spcPct val="100000"/>
                        </a:lnSpc>
                        <a:buNone/>
                      </a:pPr>
                      <a:r>
                        <a:rPr lang="en-US" sz="1400" b="1">
                          <a:solidFill>
                            <a:schemeClr val="bg1"/>
                          </a:solidFill>
                          <a:effectLst/>
                          <a:latin typeface="Arial"/>
                        </a:rPr>
                        <a:t>Percent M/E </a:t>
                      </a:r>
                      <a:br>
                        <a:rPr lang="en-US" sz="1400" b="1">
                          <a:solidFill>
                            <a:srgbClr val="FFFFFF"/>
                          </a:solidFill>
                          <a:effectLst/>
                          <a:latin typeface="Arial"/>
                        </a:rPr>
                      </a:br>
                      <a:r>
                        <a:rPr lang="en-US" sz="1400" b="1">
                          <a:solidFill>
                            <a:schemeClr val="bg1"/>
                          </a:solidFill>
                          <a:effectLst/>
                          <a:latin typeface="Arial"/>
                        </a:rPr>
                        <a:t>(Not Chronically </a:t>
                      </a:r>
                      <a:endParaRPr lang="en-US" sz="1400">
                        <a:solidFill>
                          <a:schemeClr val="bg1"/>
                        </a:solidFill>
                        <a:latin typeface="Arial"/>
                      </a:endParaRPr>
                    </a:p>
                    <a:p>
                      <a:pPr lvl="0" algn="ctr">
                        <a:lnSpc>
                          <a:spcPct val="100000"/>
                        </a:lnSpc>
                        <a:buNone/>
                      </a:pPr>
                      <a:r>
                        <a:rPr lang="en-US" sz="1400" b="1">
                          <a:solidFill>
                            <a:schemeClr val="bg1"/>
                          </a:solidFill>
                          <a:effectLst/>
                          <a:latin typeface="Arial"/>
                        </a:rPr>
                        <a:t>Absent)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algn="ctr" fontAlgn="base">
                        <a:lnSpc>
                          <a:spcPct val="100000"/>
                        </a:lnSpc>
                        <a:buNone/>
                      </a:pPr>
                      <a:r>
                        <a:rPr lang="en-US" sz="1400" b="1">
                          <a:solidFill>
                            <a:schemeClr val="bg1"/>
                          </a:solidFill>
                          <a:effectLst/>
                          <a:latin typeface="Arial"/>
                        </a:rPr>
                        <a:t>Percent M/E (Chronically </a:t>
                      </a:r>
                      <a:endParaRPr lang="en-US" sz="1400">
                        <a:solidFill>
                          <a:schemeClr val="bg1"/>
                        </a:solidFill>
                        <a:latin typeface="Arial"/>
                      </a:endParaRPr>
                    </a:p>
                    <a:p>
                      <a:pPr lvl="0" algn="ctr">
                        <a:lnSpc>
                          <a:spcPct val="100000"/>
                        </a:lnSpc>
                        <a:buNone/>
                      </a:pPr>
                      <a:r>
                        <a:rPr lang="en-US" sz="1400" b="1">
                          <a:solidFill>
                            <a:schemeClr val="bg1"/>
                          </a:solidFill>
                          <a:effectLst/>
                          <a:latin typeface="Arial"/>
                        </a:rPr>
                        <a:t>Absent)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algn="ctr" fontAlgn="base">
                        <a:lnSpc>
                          <a:spcPct val="100000"/>
                        </a:lnSpc>
                        <a:buNone/>
                      </a:pPr>
                      <a:r>
                        <a:rPr lang="en-US" sz="1400" b="1">
                          <a:solidFill>
                            <a:schemeClr val="bg1"/>
                          </a:solidFill>
                          <a:effectLst/>
                          <a:latin typeface="Arial"/>
                        </a:rPr>
                        <a:t>2026 M/E Difference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1">
                          <a:solidFill>
                            <a:schemeClr val="bg1"/>
                          </a:solidFill>
                          <a:effectLst/>
                          <a:latin typeface="Arial"/>
                        </a:rPr>
                        <a:t>2025 M/E Difference</a:t>
                      </a:r>
                    </a:p>
                  </a:txBody>
                  <a:tcPr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extLst>
                  <a:ext uri="{0D108BD9-81ED-4DB2-BD59-A6C34878D82A}">
                    <a16:rowId xmlns:a16="http://schemas.microsoft.com/office/drawing/2014/main" val="2911153933"/>
                  </a:ext>
                </a:extLst>
              </a:tr>
              <a:tr h="361950">
                <a:tc>
                  <a:txBody>
                    <a:bodyPr/>
                    <a:lstStyle/>
                    <a:p>
                      <a:pPr algn="l" fontAlgn="base">
                        <a:lnSpc>
                          <a:spcPts val="1950"/>
                        </a:lnSpc>
                        <a:buNone/>
                      </a:pPr>
                      <a:r>
                        <a:rPr lang="en-US" sz="1400" b="1">
                          <a:effectLst/>
                          <a:latin typeface="Arial"/>
                        </a:rPr>
                        <a:t>Grades 3-8</a:t>
                      </a:r>
                    </a:p>
                  </a:txBody>
                  <a:tcPr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lvl="0" algn="ctr">
                        <a:lnSpc>
                          <a:spcPts val="2175"/>
                        </a:lnSpc>
                        <a:buNone/>
                      </a:pPr>
                      <a:r>
                        <a:rPr lang="en-US" sz="1400" b="0">
                          <a:solidFill>
                            <a:schemeClr val="tx1"/>
                          </a:solidFill>
                          <a:effectLst/>
                          <a:latin typeface="Arial"/>
                        </a:rPr>
                        <a:t>495</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a:effectLst/>
                          <a:latin typeface="Arial"/>
                        </a:rPr>
                        <a:t>481</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a:solidFill>
                            <a:srgbClr val="D60000"/>
                          </a:solidFill>
                          <a:effectLst/>
                          <a:latin typeface="Arial"/>
                        </a:rPr>
                        <a:t>-14</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ts val="2175"/>
                        </a:lnSpc>
                        <a:buNone/>
                      </a:pPr>
                      <a:r>
                        <a:rPr lang="en-US" sz="1400" b="0" kern="1200">
                          <a:solidFill>
                            <a:srgbClr val="D60000"/>
                          </a:solidFill>
                          <a:effectLst/>
                          <a:latin typeface="Arial"/>
                          <a:ea typeface="+mn-ea"/>
                          <a:cs typeface="+mn-cs"/>
                        </a:rPr>
                        <a:t>-14</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a:effectLst/>
                          <a:latin typeface="Arial"/>
                        </a:rPr>
                        <a:t>43</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a:effectLst/>
                          <a:latin typeface="Arial"/>
                        </a:rPr>
                        <a:t>22</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a:solidFill>
                            <a:srgbClr val="D60000"/>
                          </a:solidFill>
                          <a:effectLst/>
                          <a:latin typeface="Arial"/>
                        </a:rPr>
                        <a:t>-21</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ts val="2175"/>
                        </a:lnSpc>
                        <a:buNone/>
                      </a:pPr>
                      <a:r>
                        <a:rPr lang="en-US" sz="1400" b="0" kern="1200">
                          <a:solidFill>
                            <a:srgbClr val="D60000"/>
                          </a:solidFill>
                          <a:effectLst/>
                          <a:latin typeface="Arial"/>
                          <a:ea typeface="+mn-ea"/>
                          <a:cs typeface="+mn-cs"/>
                        </a:rPr>
                        <a:t>-20</a:t>
                      </a:r>
                    </a:p>
                  </a:txBody>
                  <a:tcPr marL="6344" marR="6344" marT="6344"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extLst>
                  <a:ext uri="{0D108BD9-81ED-4DB2-BD59-A6C34878D82A}">
                    <a16:rowId xmlns:a16="http://schemas.microsoft.com/office/drawing/2014/main" val="2860549686"/>
                  </a:ext>
                </a:extLst>
              </a:tr>
              <a:tr h="361950">
                <a:tc>
                  <a:txBody>
                    <a:bodyPr/>
                    <a:lstStyle/>
                    <a:p>
                      <a:pPr algn="l" fontAlgn="base">
                        <a:lnSpc>
                          <a:spcPts val="1950"/>
                        </a:lnSpc>
                        <a:buNone/>
                      </a:pPr>
                      <a:r>
                        <a:rPr lang="en-US" sz="1400" b="1">
                          <a:effectLst/>
                          <a:latin typeface="Arial"/>
                        </a:rPr>
                        <a:t>Grade 10</a:t>
                      </a:r>
                    </a:p>
                  </a:txBody>
                  <a:tcPr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ase">
                        <a:lnSpc>
                          <a:spcPts val="2175"/>
                        </a:lnSpc>
                        <a:buNone/>
                      </a:pPr>
                      <a:r>
                        <a:rPr lang="en-US" sz="1400">
                          <a:effectLst/>
                          <a:latin typeface="Arial"/>
                        </a:rPr>
                        <a:t>501</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ase">
                        <a:lnSpc>
                          <a:spcPts val="2175"/>
                        </a:lnSpc>
                        <a:buNone/>
                      </a:pPr>
                      <a:r>
                        <a:rPr lang="en-US" sz="1400">
                          <a:effectLst/>
                          <a:latin typeface="Arial"/>
                        </a:rPr>
                        <a:t>483</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ase">
                        <a:lnSpc>
                          <a:spcPts val="2175"/>
                        </a:lnSpc>
                        <a:buNone/>
                      </a:pPr>
                      <a:r>
                        <a:rPr lang="en-US" sz="1400" b="0">
                          <a:solidFill>
                            <a:srgbClr val="D10000"/>
                          </a:solidFill>
                          <a:effectLst/>
                          <a:latin typeface="Arial"/>
                        </a:rPr>
                        <a:t>-18</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ase">
                        <a:lnSpc>
                          <a:spcPts val="2175"/>
                        </a:lnSpc>
                        <a:buNone/>
                      </a:pPr>
                      <a:r>
                        <a:rPr lang="en-US" sz="1400" b="0" kern="1200">
                          <a:solidFill>
                            <a:srgbClr val="D10000"/>
                          </a:solidFill>
                          <a:effectLst/>
                          <a:latin typeface="Arial"/>
                          <a:ea typeface="+mn-ea"/>
                          <a:cs typeface="+mn-cs"/>
                        </a:rPr>
                        <a:t>-19</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ase">
                        <a:lnSpc>
                          <a:spcPts val="2175"/>
                        </a:lnSpc>
                        <a:buNone/>
                      </a:pPr>
                      <a:r>
                        <a:rPr lang="en-US" sz="1400">
                          <a:effectLst/>
                          <a:latin typeface="Arial"/>
                        </a:rPr>
                        <a:t>51</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ase">
                        <a:lnSpc>
                          <a:spcPts val="2175"/>
                        </a:lnSpc>
                        <a:buNone/>
                      </a:pPr>
                      <a:r>
                        <a:rPr lang="en-US" sz="1400">
                          <a:effectLst/>
                          <a:latin typeface="Arial"/>
                        </a:rPr>
                        <a:t>23</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algn="ctr" fontAlgn="base">
                        <a:lnSpc>
                          <a:spcPts val="2175"/>
                        </a:lnSpc>
                        <a:buNone/>
                      </a:pPr>
                      <a:r>
                        <a:rPr lang="en-US" sz="1400" b="0">
                          <a:solidFill>
                            <a:srgbClr val="D10000"/>
                          </a:solidFill>
                          <a:effectLst/>
                          <a:latin typeface="Arial"/>
                        </a:rPr>
                        <a:t>-28</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tc>
                  <a:txBody>
                    <a:bodyPr/>
                    <a:lstStyle/>
                    <a:p>
                      <a:pPr marL="0" algn="ctr" defTabSz="914400" rtl="0" eaLnBrk="1" fontAlgn="base" latinLnBrk="0" hangingPunct="1">
                        <a:lnSpc>
                          <a:spcPts val="2175"/>
                        </a:lnSpc>
                        <a:buNone/>
                      </a:pPr>
                      <a:r>
                        <a:rPr lang="en-US" sz="1400" b="0" kern="1200">
                          <a:solidFill>
                            <a:srgbClr val="D10000"/>
                          </a:solidFill>
                          <a:effectLst/>
                          <a:latin typeface="Arial"/>
                          <a:ea typeface="+mn-ea"/>
                          <a:cs typeface="+mn-cs"/>
                        </a:rPr>
                        <a:t>-29</a:t>
                      </a:r>
                    </a:p>
                  </a:txBody>
                  <a:tcPr marL="6344" marR="6344" marT="6344"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2"/>
                    </a:solidFill>
                  </a:tcPr>
                </a:tc>
                <a:extLst>
                  <a:ext uri="{0D108BD9-81ED-4DB2-BD59-A6C34878D82A}">
                    <a16:rowId xmlns:a16="http://schemas.microsoft.com/office/drawing/2014/main" val="3460474326"/>
                  </a:ext>
                </a:extLst>
              </a:tr>
            </a:tbl>
          </a:graphicData>
        </a:graphic>
      </p:graphicFrame>
      <p:sp>
        <p:nvSpPr>
          <p:cNvPr id="7" name="TextBox 6">
            <a:extLst>
              <a:ext uri="{FF2B5EF4-FFF2-40B4-BE49-F238E27FC236}">
                <a16:creationId xmlns:a16="http://schemas.microsoft.com/office/drawing/2014/main" id="{88E92CDF-9686-1A55-F92C-BF778D772DAA}"/>
              </a:ext>
            </a:extLst>
          </p:cNvPr>
          <p:cNvSpPr txBox="1"/>
          <p:nvPr/>
        </p:nvSpPr>
        <p:spPr>
          <a:xfrm>
            <a:off x="173179" y="3810232"/>
            <a:ext cx="11849056" cy="400110"/>
          </a:xfrm>
          <a:prstGeom prst="rect">
            <a:avLst/>
          </a:prstGeom>
          <a:noFill/>
        </p:spPr>
        <p:txBody>
          <a:bodyPr wrap="square" lIns="91440" tIns="45720" rIns="91440" bIns="45720" rtlCol="0" anchor="t">
            <a:spAutoFit/>
          </a:bodyPr>
          <a:lstStyle/>
          <a:p>
            <a:pPr algn="ctr"/>
            <a:r>
              <a:rPr lang="en-US" sz="2000" b="1">
                <a:solidFill>
                  <a:schemeClr val="tx2">
                    <a:lumMod val="90000"/>
                    <a:lumOff val="10000"/>
                  </a:schemeClr>
                </a:solidFill>
                <a:latin typeface="Arial"/>
              </a:rPr>
              <a:t>Math</a:t>
            </a:r>
          </a:p>
        </p:txBody>
      </p:sp>
      <p:graphicFrame>
        <p:nvGraphicFramePr>
          <p:cNvPr id="6" name="Table 5" descr="Table 10">
            <a:extLst>
              <a:ext uri="{FF2B5EF4-FFF2-40B4-BE49-F238E27FC236}">
                <a16:creationId xmlns:a16="http://schemas.microsoft.com/office/drawing/2014/main" id="{A7BE0FC2-408E-9B19-599F-B29BE943041E}"/>
              </a:ext>
            </a:extLst>
          </p:cNvPr>
          <p:cNvGraphicFramePr>
            <a:graphicFrameLocks noGrp="1"/>
          </p:cNvGraphicFramePr>
          <p:nvPr>
            <p:extLst>
              <p:ext uri="{D42A27DB-BD31-4B8C-83A1-F6EECF244321}">
                <p14:modId xmlns:p14="http://schemas.microsoft.com/office/powerpoint/2010/main" val="1098193037"/>
              </p:ext>
            </p:extLst>
          </p:nvPr>
        </p:nvGraphicFramePr>
        <p:xfrm>
          <a:off x="160421" y="4211052"/>
          <a:ext cx="11861814" cy="1882140"/>
        </p:xfrm>
        <a:graphic>
          <a:graphicData uri="http://schemas.openxmlformats.org/drawingml/2006/table">
            <a:tbl>
              <a:tblPr firstRow="1" bandRow="1">
                <a:tableStyleId>{D7AC3CCA-C797-4891-BE02-D94E43425B78}</a:tableStyleId>
              </a:tblPr>
              <a:tblGrid>
                <a:gridCol w="1549785">
                  <a:extLst>
                    <a:ext uri="{9D8B030D-6E8A-4147-A177-3AD203B41FA5}">
                      <a16:colId xmlns:a16="http://schemas.microsoft.com/office/drawing/2014/main" val="3380798217"/>
                    </a:ext>
                  </a:extLst>
                </a:gridCol>
                <a:gridCol w="1549785">
                  <a:extLst>
                    <a:ext uri="{9D8B030D-6E8A-4147-A177-3AD203B41FA5}">
                      <a16:colId xmlns:a16="http://schemas.microsoft.com/office/drawing/2014/main" val="3978292406"/>
                    </a:ext>
                  </a:extLst>
                </a:gridCol>
                <a:gridCol w="1478257">
                  <a:extLst>
                    <a:ext uri="{9D8B030D-6E8A-4147-A177-3AD203B41FA5}">
                      <a16:colId xmlns:a16="http://schemas.microsoft.com/office/drawing/2014/main" val="2470081466"/>
                    </a:ext>
                  </a:extLst>
                </a:gridCol>
                <a:gridCol w="1084849">
                  <a:extLst>
                    <a:ext uri="{9D8B030D-6E8A-4147-A177-3AD203B41FA5}">
                      <a16:colId xmlns:a16="http://schemas.microsoft.com/office/drawing/2014/main" val="2533588086"/>
                    </a:ext>
                  </a:extLst>
                </a:gridCol>
                <a:gridCol w="1084849">
                  <a:extLst>
                    <a:ext uri="{9D8B030D-6E8A-4147-A177-3AD203B41FA5}">
                      <a16:colId xmlns:a16="http://schemas.microsoft.com/office/drawing/2014/main" val="1004501596"/>
                    </a:ext>
                  </a:extLst>
                </a:gridCol>
                <a:gridCol w="1549785">
                  <a:extLst>
                    <a:ext uri="{9D8B030D-6E8A-4147-A177-3AD203B41FA5}">
                      <a16:colId xmlns:a16="http://schemas.microsoft.com/office/drawing/2014/main" val="1601450076"/>
                    </a:ext>
                  </a:extLst>
                </a:gridCol>
                <a:gridCol w="1394806">
                  <a:extLst>
                    <a:ext uri="{9D8B030D-6E8A-4147-A177-3AD203B41FA5}">
                      <a16:colId xmlns:a16="http://schemas.microsoft.com/office/drawing/2014/main" val="1907133711"/>
                    </a:ext>
                  </a:extLst>
                </a:gridCol>
                <a:gridCol w="1084849">
                  <a:extLst>
                    <a:ext uri="{9D8B030D-6E8A-4147-A177-3AD203B41FA5}">
                      <a16:colId xmlns:a16="http://schemas.microsoft.com/office/drawing/2014/main" val="1582964439"/>
                    </a:ext>
                  </a:extLst>
                </a:gridCol>
                <a:gridCol w="1084849">
                  <a:extLst>
                    <a:ext uri="{9D8B030D-6E8A-4147-A177-3AD203B41FA5}">
                      <a16:colId xmlns:a16="http://schemas.microsoft.com/office/drawing/2014/main" val="3359021659"/>
                    </a:ext>
                  </a:extLst>
                </a:gridCol>
              </a:tblGrid>
              <a:tr h="180975">
                <a:tc>
                  <a:txBody>
                    <a:bodyPr/>
                    <a:lstStyle/>
                    <a:p>
                      <a:pPr fontAlgn="t">
                        <a:buNone/>
                      </a:pPr>
                      <a:r>
                        <a:rPr lang="en-US" sz="1400" b="1" kern="1200">
                          <a:solidFill>
                            <a:schemeClr val="bg1"/>
                          </a:solidFill>
                          <a:effectLst/>
                          <a:latin typeface="Arial"/>
                          <a:ea typeface="+mn-ea"/>
                          <a:cs typeface="+mn-cs"/>
                        </a:rPr>
                        <a:t>Grades</a:t>
                      </a:r>
                    </a:p>
                  </a:txBody>
                  <a:tcPr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1">
                          <a:solidFill>
                            <a:schemeClr val="bg1"/>
                          </a:solidFill>
                          <a:effectLst/>
                          <a:latin typeface="Arial"/>
                        </a:rPr>
                        <a:t>Average Scaled Score</a:t>
                      </a:r>
                    </a:p>
                    <a:p>
                      <a:pPr algn="ctr" fontAlgn="base">
                        <a:lnSpc>
                          <a:spcPct val="100000"/>
                        </a:lnSpc>
                        <a:buNone/>
                      </a:pPr>
                      <a:r>
                        <a:rPr lang="en-US" sz="1400" b="1">
                          <a:solidFill>
                            <a:schemeClr val="bg1"/>
                          </a:solidFill>
                          <a:effectLst/>
                          <a:latin typeface="Arial"/>
                        </a:rPr>
                        <a:t>(Not Chronically </a:t>
                      </a:r>
                      <a:endParaRPr lang="en-US" sz="1400">
                        <a:solidFill>
                          <a:schemeClr val="bg1"/>
                        </a:solidFill>
                        <a:latin typeface="Arial"/>
                      </a:endParaRPr>
                    </a:p>
                    <a:p>
                      <a:pPr lvl="0" algn="ctr">
                        <a:lnSpc>
                          <a:spcPct val="100000"/>
                        </a:lnSpc>
                        <a:buNone/>
                      </a:pPr>
                      <a:r>
                        <a:rPr lang="en-US" sz="1400" b="1">
                          <a:solidFill>
                            <a:schemeClr val="bg1"/>
                          </a:solidFill>
                          <a:effectLst/>
                          <a:latin typeface="Arial"/>
                        </a:rPr>
                        <a:t>Absent)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1">
                          <a:solidFill>
                            <a:schemeClr val="bg1"/>
                          </a:solidFill>
                          <a:effectLst/>
                          <a:latin typeface="Arial"/>
                        </a:rPr>
                        <a:t>Average Scaled Score</a:t>
                      </a:r>
                    </a:p>
                    <a:p>
                      <a:pPr algn="ctr" fontAlgn="base">
                        <a:lnSpc>
                          <a:spcPct val="100000"/>
                        </a:lnSpc>
                        <a:buNone/>
                      </a:pPr>
                      <a:r>
                        <a:rPr lang="en-US" sz="1400" b="1">
                          <a:solidFill>
                            <a:schemeClr val="bg1"/>
                          </a:solidFill>
                          <a:effectLst/>
                          <a:latin typeface="Arial"/>
                        </a:rPr>
                        <a:t>(Chronically </a:t>
                      </a:r>
                      <a:endParaRPr lang="en-US" sz="1400">
                        <a:solidFill>
                          <a:schemeClr val="bg1"/>
                        </a:solidFill>
                        <a:latin typeface="Arial"/>
                      </a:endParaRPr>
                    </a:p>
                    <a:p>
                      <a:pPr lvl="0" algn="ctr">
                        <a:lnSpc>
                          <a:spcPct val="100000"/>
                        </a:lnSpc>
                        <a:buNone/>
                      </a:pPr>
                      <a:r>
                        <a:rPr lang="en-US" sz="1400" b="1">
                          <a:solidFill>
                            <a:schemeClr val="bg1"/>
                          </a:solidFill>
                          <a:effectLst/>
                          <a:latin typeface="Arial"/>
                        </a:rPr>
                        <a:t>Absent)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1">
                          <a:solidFill>
                            <a:schemeClr val="bg1"/>
                          </a:solidFill>
                          <a:effectLst/>
                          <a:latin typeface="Arial"/>
                        </a:rPr>
                        <a:t>2026 Average Scaled Score</a:t>
                      </a:r>
                    </a:p>
                    <a:p>
                      <a:pPr algn="ctr" fontAlgn="base">
                        <a:lnSpc>
                          <a:spcPct val="100000"/>
                        </a:lnSpc>
                        <a:buNone/>
                      </a:pPr>
                      <a:r>
                        <a:rPr lang="en-US" sz="1400" b="1">
                          <a:solidFill>
                            <a:schemeClr val="bg1"/>
                          </a:solidFill>
                          <a:effectLst/>
                          <a:latin typeface="Arial"/>
                        </a:rPr>
                        <a:t>Difference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1">
                          <a:solidFill>
                            <a:schemeClr val="bg1"/>
                          </a:solidFill>
                          <a:effectLst/>
                          <a:latin typeface="Arial"/>
                        </a:rPr>
                        <a:t>2025 Average Scaled Score</a:t>
                      </a:r>
                    </a:p>
                    <a:p>
                      <a:pPr algn="ctr" fontAlgn="base">
                        <a:lnSpc>
                          <a:spcPct val="100000"/>
                        </a:lnSpc>
                        <a:buNone/>
                      </a:pPr>
                      <a:r>
                        <a:rPr lang="en-US" sz="1400" b="1">
                          <a:solidFill>
                            <a:schemeClr val="bg1"/>
                          </a:solidFill>
                          <a:effectLst/>
                          <a:latin typeface="Arial"/>
                        </a:rPr>
                        <a:t>Difference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algn="ctr" fontAlgn="base">
                        <a:lnSpc>
                          <a:spcPct val="100000"/>
                        </a:lnSpc>
                        <a:buNone/>
                      </a:pPr>
                      <a:r>
                        <a:rPr lang="en-US" sz="1400" b="1">
                          <a:solidFill>
                            <a:schemeClr val="bg1"/>
                          </a:solidFill>
                          <a:effectLst/>
                          <a:latin typeface="Arial"/>
                        </a:rPr>
                        <a:t>Percent M/E </a:t>
                      </a:r>
                      <a:br>
                        <a:rPr lang="en-US" sz="1400" b="1">
                          <a:solidFill>
                            <a:srgbClr val="FFFFFF"/>
                          </a:solidFill>
                          <a:effectLst/>
                          <a:latin typeface="Arial"/>
                        </a:rPr>
                      </a:br>
                      <a:r>
                        <a:rPr lang="en-US" sz="1400" b="1">
                          <a:solidFill>
                            <a:schemeClr val="bg1"/>
                          </a:solidFill>
                          <a:effectLst/>
                          <a:latin typeface="Arial"/>
                        </a:rPr>
                        <a:t>(Not Chronically </a:t>
                      </a:r>
                      <a:endParaRPr lang="en-US" sz="1400">
                        <a:solidFill>
                          <a:schemeClr val="bg1"/>
                        </a:solidFill>
                        <a:latin typeface="Arial"/>
                      </a:endParaRPr>
                    </a:p>
                    <a:p>
                      <a:pPr lvl="0" algn="ctr">
                        <a:lnSpc>
                          <a:spcPct val="100000"/>
                        </a:lnSpc>
                        <a:buNone/>
                      </a:pPr>
                      <a:r>
                        <a:rPr lang="en-US" sz="1400" b="1">
                          <a:solidFill>
                            <a:schemeClr val="bg1"/>
                          </a:solidFill>
                          <a:effectLst/>
                          <a:latin typeface="Arial"/>
                        </a:rPr>
                        <a:t>Absent)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algn="ctr" fontAlgn="base">
                        <a:lnSpc>
                          <a:spcPct val="100000"/>
                        </a:lnSpc>
                        <a:buNone/>
                      </a:pPr>
                      <a:r>
                        <a:rPr lang="en-US" sz="1400" b="1">
                          <a:solidFill>
                            <a:schemeClr val="bg1"/>
                          </a:solidFill>
                          <a:effectLst/>
                          <a:latin typeface="Arial"/>
                        </a:rPr>
                        <a:t>Percent M/E (Chronically </a:t>
                      </a:r>
                      <a:endParaRPr lang="en-US" sz="1400">
                        <a:solidFill>
                          <a:schemeClr val="bg1"/>
                        </a:solidFill>
                        <a:latin typeface="Arial"/>
                      </a:endParaRPr>
                    </a:p>
                    <a:p>
                      <a:pPr lvl="0" algn="ctr">
                        <a:lnSpc>
                          <a:spcPct val="100000"/>
                        </a:lnSpc>
                        <a:buNone/>
                      </a:pPr>
                      <a:r>
                        <a:rPr lang="en-US" sz="1400" b="1">
                          <a:solidFill>
                            <a:schemeClr val="bg1"/>
                          </a:solidFill>
                          <a:effectLst/>
                          <a:latin typeface="Arial"/>
                        </a:rPr>
                        <a:t>Absent)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algn="ctr" fontAlgn="base">
                        <a:lnSpc>
                          <a:spcPct val="100000"/>
                        </a:lnSpc>
                        <a:buNone/>
                      </a:pPr>
                      <a:r>
                        <a:rPr lang="en-US" sz="1400" b="1">
                          <a:solidFill>
                            <a:schemeClr val="bg1"/>
                          </a:solidFill>
                          <a:effectLst/>
                          <a:latin typeface="Arial"/>
                        </a:rPr>
                        <a:t>2026 M/E Difference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1">
                          <a:solidFill>
                            <a:schemeClr val="bg1"/>
                          </a:solidFill>
                          <a:effectLst/>
                          <a:latin typeface="Arial"/>
                        </a:rPr>
                        <a:t>2025 M/E Difference</a:t>
                      </a:r>
                    </a:p>
                  </a:txBody>
                  <a:tcPr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rgbClr val="1F4782"/>
                    </a:solidFill>
                  </a:tcPr>
                </a:tc>
                <a:extLst>
                  <a:ext uri="{0D108BD9-81ED-4DB2-BD59-A6C34878D82A}">
                    <a16:rowId xmlns:a16="http://schemas.microsoft.com/office/drawing/2014/main" val="2911153933"/>
                  </a:ext>
                </a:extLst>
              </a:tr>
              <a:tr h="361950">
                <a:tc>
                  <a:txBody>
                    <a:bodyPr/>
                    <a:lstStyle/>
                    <a:p>
                      <a:pPr algn="l" fontAlgn="base">
                        <a:lnSpc>
                          <a:spcPts val="1950"/>
                        </a:lnSpc>
                        <a:buNone/>
                      </a:pPr>
                      <a:r>
                        <a:rPr lang="en-US" sz="1400" b="1">
                          <a:effectLst/>
                          <a:latin typeface="Arial"/>
                        </a:rPr>
                        <a:t>Grades 3-8</a:t>
                      </a:r>
                    </a:p>
                  </a:txBody>
                  <a:tcPr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a:effectLst/>
                          <a:latin typeface="Arial"/>
                        </a:rPr>
                        <a:t>497</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a:effectLst/>
                          <a:latin typeface="Arial"/>
                        </a:rPr>
                        <a:t>480</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a:solidFill>
                            <a:srgbClr val="D60000"/>
                          </a:solidFill>
                          <a:effectLst/>
                          <a:latin typeface="Arial"/>
                        </a:rPr>
                        <a:t>-17</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ts val="2175"/>
                        </a:lnSpc>
                        <a:buNone/>
                      </a:pPr>
                      <a:r>
                        <a:rPr lang="en-US" sz="1400" b="0" kern="1200">
                          <a:solidFill>
                            <a:srgbClr val="D60000"/>
                          </a:solidFill>
                          <a:effectLst/>
                          <a:latin typeface="Arial"/>
                          <a:ea typeface="+mn-ea"/>
                          <a:cs typeface="+mn-cs"/>
                        </a:rPr>
                        <a:t>-16</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a:effectLst/>
                          <a:latin typeface="Arial"/>
                        </a:rPr>
                        <a:t>44</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a:effectLst/>
                          <a:latin typeface="Arial"/>
                        </a:rPr>
                        <a:t>18</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algn="ctr" fontAlgn="base">
                        <a:lnSpc>
                          <a:spcPts val="2175"/>
                        </a:lnSpc>
                        <a:buNone/>
                      </a:pPr>
                      <a:r>
                        <a:rPr lang="en-US" sz="1400" b="0">
                          <a:solidFill>
                            <a:srgbClr val="D60000"/>
                          </a:solidFill>
                          <a:effectLst/>
                          <a:latin typeface="Arial"/>
                        </a:rPr>
                        <a:t>-26</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tc>
                  <a:txBody>
                    <a:bodyPr/>
                    <a:lstStyle/>
                    <a:p>
                      <a:pPr marL="0" algn="ctr" defTabSz="914400" rtl="0" eaLnBrk="1" fontAlgn="base" latinLnBrk="0" hangingPunct="1">
                        <a:lnSpc>
                          <a:spcPts val="2175"/>
                        </a:lnSpc>
                        <a:buNone/>
                      </a:pPr>
                      <a:r>
                        <a:rPr lang="en-US" sz="1400" b="0" kern="1200">
                          <a:solidFill>
                            <a:srgbClr val="D60000"/>
                          </a:solidFill>
                          <a:effectLst/>
                          <a:latin typeface="Arial"/>
                          <a:ea typeface="+mn-ea"/>
                          <a:cs typeface="+mn-cs"/>
                        </a:rPr>
                        <a:t>-25</a:t>
                      </a:r>
                    </a:p>
                  </a:txBody>
                  <a:tcPr marL="6344" marR="6344" marT="6344"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solidFill>
                      <a:schemeClr val="bg1"/>
                    </a:solidFill>
                  </a:tcPr>
                </a:tc>
                <a:extLst>
                  <a:ext uri="{0D108BD9-81ED-4DB2-BD59-A6C34878D82A}">
                    <a16:rowId xmlns:a16="http://schemas.microsoft.com/office/drawing/2014/main" val="2860549686"/>
                  </a:ext>
                </a:extLst>
              </a:tr>
              <a:tr h="361950">
                <a:tc>
                  <a:txBody>
                    <a:bodyPr/>
                    <a:lstStyle/>
                    <a:p>
                      <a:pPr algn="l" fontAlgn="base">
                        <a:lnSpc>
                          <a:spcPts val="1950"/>
                        </a:lnSpc>
                        <a:buNone/>
                      </a:pPr>
                      <a:r>
                        <a:rPr lang="en-US" sz="1400" b="1">
                          <a:effectLst/>
                          <a:latin typeface="Arial"/>
                        </a:rPr>
                        <a:t>Grade 10</a:t>
                      </a:r>
                    </a:p>
                  </a:txBody>
                  <a:tcPr anchor="ctr">
                    <a:lnL w="12700" cap="flat" cmpd="sng" algn="ctr">
                      <a:solidFill>
                        <a:srgbClr val="1E478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tcPr>
                </a:tc>
                <a:tc>
                  <a:txBody>
                    <a:bodyPr/>
                    <a:lstStyle/>
                    <a:p>
                      <a:pPr algn="ctr" fontAlgn="base">
                        <a:lnSpc>
                          <a:spcPts val="2175"/>
                        </a:lnSpc>
                        <a:buNone/>
                      </a:pPr>
                      <a:r>
                        <a:rPr lang="en-US" sz="1400">
                          <a:effectLst/>
                          <a:latin typeface="Arial"/>
                        </a:rPr>
                        <a:t>500</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tcPr>
                </a:tc>
                <a:tc>
                  <a:txBody>
                    <a:bodyPr/>
                    <a:lstStyle/>
                    <a:p>
                      <a:pPr algn="ctr" fontAlgn="base">
                        <a:lnSpc>
                          <a:spcPts val="2175"/>
                        </a:lnSpc>
                        <a:buNone/>
                      </a:pPr>
                      <a:r>
                        <a:rPr lang="en-US" sz="1400">
                          <a:effectLst/>
                          <a:latin typeface="Arial"/>
                        </a:rPr>
                        <a:t>481</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tcPr>
                </a:tc>
                <a:tc>
                  <a:txBody>
                    <a:bodyPr/>
                    <a:lstStyle/>
                    <a:p>
                      <a:pPr algn="ctr" fontAlgn="base">
                        <a:lnSpc>
                          <a:spcPts val="2175"/>
                        </a:lnSpc>
                        <a:buNone/>
                      </a:pPr>
                      <a:r>
                        <a:rPr lang="en-US" sz="1400" b="0">
                          <a:solidFill>
                            <a:srgbClr val="D00000"/>
                          </a:solidFill>
                          <a:effectLst/>
                          <a:latin typeface="Arial"/>
                        </a:rPr>
                        <a:t>-19</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tcPr>
                </a:tc>
                <a:tc>
                  <a:txBody>
                    <a:bodyPr/>
                    <a:lstStyle/>
                    <a:p>
                      <a:pPr marL="0" algn="ctr" defTabSz="914400" rtl="0" eaLnBrk="1" fontAlgn="base" latinLnBrk="0" hangingPunct="1">
                        <a:lnSpc>
                          <a:spcPts val="2175"/>
                        </a:lnSpc>
                        <a:buNone/>
                      </a:pPr>
                      <a:r>
                        <a:rPr lang="en-US" sz="1400" b="0" kern="1200">
                          <a:solidFill>
                            <a:srgbClr val="D00000"/>
                          </a:solidFill>
                          <a:effectLst/>
                          <a:latin typeface="Arial"/>
                          <a:ea typeface="+mn-ea"/>
                          <a:cs typeface="+mn-cs"/>
                        </a:rPr>
                        <a:t>-20</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tcPr>
                </a:tc>
                <a:tc>
                  <a:txBody>
                    <a:bodyPr/>
                    <a:lstStyle/>
                    <a:p>
                      <a:pPr algn="ctr" fontAlgn="base">
                        <a:lnSpc>
                          <a:spcPts val="2175"/>
                        </a:lnSpc>
                        <a:buNone/>
                      </a:pPr>
                      <a:r>
                        <a:rPr lang="en-US" sz="1400">
                          <a:effectLst/>
                          <a:latin typeface="Arial"/>
                        </a:rPr>
                        <a:t>49</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tcPr>
                </a:tc>
                <a:tc>
                  <a:txBody>
                    <a:bodyPr/>
                    <a:lstStyle/>
                    <a:p>
                      <a:pPr algn="ctr" fontAlgn="base">
                        <a:lnSpc>
                          <a:spcPts val="2175"/>
                        </a:lnSpc>
                        <a:buNone/>
                      </a:pPr>
                      <a:r>
                        <a:rPr lang="en-US" sz="1400">
                          <a:effectLst/>
                          <a:latin typeface="Arial"/>
                        </a:rPr>
                        <a:t>17</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tcPr>
                </a:tc>
                <a:tc>
                  <a:txBody>
                    <a:bodyPr/>
                    <a:lstStyle/>
                    <a:p>
                      <a:pPr algn="ctr" fontAlgn="base">
                        <a:lnSpc>
                          <a:spcPts val="2175"/>
                        </a:lnSpc>
                        <a:buNone/>
                      </a:pPr>
                      <a:r>
                        <a:rPr lang="en-US" sz="1400" b="0">
                          <a:solidFill>
                            <a:srgbClr val="D00000"/>
                          </a:solidFill>
                          <a:effectLst/>
                          <a:latin typeface="Arial"/>
                        </a:rPr>
                        <a:t>-32</a:t>
                      </a:r>
                    </a:p>
                  </a:txBody>
                  <a:tcPr marL="6344" marR="6344" marT="634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tcPr>
                </a:tc>
                <a:tc>
                  <a:txBody>
                    <a:bodyPr/>
                    <a:lstStyle/>
                    <a:p>
                      <a:pPr marL="0" algn="ctr" defTabSz="914400" rtl="0" eaLnBrk="1" fontAlgn="base" latinLnBrk="0" hangingPunct="1">
                        <a:lnSpc>
                          <a:spcPts val="2175"/>
                        </a:lnSpc>
                        <a:buNone/>
                      </a:pPr>
                      <a:r>
                        <a:rPr lang="en-US" sz="1400" b="0" kern="1200">
                          <a:solidFill>
                            <a:srgbClr val="D00000"/>
                          </a:solidFill>
                          <a:effectLst/>
                          <a:latin typeface="Arial"/>
                          <a:ea typeface="+mn-ea"/>
                          <a:cs typeface="+mn-cs"/>
                        </a:rPr>
                        <a:t>-33</a:t>
                      </a:r>
                    </a:p>
                  </a:txBody>
                  <a:tcPr marL="6344" marR="6344" marT="6344" anchor="ctr">
                    <a:lnL w="12700" cap="flat" cmpd="sng" algn="ctr">
                      <a:solidFill>
                        <a:schemeClr val="bg1"/>
                      </a:solidFill>
                      <a:prstDash val="solid"/>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tcPr>
                </a:tc>
                <a:extLst>
                  <a:ext uri="{0D108BD9-81ED-4DB2-BD59-A6C34878D82A}">
                    <a16:rowId xmlns:a16="http://schemas.microsoft.com/office/drawing/2014/main" val="3460474326"/>
                  </a:ext>
                </a:extLst>
              </a:tr>
            </a:tbl>
          </a:graphicData>
        </a:graphic>
      </p:graphicFrame>
      <p:sp>
        <p:nvSpPr>
          <p:cNvPr id="4" name="Slide Number Placeholder 3">
            <a:extLst>
              <a:ext uri="{FF2B5EF4-FFF2-40B4-BE49-F238E27FC236}">
                <a16:creationId xmlns:a16="http://schemas.microsoft.com/office/drawing/2014/main" id="{AC4DB812-0BC8-BD07-0B2B-D79275E863D9}"/>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pPr/>
              <a:t>14</a:t>
            </a:fld>
            <a:endParaRPr lang="en-US"/>
          </a:p>
        </p:txBody>
      </p:sp>
    </p:spTree>
    <p:extLst>
      <p:ext uri="{BB962C8B-B14F-4D97-AF65-F5344CB8AC3E}">
        <p14:creationId xmlns:p14="http://schemas.microsoft.com/office/powerpoint/2010/main" val="2673847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601F0-3E3B-2B88-BE48-0F519B5D76D4}"/>
              </a:ext>
            </a:extLst>
          </p:cNvPr>
          <p:cNvSpPr>
            <a:spLocks noGrp="1"/>
          </p:cNvSpPr>
          <p:nvPr>
            <p:ph type="title"/>
          </p:nvPr>
        </p:nvSpPr>
        <p:spPr>
          <a:xfrm>
            <a:off x="173179" y="308699"/>
            <a:ext cx="11798300" cy="861002"/>
          </a:xfrm>
        </p:spPr>
        <p:txBody>
          <a:bodyPr>
            <a:normAutofit/>
          </a:bodyPr>
          <a:lstStyle/>
          <a:p>
            <a:r>
              <a:rPr lang="en-US" dirty="0">
                <a:latin typeface="Arial"/>
                <a:cs typeface="Arial"/>
              </a:rPr>
              <a:t>A majority of schools have stabilized</a:t>
            </a:r>
            <a:endParaRPr lang="en-US" dirty="0"/>
          </a:p>
        </p:txBody>
      </p:sp>
      <p:graphicFrame>
        <p:nvGraphicFramePr>
          <p:cNvPr id="5" name="Content Placeholder 4">
            <a:extLst>
              <a:ext uri="{FF2B5EF4-FFF2-40B4-BE49-F238E27FC236}">
                <a16:creationId xmlns:a16="http://schemas.microsoft.com/office/drawing/2014/main" id="{0934F1F5-5EA5-EE8B-B8B8-1FFA680FC22A}"/>
              </a:ext>
            </a:extLst>
          </p:cNvPr>
          <p:cNvGraphicFramePr>
            <a:graphicFrameLocks noGrp="1"/>
          </p:cNvGraphicFramePr>
          <p:nvPr>
            <p:ph idx="1"/>
            <p:extLst>
              <p:ext uri="{D42A27DB-BD31-4B8C-83A1-F6EECF244321}">
                <p14:modId xmlns:p14="http://schemas.microsoft.com/office/powerpoint/2010/main" val="210572446"/>
              </p:ext>
            </p:extLst>
          </p:nvPr>
        </p:nvGraphicFramePr>
        <p:xfrm>
          <a:off x="561975" y="2113014"/>
          <a:ext cx="11020424" cy="3297189"/>
        </p:xfrm>
        <a:graphic>
          <a:graphicData uri="http://schemas.openxmlformats.org/drawingml/2006/table">
            <a:tbl>
              <a:tblPr firstRow="1">
                <a:tableStyleId>{69CF1AB2-1976-4502-BF36-3FF5EA218861}</a:tableStyleId>
              </a:tblPr>
              <a:tblGrid>
                <a:gridCol w="4090916">
                  <a:extLst>
                    <a:ext uri="{9D8B030D-6E8A-4147-A177-3AD203B41FA5}">
                      <a16:colId xmlns:a16="http://schemas.microsoft.com/office/drawing/2014/main" val="1201277050"/>
                    </a:ext>
                  </a:extLst>
                </a:gridCol>
                <a:gridCol w="1732377">
                  <a:extLst>
                    <a:ext uri="{9D8B030D-6E8A-4147-A177-3AD203B41FA5}">
                      <a16:colId xmlns:a16="http://schemas.microsoft.com/office/drawing/2014/main" val="3409061764"/>
                    </a:ext>
                  </a:extLst>
                </a:gridCol>
                <a:gridCol w="1732377">
                  <a:extLst>
                    <a:ext uri="{9D8B030D-6E8A-4147-A177-3AD203B41FA5}">
                      <a16:colId xmlns:a16="http://schemas.microsoft.com/office/drawing/2014/main" val="176656252"/>
                    </a:ext>
                  </a:extLst>
                </a:gridCol>
                <a:gridCol w="1732377">
                  <a:extLst>
                    <a:ext uri="{9D8B030D-6E8A-4147-A177-3AD203B41FA5}">
                      <a16:colId xmlns:a16="http://schemas.microsoft.com/office/drawing/2014/main" val="3050519133"/>
                    </a:ext>
                  </a:extLst>
                </a:gridCol>
                <a:gridCol w="1732377">
                  <a:extLst>
                    <a:ext uri="{9D8B030D-6E8A-4147-A177-3AD203B41FA5}">
                      <a16:colId xmlns:a16="http://schemas.microsoft.com/office/drawing/2014/main" val="1221439087"/>
                    </a:ext>
                  </a:extLst>
                </a:gridCol>
              </a:tblGrid>
              <a:tr h="471027">
                <a:tc>
                  <a:txBody>
                    <a:bodyPr/>
                    <a:lstStyle/>
                    <a:p>
                      <a:pPr algn="ctr" fontAlgn="b">
                        <a:buNone/>
                      </a:pPr>
                      <a:r>
                        <a:rPr lang="en-US" sz="2400" b="1" u="none" strike="noStrike" dirty="0">
                          <a:solidFill>
                            <a:srgbClr val="000000"/>
                          </a:solidFill>
                          <a:effectLst/>
                          <a:latin typeface="Arial" panose="020B0604020202020204" pitchFamily="34" charset="0"/>
                          <a:cs typeface="Arial" panose="020B0604020202020204" pitchFamily="34" charset="0"/>
                        </a:rPr>
                        <a:t>Description</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1" u="none" strike="noStrike" dirty="0">
                          <a:solidFill>
                            <a:srgbClr val="000000"/>
                          </a:solidFill>
                          <a:effectLst/>
                          <a:latin typeface="Arial" panose="020B0604020202020204" pitchFamily="34" charset="0"/>
                          <a:cs typeface="Arial" panose="020B0604020202020204" pitchFamily="34" charset="0"/>
                        </a:rPr>
                        <a:t>#: ELA</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1" u="none" strike="noStrike" dirty="0">
                          <a:solidFill>
                            <a:srgbClr val="000000"/>
                          </a:solidFill>
                          <a:effectLst/>
                          <a:latin typeface="Arial" panose="020B0604020202020204" pitchFamily="34" charset="0"/>
                          <a:cs typeface="Arial" panose="020B0604020202020204" pitchFamily="34" charset="0"/>
                        </a:rPr>
                        <a:t>%: ELA</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1" u="none" strike="noStrike" dirty="0">
                          <a:solidFill>
                            <a:srgbClr val="000000"/>
                          </a:solidFill>
                          <a:effectLst/>
                          <a:latin typeface="Arial" panose="020B0604020202020204" pitchFamily="34" charset="0"/>
                          <a:cs typeface="Arial" panose="020B0604020202020204" pitchFamily="34" charset="0"/>
                        </a:rPr>
                        <a:t>#: Math</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1" u="none" strike="noStrike" dirty="0">
                          <a:solidFill>
                            <a:srgbClr val="000000"/>
                          </a:solidFill>
                          <a:effectLst/>
                          <a:latin typeface="Arial" panose="020B0604020202020204" pitchFamily="34" charset="0"/>
                          <a:cs typeface="Arial" panose="020B0604020202020204" pitchFamily="34" charset="0"/>
                        </a:rPr>
                        <a:t>%: Math</a:t>
                      </a:r>
                      <a:endParaRPr lang="en-US" sz="2400" b="1" i="0" u="none" strike="noStrike" dirty="0">
                        <a:solidFill>
                          <a:srgbClr val="000000"/>
                        </a:solidFill>
                        <a:effectLst/>
                        <a:latin typeface="Arial" panose="020B0604020202020204" pitchFamily="34" charset="0"/>
                        <a:cs typeface="Arial" panose="020B0604020202020204" pitchFamily="34" charset="0"/>
                      </a:endParaRPr>
                    </a:p>
                  </a:txBody>
                  <a:tcPr anchor="b"/>
                </a:tc>
                <a:extLst>
                  <a:ext uri="{0D108BD9-81ED-4DB2-BD59-A6C34878D82A}">
                    <a16:rowId xmlns:a16="http://schemas.microsoft.com/office/drawing/2014/main" val="1331157401"/>
                  </a:ext>
                </a:extLst>
              </a:tr>
              <a:tr h="471027">
                <a:tc>
                  <a:txBody>
                    <a:bodyPr/>
                    <a:lstStyle/>
                    <a:p>
                      <a:pPr algn="l" fontAlgn="b">
                        <a:buNone/>
                      </a:pPr>
                      <a:r>
                        <a:rPr lang="en-US" sz="2400" b="0" u="none" strike="noStrike" dirty="0">
                          <a:solidFill>
                            <a:srgbClr val="000000"/>
                          </a:solidFill>
                          <a:effectLst/>
                          <a:latin typeface="Arial" panose="020B0604020202020204" pitchFamily="34" charset="0"/>
                          <a:cs typeface="Arial" panose="020B0604020202020204" pitchFamily="34" charset="0"/>
                        </a:rPr>
                        <a:t>Declining in Both Years</a:t>
                      </a:r>
                      <a:endParaRPr lang="en-US" sz="2400" b="0" i="0" u="none" strike="noStrike" dirty="0">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72</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5%</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143</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11%</a:t>
                      </a:r>
                    </a:p>
                  </a:txBody>
                  <a:tcPr anchor="b"/>
                </a:tc>
                <a:extLst>
                  <a:ext uri="{0D108BD9-81ED-4DB2-BD59-A6C34878D82A}">
                    <a16:rowId xmlns:a16="http://schemas.microsoft.com/office/drawing/2014/main" val="2514836609"/>
                  </a:ext>
                </a:extLst>
              </a:tr>
              <a:tr h="471027">
                <a:tc>
                  <a:txBody>
                    <a:bodyPr/>
                    <a:lstStyle/>
                    <a:p>
                      <a:pPr algn="l" fontAlgn="b">
                        <a:buNone/>
                      </a:pPr>
                      <a:r>
                        <a:rPr lang="en-US" sz="2400" b="0" u="none" strike="noStrike">
                          <a:solidFill>
                            <a:srgbClr val="000000"/>
                          </a:solidFill>
                          <a:effectLst/>
                          <a:latin typeface="Arial" panose="020B0604020202020204" pitchFamily="34" charset="0"/>
                          <a:cs typeface="Arial" panose="020B0604020202020204" pitchFamily="34" charset="0"/>
                        </a:rPr>
                        <a:t>Stable/Declining</a:t>
                      </a:r>
                      <a:endParaRPr lang="en-US" sz="2400" b="0" i="0" u="none" strike="noStrike">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227</a:t>
                      </a:r>
                    </a:p>
                  </a:txBody>
                  <a:tcPr anchor="b"/>
                </a:tc>
                <a:tc>
                  <a:txBody>
                    <a:bodyPr/>
                    <a:lstStyle/>
                    <a:p>
                      <a:pPr algn="ctr" fontAlgn="b">
                        <a:buNone/>
                      </a:pPr>
                      <a:r>
                        <a:rPr lang="en-US" sz="2400" b="0" i="0" u="none" strike="noStrike" dirty="0">
                          <a:solidFill>
                            <a:srgbClr val="000000"/>
                          </a:solidFill>
                          <a:effectLst/>
                          <a:latin typeface="Arial" panose="020B0604020202020204" pitchFamily="34" charset="0"/>
                          <a:cs typeface="Arial" panose="020B0604020202020204" pitchFamily="34" charset="0"/>
                        </a:rPr>
                        <a:t>17%</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257</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20%</a:t>
                      </a:r>
                    </a:p>
                  </a:txBody>
                  <a:tcPr anchor="b"/>
                </a:tc>
                <a:extLst>
                  <a:ext uri="{0D108BD9-81ED-4DB2-BD59-A6C34878D82A}">
                    <a16:rowId xmlns:a16="http://schemas.microsoft.com/office/drawing/2014/main" val="2362700674"/>
                  </a:ext>
                </a:extLst>
              </a:tr>
              <a:tr h="471027">
                <a:tc>
                  <a:txBody>
                    <a:bodyPr/>
                    <a:lstStyle/>
                    <a:p>
                      <a:pPr algn="l" fontAlgn="b">
                        <a:buNone/>
                      </a:pPr>
                      <a:r>
                        <a:rPr lang="en-US" sz="2400" b="0" u="none" strike="noStrike">
                          <a:solidFill>
                            <a:srgbClr val="000000"/>
                          </a:solidFill>
                          <a:effectLst/>
                          <a:latin typeface="Arial" panose="020B0604020202020204" pitchFamily="34" charset="0"/>
                          <a:cs typeface="Arial" panose="020B0604020202020204" pitchFamily="34" charset="0"/>
                        </a:rPr>
                        <a:t>Stable</a:t>
                      </a:r>
                      <a:endParaRPr lang="en-US" sz="2400" b="0" i="0" u="none" strike="noStrike">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613</a:t>
                      </a:r>
                    </a:p>
                  </a:txBody>
                  <a:tcPr anchor="b"/>
                </a:tc>
                <a:tc>
                  <a:txBody>
                    <a:bodyPr/>
                    <a:lstStyle/>
                    <a:p>
                      <a:pPr algn="ctr" fontAlgn="b">
                        <a:buNone/>
                      </a:pPr>
                      <a:r>
                        <a:rPr lang="en-US" sz="2400" b="0" i="0" u="none" strike="noStrike" dirty="0">
                          <a:solidFill>
                            <a:srgbClr val="000000"/>
                          </a:solidFill>
                          <a:effectLst/>
                          <a:latin typeface="Arial" panose="020B0604020202020204" pitchFamily="34" charset="0"/>
                          <a:cs typeface="Arial" panose="020B0604020202020204" pitchFamily="34" charset="0"/>
                        </a:rPr>
                        <a:t>47%</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521</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40%</a:t>
                      </a:r>
                    </a:p>
                  </a:txBody>
                  <a:tcPr anchor="b"/>
                </a:tc>
                <a:extLst>
                  <a:ext uri="{0D108BD9-81ED-4DB2-BD59-A6C34878D82A}">
                    <a16:rowId xmlns:a16="http://schemas.microsoft.com/office/drawing/2014/main" val="2731927122"/>
                  </a:ext>
                </a:extLst>
              </a:tr>
              <a:tr h="471027">
                <a:tc>
                  <a:txBody>
                    <a:bodyPr/>
                    <a:lstStyle/>
                    <a:p>
                      <a:pPr algn="l" fontAlgn="b">
                        <a:buNone/>
                      </a:pPr>
                      <a:r>
                        <a:rPr lang="en-US" sz="2400" b="0" u="none" strike="noStrike">
                          <a:solidFill>
                            <a:srgbClr val="000000"/>
                          </a:solidFill>
                          <a:effectLst/>
                          <a:latin typeface="Arial" panose="020B0604020202020204" pitchFamily="34" charset="0"/>
                          <a:cs typeface="Arial" panose="020B0604020202020204" pitchFamily="34" charset="0"/>
                        </a:rPr>
                        <a:t>Stable/Improving</a:t>
                      </a:r>
                      <a:endParaRPr lang="en-US" sz="2400" b="0" i="0" u="none" strike="noStrike">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272</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21%</a:t>
                      </a:r>
                    </a:p>
                  </a:txBody>
                  <a:tcPr anchor="b"/>
                </a:tc>
                <a:tc>
                  <a:txBody>
                    <a:bodyPr/>
                    <a:lstStyle/>
                    <a:p>
                      <a:pPr algn="ctr" fontAlgn="b">
                        <a:buNone/>
                      </a:pPr>
                      <a:r>
                        <a:rPr lang="en-US" sz="2400" b="0" i="0" u="none" strike="noStrike" dirty="0">
                          <a:solidFill>
                            <a:srgbClr val="000000"/>
                          </a:solidFill>
                          <a:effectLst/>
                          <a:latin typeface="Arial" panose="020B0604020202020204" pitchFamily="34" charset="0"/>
                          <a:cs typeface="Arial" panose="020B0604020202020204" pitchFamily="34" charset="0"/>
                        </a:rPr>
                        <a:t>255</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19%</a:t>
                      </a:r>
                    </a:p>
                  </a:txBody>
                  <a:tcPr anchor="b"/>
                </a:tc>
                <a:extLst>
                  <a:ext uri="{0D108BD9-81ED-4DB2-BD59-A6C34878D82A}">
                    <a16:rowId xmlns:a16="http://schemas.microsoft.com/office/drawing/2014/main" val="2713252870"/>
                  </a:ext>
                </a:extLst>
              </a:tr>
              <a:tr h="471027">
                <a:tc>
                  <a:txBody>
                    <a:bodyPr/>
                    <a:lstStyle/>
                    <a:p>
                      <a:pPr algn="l" fontAlgn="b">
                        <a:buNone/>
                      </a:pPr>
                      <a:r>
                        <a:rPr lang="en-US" sz="2400" b="0" u="none" strike="noStrike">
                          <a:solidFill>
                            <a:srgbClr val="000000"/>
                          </a:solidFill>
                          <a:effectLst/>
                          <a:latin typeface="Arial" panose="020B0604020202020204" pitchFamily="34" charset="0"/>
                          <a:cs typeface="Arial" panose="020B0604020202020204" pitchFamily="34" charset="0"/>
                        </a:rPr>
                        <a:t>Improving in Both Years</a:t>
                      </a:r>
                      <a:endParaRPr lang="en-US" sz="2400" b="0" i="0" u="none" strike="noStrike">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132</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10%</a:t>
                      </a:r>
                    </a:p>
                  </a:txBody>
                  <a:tcPr anchor="b"/>
                </a:tc>
                <a:tc>
                  <a:txBody>
                    <a:bodyPr/>
                    <a:lstStyle/>
                    <a:p>
                      <a:pPr algn="ctr" fontAlgn="b">
                        <a:buNone/>
                      </a:pPr>
                      <a:r>
                        <a:rPr lang="en-US" sz="2400" b="0" i="0" u="none" strike="noStrike">
                          <a:solidFill>
                            <a:srgbClr val="000000"/>
                          </a:solidFill>
                          <a:effectLst/>
                          <a:latin typeface="Arial" panose="020B0604020202020204" pitchFamily="34" charset="0"/>
                          <a:cs typeface="Arial" panose="020B0604020202020204" pitchFamily="34" charset="0"/>
                        </a:rPr>
                        <a:t>137</a:t>
                      </a:r>
                    </a:p>
                  </a:txBody>
                  <a:tcPr anchor="b"/>
                </a:tc>
                <a:tc>
                  <a:txBody>
                    <a:bodyPr/>
                    <a:lstStyle/>
                    <a:p>
                      <a:pPr algn="ctr" fontAlgn="b">
                        <a:buNone/>
                      </a:pPr>
                      <a:r>
                        <a:rPr lang="en-US" sz="2400" b="0" i="0" u="none" strike="noStrike" dirty="0">
                          <a:solidFill>
                            <a:srgbClr val="000000"/>
                          </a:solidFill>
                          <a:effectLst/>
                          <a:latin typeface="Arial" panose="020B0604020202020204" pitchFamily="34" charset="0"/>
                          <a:cs typeface="Arial" panose="020B0604020202020204" pitchFamily="34" charset="0"/>
                        </a:rPr>
                        <a:t>10%</a:t>
                      </a:r>
                    </a:p>
                  </a:txBody>
                  <a:tcPr anchor="b"/>
                </a:tc>
                <a:extLst>
                  <a:ext uri="{0D108BD9-81ED-4DB2-BD59-A6C34878D82A}">
                    <a16:rowId xmlns:a16="http://schemas.microsoft.com/office/drawing/2014/main" val="1079926968"/>
                  </a:ext>
                </a:extLst>
              </a:tr>
              <a:tr h="471027">
                <a:tc>
                  <a:txBody>
                    <a:bodyPr/>
                    <a:lstStyle/>
                    <a:p>
                      <a:pPr algn="l" fontAlgn="b">
                        <a:buNone/>
                      </a:pPr>
                      <a:r>
                        <a:rPr lang="en-US" sz="2400" b="0" i="0" u="none" strike="noStrike" dirty="0">
                          <a:solidFill>
                            <a:srgbClr val="000000"/>
                          </a:solidFill>
                          <a:effectLst/>
                          <a:latin typeface="Arial" panose="020B0604020202020204" pitchFamily="34" charset="0"/>
                          <a:cs typeface="Arial" panose="020B0604020202020204" pitchFamily="34" charset="0"/>
                        </a:rPr>
                        <a:t>Total</a:t>
                      </a:r>
                    </a:p>
                  </a:txBody>
                  <a:tcPr anchor="b"/>
                </a:tc>
                <a:tc>
                  <a:txBody>
                    <a:bodyPr/>
                    <a:lstStyle/>
                    <a:p>
                      <a:pPr algn="ctr" fontAlgn="b">
                        <a:buNone/>
                      </a:pPr>
                      <a:r>
                        <a:rPr lang="en-US" sz="2400" b="0" u="none" strike="noStrike">
                          <a:solidFill>
                            <a:srgbClr val="000000"/>
                          </a:solidFill>
                          <a:effectLst/>
                          <a:latin typeface="Arial" panose="020B0604020202020204" pitchFamily="34" charset="0"/>
                          <a:cs typeface="Arial" panose="020B0604020202020204" pitchFamily="34" charset="0"/>
                        </a:rPr>
                        <a:t>1,316</a:t>
                      </a:r>
                      <a:endParaRPr lang="en-US" sz="2400" b="0" i="1" u="none" strike="noStrike">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0" u="none" strike="noStrike">
                          <a:solidFill>
                            <a:srgbClr val="000000"/>
                          </a:solidFill>
                          <a:effectLst/>
                          <a:latin typeface="Arial" panose="020B0604020202020204" pitchFamily="34" charset="0"/>
                          <a:cs typeface="Arial" panose="020B0604020202020204" pitchFamily="34" charset="0"/>
                        </a:rPr>
                        <a:t>100%</a:t>
                      </a:r>
                      <a:endParaRPr lang="en-US" sz="2400" b="0" i="1" u="none" strike="noStrike">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0" u="none" strike="noStrike">
                          <a:solidFill>
                            <a:srgbClr val="000000"/>
                          </a:solidFill>
                          <a:effectLst/>
                          <a:latin typeface="Arial" panose="020B0604020202020204" pitchFamily="34" charset="0"/>
                          <a:cs typeface="Arial" panose="020B0604020202020204" pitchFamily="34" charset="0"/>
                        </a:rPr>
                        <a:t>1,313</a:t>
                      </a:r>
                      <a:endParaRPr lang="en-US" sz="2400" b="0" i="1" u="none" strike="noStrike">
                        <a:solidFill>
                          <a:srgbClr val="000000"/>
                        </a:solidFill>
                        <a:effectLst/>
                        <a:latin typeface="Arial" panose="020B0604020202020204" pitchFamily="34" charset="0"/>
                        <a:cs typeface="Arial" panose="020B0604020202020204" pitchFamily="34" charset="0"/>
                      </a:endParaRPr>
                    </a:p>
                  </a:txBody>
                  <a:tcPr anchor="b"/>
                </a:tc>
                <a:tc>
                  <a:txBody>
                    <a:bodyPr/>
                    <a:lstStyle/>
                    <a:p>
                      <a:pPr algn="ctr" fontAlgn="b">
                        <a:buNone/>
                      </a:pPr>
                      <a:r>
                        <a:rPr lang="en-US" sz="2400" b="0" u="none" strike="noStrike" dirty="0">
                          <a:solidFill>
                            <a:srgbClr val="000000"/>
                          </a:solidFill>
                          <a:effectLst/>
                          <a:latin typeface="Arial" panose="020B0604020202020204" pitchFamily="34" charset="0"/>
                          <a:cs typeface="Arial" panose="020B0604020202020204" pitchFamily="34" charset="0"/>
                        </a:rPr>
                        <a:t>100%</a:t>
                      </a:r>
                      <a:endParaRPr lang="en-US" sz="2400" b="0" i="1" u="none" strike="noStrike" dirty="0">
                        <a:solidFill>
                          <a:srgbClr val="000000"/>
                        </a:solidFill>
                        <a:effectLst/>
                        <a:latin typeface="Arial" panose="020B0604020202020204" pitchFamily="34" charset="0"/>
                        <a:cs typeface="Arial" panose="020B0604020202020204" pitchFamily="34" charset="0"/>
                      </a:endParaRPr>
                    </a:p>
                  </a:txBody>
                  <a:tcPr anchor="b"/>
                </a:tc>
                <a:extLst>
                  <a:ext uri="{0D108BD9-81ED-4DB2-BD59-A6C34878D82A}">
                    <a16:rowId xmlns:a16="http://schemas.microsoft.com/office/drawing/2014/main" val="1538961445"/>
                  </a:ext>
                </a:extLst>
              </a:tr>
            </a:tbl>
          </a:graphicData>
        </a:graphic>
      </p:graphicFrame>
      <p:sp>
        <p:nvSpPr>
          <p:cNvPr id="4" name="Slide Number Placeholder 3">
            <a:extLst>
              <a:ext uri="{FF2B5EF4-FFF2-40B4-BE49-F238E27FC236}">
                <a16:creationId xmlns:a16="http://schemas.microsoft.com/office/drawing/2014/main" id="{8784C383-E083-867C-F86D-F887C71C0152}"/>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2588207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8B04-3367-89F9-8719-9AA525E4FC2E}"/>
              </a:ext>
            </a:extLst>
          </p:cNvPr>
          <p:cNvSpPr>
            <a:spLocks noGrp="1"/>
          </p:cNvSpPr>
          <p:nvPr>
            <p:ph type="title"/>
          </p:nvPr>
        </p:nvSpPr>
        <p:spPr>
          <a:xfrm>
            <a:off x="173179" y="308699"/>
            <a:ext cx="11540766" cy="861002"/>
          </a:xfrm>
        </p:spPr>
        <p:txBody>
          <a:bodyPr>
            <a:normAutofit fontScale="90000"/>
          </a:bodyPr>
          <a:lstStyle/>
          <a:p>
            <a:r>
              <a:rPr lang="en-US">
                <a:latin typeface="Arial"/>
                <a:cs typeface="Arial"/>
              </a:rPr>
              <a:t>56 Districts Met or Exceeded 2019 Levels of Achievement in Grades 3-8</a:t>
            </a:r>
          </a:p>
        </p:txBody>
      </p:sp>
      <p:graphicFrame>
        <p:nvGraphicFramePr>
          <p:cNvPr id="5" name="Content Placeholder 4" descr="Table 12">
            <a:extLst>
              <a:ext uri="{FF2B5EF4-FFF2-40B4-BE49-F238E27FC236}">
                <a16:creationId xmlns:a16="http://schemas.microsoft.com/office/drawing/2014/main" id="{0123CA30-B646-5506-B744-AB29004B35ED}"/>
              </a:ext>
            </a:extLst>
          </p:cNvPr>
          <p:cNvGraphicFramePr>
            <a:graphicFrameLocks noGrp="1"/>
          </p:cNvGraphicFramePr>
          <p:nvPr>
            <p:ph idx="1"/>
            <p:extLst>
              <p:ext uri="{D42A27DB-BD31-4B8C-83A1-F6EECF244321}">
                <p14:modId xmlns:p14="http://schemas.microsoft.com/office/powerpoint/2010/main" val="2039244126"/>
              </p:ext>
            </p:extLst>
          </p:nvPr>
        </p:nvGraphicFramePr>
        <p:xfrm>
          <a:off x="1282786" y="1532872"/>
          <a:ext cx="9272158" cy="781722"/>
        </p:xfrm>
        <a:graphic>
          <a:graphicData uri="http://schemas.openxmlformats.org/drawingml/2006/table">
            <a:tbl>
              <a:tblPr firstRow="1" bandRow="1">
                <a:tableStyleId>{5C22544A-7EE6-4342-B048-85BDC9FD1C3A}</a:tableStyleId>
              </a:tblPr>
              <a:tblGrid>
                <a:gridCol w="1487794">
                  <a:extLst>
                    <a:ext uri="{9D8B030D-6E8A-4147-A177-3AD203B41FA5}">
                      <a16:colId xmlns:a16="http://schemas.microsoft.com/office/drawing/2014/main" val="3744236443"/>
                    </a:ext>
                  </a:extLst>
                </a:gridCol>
                <a:gridCol w="2594788">
                  <a:extLst>
                    <a:ext uri="{9D8B030D-6E8A-4147-A177-3AD203B41FA5}">
                      <a16:colId xmlns:a16="http://schemas.microsoft.com/office/drawing/2014/main" val="4225856286"/>
                    </a:ext>
                  </a:extLst>
                </a:gridCol>
                <a:gridCol w="2594788">
                  <a:extLst>
                    <a:ext uri="{9D8B030D-6E8A-4147-A177-3AD203B41FA5}">
                      <a16:colId xmlns:a16="http://schemas.microsoft.com/office/drawing/2014/main" val="2321114880"/>
                    </a:ext>
                  </a:extLst>
                </a:gridCol>
                <a:gridCol w="2594788">
                  <a:extLst>
                    <a:ext uri="{9D8B030D-6E8A-4147-A177-3AD203B41FA5}">
                      <a16:colId xmlns:a16="http://schemas.microsoft.com/office/drawing/2014/main" val="2057347038"/>
                    </a:ext>
                  </a:extLst>
                </a:gridCol>
              </a:tblGrid>
              <a:tr h="410882">
                <a:tc>
                  <a:txBody>
                    <a:bodyPr/>
                    <a:lstStyle/>
                    <a:p>
                      <a:endParaRPr lang="en-US" sz="1600">
                        <a:latin typeface="Arial" panose="020B0604020202020204" pitchFamily="34" charset="0"/>
                        <a:cs typeface="Arial" panose="020B0604020202020204" pitchFamily="34" charset="0"/>
                      </a:endParaRPr>
                    </a:p>
                  </a:txBody>
                  <a:tcPr>
                    <a:solidFill>
                      <a:srgbClr val="1F4782"/>
                    </a:solidFill>
                  </a:tcPr>
                </a:tc>
                <a:tc>
                  <a:txBody>
                    <a:bodyPr/>
                    <a:lstStyle/>
                    <a:p>
                      <a:pPr algn="ctr"/>
                      <a:r>
                        <a:rPr lang="en-US" sz="1600">
                          <a:latin typeface="Arial"/>
                          <a:cs typeface="Arial"/>
                        </a:rPr>
                        <a:t>ELA Only</a:t>
                      </a:r>
                    </a:p>
                  </a:txBody>
                  <a:tcPr>
                    <a:solidFill>
                      <a:srgbClr val="1F4782"/>
                    </a:solidFill>
                  </a:tcPr>
                </a:tc>
                <a:tc>
                  <a:txBody>
                    <a:bodyPr/>
                    <a:lstStyle/>
                    <a:p>
                      <a:pPr algn="ctr"/>
                      <a:r>
                        <a:rPr lang="en-US" sz="1600">
                          <a:latin typeface="Arial"/>
                          <a:cs typeface="Arial"/>
                        </a:rPr>
                        <a:t>Math Only</a:t>
                      </a:r>
                    </a:p>
                  </a:txBody>
                  <a:tcPr>
                    <a:solidFill>
                      <a:srgbClr val="1F4782"/>
                    </a:solidFill>
                  </a:tcPr>
                </a:tc>
                <a:tc>
                  <a:txBody>
                    <a:bodyPr/>
                    <a:lstStyle/>
                    <a:p>
                      <a:pPr algn="ctr"/>
                      <a:r>
                        <a:rPr lang="en-US" sz="1600">
                          <a:latin typeface="Arial"/>
                          <a:cs typeface="Arial"/>
                        </a:rPr>
                        <a:t>ELA and Math</a:t>
                      </a:r>
                    </a:p>
                  </a:txBody>
                  <a:tcPr>
                    <a:solidFill>
                      <a:srgbClr val="1F4782"/>
                    </a:solidFill>
                  </a:tcPr>
                </a:tc>
                <a:extLst>
                  <a:ext uri="{0D108BD9-81ED-4DB2-BD59-A6C34878D82A}">
                    <a16:rowId xmlns:a16="http://schemas.microsoft.com/office/drawing/2014/main" val="384107148"/>
                  </a:ext>
                </a:extLst>
              </a:tr>
              <a:tr h="370840">
                <a:tc>
                  <a:txBody>
                    <a:bodyPr/>
                    <a:lstStyle/>
                    <a:p>
                      <a:r>
                        <a:rPr lang="en-US" sz="1600" b="1">
                          <a:latin typeface="Arial"/>
                          <a:cs typeface="Arial"/>
                        </a:rPr>
                        <a:t>Grades 3-8</a:t>
                      </a:r>
                    </a:p>
                  </a:txBody>
                  <a:tcPr/>
                </a:tc>
                <a:tc>
                  <a:txBody>
                    <a:bodyPr/>
                    <a:lstStyle/>
                    <a:p>
                      <a:pPr lvl="0" algn="ctr">
                        <a:buNone/>
                      </a:pPr>
                      <a:r>
                        <a:rPr lang="en-US" sz="1600">
                          <a:latin typeface="Arial" panose="020B0604020202020204" pitchFamily="34" charset="0"/>
                          <a:cs typeface="Arial" panose="020B0604020202020204" pitchFamily="34" charset="0"/>
                        </a:rPr>
                        <a:t>5</a:t>
                      </a:r>
                    </a:p>
                  </a:txBody>
                  <a:tcPr/>
                </a:tc>
                <a:tc>
                  <a:txBody>
                    <a:bodyPr/>
                    <a:lstStyle/>
                    <a:p>
                      <a:pPr algn="ctr"/>
                      <a:r>
                        <a:rPr lang="en-US" sz="1600">
                          <a:latin typeface="Arial" panose="020B0604020202020204" pitchFamily="34" charset="0"/>
                          <a:cs typeface="Arial" panose="020B0604020202020204" pitchFamily="34" charset="0"/>
                        </a:rPr>
                        <a:t>37</a:t>
                      </a:r>
                    </a:p>
                  </a:txBody>
                  <a:tcPr/>
                </a:tc>
                <a:tc>
                  <a:txBody>
                    <a:bodyPr/>
                    <a:lstStyle/>
                    <a:p>
                      <a:pPr algn="ctr"/>
                      <a:r>
                        <a:rPr lang="en-US" sz="1600">
                          <a:latin typeface="Arial" panose="020B0604020202020204" pitchFamily="34" charset="0"/>
                          <a:cs typeface="Arial" panose="020B0604020202020204" pitchFamily="34" charset="0"/>
                        </a:rPr>
                        <a:t>14</a:t>
                      </a:r>
                    </a:p>
                  </a:txBody>
                  <a:tcPr/>
                </a:tc>
                <a:extLst>
                  <a:ext uri="{0D108BD9-81ED-4DB2-BD59-A6C34878D82A}">
                    <a16:rowId xmlns:a16="http://schemas.microsoft.com/office/drawing/2014/main" val="1704739852"/>
                  </a:ext>
                </a:extLst>
              </a:tr>
            </a:tbl>
          </a:graphicData>
        </a:graphic>
      </p:graphicFrame>
      <p:sp>
        <p:nvSpPr>
          <p:cNvPr id="6" name="TextBox 5">
            <a:extLst>
              <a:ext uri="{FF2B5EF4-FFF2-40B4-BE49-F238E27FC236}">
                <a16:creationId xmlns:a16="http://schemas.microsoft.com/office/drawing/2014/main" id="{86D3DBE0-DA2F-79BE-6074-CE7CA3D123C2}"/>
              </a:ext>
            </a:extLst>
          </p:cNvPr>
          <p:cNvSpPr txBox="1"/>
          <p:nvPr/>
        </p:nvSpPr>
        <p:spPr>
          <a:xfrm>
            <a:off x="204354" y="2504137"/>
            <a:ext cx="11783292" cy="923330"/>
          </a:xfrm>
          <a:prstGeom prst="rect">
            <a:avLst/>
          </a:prstGeom>
          <a:noFill/>
        </p:spPr>
        <p:txBody>
          <a:bodyPr wrap="square" lIns="91440" tIns="45720" rIns="91440" bIns="45720" rtlCol="0" anchor="t">
            <a:spAutoFit/>
          </a:bodyPr>
          <a:lstStyle/>
          <a:p>
            <a:pPr algn="ctr"/>
            <a:r>
              <a:rPr lang="en-US" b="1">
                <a:solidFill>
                  <a:srgbClr val="1E4782"/>
                </a:solidFill>
                <a:latin typeface="Arial"/>
                <a:cs typeface="Arial"/>
              </a:rPr>
              <a:t>14 districts have met or exceeded their 2019 achievement levels in both ELA and Math for grades 3-8. </a:t>
            </a:r>
          </a:p>
          <a:p>
            <a:pPr algn="ctr"/>
            <a:endParaRPr lang="en-US" b="1">
              <a:solidFill>
                <a:srgbClr val="1E4782"/>
              </a:solidFill>
              <a:latin typeface="Arial" panose="020B0604020202020204" pitchFamily="34" charset="0"/>
              <a:cs typeface="Arial" panose="020B0604020202020204" pitchFamily="34" charset="0"/>
            </a:endParaRPr>
          </a:p>
          <a:p>
            <a:pPr algn="ctr"/>
            <a:endParaRPr lang="en-US">
              <a:solidFill>
                <a:srgbClr val="1E4782"/>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5137B07-5195-5088-E0DB-6B170441F0EF}"/>
              </a:ext>
            </a:extLst>
          </p:cNvPr>
          <p:cNvSpPr txBox="1"/>
          <p:nvPr/>
        </p:nvSpPr>
        <p:spPr>
          <a:xfrm>
            <a:off x="725589" y="3035986"/>
            <a:ext cx="11399736" cy="2831544"/>
          </a:xfrm>
          <a:prstGeom prst="rect">
            <a:avLst/>
          </a:prstGeom>
          <a:noFill/>
        </p:spPr>
        <p:txBody>
          <a:bodyPr wrap="square" lIns="91440" tIns="45720" rIns="91440" bIns="45720" numCol="2" rtlCol="0" anchor="t">
            <a:spAutoFit/>
          </a:bodyPr>
          <a:lstStyle/>
          <a:p>
            <a:pPr marL="342900" indent="-342900">
              <a:spcBef>
                <a:spcPts val="400"/>
              </a:spcBef>
              <a:spcAft>
                <a:spcPts val="400"/>
              </a:spcAft>
              <a:buFont typeface="+mj-lt"/>
              <a:buAutoNum type="arabicPeriod"/>
            </a:pPr>
            <a:r>
              <a:rPr lang="en-US" sz="1600" b="1">
                <a:solidFill>
                  <a:srgbClr val="1E4782"/>
                </a:solidFill>
                <a:latin typeface="Arial" panose="020B0604020202020204" pitchFamily="34" charset="0"/>
                <a:cs typeface="Arial" panose="020B0604020202020204" pitchFamily="34" charset="0"/>
              </a:rPr>
              <a:t>Arlington **</a:t>
            </a:r>
          </a:p>
          <a:p>
            <a:pPr marL="342900" indent="-342900">
              <a:spcBef>
                <a:spcPts val="400"/>
              </a:spcBef>
              <a:spcAft>
                <a:spcPts val="400"/>
              </a:spcAft>
              <a:buFont typeface="+mj-lt"/>
              <a:buAutoNum type="arabicPeriod"/>
            </a:pPr>
            <a:r>
              <a:rPr lang="en-US" sz="1600" b="1">
                <a:solidFill>
                  <a:srgbClr val="1E4782"/>
                </a:solidFill>
                <a:latin typeface="Arial" panose="020B0604020202020204" pitchFamily="34" charset="0"/>
                <a:cs typeface="Arial" panose="020B0604020202020204" pitchFamily="34" charset="0"/>
              </a:rPr>
              <a:t>Benjamin Banneker Charter Public School **</a:t>
            </a:r>
          </a:p>
          <a:p>
            <a:pPr marL="342900" indent="-342900">
              <a:spcBef>
                <a:spcPts val="400"/>
              </a:spcBef>
              <a:spcAft>
                <a:spcPts val="400"/>
              </a:spcAft>
              <a:buFont typeface="+mj-lt"/>
              <a:buAutoNum type="arabicPeriod"/>
            </a:pPr>
            <a:r>
              <a:rPr lang="en-US" sz="1600" b="1">
                <a:solidFill>
                  <a:srgbClr val="1E4782"/>
                </a:solidFill>
                <a:latin typeface="Arial" panose="020B0604020202020204" pitchFamily="34" charset="0"/>
                <a:cs typeface="Arial" panose="020B0604020202020204" pitchFamily="34" charset="0"/>
              </a:rPr>
              <a:t>Central Berkshire **</a:t>
            </a:r>
          </a:p>
          <a:p>
            <a:pPr marL="342900" indent="-342900">
              <a:spcBef>
                <a:spcPts val="400"/>
              </a:spcBef>
              <a:spcAft>
                <a:spcPts val="400"/>
              </a:spcAft>
              <a:buFont typeface="+mj-lt"/>
              <a:buAutoNum type="arabicPeriod"/>
            </a:pPr>
            <a:r>
              <a:rPr lang="en-US" sz="1600" b="1">
                <a:solidFill>
                  <a:srgbClr val="1E4782"/>
                </a:solidFill>
                <a:latin typeface="Arial" panose="020B0604020202020204" pitchFamily="34" charset="0"/>
                <a:cs typeface="Arial" panose="020B0604020202020204" pitchFamily="34" charset="0"/>
              </a:rPr>
              <a:t>Excel Academy Charter School **</a:t>
            </a:r>
          </a:p>
          <a:p>
            <a:pPr marL="342900" indent="-342900">
              <a:spcBef>
                <a:spcPts val="400"/>
              </a:spcBef>
              <a:spcAft>
                <a:spcPts val="400"/>
              </a:spcAft>
              <a:buFont typeface="+mj-lt"/>
              <a:buAutoNum type="arabicPeriod"/>
            </a:pPr>
            <a:r>
              <a:rPr lang="en-US" sz="1600" b="1">
                <a:solidFill>
                  <a:srgbClr val="1E4782"/>
                </a:solidFill>
                <a:latin typeface="Arial" panose="020B0604020202020204" pitchFamily="34" charset="0"/>
                <a:cs typeface="Arial" panose="020B0604020202020204" pitchFamily="34" charset="0"/>
              </a:rPr>
              <a:t>Farmington River Regional **</a:t>
            </a:r>
          </a:p>
          <a:p>
            <a:pPr marL="342900" indent="-342900">
              <a:spcBef>
                <a:spcPts val="400"/>
              </a:spcBef>
              <a:spcAft>
                <a:spcPts val="400"/>
              </a:spcAft>
              <a:buFont typeface="+mj-lt"/>
              <a:buAutoNum type="arabicPeriod"/>
            </a:pPr>
            <a:r>
              <a:rPr lang="en-US" sz="1600">
                <a:solidFill>
                  <a:srgbClr val="1E4782"/>
                </a:solidFill>
                <a:latin typeface="Arial" panose="020B0604020202020204" pitchFamily="34" charset="0"/>
                <a:cs typeface="Arial" panose="020B0604020202020204" pitchFamily="34" charset="0"/>
              </a:rPr>
              <a:t>Greater Commonwealth Virtual District *</a:t>
            </a:r>
          </a:p>
          <a:p>
            <a:pPr marL="342900" indent="-342900">
              <a:spcBef>
                <a:spcPts val="400"/>
              </a:spcBef>
              <a:spcAft>
                <a:spcPts val="400"/>
              </a:spcAft>
              <a:buFont typeface="+mj-lt"/>
              <a:buAutoNum type="arabicPeriod"/>
            </a:pPr>
            <a:r>
              <a:rPr lang="en-US" sz="1600" err="1">
                <a:solidFill>
                  <a:srgbClr val="1E4782"/>
                </a:solidFill>
                <a:latin typeface="Arial" panose="020B0604020202020204" pitchFamily="34" charset="0"/>
                <a:cs typeface="Arial" panose="020B0604020202020204" pitchFamily="34" charset="0"/>
              </a:rPr>
              <a:t>Hawlemont</a:t>
            </a:r>
            <a:r>
              <a:rPr lang="en-US" sz="1600">
                <a:solidFill>
                  <a:srgbClr val="1E4782"/>
                </a:solidFill>
                <a:latin typeface="Arial" panose="020B0604020202020204" pitchFamily="34" charset="0"/>
                <a:cs typeface="Arial" panose="020B0604020202020204" pitchFamily="34" charset="0"/>
              </a:rPr>
              <a:t> *</a:t>
            </a:r>
          </a:p>
          <a:p>
            <a:pPr marL="342900" indent="-342900">
              <a:spcBef>
                <a:spcPts val="400"/>
              </a:spcBef>
              <a:spcAft>
                <a:spcPts val="400"/>
              </a:spcAft>
              <a:buFont typeface="+mj-lt"/>
              <a:buAutoNum type="arabicPeriod"/>
            </a:pPr>
            <a:r>
              <a:rPr lang="en-US" sz="1600" b="1">
                <a:solidFill>
                  <a:srgbClr val="1E4782"/>
                </a:solidFill>
                <a:latin typeface="Arial" panose="020B0604020202020204" pitchFamily="34" charset="0"/>
                <a:cs typeface="Arial" panose="020B0604020202020204" pitchFamily="34" charset="0"/>
              </a:rPr>
              <a:t>Libertas Academy Charter School **</a:t>
            </a:r>
          </a:p>
          <a:p>
            <a:pPr marL="342900" indent="-342900">
              <a:spcBef>
                <a:spcPts val="400"/>
              </a:spcBef>
              <a:spcAft>
                <a:spcPts val="400"/>
              </a:spcAft>
              <a:buFont typeface="+mj-lt"/>
              <a:buAutoNum type="arabicPeriod"/>
            </a:pPr>
            <a:r>
              <a:rPr lang="en-US" sz="1600">
                <a:solidFill>
                  <a:srgbClr val="1E4782"/>
                </a:solidFill>
                <a:latin typeface="Arial" panose="020B0604020202020204" pitchFamily="34" charset="0"/>
                <a:cs typeface="Arial" panose="020B0604020202020204" pitchFamily="34" charset="0"/>
              </a:rPr>
              <a:t>New Heights Charter School of Brockton *</a:t>
            </a:r>
          </a:p>
          <a:p>
            <a:pPr marL="342900" indent="-342900">
              <a:spcBef>
                <a:spcPts val="400"/>
              </a:spcBef>
              <a:spcAft>
                <a:spcPts val="400"/>
              </a:spcAft>
              <a:buAutoNum type="arabicPeriod"/>
            </a:pPr>
            <a:r>
              <a:rPr lang="en-US" sz="1600" err="1">
                <a:solidFill>
                  <a:srgbClr val="1E4782"/>
                </a:solidFill>
                <a:latin typeface="Arial" panose="020B0604020202020204" pitchFamily="34" charset="0"/>
                <a:cs typeface="Arial" panose="020B0604020202020204" pitchFamily="34" charset="0"/>
              </a:rPr>
              <a:t>Petersham</a:t>
            </a:r>
            <a:r>
              <a:rPr lang="en-US" sz="1600">
                <a:solidFill>
                  <a:srgbClr val="1E4782"/>
                </a:solidFill>
                <a:latin typeface="Arial" panose="020B0604020202020204" pitchFamily="34" charset="0"/>
                <a:cs typeface="Arial" panose="020B0604020202020204" pitchFamily="34" charset="0"/>
              </a:rPr>
              <a:t> *</a:t>
            </a:r>
            <a:endParaRPr lang="en-US">
              <a:latin typeface="Arial" panose="020B0604020202020204" pitchFamily="34" charset="0"/>
              <a:cs typeface="Arial" panose="020B0604020202020204" pitchFamily="34" charset="0"/>
            </a:endParaRPr>
          </a:p>
          <a:p>
            <a:pPr marL="342900" indent="-342900">
              <a:spcBef>
                <a:spcPts val="400"/>
              </a:spcBef>
              <a:spcAft>
                <a:spcPts val="400"/>
              </a:spcAft>
              <a:buFont typeface="+mj-lt"/>
              <a:buAutoNum type="arabicPeriod"/>
            </a:pPr>
            <a:r>
              <a:rPr lang="en-US" sz="1600">
                <a:solidFill>
                  <a:srgbClr val="1E4782"/>
                </a:solidFill>
                <a:latin typeface="Arial" panose="020B0604020202020204" pitchFamily="34" charset="0"/>
                <a:cs typeface="Arial" panose="020B0604020202020204" pitchFamily="34" charset="0"/>
              </a:rPr>
              <a:t>Shutesbury *</a:t>
            </a:r>
          </a:p>
          <a:p>
            <a:pPr marL="342900" indent="-342900">
              <a:spcBef>
                <a:spcPts val="400"/>
              </a:spcBef>
              <a:spcAft>
                <a:spcPts val="400"/>
              </a:spcAft>
              <a:buFont typeface="+mj-lt"/>
              <a:buAutoNum type="arabicPeriod"/>
            </a:pPr>
            <a:r>
              <a:rPr lang="en-US" sz="1600">
                <a:solidFill>
                  <a:srgbClr val="1E4782"/>
                </a:solidFill>
                <a:latin typeface="Arial" panose="020B0604020202020204" pitchFamily="34" charset="0"/>
                <a:cs typeface="Arial" panose="020B0604020202020204" pitchFamily="34" charset="0"/>
              </a:rPr>
              <a:t>Southbridge *</a:t>
            </a:r>
          </a:p>
          <a:p>
            <a:pPr marL="342900" indent="-342900">
              <a:spcBef>
                <a:spcPts val="400"/>
              </a:spcBef>
              <a:spcAft>
                <a:spcPts val="400"/>
              </a:spcAft>
              <a:buFont typeface="+mj-lt"/>
              <a:buAutoNum type="arabicPeriod"/>
            </a:pPr>
            <a:r>
              <a:rPr lang="en-US" sz="1600" b="1">
                <a:solidFill>
                  <a:srgbClr val="1E4782"/>
                </a:solidFill>
                <a:latin typeface="Arial" panose="020B0604020202020204" pitchFamily="34" charset="0"/>
                <a:cs typeface="Arial" panose="020B0604020202020204" pitchFamily="34" charset="0"/>
              </a:rPr>
              <a:t>Wakefield **</a:t>
            </a:r>
          </a:p>
          <a:p>
            <a:pPr marL="342900" indent="-342900">
              <a:spcBef>
                <a:spcPts val="400"/>
              </a:spcBef>
              <a:spcAft>
                <a:spcPts val="400"/>
              </a:spcAft>
              <a:buFont typeface="+mj-lt"/>
              <a:buAutoNum type="arabicPeriod"/>
            </a:pPr>
            <a:r>
              <a:rPr lang="en-US" sz="1600" b="1">
                <a:solidFill>
                  <a:srgbClr val="1E4782"/>
                </a:solidFill>
                <a:latin typeface="Arial" panose="020B0604020202020204" pitchFamily="34" charset="0"/>
                <a:cs typeface="Arial" panose="020B0604020202020204" pitchFamily="34" charset="0"/>
              </a:rPr>
              <a:t>Williamsburg **</a:t>
            </a:r>
          </a:p>
        </p:txBody>
      </p:sp>
      <p:sp>
        <p:nvSpPr>
          <p:cNvPr id="8" name="TextBox 7">
            <a:extLst>
              <a:ext uri="{FF2B5EF4-FFF2-40B4-BE49-F238E27FC236}">
                <a16:creationId xmlns:a16="http://schemas.microsoft.com/office/drawing/2014/main" id="{3CADC43D-B932-197E-ADAB-CC545EEF08AE}"/>
              </a:ext>
            </a:extLst>
          </p:cNvPr>
          <p:cNvSpPr txBox="1"/>
          <p:nvPr/>
        </p:nvSpPr>
        <p:spPr>
          <a:xfrm>
            <a:off x="725589" y="5937714"/>
            <a:ext cx="8794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1E4782"/>
                </a:solidFill>
                <a:latin typeface="Arial"/>
                <a:cs typeface="Arial"/>
              </a:rPr>
              <a:t>* New in 2026</a:t>
            </a:r>
          </a:p>
          <a:p>
            <a:r>
              <a:rPr lang="en-US" sz="1200" b="1">
                <a:solidFill>
                  <a:srgbClr val="1E4782"/>
                </a:solidFill>
                <a:latin typeface="Arial"/>
                <a:cs typeface="Arial"/>
              </a:rPr>
              <a:t>** Recognized in 2025 </a:t>
            </a:r>
          </a:p>
        </p:txBody>
      </p:sp>
      <p:sp>
        <p:nvSpPr>
          <p:cNvPr id="4" name="Slide Number Placeholder 3">
            <a:extLst>
              <a:ext uri="{FF2B5EF4-FFF2-40B4-BE49-F238E27FC236}">
                <a16:creationId xmlns:a16="http://schemas.microsoft.com/office/drawing/2014/main" id="{1D58EED0-1608-7422-9115-EB07F9F623C8}"/>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3392298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94ABE-22CA-C8C7-E80F-A29A91367E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38B31B-C299-FCFF-26E3-49D2C577314D}"/>
              </a:ext>
            </a:extLst>
          </p:cNvPr>
          <p:cNvSpPr>
            <a:spLocks noGrp="1"/>
          </p:cNvSpPr>
          <p:nvPr>
            <p:ph type="ctrTitle"/>
          </p:nvPr>
        </p:nvSpPr>
        <p:spPr>
          <a:xfrm>
            <a:off x="342900" y="1377519"/>
            <a:ext cx="10079182" cy="2560638"/>
          </a:xfrm>
        </p:spPr>
        <p:txBody>
          <a:bodyPr>
            <a:normAutofit/>
          </a:bodyPr>
          <a:lstStyle/>
          <a:p>
            <a:r>
              <a:rPr lang="en-US" sz="6000">
                <a:latin typeface="Arial"/>
                <a:cs typeface="Arial"/>
              </a:rPr>
              <a:t>2026 Accountability Results</a:t>
            </a:r>
          </a:p>
        </p:txBody>
      </p:sp>
    </p:spTree>
    <p:extLst>
      <p:ext uri="{BB962C8B-B14F-4D97-AF65-F5344CB8AC3E}">
        <p14:creationId xmlns:p14="http://schemas.microsoft.com/office/powerpoint/2010/main" val="1266542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C9BB2-5E6F-6754-5C6D-5F82E7204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890ACD-8889-9ED6-BC88-F5591F873967}"/>
              </a:ext>
            </a:extLst>
          </p:cNvPr>
          <p:cNvSpPr>
            <a:spLocks noGrp="1"/>
          </p:cNvSpPr>
          <p:nvPr>
            <p:ph type="title"/>
          </p:nvPr>
        </p:nvSpPr>
        <p:spPr/>
        <p:txBody>
          <a:bodyPr>
            <a:normAutofit/>
          </a:bodyPr>
          <a:lstStyle/>
          <a:p>
            <a:r>
              <a:rPr lang="en-US"/>
              <a:t>Massachusetts’ Accountability System</a:t>
            </a:r>
          </a:p>
        </p:txBody>
      </p:sp>
      <p:sp>
        <p:nvSpPr>
          <p:cNvPr id="7" name="Oval 6">
            <a:extLst>
              <a:ext uri="{FF2B5EF4-FFF2-40B4-BE49-F238E27FC236}">
                <a16:creationId xmlns:a16="http://schemas.microsoft.com/office/drawing/2014/main" id="{7215B697-8CF2-0114-9808-7F9E7D54B32F}"/>
              </a:ext>
            </a:extLst>
          </p:cNvPr>
          <p:cNvSpPr/>
          <p:nvPr/>
        </p:nvSpPr>
        <p:spPr>
          <a:xfrm>
            <a:off x="213901" y="1869713"/>
            <a:ext cx="322730" cy="322730"/>
          </a:xfrm>
          <a:prstGeom prst="ellipse">
            <a:avLst/>
          </a:prstGeom>
          <a:solidFill>
            <a:srgbClr val="EFBC49"/>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rgbClr val="000000"/>
                </a:solidFill>
                <a:latin typeface="Arial" panose="020B0604020202020204" pitchFamily="34" charset="0"/>
                <a:cs typeface="Arial" panose="020B0604020202020204" pitchFamily="34" charset="0"/>
              </a:rPr>
              <a:t>1</a:t>
            </a:r>
          </a:p>
        </p:txBody>
      </p:sp>
      <p:sp>
        <p:nvSpPr>
          <p:cNvPr id="8" name="Rectangle 7">
            <a:extLst>
              <a:ext uri="{FF2B5EF4-FFF2-40B4-BE49-F238E27FC236}">
                <a16:creationId xmlns:a16="http://schemas.microsoft.com/office/drawing/2014/main" id="{D44C1B55-7DBB-71DC-8E82-3415A265D370}"/>
              </a:ext>
            </a:extLst>
          </p:cNvPr>
          <p:cNvSpPr/>
          <p:nvPr/>
        </p:nvSpPr>
        <p:spPr>
          <a:xfrm>
            <a:off x="628270" y="1574183"/>
            <a:ext cx="4508332" cy="11285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rgbClr val="1E4782"/>
                </a:solidFill>
                <a:latin typeface="Arial" panose="020B0604020202020204" pitchFamily="34" charset="0"/>
                <a:cs typeface="Arial" panose="020B0604020202020204" pitchFamily="34" charset="0"/>
              </a:rPr>
              <a:t>The Massachusetts accountability system consists of two components…</a:t>
            </a:r>
          </a:p>
        </p:txBody>
      </p:sp>
      <p:sp>
        <p:nvSpPr>
          <p:cNvPr id="9" name="Rectangle: Rounded Corners 8">
            <a:extLst>
              <a:ext uri="{FF2B5EF4-FFF2-40B4-BE49-F238E27FC236}">
                <a16:creationId xmlns:a16="http://schemas.microsoft.com/office/drawing/2014/main" id="{A671CC10-88C9-BB92-0D56-D1ED75DBF823}"/>
              </a:ext>
            </a:extLst>
          </p:cNvPr>
          <p:cNvSpPr/>
          <p:nvPr/>
        </p:nvSpPr>
        <p:spPr>
          <a:xfrm>
            <a:off x="899702" y="2855133"/>
            <a:ext cx="3684496" cy="620240"/>
          </a:xfrm>
          <a:prstGeom prst="roundRect">
            <a:avLst/>
          </a:prstGeom>
          <a:solidFill>
            <a:srgbClr val="1E47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Arial" panose="020B0604020202020204" pitchFamily="34" charset="0"/>
                <a:cs typeface="Arial" panose="020B0604020202020204" pitchFamily="34" charset="0"/>
              </a:rPr>
              <a:t>Normative Component</a:t>
            </a:r>
          </a:p>
          <a:p>
            <a:pPr algn="ctr"/>
            <a:r>
              <a:rPr lang="en-US" sz="1600" b="1">
                <a:latin typeface="Arial" panose="020B0604020202020204" pitchFamily="34" charset="0"/>
                <a:cs typeface="Arial" panose="020B0604020202020204" pitchFamily="34" charset="0"/>
              </a:rPr>
              <a:t>(Accountability Percentile)   </a:t>
            </a:r>
          </a:p>
        </p:txBody>
      </p:sp>
      <p:sp>
        <p:nvSpPr>
          <p:cNvPr id="10" name="TextBox 9">
            <a:extLst>
              <a:ext uri="{FF2B5EF4-FFF2-40B4-BE49-F238E27FC236}">
                <a16:creationId xmlns:a16="http://schemas.microsoft.com/office/drawing/2014/main" id="{732248B2-2BE3-912B-3446-562621C9F871}"/>
              </a:ext>
            </a:extLst>
          </p:cNvPr>
          <p:cNvSpPr txBox="1"/>
          <p:nvPr/>
        </p:nvSpPr>
        <p:spPr>
          <a:xfrm>
            <a:off x="899702" y="3431563"/>
            <a:ext cx="3684495" cy="830997"/>
          </a:xfrm>
          <a:prstGeom prst="rect">
            <a:avLst/>
          </a:prstGeom>
          <a:noFill/>
        </p:spPr>
        <p:txBody>
          <a:bodyPr wrap="square">
            <a:spAutoFit/>
          </a:bodyPr>
          <a:lstStyle/>
          <a:p>
            <a:pPr algn="ctr"/>
            <a:r>
              <a:rPr lang="en-US" sz="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measures the performance of all students in a school compared to other schools in the state that serve similar grades, </a:t>
            </a:r>
            <a:r>
              <a:rPr lang="en-US" sz="1200">
                <a:solidFill>
                  <a:srgbClr val="1E4782"/>
                </a:solidFill>
                <a:latin typeface="Arial" panose="020B0604020202020204" pitchFamily="34" charset="0"/>
                <a:ea typeface="Times New Roman" panose="02020603050405020304" pitchFamily="18" charset="0"/>
                <a:cs typeface="Arial" panose="020B0604020202020204" pitchFamily="34" charset="0"/>
              </a:rPr>
              <a:t>and is </a:t>
            </a:r>
            <a:r>
              <a:rPr lang="en-US" sz="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reported as a percentile from 1 to 99 </a:t>
            </a:r>
            <a:endParaRPr lang="en-US" sz="1200">
              <a:solidFill>
                <a:srgbClr val="1E4782"/>
              </a:solidFill>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81AD4779-FE07-57D2-9E6A-A14998D13824}"/>
              </a:ext>
            </a:extLst>
          </p:cNvPr>
          <p:cNvSpPr/>
          <p:nvPr/>
        </p:nvSpPr>
        <p:spPr>
          <a:xfrm>
            <a:off x="899702" y="4402915"/>
            <a:ext cx="3684496" cy="620240"/>
          </a:xfrm>
          <a:prstGeom prst="roundRect">
            <a:avLst/>
          </a:prstGeom>
          <a:solidFill>
            <a:srgbClr val="1E47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Arial" panose="020B0604020202020204" pitchFamily="34" charset="0"/>
                <a:cs typeface="Arial" panose="020B0604020202020204" pitchFamily="34" charset="0"/>
              </a:rPr>
              <a:t>Criterion-Referenced Component (Targets)</a:t>
            </a:r>
          </a:p>
        </p:txBody>
      </p:sp>
      <p:sp>
        <p:nvSpPr>
          <p:cNvPr id="12" name="TextBox 11">
            <a:extLst>
              <a:ext uri="{FF2B5EF4-FFF2-40B4-BE49-F238E27FC236}">
                <a16:creationId xmlns:a16="http://schemas.microsoft.com/office/drawing/2014/main" id="{BA02547F-ECC1-3F51-F0DC-3C1C20BCDC60}"/>
              </a:ext>
            </a:extLst>
          </p:cNvPr>
          <p:cNvSpPr txBox="1"/>
          <p:nvPr/>
        </p:nvSpPr>
        <p:spPr>
          <a:xfrm>
            <a:off x="899703" y="4997706"/>
            <a:ext cx="3684494" cy="646331"/>
          </a:xfrm>
          <a:prstGeom prst="rect">
            <a:avLst/>
          </a:prstGeom>
          <a:noFill/>
        </p:spPr>
        <p:txBody>
          <a:bodyPr wrap="square">
            <a:spAutoFit/>
          </a:bodyPr>
          <a:lstStyle/>
          <a:p>
            <a:pPr algn="ctr"/>
            <a:r>
              <a:rPr lang="en-US" sz="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measures a district’s or school’s progress towards improvement targets, and is reported as a percentage from 0 to 100</a:t>
            </a:r>
            <a:endParaRPr lang="en-US" sz="1200">
              <a:solidFill>
                <a:srgbClr val="1E4782"/>
              </a:solidFill>
              <a:latin typeface="Arial" panose="020B0604020202020204" pitchFamily="34" charset="0"/>
              <a:cs typeface="Arial" panose="020B0604020202020204" pitchFamily="34" charset="0"/>
            </a:endParaRPr>
          </a:p>
        </p:txBody>
      </p:sp>
      <p:sp>
        <p:nvSpPr>
          <p:cNvPr id="13" name="Oval 12">
            <a:extLst>
              <a:ext uri="{FF2B5EF4-FFF2-40B4-BE49-F238E27FC236}">
                <a16:creationId xmlns:a16="http://schemas.microsoft.com/office/drawing/2014/main" id="{064BF31C-AF64-775A-5B46-66B664320922}"/>
              </a:ext>
            </a:extLst>
          </p:cNvPr>
          <p:cNvSpPr/>
          <p:nvPr/>
        </p:nvSpPr>
        <p:spPr>
          <a:xfrm>
            <a:off x="5846271" y="1815717"/>
            <a:ext cx="322730" cy="322730"/>
          </a:xfrm>
          <a:prstGeom prst="ellipse">
            <a:avLst/>
          </a:prstGeom>
          <a:solidFill>
            <a:srgbClr val="EFBC49"/>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rgbClr val="000000"/>
                </a:solidFill>
                <a:latin typeface="Arial" panose="020B0604020202020204" pitchFamily="34" charset="0"/>
                <a:cs typeface="Arial" panose="020B0604020202020204" pitchFamily="34" charset="0"/>
              </a:rPr>
              <a:t>2</a:t>
            </a:r>
          </a:p>
        </p:txBody>
      </p:sp>
      <p:sp>
        <p:nvSpPr>
          <p:cNvPr id="14" name="Rectangle 13">
            <a:extLst>
              <a:ext uri="{FF2B5EF4-FFF2-40B4-BE49-F238E27FC236}">
                <a16:creationId xmlns:a16="http://schemas.microsoft.com/office/drawing/2014/main" id="{8DB193B0-312B-2A91-F2AB-969F45E53E69}"/>
              </a:ext>
            </a:extLst>
          </p:cNvPr>
          <p:cNvSpPr/>
          <p:nvPr/>
        </p:nvSpPr>
        <p:spPr>
          <a:xfrm>
            <a:off x="6235867" y="1840823"/>
            <a:ext cx="5658383" cy="4572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rgbClr val="1E4782"/>
                </a:solidFill>
                <a:latin typeface="Arial" panose="020B0604020202020204" pitchFamily="34" charset="0"/>
                <a:cs typeface="Arial" panose="020B0604020202020204" pitchFamily="34" charset="0"/>
              </a:rPr>
              <a:t>…that measure performance of groups, schools, and districts on specific indicators…</a:t>
            </a:r>
          </a:p>
        </p:txBody>
      </p:sp>
      <p:sp>
        <p:nvSpPr>
          <p:cNvPr id="15" name="Rectangle: Rounded Corners 14">
            <a:extLst>
              <a:ext uri="{FF2B5EF4-FFF2-40B4-BE49-F238E27FC236}">
                <a16:creationId xmlns:a16="http://schemas.microsoft.com/office/drawing/2014/main" id="{2971885F-D727-13C6-C893-DE44275D58F0}"/>
              </a:ext>
            </a:extLst>
          </p:cNvPr>
          <p:cNvSpPr/>
          <p:nvPr/>
        </p:nvSpPr>
        <p:spPr>
          <a:xfrm>
            <a:off x="5902092" y="2620042"/>
            <a:ext cx="3047169" cy="316360"/>
          </a:xfrm>
          <a:prstGeom prst="roundRect">
            <a:avLst/>
          </a:prstGeom>
          <a:solidFill>
            <a:srgbClr val="1E47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Arial" panose="020B0604020202020204" pitchFamily="34" charset="0"/>
                <a:cs typeface="Arial" panose="020B0604020202020204" pitchFamily="34" charset="0"/>
              </a:rPr>
              <a:t>Achievement</a:t>
            </a:r>
          </a:p>
        </p:txBody>
      </p:sp>
      <p:sp>
        <p:nvSpPr>
          <p:cNvPr id="16" name="Rectangle: Rounded Corners 15">
            <a:extLst>
              <a:ext uri="{FF2B5EF4-FFF2-40B4-BE49-F238E27FC236}">
                <a16:creationId xmlns:a16="http://schemas.microsoft.com/office/drawing/2014/main" id="{599AFF5C-6765-7078-25DF-99D73E8FE9F1}"/>
              </a:ext>
            </a:extLst>
          </p:cNvPr>
          <p:cNvSpPr/>
          <p:nvPr/>
        </p:nvSpPr>
        <p:spPr>
          <a:xfrm>
            <a:off x="5902091" y="3038961"/>
            <a:ext cx="3047169" cy="316360"/>
          </a:xfrm>
          <a:prstGeom prst="roundRect">
            <a:avLst/>
          </a:prstGeom>
          <a:solidFill>
            <a:srgbClr val="1E47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Arial" panose="020B0604020202020204" pitchFamily="34" charset="0"/>
                <a:cs typeface="Arial" panose="020B0604020202020204" pitchFamily="34" charset="0"/>
              </a:rPr>
              <a:t>Student Growth</a:t>
            </a:r>
          </a:p>
        </p:txBody>
      </p:sp>
      <p:sp>
        <p:nvSpPr>
          <p:cNvPr id="17" name="Rectangle: Rounded Corners 16">
            <a:extLst>
              <a:ext uri="{FF2B5EF4-FFF2-40B4-BE49-F238E27FC236}">
                <a16:creationId xmlns:a16="http://schemas.microsoft.com/office/drawing/2014/main" id="{50217CAC-1418-D903-F4D3-7F24A2FC5EB2}"/>
              </a:ext>
            </a:extLst>
          </p:cNvPr>
          <p:cNvSpPr/>
          <p:nvPr/>
        </p:nvSpPr>
        <p:spPr>
          <a:xfrm>
            <a:off x="5902091" y="3458947"/>
            <a:ext cx="3047169" cy="316360"/>
          </a:xfrm>
          <a:prstGeom prst="roundRect">
            <a:avLst/>
          </a:prstGeom>
          <a:solidFill>
            <a:srgbClr val="1E47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Arial" panose="020B0604020202020204" pitchFamily="34" charset="0"/>
                <a:cs typeface="Arial" panose="020B0604020202020204" pitchFamily="34" charset="0"/>
              </a:rPr>
              <a:t>High School Completion</a:t>
            </a:r>
          </a:p>
        </p:txBody>
      </p:sp>
      <p:sp>
        <p:nvSpPr>
          <p:cNvPr id="18" name="Rectangle: Rounded Corners 17">
            <a:extLst>
              <a:ext uri="{FF2B5EF4-FFF2-40B4-BE49-F238E27FC236}">
                <a16:creationId xmlns:a16="http://schemas.microsoft.com/office/drawing/2014/main" id="{9F3B5485-35BE-3943-DB95-B3C1C46EB7A8}"/>
              </a:ext>
            </a:extLst>
          </p:cNvPr>
          <p:cNvSpPr/>
          <p:nvPr/>
        </p:nvSpPr>
        <p:spPr>
          <a:xfrm>
            <a:off x="9040900" y="2816698"/>
            <a:ext cx="3047170" cy="316360"/>
          </a:xfrm>
          <a:prstGeom prst="roundRect">
            <a:avLst/>
          </a:prstGeom>
          <a:solidFill>
            <a:srgbClr val="1E47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Arial" panose="020B0604020202020204" pitchFamily="34" charset="0"/>
                <a:cs typeface="Arial" panose="020B0604020202020204" pitchFamily="34" charset="0"/>
              </a:rPr>
              <a:t>English Learner Proficiency</a:t>
            </a:r>
          </a:p>
        </p:txBody>
      </p:sp>
      <p:sp>
        <p:nvSpPr>
          <p:cNvPr id="19" name="Rectangle: Rounded Corners 18">
            <a:extLst>
              <a:ext uri="{FF2B5EF4-FFF2-40B4-BE49-F238E27FC236}">
                <a16:creationId xmlns:a16="http://schemas.microsoft.com/office/drawing/2014/main" id="{50FF3580-BFB0-C610-84DD-73A0ACF4F979}"/>
              </a:ext>
            </a:extLst>
          </p:cNvPr>
          <p:cNvSpPr/>
          <p:nvPr/>
        </p:nvSpPr>
        <p:spPr>
          <a:xfrm>
            <a:off x="9040900" y="3243735"/>
            <a:ext cx="3047169" cy="316360"/>
          </a:xfrm>
          <a:prstGeom prst="roundRect">
            <a:avLst/>
          </a:prstGeom>
          <a:solidFill>
            <a:srgbClr val="1E478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latin typeface="Arial" panose="020B0604020202020204" pitchFamily="34" charset="0"/>
                <a:cs typeface="Arial" panose="020B0604020202020204" pitchFamily="34" charset="0"/>
              </a:rPr>
              <a:t>Additional Indicators</a:t>
            </a:r>
          </a:p>
        </p:txBody>
      </p:sp>
      <p:sp>
        <p:nvSpPr>
          <p:cNvPr id="20" name="Oval 19">
            <a:extLst>
              <a:ext uri="{FF2B5EF4-FFF2-40B4-BE49-F238E27FC236}">
                <a16:creationId xmlns:a16="http://schemas.microsoft.com/office/drawing/2014/main" id="{CEE9605D-95E4-9940-27C1-EC5F814E2203}"/>
              </a:ext>
            </a:extLst>
          </p:cNvPr>
          <p:cNvSpPr/>
          <p:nvPr/>
        </p:nvSpPr>
        <p:spPr>
          <a:xfrm>
            <a:off x="5841789" y="4148466"/>
            <a:ext cx="322730" cy="322730"/>
          </a:xfrm>
          <a:prstGeom prst="ellipse">
            <a:avLst/>
          </a:prstGeom>
          <a:solidFill>
            <a:srgbClr val="EFBC49"/>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rgbClr val="000000"/>
                </a:solidFill>
                <a:latin typeface="Arial" panose="020B0604020202020204" pitchFamily="34" charset="0"/>
                <a:cs typeface="Arial" panose="020B0604020202020204" pitchFamily="34" charset="0"/>
              </a:rPr>
              <a:t>3</a:t>
            </a:r>
          </a:p>
        </p:txBody>
      </p:sp>
      <p:sp>
        <p:nvSpPr>
          <p:cNvPr id="21" name="Rectangle 20">
            <a:extLst>
              <a:ext uri="{FF2B5EF4-FFF2-40B4-BE49-F238E27FC236}">
                <a16:creationId xmlns:a16="http://schemas.microsoft.com/office/drawing/2014/main" id="{1C913C93-358C-460F-0DEC-E7AD59E95D5D}"/>
              </a:ext>
            </a:extLst>
          </p:cNvPr>
          <p:cNvSpPr/>
          <p:nvPr/>
        </p:nvSpPr>
        <p:spPr>
          <a:xfrm>
            <a:off x="6235868" y="4255835"/>
            <a:ext cx="5658383"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rgbClr val="1E4782"/>
                </a:solidFill>
                <a:latin typeface="Arial" panose="020B0604020202020204" pitchFamily="34" charset="0"/>
                <a:cs typeface="Arial" panose="020B0604020202020204" pitchFamily="34" charset="0"/>
              </a:rPr>
              <a:t>…and are used to categorize schools and districts as requiring assistance/intervention or not. </a:t>
            </a:r>
          </a:p>
        </p:txBody>
      </p:sp>
      <p:sp>
        <p:nvSpPr>
          <p:cNvPr id="3" name="TextBox 2">
            <a:extLst>
              <a:ext uri="{FF2B5EF4-FFF2-40B4-BE49-F238E27FC236}">
                <a16:creationId xmlns:a16="http://schemas.microsoft.com/office/drawing/2014/main" id="{DDEF9A95-A4BD-BBAC-DB3B-350168EE0BE4}"/>
              </a:ext>
            </a:extLst>
          </p:cNvPr>
          <p:cNvSpPr txBox="1"/>
          <p:nvPr/>
        </p:nvSpPr>
        <p:spPr>
          <a:xfrm>
            <a:off x="6438031" y="4796580"/>
            <a:ext cx="3272590" cy="215444"/>
          </a:xfrm>
          <a:prstGeom prst="rect">
            <a:avLst/>
          </a:prstGeom>
          <a:noFill/>
        </p:spPr>
        <p:txBody>
          <a:bodyPr wrap="square" rtlCol="0">
            <a:spAutoFit/>
          </a:bodyPr>
          <a:lstStyle/>
          <a:p>
            <a:pPr algn="ctr"/>
            <a:r>
              <a:rPr lang="en-US" sz="800">
                <a:solidFill>
                  <a:srgbClr val="1E4782"/>
                </a:solidFill>
                <a:latin typeface="Arial" panose="020B0604020202020204" pitchFamily="34" charset="0"/>
                <a:cs typeface="Arial" panose="020B0604020202020204" pitchFamily="34" charset="0"/>
              </a:rPr>
              <a:t>Not requiring assistance or intervention</a:t>
            </a:r>
          </a:p>
        </p:txBody>
      </p:sp>
      <p:sp>
        <p:nvSpPr>
          <p:cNvPr id="6" name="TextBox 5">
            <a:extLst>
              <a:ext uri="{FF2B5EF4-FFF2-40B4-BE49-F238E27FC236}">
                <a16:creationId xmlns:a16="http://schemas.microsoft.com/office/drawing/2014/main" id="{3E263244-1EB0-9FC5-5B2A-4EEC9AA85E32}"/>
              </a:ext>
            </a:extLst>
          </p:cNvPr>
          <p:cNvSpPr txBox="1"/>
          <p:nvPr/>
        </p:nvSpPr>
        <p:spPr>
          <a:xfrm>
            <a:off x="9710622" y="4811910"/>
            <a:ext cx="2183628" cy="215444"/>
          </a:xfrm>
          <a:prstGeom prst="rect">
            <a:avLst/>
          </a:prstGeom>
          <a:noFill/>
        </p:spPr>
        <p:txBody>
          <a:bodyPr wrap="square" rtlCol="0">
            <a:spAutoFit/>
          </a:bodyPr>
          <a:lstStyle/>
          <a:p>
            <a:pPr algn="ctr"/>
            <a:r>
              <a:rPr lang="en-US" sz="800">
                <a:solidFill>
                  <a:srgbClr val="1E4782"/>
                </a:solidFill>
                <a:latin typeface="Arial" panose="020B0604020202020204" pitchFamily="34" charset="0"/>
                <a:cs typeface="Arial" panose="020B0604020202020204" pitchFamily="34" charset="0"/>
              </a:rPr>
              <a:t>Requiring assistance or intervention</a:t>
            </a:r>
          </a:p>
        </p:txBody>
      </p:sp>
      <p:graphicFrame>
        <p:nvGraphicFramePr>
          <p:cNvPr id="22" name="Table 21" descr="Schools without required assistance or intervention (approx. 85%)&#10;Schools of recognition: Schools demonstrating high achievement, significant improvement, or high growth&#10;Meeting targets: Criterion-referenced target percentage 75-100&#10;Partially meeting targets: Criterion-referenced target percentage 50-74&#10;Not meeting targets: Criterion-referenced target percentage 0-49&#10;&#10;Schools requiring assistance or intervention (approx. 15%) &#10;Focused/targeted support: &#10;•Non-comprehensive support schools with percentiles 1-10&#10;•Schools with low graduation rate&#10;•Schools with low performing subgroups &#10;•Schools with low participation&#10;Broad/comprehensive support: &#10;•Underperforming schools&#10;•Chronically underperforming schools">
            <a:extLst>
              <a:ext uri="{FF2B5EF4-FFF2-40B4-BE49-F238E27FC236}">
                <a16:creationId xmlns:a16="http://schemas.microsoft.com/office/drawing/2014/main" id="{D1BE05B9-E592-FA39-5A72-B71B80271410}"/>
              </a:ext>
            </a:extLst>
          </p:cNvPr>
          <p:cNvGraphicFramePr>
            <a:graphicFrameLocks noGrp="1"/>
          </p:cNvGraphicFramePr>
          <p:nvPr>
            <p:extLst>
              <p:ext uri="{D42A27DB-BD31-4B8C-83A1-F6EECF244321}">
                <p14:modId xmlns:p14="http://schemas.microsoft.com/office/powerpoint/2010/main" val="2396090417"/>
              </p:ext>
            </p:extLst>
          </p:nvPr>
        </p:nvGraphicFramePr>
        <p:xfrm>
          <a:off x="6324600" y="4996635"/>
          <a:ext cx="5295902" cy="1711452"/>
        </p:xfrm>
        <a:graphic>
          <a:graphicData uri="http://schemas.openxmlformats.org/drawingml/2006/table">
            <a:tbl>
              <a:tblPr firstRow="1"/>
              <a:tblGrid>
                <a:gridCol w="631626">
                  <a:extLst>
                    <a:ext uri="{9D8B030D-6E8A-4147-A177-3AD203B41FA5}">
                      <a16:colId xmlns:a16="http://schemas.microsoft.com/office/drawing/2014/main" val="20000"/>
                    </a:ext>
                  </a:extLst>
                </a:gridCol>
                <a:gridCol w="757850">
                  <a:extLst>
                    <a:ext uri="{9D8B030D-6E8A-4147-A177-3AD203B41FA5}">
                      <a16:colId xmlns:a16="http://schemas.microsoft.com/office/drawing/2014/main" val="2833960676"/>
                    </a:ext>
                  </a:extLst>
                </a:gridCol>
                <a:gridCol w="757850">
                  <a:extLst>
                    <a:ext uri="{9D8B030D-6E8A-4147-A177-3AD203B41FA5}">
                      <a16:colId xmlns:a16="http://schemas.microsoft.com/office/drawing/2014/main" val="1093979913"/>
                    </a:ext>
                  </a:extLst>
                </a:gridCol>
                <a:gridCol w="757850">
                  <a:extLst>
                    <a:ext uri="{9D8B030D-6E8A-4147-A177-3AD203B41FA5}">
                      <a16:colId xmlns:a16="http://schemas.microsoft.com/office/drawing/2014/main" val="483316831"/>
                    </a:ext>
                  </a:extLst>
                </a:gridCol>
                <a:gridCol w="757850">
                  <a:extLst>
                    <a:ext uri="{9D8B030D-6E8A-4147-A177-3AD203B41FA5}">
                      <a16:colId xmlns:a16="http://schemas.microsoft.com/office/drawing/2014/main" val="3643856467"/>
                    </a:ext>
                  </a:extLst>
                </a:gridCol>
                <a:gridCol w="816438">
                  <a:extLst>
                    <a:ext uri="{9D8B030D-6E8A-4147-A177-3AD203B41FA5}">
                      <a16:colId xmlns:a16="http://schemas.microsoft.com/office/drawing/2014/main" val="3141504855"/>
                    </a:ext>
                  </a:extLst>
                </a:gridCol>
                <a:gridCol w="816438">
                  <a:extLst>
                    <a:ext uri="{9D8B030D-6E8A-4147-A177-3AD203B41FA5}">
                      <a16:colId xmlns:a16="http://schemas.microsoft.com/office/drawing/2014/main" val="793375431"/>
                    </a:ext>
                  </a:extLst>
                </a:gridCol>
              </a:tblGrid>
              <a:tr h="1454879">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endParaRPr lang="en-US" sz="800" b="1" kern="1200">
                        <a:solidFill>
                          <a:srgbClr val="1E4782"/>
                        </a:solidFill>
                        <a:latin typeface="Arial" panose="020B0604020202020204" pitchFamily="34" charset="0"/>
                        <a:ea typeface="Calibri"/>
                        <a:cs typeface="Arial" panose="020B0604020202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r>
                        <a:rPr lang="en-US" sz="800" b="1" kern="1200">
                          <a:solidFill>
                            <a:srgbClr val="1E4782"/>
                          </a:solidFill>
                          <a:latin typeface="Arial" panose="020B0604020202020204" pitchFamily="34" charset="0"/>
                          <a:ea typeface="Calibri"/>
                          <a:cs typeface="Arial" panose="020B0604020202020204" pitchFamily="34" charset="0"/>
                        </a:rPr>
                        <a:t>Schools of </a:t>
                      </a:r>
                    </a:p>
                    <a:p>
                      <a:pPr marL="0" marR="0" lvl="0" indent="0" algn="ctr" defTabSz="914400" rtl="0" eaLnBrk="1" fontAlgn="auto" latinLnBrk="0" hangingPunct="1">
                        <a:lnSpc>
                          <a:spcPct val="115000"/>
                        </a:lnSpc>
                        <a:spcBef>
                          <a:spcPts val="0"/>
                        </a:spcBef>
                        <a:spcAft>
                          <a:spcPts val="0"/>
                        </a:spcAft>
                        <a:buClrTx/>
                        <a:buSzTx/>
                        <a:buFontTx/>
                        <a:buNone/>
                        <a:tabLst/>
                        <a:defRPr/>
                      </a:pPr>
                      <a:r>
                        <a:rPr lang="en-US" sz="800" b="1" kern="1200">
                          <a:solidFill>
                            <a:srgbClr val="1E4782"/>
                          </a:solidFill>
                          <a:latin typeface="Arial" panose="020B0604020202020204" pitchFamily="34" charset="0"/>
                          <a:ea typeface="Calibri"/>
                          <a:cs typeface="Arial" panose="020B0604020202020204" pitchFamily="34" charset="0"/>
                        </a:rPr>
                        <a:t>recognition </a:t>
                      </a:r>
                    </a:p>
                    <a:p>
                      <a:pPr marL="0" marR="0" lvl="0" indent="0" algn="ctr" defTabSz="914400" rtl="0" eaLnBrk="1" fontAlgn="auto" latinLnBrk="0" hangingPunct="1">
                        <a:lnSpc>
                          <a:spcPct val="115000"/>
                        </a:lnSpc>
                        <a:spcBef>
                          <a:spcPts val="0"/>
                        </a:spcBef>
                        <a:spcAft>
                          <a:spcPts val="0"/>
                        </a:spcAft>
                        <a:buClrTx/>
                        <a:buSzTx/>
                        <a:buFontTx/>
                        <a:buNone/>
                        <a:tabLst/>
                        <a:defRPr/>
                      </a:pPr>
                      <a:endParaRPr lang="en-US" sz="800" kern="1200" baseline="0">
                        <a:solidFill>
                          <a:srgbClr val="1E4782"/>
                        </a:solidFill>
                        <a:latin typeface="Arial" panose="020B0604020202020204" pitchFamily="34" charset="0"/>
                        <a:ea typeface="Calibri"/>
                        <a:cs typeface="Arial" panose="020B0604020202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endParaRPr lang="en-US" sz="800" kern="1200" baseline="0">
                        <a:solidFill>
                          <a:srgbClr val="1E4782"/>
                        </a:solidFill>
                        <a:latin typeface="Arial" panose="020B0604020202020204" pitchFamily="34" charset="0"/>
                        <a:ea typeface="Calibri"/>
                        <a:cs typeface="Arial" panose="020B0604020202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endParaRPr lang="en-US" sz="800" kern="1200" baseline="0">
                        <a:solidFill>
                          <a:srgbClr val="1E4782"/>
                        </a:solidFill>
                        <a:latin typeface="Arial" panose="020B0604020202020204" pitchFamily="34" charset="0"/>
                        <a:ea typeface="Calibri"/>
                        <a:cs typeface="Arial" panose="020B0604020202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defRPr/>
                      </a:pPr>
                      <a:r>
                        <a:rPr lang="en-US" sz="700" kern="1200" baseline="0">
                          <a:solidFill>
                            <a:srgbClr val="1E4782"/>
                          </a:solidFill>
                          <a:latin typeface="Arial" panose="020B0604020202020204" pitchFamily="34" charset="0"/>
                          <a:ea typeface="Calibri"/>
                          <a:cs typeface="Arial" panose="020B0604020202020204" pitchFamily="34" charset="0"/>
                        </a:rPr>
                        <a:t>Recognized for</a:t>
                      </a:r>
                      <a:r>
                        <a:rPr lang="en-US" sz="700" kern="1200">
                          <a:solidFill>
                            <a:srgbClr val="1E4782"/>
                          </a:solidFill>
                          <a:latin typeface="Arial" panose="020B0604020202020204" pitchFamily="34" charset="0"/>
                          <a:ea typeface="Calibri"/>
                          <a:cs typeface="Arial" panose="020B0604020202020204" pitchFamily="34" charset="0"/>
                        </a:rPr>
                        <a:t> high</a:t>
                      </a:r>
                      <a:r>
                        <a:rPr lang="en-US" sz="700" kern="1200" baseline="0">
                          <a:solidFill>
                            <a:srgbClr val="1E4782"/>
                          </a:solidFill>
                          <a:latin typeface="Arial" panose="020B0604020202020204" pitchFamily="34" charset="0"/>
                          <a:ea typeface="Calibri"/>
                          <a:cs typeface="Arial" panose="020B0604020202020204" pitchFamily="34" charset="0"/>
                        </a:rPr>
                        <a:t> </a:t>
                      </a:r>
                      <a:r>
                        <a:rPr lang="en-US" sz="700" kern="1200">
                          <a:solidFill>
                            <a:srgbClr val="1E4782"/>
                          </a:solidFill>
                          <a:latin typeface="Arial" panose="020B0604020202020204" pitchFamily="34" charset="0"/>
                          <a:ea typeface="Calibri"/>
                          <a:cs typeface="Arial" panose="020B0604020202020204" pitchFamily="34" charset="0"/>
                        </a:rPr>
                        <a:t>achievement, high growth, or exceeding targets</a:t>
                      </a:r>
                    </a:p>
                    <a:p>
                      <a:pPr marL="0" marR="0" algn="ctr" defTabSz="914400" rtl="0" eaLnBrk="1" latinLnBrk="0" hangingPunct="1">
                        <a:lnSpc>
                          <a:spcPct val="115000"/>
                        </a:lnSpc>
                        <a:spcBef>
                          <a:spcPts val="0"/>
                        </a:spcBef>
                        <a:spcAft>
                          <a:spcPts val="0"/>
                        </a:spcAft>
                      </a:pPr>
                      <a:endParaRPr lang="en-US" sz="700" kern="1200">
                        <a:solidFill>
                          <a:schemeClr val="tx1"/>
                        </a:solidFill>
                        <a:latin typeface="Arial" panose="020B0604020202020204" pitchFamily="34" charset="0"/>
                        <a:ea typeface="Calibri"/>
                        <a:cs typeface="Arial" panose="020B0604020202020204" pitchFamily="34" charset="0"/>
                      </a:endParaRPr>
                    </a:p>
                  </a:txBody>
                  <a:tcPr marL="29149" marR="29149" marT="0" marB="0">
                    <a:lnL w="12700" cap="flat" cmpd="sng" algn="ctr">
                      <a:solidFill>
                        <a:srgbClr val="1E4782"/>
                      </a:solidFill>
                      <a:prstDash val="solid"/>
                      <a:round/>
                      <a:headEnd type="none" w="med" len="med"/>
                      <a:tailEnd type="none" w="med" len="med"/>
                    </a:lnL>
                    <a:lnR w="381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noFill/>
                  </a:tcPr>
                </a:tc>
                <a:tc>
                  <a:txBody>
                    <a:bodyPr/>
                    <a:lstStyle/>
                    <a:p>
                      <a:pPr marL="0" marR="0" algn="ctr" defTabSz="914400" rtl="0" eaLnBrk="1" latinLnBrk="0" hangingPunct="1">
                        <a:lnSpc>
                          <a:spcPct val="115000"/>
                        </a:lnSpc>
                        <a:spcBef>
                          <a:spcPts val="0"/>
                        </a:spcBef>
                        <a:spcAft>
                          <a:spcPts val="0"/>
                        </a:spcAft>
                      </a:pPr>
                      <a:r>
                        <a:rPr lang="en-US" sz="8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 </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Meeting or exceeding</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targets</a:t>
                      </a:r>
                    </a:p>
                    <a:p>
                      <a:pPr marL="0" marR="0" algn="ctr" defTabSz="914400" rtl="0" eaLnBrk="1" latinLnBrk="0" hangingPunct="1">
                        <a:lnSpc>
                          <a:spcPct val="115000"/>
                        </a:lnSpc>
                        <a:spcBef>
                          <a:spcPts val="0"/>
                        </a:spcBef>
                        <a:spcAft>
                          <a:spcPts val="0"/>
                        </a:spcAft>
                      </a:pPr>
                      <a:r>
                        <a:rPr lang="en-US" sz="8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 </a:t>
                      </a:r>
                    </a:p>
                    <a:p>
                      <a:pPr marL="0" marR="0" algn="ctr" defTabSz="914400" rtl="0" eaLnBrk="1" latinLnBrk="0" hangingPunct="1">
                        <a:lnSpc>
                          <a:spcPct val="115000"/>
                        </a:lnSpc>
                        <a:spcBef>
                          <a:spcPts val="0"/>
                        </a:spcBef>
                        <a:spcAft>
                          <a:spcPts val="0"/>
                        </a:spcAft>
                      </a:pPr>
                      <a:r>
                        <a:rPr lang="en-US" sz="8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 </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Cumulative criterion-referenced</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target</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percentage</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75-100</a:t>
                      </a:r>
                    </a:p>
                  </a:txBody>
                  <a:tcPr marL="29149" marR="29149" marT="4049" marB="0">
                    <a:lnL w="38100" cap="flat" cmpd="sng" algn="ctr">
                      <a:solidFill>
                        <a:srgbClr val="1E4782"/>
                      </a:solidFill>
                      <a:prstDash val="solid"/>
                      <a:round/>
                      <a:headEnd type="none" w="med" len="med"/>
                      <a:tailEnd type="none" w="med" len="med"/>
                    </a:lnL>
                    <a:lnR w="12700" cap="flat" cmpd="sng" algn="ctr">
                      <a:solidFill>
                        <a:srgbClr val="1E4782"/>
                      </a:solidFill>
                      <a:prstDash val="dot"/>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noFill/>
                  </a:tcPr>
                </a:tc>
                <a:tc>
                  <a:txBody>
                    <a:bodyPr/>
                    <a:lstStyle/>
                    <a:p>
                      <a:pPr marL="0" marR="0" algn="ctr" defTabSz="914400" rtl="0" eaLnBrk="1" latinLnBrk="0" hangingPunct="1">
                        <a:lnSpc>
                          <a:spcPct val="115000"/>
                        </a:lnSpc>
                        <a:spcBef>
                          <a:spcPts val="0"/>
                        </a:spcBef>
                        <a:spcAft>
                          <a:spcPts val="0"/>
                        </a:spcAft>
                      </a:pPr>
                      <a:r>
                        <a:rPr lang="en-US" sz="8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 </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Substantial progress toward</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targets</a:t>
                      </a:r>
                    </a:p>
                    <a:p>
                      <a:pPr marL="0" marR="0" algn="ctr" defTabSz="914400" rtl="0" eaLnBrk="1" latinLnBrk="0" hangingPunct="1">
                        <a:lnSpc>
                          <a:spcPct val="115000"/>
                        </a:lnSpc>
                        <a:spcBef>
                          <a:spcPts val="0"/>
                        </a:spcBef>
                        <a:spcAft>
                          <a:spcPts val="0"/>
                        </a:spcAft>
                      </a:pPr>
                      <a:r>
                        <a:rPr lang="en-US" sz="8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 </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Cumulative criterion-referenced</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target </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percentage</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50-74</a:t>
                      </a:r>
                    </a:p>
                  </a:txBody>
                  <a:tcPr marL="29149" marR="29149" marT="4049" marB="0">
                    <a:lnL w="12700" cap="flat" cmpd="sng" algn="ctr">
                      <a:solidFill>
                        <a:srgbClr val="1E4782"/>
                      </a:solidFill>
                      <a:prstDash val="dot"/>
                      <a:round/>
                      <a:headEnd type="none" w="med" len="med"/>
                      <a:tailEnd type="none" w="med" len="med"/>
                    </a:lnL>
                    <a:lnR w="12700" cap="flat" cmpd="sng" algn="ctr">
                      <a:solidFill>
                        <a:srgbClr val="1E4782"/>
                      </a:solidFill>
                      <a:prstDash val="dot"/>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noFill/>
                  </a:tcPr>
                </a:tc>
                <a:tc>
                  <a:txBody>
                    <a:bodyPr/>
                    <a:lstStyle/>
                    <a:p>
                      <a:pPr marL="0" marR="0" algn="ctr" defTabSz="914400" rtl="0" eaLnBrk="1" latinLnBrk="0" hangingPunct="1">
                        <a:lnSpc>
                          <a:spcPct val="115000"/>
                        </a:lnSpc>
                        <a:spcBef>
                          <a:spcPts val="0"/>
                        </a:spcBef>
                        <a:spcAft>
                          <a:spcPts val="0"/>
                        </a:spcAft>
                      </a:pPr>
                      <a:r>
                        <a:rPr lang="en-US" sz="8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 </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Moderate progress </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toward </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targets</a:t>
                      </a:r>
                    </a:p>
                    <a:p>
                      <a:pPr marL="0" marR="0" algn="ctr" defTabSz="914400" rtl="0" eaLnBrk="1" latinLnBrk="0" hangingPunct="1">
                        <a:lnSpc>
                          <a:spcPct val="115000"/>
                        </a:lnSpc>
                        <a:spcBef>
                          <a:spcPts val="0"/>
                        </a:spcBef>
                        <a:spcAft>
                          <a:spcPts val="0"/>
                        </a:spcAft>
                      </a:pPr>
                      <a:r>
                        <a:rPr lang="en-US" sz="8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 </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Cumulative criterion-</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referenced </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target </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percentage </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25-49</a:t>
                      </a:r>
                    </a:p>
                  </a:txBody>
                  <a:tcPr marL="0" marR="0" marT="0" marB="0">
                    <a:lnL w="12700" cap="flat" cmpd="sng" algn="ctr">
                      <a:solidFill>
                        <a:srgbClr val="1E4782"/>
                      </a:solidFill>
                      <a:prstDash val="dot"/>
                      <a:round/>
                      <a:headEnd type="none" w="med" len="med"/>
                      <a:tailEnd type="none" w="med" len="med"/>
                    </a:lnL>
                    <a:lnR w="12700" cap="flat" cmpd="sng" algn="ctr">
                      <a:solidFill>
                        <a:srgbClr val="1E4782"/>
                      </a:solidFill>
                      <a:prstDash val="dot"/>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noFill/>
                  </a:tcPr>
                </a:tc>
                <a:tc>
                  <a:txBody>
                    <a:bodyPr/>
                    <a:lstStyle/>
                    <a:p>
                      <a:pPr marL="0" marR="0" defTabSz="914400" rtl="0" eaLnBrk="1" latinLnBrk="0" hangingPunct="1">
                        <a:lnSpc>
                          <a:spcPct val="115000"/>
                        </a:lnSpc>
                        <a:spcBef>
                          <a:spcPts val="0"/>
                        </a:spcBef>
                        <a:spcAft>
                          <a:spcPts val="0"/>
                        </a:spcAft>
                      </a:pPr>
                      <a:r>
                        <a:rPr lang="en-US" sz="8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 </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Limited or no progress </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toward </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targets</a:t>
                      </a:r>
                    </a:p>
                    <a:p>
                      <a:pPr marL="0" marR="0" algn="ctr" defTabSz="914400" rtl="0" eaLnBrk="1" latinLnBrk="0" hangingPunct="1">
                        <a:lnSpc>
                          <a:spcPct val="115000"/>
                        </a:lnSpc>
                        <a:spcBef>
                          <a:spcPts val="0"/>
                        </a:spcBef>
                        <a:spcAft>
                          <a:spcPts val="0"/>
                        </a:spcAft>
                      </a:pPr>
                      <a:r>
                        <a:rPr lang="en-US" sz="800" b="1"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 </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Cumulative criterion-</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referenced</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target </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percentage</a:t>
                      </a:r>
                    </a:p>
                    <a:p>
                      <a:pPr marL="0" marR="0" algn="ctr" defTabSz="914400" rtl="0" eaLnBrk="1" latinLnBrk="0" hangingPunct="1">
                        <a:lnSpc>
                          <a:spcPct val="115000"/>
                        </a:lnSpc>
                        <a:spcBef>
                          <a:spcPts val="0"/>
                        </a:spcBef>
                        <a:spcAft>
                          <a:spcPts val="0"/>
                        </a:spcAft>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0-24</a:t>
                      </a:r>
                    </a:p>
                  </a:txBody>
                  <a:tcPr marL="0" marR="0" marT="0" marB="0">
                    <a:lnL w="12700" cap="flat" cmpd="sng" algn="ctr">
                      <a:solidFill>
                        <a:srgbClr val="1E4782"/>
                      </a:solidFill>
                      <a:prstDash val="dot"/>
                      <a:round/>
                      <a:headEnd type="none" w="med" len="med"/>
                      <a:tailEnd type="none" w="med" len="med"/>
                    </a:lnL>
                    <a:lnR w="381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1">
                        <a:solidFill>
                          <a:srgbClr val="1E4782"/>
                        </a:solidFill>
                        <a:latin typeface="Arial" panose="020B0604020202020204" pitchFamily="34" charset="0"/>
                        <a:ea typeface="Calibri"/>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a:solidFill>
                            <a:srgbClr val="1E4782"/>
                          </a:solidFill>
                          <a:latin typeface="Arial" panose="020B0604020202020204" pitchFamily="34" charset="0"/>
                          <a:ea typeface="Calibri"/>
                          <a:cs typeface="Arial" panose="020B0604020202020204" pitchFamily="34" charset="0"/>
                        </a:rPr>
                        <a:t>Focused/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a:solidFill>
                            <a:srgbClr val="1E4782"/>
                          </a:solidFill>
                          <a:latin typeface="Arial" panose="020B0604020202020204" pitchFamily="34" charset="0"/>
                          <a:ea typeface="Calibri"/>
                          <a:cs typeface="Arial" panose="020B0604020202020204" pitchFamily="34" charset="0"/>
                        </a:rPr>
                        <a:t>targeted</a:t>
                      </a:r>
                      <a:r>
                        <a:rPr lang="en-US" sz="800" b="1" baseline="0">
                          <a:solidFill>
                            <a:srgbClr val="1E4782"/>
                          </a:solidFill>
                          <a:latin typeface="Arial" panose="020B0604020202020204" pitchFamily="34" charset="0"/>
                          <a:ea typeface="Calibri"/>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baseline="0">
                          <a:solidFill>
                            <a:srgbClr val="1E4782"/>
                          </a:solidFill>
                          <a:latin typeface="Arial" panose="020B0604020202020204" pitchFamily="34" charset="0"/>
                          <a:ea typeface="Calibri"/>
                          <a:cs typeface="Arial" panose="020B0604020202020204" pitchFamily="34" charset="0"/>
                        </a:rPr>
                        <a:t>s</a:t>
                      </a:r>
                      <a:r>
                        <a:rPr lang="en-US" sz="800" b="1">
                          <a:solidFill>
                            <a:srgbClr val="1E4782"/>
                          </a:solidFill>
                          <a:latin typeface="Arial" panose="020B0604020202020204" pitchFamily="34" charset="0"/>
                          <a:ea typeface="Calibri"/>
                          <a:cs typeface="Arial" panose="020B0604020202020204" pitchFamily="34" charset="0"/>
                        </a:rPr>
                        <a:t>upport</a:t>
                      </a:r>
                      <a:endParaRPr lang="en-US" sz="800">
                        <a:solidFill>
                          <a:srgbClr val="1E4782"/>
                        </a:solidFill>
                        <a:latin typeface="Arial" panose="020B0604020202020204" pitchFamily="34" charset="0"/>
                        <a:ea typeface="Calibri"/>
                        <a:cs typeface="Arial" panose="020B0604020202020204" pitchFamily="34" charset="0"/>
                      </a:endParaRPr>
                    </a:p>
                    <a:p>
                      <a:pPr algn="ctr"/>
                      <a:endParaRPr lang="en-US" sz="800">
                        <a:solidFill>
                          <a:srgbClr val="1E4782"/>
                        </a:solidFill>
                        <a:latin typeface="Arial" panose="020B0604020202020204" pitchFamily="34" charset="0"/>
                        <a:cs typeface="Arial" panose="020B0604020202020204" pitchFamily="34" charset="0"/>
                      </a:endParaRPr>
                    </a:p>
                    <a:p>
                      <a:pPr algn="ctr"/>
                      <a:endParaRPr lang="en-US" sz="800">
                        <a:solidFill>
                          <a:srgbClr val="1E4782"/>
                        </a:solidFill>
                        <a:latin typeface="Arial" panose="020B0604020202020204" pitchFamily="34" charset="0"/>
                        <a:cs typeface="Arial" panose="020B0604020202020204" pitchFamily="34" charset="0"/>
                      </a:endParaRPr>
                    </a:p>
                    <a:p>
                      <a:pPr algn="ctr"/>
                      <a:endParaRPr lang="en-US" sz="800">
                        <a:solidFill>
                          <a:srgbClr val="1E4782"/>
                        </a:solidFill>
                        <a:latin typeface="Arial" panose="020B0604020202020204" pitchFamily="34" charset="0"/>
                        <a:cs typeface="Arial" panose="020B0604020202020204" pitchFamily="34" charset="0"/>
                      </a:endParaRPr>
                    </a:p>
                    <a:p>
                      <a:pPr marL="0" marR="0" indent="0" algn="ctr" defTabSz="914400" rtl="0" eaLnBrk="1" fontAlgn="auto" latinLnBrk="0" hangingPunct="1">
                        <a:lnSpc>
                          <a:spcPct val="115000"/>
                        </a:lnSpc>
                        <a:spcBef>
                          <a:spcPts val="0"/>
                        </a:spcBef>
                        <a:spcAft>
                          <a:spcPts val="0"/>
                        </a:spcAft>
                        <a:buClrTx/>
                        <a:buSzTx/>
                        <a:buFont typeface="Arial" pitchFamily="34" charset="0"/>
                        <a:buChar char="•"/>
                        <a:tabLst/>
                        <a:defRPr/>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Percentiles 1-10</a:t>
                      </a:r>
                    </a:p>
                    <a:p>
                      <a:pPr marL="0" marR="0" algn="ctr" defTabSz="914400" rtl="0" eaLnBrk="1" latinLnBrk="0" hangingPunct="1">
                        <a:lnSpc>
                          <a:spcPct val="115000"/>
                        </a:lnSpc>
                        <a:spcBef>
                          <a:spcPts val="0"/>
                        </a:spcBef>
                        <a:spcAft>
                          <a:spcPts val="0"/>
                        </a:spcAft>
                        <a:buFont typeface="Arial" pitchFamily="34" charset="0"/>
                        <a:buChar char="•"/>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Low graduation rate</a:t>
                      </a:r>
                    </a:p>
                    <a:p>
                      <a:pPr marL="0" marR="0" algn="ctr" defTabSz="914400" rtl="0" eaLnBrk="1" latinLnBrk="0" hangingPunct="1">
                        <a:lnSpc>
                          <a:spcPct val="115000"/>
                        </a:lnSpc>
                        <a:spcBef>
                          <a:spcPts val="0"/>
                        </a:spcBef>
                        <a:spcAft>
                          <a:spcPts val="0"/>
                        </a:spcAft>
                        <a:buFont typeface="Arial" pitchFamily="34" charset="0"/>
                        <a:buChar char="•"/>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Low performing group(s) </a:t>
                      </a:r>
                    </a:p>
                    <a:p>
                      <a:pPr marL="0" marR="0" algn="ctr" defTabSz="914400" rtl="0" eaLnBrk="1" latinLnBrk="0" hangingPunct="1">
                        <a:lnSpc>
                          <a:spcPct val="115000"/>
                        </a:lnSpc>
                        <a:spcBef>
                          <a:spcPts val="0"/>
                        </a:spcBef>
                        <a:spcAft>
                          <a:spcPts val="0"/>
                        </a:spcAft>
                        <a:buFont typeface="Arial" pitchFamily="34" charset="0"/>
                        <a:buChar char="•"/>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Low participation</a:t>
                      </a:r>
                    </a:p>
                    <a:p>
                      <a:pPr algn="ctr"/>
                      <a:endParaRPr lang="en-US" sz="800">
                        <a:solidFill>
                          <a:srgbClr val="1E4782"/>
                        </a:solidFill>
                        <a:latin typeface="Arial" panose="020B0604020202020204" pitchFamily="34" charset="0"/>
                        <a:cs typeface="Arial" panose="020B0604020202020204" pitchFamily="34" charset="0"/>
                      </a:endParaRPr>
                    </a:p>
                  </a:txBody>
                  <a:tcPr marL="29149" marR="29149" marT="0" marB="0">
                    <a:lnL w="38100" cap="flat" cmpd="sng" algn="ctr">
                      <a:solidFill>
                        <a:srgbClr val="1E4782"/>
                      </a:solidFill>
                      <a:prstDash val="solid"/>
                      <a:round/>
                      <a:headEnd type="none" w="med" len="med"/>
                      <a:tailEnd type="none" w="med" len="med"/>
                    </a:lnL>
                    <a:lnR w="12700" cap="flat" cmpd="sng" algn="ctr">
                      <a:solidFill>
                        <a:srgbClr val="1E4782"/>
                      </a:solidFill>
                      <a:prstDash val="dot"/>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noFill/>
                  </a:tcPr>
                </a:tc>
                <a:tc>
                  <a:txBody>
                    <a:bodyPr/>
                    <a:lstStyle/>
                    <a:p>
                      <a:pPr marL="0" marR="0" algn="ctr">
                        <a:lnSpc>
                          <a:spcPct val="115000"/>
                        </a:lnSpc>
                        <a:spcBef>
                          <a:spcPts val="0"/>
                        </a:spcBef>
                        <a:spcAft>
                          <a:spcPts val="0"/>
                        </a:spcAft>
                      </a:pPr>
                      <a:endParaRPr lang="en-US" sz="800" b="1">
                        <a:solidFill>
                          <a:srgbClr val="1E4782"/>
                        </a:solidFill>
                        <a:latin typeface="Arial" panose="020B0604020202020204" pitchFamily="34" charset="0"/>
                        <a:ea typeface="Calibri"/>
                        <a:cs typeface="Arial" panose="020B0604020202020204" pitchFamily="34" charset="0"/>
                      </a:endParaRPr>
                    </a:p>
                    <a:p>
                      <a:pPr marL="0" marR="0" algn="ctr">
                        <a:lnSpc>
                          <a:spcPct val="115000"/>
                        </a:lnSpc>
                        <a:spcBef>
                          <a:spcPts val="0"/>
                        </a:spcBef>
                        <a:spcAft>
                          <a:spcPts val="0"/>
                        </a:spcAft>
                      </a:pPr>
                      <a:r>
                        <a:rPr lang="en-US" sz="800" b="1">
                          <a:solidFill>
                            <a:srgbClr val="1E4782"/>
                          </a:solidFill>
                          <a:latin typeface="Arial" panose="020B0604020202020204" pitchFamily="34" charset="0"/>
                          <a:ea typeface="Calibri"/>
                          <a:cs typeface="Arial" panose="020B0604020202020204" pitchFamily="34" charset="0"/>
                        </a:rPr>
                        <a:t>Broad/</a:t>
                      </a:r>
                    </a:p>
                    <a:p>
                      <a:pPr marL="0" marR="0" algn="ctr">
                        <a:lnSpc>
                          <a:spcPct val="115000"/>
                        </a:lnSpc>
                        <a:spcBef>
                          <a:spcPts val="0"/>
                        </a:spcBef>
                        <a:spcAft>
                          <a:spcPts val="0"/>
                        </a:spcAft>
                      </a:pPr>
                      <a:r>
                        <a:rPr lang="en-US" sz="800" b="1">
                          <a:solidFill>
                            <a:srgbClr val="1E4782"/>
                          </a:solidFill>
                          <a:latin typeface="Arial" panose="020B0604020202020204" pitchFamily="34" charset="0"/>
                          <a:ea typeface="Calibri"/>
                          <a:cs typeface="Arial" panose="020B0604020202020204" pitchFamily="34" charset="0"/>
                        </a:rPr>
                        <a:t>comprehensive support</a:t>
                      </a:r>
                    </a:p>
                    <a:p>
                      <a:pPr marL="0" marR="0" indent="0" algn="ctr" defTabSz="914400" rtl="0" eaLnBrk="1" fontAlgn="auto" latinLnBrk="0" hangingPunct="1">
                        <a:lnSpc>
                          <a:spcPct val="115000"/>
                        </a:lnSpc>
                        <a:spcBef>
                          <a:spcPts val="0"/>
                        </a:spcBef>
                        <a:spcAft>
                          <a:spcPts val="0"/>
                        </a:spcAft>
                        <a:buClrTx/>
                        <a:buSzTx/>
                        <a:buFont typeface="Arial" pitchFamily="34" charset="0"/>
                        <a:buNone/>
                        <a:tabLst/>
                        <a:defRPr/>
                      </a:pPr>
                      <a:endParaRPr lang="en-US" sz="8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defTabSz="914400" rtl="0" eaLnBrk="1" fontAlgn="auto" latinLnBrk="0" hangingPunct="1">
                        <a:lnSpc>
                          <a:spcPct val="115000"/>
                        </a:lnSpc>
                        <a:spcBef>
                          <a:spcPts val="0"/>
                        </a:spcBef>
                        <a:spcAft>
                          <a:spcPts val="0"/>
                        </a:spcAft>
                        <a:buClrTx/>
                        <a:buSzTx/>
                        <a:buFont typeface="Arial" pitchFamily="34" charset="0"/>
                        <a:buNone/>
                        <a:tabLst/>
                        <a:defRPr/>
                      </a:pPr>
                      <a:endParaRPr lang="en-US" sz="8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endParaRPr>
                    </a:p>
                    <a:p>
                      <a:pPr marL="0" marR="0" indent="0" algn="ctr" defTabSz="914400" rtl="0" eaLnBrk="1" fontAlgn="auto" latinLnBrk="0" hangingPunct="1">
                        <a:lnSpc>
                          <a:spcPct val="115000"/>
                        </a:lnSpc>
                        <a:spcBef>
                          <a:spcPts val="0"/>
                        </a:spcBef>
                        <a:spcAft>
                          <a:spcPts val="0"/>
                        </a:spcAft>
                        <a:buClrTx/>
                        <a:buSzTx/>
                        <a:buFont typeface="Arial" pitchFamily="34" charset="0"/>
                        <a:buChar char="•"/>
                        <a:tabLst/>
                        <a:defRPr/>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Underperforming schools</a:t>
                      </a:r>
                    </a:p>
                    <a:p>
                      <a:pPr marL="0" marR="0" indent="0" algn="ctr" defTabSz="914400" rtl="0" eaLnBrk="1" fontAlgn="auto" latinLnBrk="0" hangingPunct="1">
                        <a:lnSpc>
                          <a:spcPct val="115000"/>
                        </a:lnSpc>
                        <a:spcBef>
                          <a:spcPts val="0"/>
                        </a:spcBef>
                        <a:spcAft>
                          <a:spcPts val="0"/>
                        </a:spcAft>
                        <a:buClrTx/>
                        <a:buSzTx/>
                        <a:buFont typeface="Arial" pitchFamily="34" charset="0"/>
                        <a:buChar char="•"/>
                        <a:tabLst/>
                        <a:defRPr/>
                      </a:pPr>
                      <a:r>
                        <a:rPr lang="en-US" sz="700" kern="1200">
                          <a:solidFill>
                            <a:srgbClr val="1E4782"/>
                          </a:solidFill>
                          <a:effectLst/>
                          <a:latin typeface="Arial" panose="020B0604020202020204" pitchFamily="34" charset="0"/>
                          <a:ea typeface="Times New Roman" panose="02020603050405020304" pitchFamily="18" charset="0"/>
                          <a:cs typeface="Arial" panose="020B0604020202020204" pitchFamily="34" charset="0"/>
                        </a:rPr>
                        <a:t>Chronically underperforming schools</a:t>
                      </a:r>
                    </a:p>
                    <a:p>
                      <a:pPr algn="ctr"/>
                      <a:endParaRPr lang="en-US" sz="800">
                        <a:solidFill>
                          <a:srgbClr val="1E4782"/>
                        </a:solidFill>
                        <a:latin typeface="Arial" panose="020B0604020202020204" pitchFamily="34" charset="0"/>
                        <a:cs typeface="Arial" panose="020B0604020202020204" pitchFamily="34" charset="0"/>
                      </a:endParaRPr>
                    </a:p>
                  </a:txBody>
                  <a:tcPr marL="29149" marR="29149" marT="0" marB="0">
                    <a:lnL w="12700" cap="flat" cmpd="sng" algn="ctr">
                      <a:solidFill>
                        <a:srgbClr val="1E4782"/>
                      </a:solidFill>
                      <a:prstDash val="dot"/>
                      <a:round/>
                      <a:headEnd type="none" w="med" len="med"/>
                      <a:tailEnd type="none" w="med" len="med"/>
                    </a:lnL>
                    <a:lnR w="12700" cap="flat" cmpd="sng" algn="ctr">
                      <a:solidFill>
                        <a:srgbClr val="1E4782"/>
                      </a:solidFill>
                      <a:prstDash val="solid"/>
                      <a:round/>
                      <a:headEnd type="none" w="med" len="med"/>
                      <a:tailEnd type="none" w="med" len="med"/>
                    </a:lnR>
                    <a:lnT w="12700" cap="flat" cmpd="sng" algn="ctr">
                      <a:solidFill>
                        <a:srgbClr val="1E4782"/>
                      </a:solidFill>
                      <a:prstDash val="solid"/>
                      <a:round/>
                      <a:headEnd type="none" w="med" len="med"/>
                      <a:tailEnd type="none" w="med" len="med"/>
                    </a:lnT>
                    <a:lnB w="12700" cap="flat" cmpd="sng" algn="ctr">
                      <a:solidFill>
                        <a:srgbClr val="1E4782"/>
                      </a:solidFill>
                      <a:prstDash val="solid"/>
                      <a:round/>
                      <a:headEnd type="none" w="med" len="med"/>
                      <a:tailEnd type="none" w="med" len="med"/>
                    </a:lnB>
                    <a:noFill/>
                  </a:tcPr>
                </a:tc>
                <a:extLst>
                  <a:ext uri="{0D108BD9-81ED-4DB2-BD59-A6C34878D82A}">
                    <a16:rowId xmlns:a16="http://schemas.microsoft.com/office/drawing/2014/main" val="569662209"/>
                  </a:ext>
                </a:extLst>
              </a:tr>
            </a:tbl>
          </a:graphicData>
        </a:graphic>
      </p:graphicFrame>
      <p:sp>
        <p:nvSpPr>
          <p:cNvPr id="4" name="Slide Number Placeholder 3">
            <a:extLst>
              <a:ext uri="{FF2B5EF4-FFF2-40B4-BE49-F238E27FC236}">
                <a16:creationId xmlns:a16="http://schemas.microsoft.com/office/drawing/2014/main" id="{878AC648-A1B6-E45E-558D-AEF890A3163B}"/>
              </a:ext>
            </a:extLst>
          </p:cNvPr>
          <p:cNvSpPr>
            <a:spLocks noGrp="1"/>
          </p:cNvSpPr>
          <p:nvPr>
            <p:ph type="sldNum" sz="quarter" idx="12"/>
          </p:nvPr>
        </p:nvSpPr>
        <p:spPr/>
        <p:txBody>
          <a:bodyPr/>
          <a:lstStyle/>
          <a:p>
            <a:fld id="{68A8D22E-6BC5-9E47-900C-2BB94685D9F5}" type="slidenum">
              <a:rPr lang="en-US" smtClean="0"/>
              <a:t>18</a:t>
            </a:fld>
            <a:endParaRPr lang="en-US"/>
          </a:p>
        </p:txBody>
      </p:sp>
    </p:spTree>
    <p:extLst>
      <p:ext uri="{BB962C8B-B14F-4D97-AF65-F5344CB8AC3E}">
        <p14:creationId xmlns:p14="http://schemas.microsoft.com/office/powerpoint/2010/main" val="1511763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33E236-48FA-9923-EB37-DBBD6B6065CB}"/>
              </a:ext>
            </a:extLst>
          </p:cNvPr>
          <p:cNvSpPr>
            <a:spLocks noGrp="1"/>
          </p:cNvSpPr>
          <p:nvPr>
            <p:ph type="title"/>
          </p:nvPr>
        </p:nvSpPr>
        <p:spPr>
          <a:xfrm>
            <a:off x="173179" y="308699"/>
            <a:ext cx="10515600" cy="861002"/>
          </a:xfrm>
        </p:spPr>
        <p:txBody>
          <a:bodyPr/>
          <a:lstStyle/>
          <a:p>
            <a:r>
              <a:rPr lang="en-US"/>
              <a:t>Overall Accountability Classification</a:t>
            </a:r>
          </a:p>
        </p:txBody>
      </p:sp>
      <p:sp>
        <p:nvSpPr>
          <p:cNvPr id="2" name="Content Placeholder 1">
            <a:extLst>
              <a:ext uri="{FF2B5EF4-FFF2-40B4-BE49-F238E27FC236}">
                <a16:creationId xmlns:a16="http://schemas.microsoft.com/office/drawing/2014/main" id="{0B715E55-97B5-0EE6-8E41-4A329C68A4D2}"/>
              </a:ext>
            </a:extLst>
          </p:cNvPr>
          <p:cNvSpPr>
            <a:spLocks noGrp="1"/>
          </p:cNvSpPr>
          <p:nvPr>
            <p:ph idx="1"/>
          </p:nvPr>
        </p:nvSpPr>
        <p:spPr>
          <a:xfrm>
            <a:off x="173179" y="1591254"/>
            <a:ext cx="11890665" cy="4414692"/>
          </a:xfrm>
        </p:spPr>
        <p:txBody>
          <a:bodyPr>
            <a:normAutofit/>
          </a:bodyPr>
          <a:lstStyle/>
          <a:p>
            <a:pPr marL="0" indent="0">
              <a:buNone/>
            </a:pPr>
            <a:r>
              <a:rPr lang="en-US"/>
              <a:t>Schools are classified as “Requiring assistance or intervention” if they meet one or more of the following criteria:</a:t>
            </a:r>
          </a:p>
          <a:p>
            <a:pPr lvl="1"/>
            <a:r>
              <a:rPr lang="en-US"/>
              <a:t>Designated as a Chronically Underperforming School</a:t>
            </a:r>
          </a:p>
          <a:p>
            <a:pPr lvl="1"/>
            <a:r>
              <a:rPr lang="en-US"/>
              <a:t>Designated as an Underperforming School</a:t>
            </a:r>
          </a:p>
          <a:p>
            <a:pPr lvl="1"/>
            <a:r>
              <a:rPr lang="en-US"/>
              <a:t>Among the lowest performing 10% of schools in the state</a:t>
            </a:r>
          </a:p>
          <a:p>
            <a:pPr lvl="1"/>
            <a:r>
              <a:rPr lang="en-US"/>
              <a:t>High school with a graduation rate below 66.7%</a:t>
            </a:r>
          </a:p>
          <a:p>
            <a:pPr lvl="1"/>
            <a:r>
              <a:rPr lang="en-US"/>
              <a:t>Among the lowest performing student groups in the state</a:t>
            </a:r>
          </a:p>
          <a:p>
            <a:pPr lvl="1"/>
            <a:r>
              <a:rPr lang="en-US"/>
              <a:t>Not meeting assessment participation requirements	</a:t>
            </a:r>
          </a:p>
        </p:txBody>
      </p:sp>
    </p:spTree>
    <p:extLst>
      <p:ext uri="{BB962C8B-B14F-4D97-AF65-F5344CB8AC3E}">
        <p14:creationId xmlns:p14="http://schemas.microsoft.com/office/powerpoint/2010/main" val="534389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E7D7AA-E26C-9A47-EB09-61B8262D8C35}"/>
              </a:ext>
            </a:extLst>
          </p:cNvPr>
          <p:cNvSpPr>
            <a:spLocks noGrp="1"/>
          </p:cNvSpPr>
          <p:nvPr>
            <p:ph type="title"/>
          </p:nvPr>
        </p:nvSpPr>
        <p:spPr>
          <a:xfrm>
            <a:off x="173178" y="308699"/>
            <a:ext cx="12018822" cy="861002"/>
          </a:xfrm>
        </p:spPr>
        <p:txBody>
          <a:bodyPr>
            <a:normAutofit/>
          </a:bodyPr>
          <a:lstStyle/>
          <a:p>
            <a:r>
              <a:rPr lang="en-US"/>
              <a:t>2026 School Accountability Results</a:t>
            </a:r>
          </a:p>
        </p:txBody>
      </p:sp>
      <p:sp>
        <p:nvSpPr>
          <p:cNvPr id="2" name="Content Placeholder 1">
            <a:extLst>
              <a:ext uri="{FF2B5EF4-FFF2-40B4-BE49-F238E27FC236}">
                <a16:creationId xmlns:a16="http://schemas.microsoft.com/office/drawing/2014/main" id="{77C7AF7F-4DEB-D4CD-274C-780FBB646F66}"/>
              </a:ext>
            </a:extLst>
          </p:cNvPr>
          <p:cNvSpPr>
            <a:spLocks noGrp="1"/>
          </p:cNvSpPr>
          <p:nvPr>
            <p:ph idx="1"/>
          </p:nvPr>
        </p:nvSpPr>
        <p:spPr>
          <a:xfrm>
            <a:off x="173179" y="1591253"/>
            <a:ext cx="11890665" cy="4819171"/>
          </a:xfrm>
        </p:spPr>
        <p:txBody>
          <a:bodyPr vert="horz" lIns="91440" tIns="45720" rIns="91440" bIns="45720" rtlCol="0" anchor="t">
            <a:normAutofit/>
          </a:bodyPr>
          <a:lstStyle/>
          <a:p>
            <a:r>
              <a:rPr lang="en-US">
                <a:latin typeface="Arial"/>
                <a:cs typeface="Arial"/>
              </a:rPr>
              <a:t>All schools receive an overall accountability classification that describes the need for assistance or intervention</a:t>
            </a:r>
            <a:endParaRPr lang="en-US"/>
          </a:p>
          <a:p>
            <a:r>
              <a:rPr lang="en-US">
                <a:latin typeface="Arial"/>
                <a:cs typeface="Arial"/>
              </a:rPr>
              <a:t>Total of 1,803 schools in the 2025-26 school year</a:t>
            </a:r>
            <a:endParaRPr lang="en-US"/>
          </a:p>
          <a:p>
            <a:pPr lvl="1"/>
            <a:r>
              <a:rPr lang="en-US">
                <a:latin typeface="Arial"/>
                <a:cs typeface="Arial"/>
              </a:rPr>
              <a:t>224 received a classification of “Insufficient data” primarily because the school did not serve any tested grades (e.g., PK-2 school)</a:t>
            </a:r>
          </a:p>
          <a:p>
            <a:r>
              <a:rPr lang="en-US">
                <a:latin typeface="Arial"/>
                <a:cs typeface="Arial"/>
              </a:rPr>
              <a:t>Of the remaining 1,579 schools:</a:t>
            </a:r>
          </a:p>
          <a:p>
            <a:pPr lvl="1"/>
            <a:r>
              <a:rPr lang="en-US">
                <a:latin typeface="Arial"/>
                <a:cs typeface="Arial"/>
              </a:rPr>
              <a:t>1,264 (80%) were classified as “Not requiring assistance or intervention” </a:t>
            </a:r>
          </a:p>
          <a:p>
            <a:pPr lvl="1"/>
            <a:r>
              <a:rPr lang="en-US">
                <a:latin typeface="Arial"/>
                <a:cs typeface="Arial"/>
              </a:rPr>
              <a:t>315 (20%) were classified as “Requiring assistance or intervention” for one or more reasons</a:t>
            </a:r>
          </a:p>
          <a:p>
            <a:pPr>
              <a:buFont typeface="Arial"/>
              <a:buChar char="•"/>
            </a:pPr>
            <a:r>
              <a:rPr lang="en-US">
                <a:latin typeface="Arial"/>
                <a:cs typeface="Arial"/>
              </a:rPr>
              <a:t>DESE is not announcing any decisions about schools entering or exiting underperforming status at this time</a:t>
            </a:r>
            <a:endParaRPr lang="en-US">
              <a:solidFill>
                <a:srgbClr val="000000"/>
              </a:solidFill>
              <a:latin typeface="Arial"/>
              <a:cs typeface="Arial"/>
            </a:endParaRPr>
          </a:p>
          <a:p>
            <a:pPr marL="0" indent="0">
              <a:buNone/>
            </a:pPr>
            <a:endParaRPr lang="en-US"/>
          </a:p>
        </p:txBody>
      </p:sp>
    </p:spTree>
    <p:extLst>
      <p:ext uri="{BB962C8B-B14F-4D97-AF65-F5344CB8AC3E}">
        <p14:creationId xmlns:p14="http://schemas.microsoft.com/office/powerpoint/2010/main" val="2085975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8E2A4-4DDD-7C08-FF21-FFE58BA88A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77EB744-0B2D-CC3A-A928-EC25FD81E666}"/>
              </a:ext>
            </a:extLst>
          </p:cNvPr>
          <p:cNvSpPr>
            <a:spLocks noGrp="1"/>
          </p:cNvSpPr>
          <p:nvPr>
            <p:ph type="title"/>
          </p:nvPr>
        </p:nvSpPr>
        <p:spPr/>
        <p:txBody>
          <a:bodyPr/>
          <a:lstStyle/>
          <a:p>
            <a:r>
              <a:rPr lang="en-US"/>
              <a:t>Progress Towards Targets</a:t>
            </a:r>
          </a:p>
        </p:txBody>
      </p:sp>
      <p:sp>
        <p:nvSpPr>
          <p:cNvPr id="4" name="TextBox 3">
            <a:extLst>
              <a:ext uri="{FF2B5EF4-FFF2-40B4-BE49-F238E27FC236}">
                <a16:creationId xmlns:a16="http://schemas.microsoft.com/office/drawing/2014/main" id="{465B9BB8-A965-577E-3F4B-9102E280AE53}"/>
              </a:ext>
            </a:extLst>
          </p:cNvPr>
          <p:cNvSpPr txBox="1"/>
          <p:nvPr/>
        </p:nvSpPr>
        <p:spPr>
          <a:xfrm>
            <a:off x="773069" y="1613580"/>
            <a:ext cx="10645864" cy="830997"/>
          </a:xfrm>
          <a:prstGeom prst="rect">
            <a:avLst/>
          </a:prstGeom>
          <a:noFill/>
        </p:spPr>
        <p:txBody>
          <a:bodyPr wrap="none" lIns="91440" tIns="45720" rIns="91440" bIns="45720" rtlCol="0" anchor="t">
            <a:spAutoFit/>
          </a:bodyPr>
          <a:lstStyle/>
          <a:p>
            <a:pPr algn="ctr"/>
            <a:r>
              <a:rPr lang="en-US" sz="2400">
                <a:solidFill>
                  <a:srgbClr val="1E4782"/>
                </a:solidFill>
                <a:latin typeface="Arial"/>
                <a:cs typeface="Arial"/>
              </a:rPr>
              <a:t>53% of schools in MA made substantial progress towards, met, </a:t>
            </a:r>
          </a:p>
          <a:p>
            <a:pPr algn="ctr"/>
            <a:r>
              <a:rPr lang="en-US" sz="2400">
                <a:solidFill>
                  <a:srgbClr val="1E4782"/>
                </a:solidFill>
                <a:latin typeface="Arial"/>
                <a:cs typeface="Arial"/>
              </a:rPr>
              <a:t>or exceeded their accountability targets in 2026 as compared to 54% in 2025</a:t>
            </a:r>
            <a:endParaRPr lang="en-US" sz="2400">
              <a:solidFill>
                <a:srgbClr val="1E4782"/>
              </a:solidFill>
              <a:latin typeface="Arial" panose="020B0604020202020204" pitchFamily="34" charset="0"/>
              <a:cs typeface="Arial" panose="020B0604020202020204" pitchFamily="34" charset="0"/>
            </a:endParaRPr>
          </a:p>
        </p:txBody>
      </p:sp>
      <p:graphicFrame>
        <p:nvGraphicFramePr>
          <p:cNvPr id="5" name="Table 4" descr="Table 14">
            <a:extLst>
              <a:ext uri="{FF2B5EF4-FFF2-40B4-BE49-F238E27FC236}">
                <a16:creationId xmlns:a16="http://schemas.microsoft.com/office/drawing/2014/main" id="{D821AFAC-32D9-E038-C823-C680ACC9B708}"/>
              </a:ext>
            </a:extLst>
          </p:cNvPr>
          <p:cNvGraphicFramePr>
            <a:graphicFrameLocks noGrp="1"/>
          </p:cNvGraphicFramePr>
          <p:nvPr>
            <p:extLst>
              <p:ext uri="{D42A27DB-BD31-4B8C-83A1-F6EECF244321}">
                <p14:modId xmlns:p14="http://schemas.microsoft.com/office/powerpoint/2010/main" val="398541531"/>
              </p:ext>
            </p:extLst>
          </p:nvPr>
        </p:nvGraphicFramePr>
        <p:xfrm>
          <a:off x="173179" y="2761739"/>
          <a:ext cx="11816263" cy="3005648"/>
        </p:xfrm>
        <a:graphic>
          <a:graphicData uri="http://schemas.openxmlformats.org/drawingml/2006/table">
            <a:tbl>
              <a:tblPr firstRow="1" bandRow="1">
                <a:tableStyleId>{5940675A-B579-460E-94D1-54222C63F5DA}</a:tableStyleId>
              </a:tblPr>
              <a:tblGrid>
                <a:gridCol w="750340">
                  <a:extLst>
                    <a:ext uri="{9D8B030D-6E8A-4147-A177-3AD203B41FA5}">
                      <a16:colId xmlns:a16="http://schemas.microsoft.com/office/drawing/2014/main" val="3654380978"/>
                    </a:ext>
                  </a:extLst>
                </a:gridCol>
                <a:gridCol w="818147">
                  <a:extLst>
                    <a:ext uri="{9D8B030D-6E8A-4147-A177-3AD203B41FA5}">
                      <a16:colId xmlns:a16="http://schemas.microsoft.com/office/drawing/2014/main" val="2640059453"/>
                    </a:ext>
                  </a:extLst>
                </a:gridCol>
                <a:gridCol w="1280972">
                  <a:extLst>
                    <a:ext uri="{9D8B030D-6E8A-4147-A177-3AD203B41FA5}">
                      <a16:colId xmlns:a16="http://schemas.microsoft.com/office/drawing/2014/main" val="1168785901"/>
                    </a:ext>
                  </a:extLst>
                </a:gridCol>
                <a:gridCol w="1280972">
                  <a:extLst>
                    <a:ext uri="{9D8B030D-6E8A-4147-A177-3AD203B41FA5}">
                      <a16:colId xmlns:a16="http://schemas.microsoft.com/office/drawing/2014/main" val="3870343655"/>
                    </a:ext>
                  </a:extLst>
                </a:gridCol>
                <a:gridCol w="1280972">
                  <a:extLst>
                    <a:ext uri="{9D8B030D-6E8A-4147-A177-3AD203B41FA5}">
                      <a16:colId xmlns:a16="http://schemas.microsoft.com/office/drawing/2014/main" val="3279561586"/>
                    </a:ext>
                  </a:extLst>
                </a:gridCol>
                <a:gridCol w="1241091">
                  <a:extLst>
                    <a:ext uri="{9D8B030D-6E8A-4147-A177-3AD203B41FA5}">
                      <a16:colId xmlns:a16="http://schemas.microsoft.com/office/drawing/2014/main" val="1977936680"/>
                    </a:ext>
                  </a:extLst>
                </a:gridCol>
                <a:gridCol w="1320853">
                  <a:extLst>
                    <a:ext uri="{9D8B030D-6E8A-4147-A177-3AD203B41FA5}">
                      <a16:colId xmlns:a16="http://schemas.microsoft.com/office/drawing/2014/main" val="580723691"/>
                    </a:ext>
                  </a:extLst>
                </a:gridCol>
                <a:gridCol w="1280972">
                  <a:extLst>
                    <a:ext uri="{9D8B030D-6E8A-4147-A177-3AD203B41FA5}">
                      <a16:colId xmlns:a16="http://schemas.microsoft.com/office/drawing/2014/main" val="3253586875"/>
                    </a:ext>
                  </a:extLst>
                </a:gridCol>
                <a:gridCol w="1280972">
                  <a:extLst>
                    <a:ext uri="{9D8B030D-6E8A-4147-A177-3AD203B41FA5}">
                      <a16:colId xmlns:a16="http://schemas.microsoft.com/office/drawing/2014/main" val="1025824630"/>
                    </a:ext>
                  </a:extLst>
                </a:gridCol>
                <a:gridCol w="1280972">
                  <a:extLst>
                    <a:ext uri="{9D8B030D-6E8A-4147-A177-3AD203B41FA5}">
                      <a16:colId xmlns:a16="http://schemas.microsoft.com/office/drawing/2014/main" val="2567603245"/>
                    </a:ext>
                  </a:extLst>
                </a:gridCol>
              </a:tblGrid>
              <a:tr h="1275900">
                <a:tc>
                  <a:txBody>
                    <a:bodyPr/>
                    <a:lstStyle/>
                    <a:p>
                      <a:pPr algn="ctr" fontAlgn="ctr">
                        <a:buNone/>
                      </a:pPr>
                      <a:r>
                        <a:rPr lang="en-US" sz="1400" b="1" u="none" strike="noStrike">
                          <a:solidFill>
                            <a:schemeClr val="bg1"/>
                          </a:solidFill>
                          <a:effectLst/>
                          <a:latin typeface="Arial"/>
                          <a:cs typeface="Arial"/>
                        </a:rPr>
                        <a:t>Grade </a:t>
                      </a:r>
                    </a:p>
                    <a:p>
                      <a:pPr algn="ctr" fontAlgn="ctr">
                        <a:buNone/>
                      </a:pPr>
                      <a:r>
                        <a:rPr lang="en-US" sz="1400" b="1" u="none" strike="noStrike">
                          <a:solidFill>
                            <a:schemeClr val="bg1"/>
                          </a:solidFill>
                          <a:effectLst/>
                          <a:latin typeface="Arial"/>
                          <a:cs typeface="Arial"/>
                        </a:rPr>
                        <a:t>Span​</a:t>
                      </a:r>
                      <a:endParaRPr lang="en-US" sz="1400" b="1" i="0" u="none" strike="noStrike">
                        <a:solidFill>
                          <a:schemeClr val="bg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rgbClr val="1E4782"/>
                    </a:solidFill>
                  </a:tcPr>
                </a:tc>
                <a:tc>
                  <a:txBody>
                    <a:bodyPr/>
                    <a:lstStyle/>
                    <a:p>
                      <a:pPr algn="ctr" fontAlgn="ctr">
                        <a:buNone/>
                      </a:pPr>
                      <a:r>
                        <a:rPr lang="en-US" sz="1400" b="1" u="none" strike="noStrike">
                          <a:solidFill>
                            <a:schemeClr val="bg1"/>
                          </a:solidFill>
                          <a:effectLst/>
                          <a:latin typeface="Arial"/>
                          <a:cs typeface="Arial"/>
                        </a:rPr>
                        <a:t>2026 Number of Schools​</a:t>
                      </a:r>
                      <a:endParaRPr lang="en-US" sz="1400" b="1" i="0" u="none" strike="noStrike">
                        <a:solidFill>
                          <a:schemeClr val="bg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rgbClr val="1E4782"/>
                    </a:solidFill>
                  </a:tcPr>
                </a:tc>
                <a:tc>
                  <a:txBody>
                    <a:bodyPr/>
                    <a:lstStyle/>
                    <a:p>
                      <a:pPr algn="ctr" fontAlgn="ctr">
                        <a:buNone/>
                      </a:pPr>
                      <a:r>
                        <a:rPr lang="en-US" sz="1400" b="1" u="none" strike="noStrike">
                          <a:solidFill>
                            <a:schemeClr val="bg1"/>
                          </a:solidFill>
                          <a:effectLst/>
                          <a:latin typeface="Arial"/>
                          <a:cs typeface="Arial"/>
                        </a:rPr>
                        <a:t>2025 </a:t>
                      </a:r>
                    </a:p>
                    <a:p>
                      <a:pPr algn="ctr" fontAlgn="ctr">
                        <a:buNone/>
                      </a:pPr>
                      <a:r>
                        <a:rPr lang="en-US" sz="1400" b="1" u="none" strike="noStrike">
                          <a:solidFill>
                            <a:schemeClr val="bg1"/>
                          </a:solidFill>
                          <a:effectLst/>
                          <a:latin typeface="Arial"/>
                          <a:cs typeface="Arial"/>
                        </a:rPr>
                        <a:t>Limited or No Progress </a:t>
                      </a:r>
                    </a:p>
                    <a:p>
                      <a:pPr algn="ctr" fontAlgn="ctr">
                        <a:buNone/>
                      </a:pPr>
                      <a:r>
                        <a:rPr lang="en-US" sz="1400" b="1" u="none" strike="noStrike">
                          <a:solidFill>
                            <a:schemeClr val="bg1"/>
                          </a:solidFill>
                          <a:effectLst/>
                          <a:latin typeface="Arial"/>
                          <a:cs typeface="Arial"/>
                        </a:rPr>
                        <a:t>Towards </a:t>
                      </a:r>
                    </a:p>
                    <a:p>
                      <a:pPr algn="ctr" fontAlgn="ctr">
                        <a:buNone/>
                      </a:pPr>
                      <a:r>
                        <a:rPr lang="en-US" sz="1400" b="1" u="none" strike="noStrike">
                          <a:solidFill>
                            <a:schemeClr val="bg1"/>
                          </a:solidFill>
                          <a:effectLst/>
                          <a:latin typeface="Arial"/>
                          <a:cs typeface="Arial"/>
                        </a:rPr>
                        <a:t>Targets​ </a:t>
                      </a:r>
                    </a:p>
                    <a:p>
                      <a:pPr algn="ctr" fontAlgn="ctr">
                        <a:buNone/>
                      </a:pPr>
                      <a:r>
                        <a:rPr lang="en-US" sz="1400" b="1" u="none" strike="noStrike">
                          <a:solidFill>
                            <a:schemeClr val="bg1"/>
                          </a:solidFill>
                          <a:effectLst/>
                          <a:latin typeface="Arial"/>
                          <a:cs typeface="Arial"/>
                        </a:rPr>
                        <a:t>(0-24%)</a:t>
                      </a:r>
                      <a:endParaRPr lang="en-US" sz="1400" b="1" i="0" u="none" strike="noStrike">
                        <a:solidFill>
                          <a:schemeClr val="bg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rgbClr val="1E478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1" u="none" strike="noStrike">
                          <a:solidFill>
                            <a:schemeClr val="bg1"/>
                          </a:solidFill>
                          <a:effectLst/>
                          <a:latin typeface="Arial"/>
                          <a:cs typeface="Arial"/>
                        </a:rPr>
                        <a:t>2025 </a:t>
                      </a:r>
                    </a:p>
                    <a:p>
                      <a:pPr algn="ctr" fontAlgn="ctr">
                        <a:buNone/>
                      </a:pPr>
                      <a:r>
                        <a:rPr lang="en-US" sz="1400" b="1" u="none" strike="noStrike">
                          <a:solidFill>
                            <a:schemeClr val="bg1"/>
                          </a:solidFill>
                          <a:effectLst/>
                          <a:latin typeface="Arial"/>
                          <a:cs typeface="Arial"/>
                        </a:rPr>
                        <a:t> Moderate </a:t>
                      </a:r>
                    </a:p>
                    <a:p>
                      <a:pPr algn="ctr" fontAlgn="ctr">
                        <a:buNone/>
                      </a:pPr>
                      <a:r>
                        <a:rPr lang="en-US" sz="1400" b="1" u="none" strike="noStrike">
                          <a:solidFill>
                            <a:schemeClr val="bg1"/>
                          </a:solidFill>
                          <a:effectLst/>
                          <a:latin typeface="Arial"/>
                          <a:cs typeface="Arial"/>
                        </a:rPr>
                        <a:t>Progress </a:t>
                      </a:r>
                    </a:p>
                    <a:p>
                      <a:pPr algn="ctr" fontAlgn="ctr">
                        <a:buNone/>
                      </a:pPr>
                      <a:r>
                        <a:rPr lang="en-US" sz="1400" b="1" u="none" strike="noStrike">
                          <a:solidFill>
                            <a:schemeClr val="bg1"/>
                          </a:solidFill>
                          <a:effectLst/>
                          <a:latin typeface="Arial"/>
                          <a:cs typeface="Arial"/>
                        </a:rPr>
                        <a:t>Towards</a:t>
                      </a:r>
                    </a:p>
                    <a:p>
                      <a:pPr algn="ctr" fontAlgn="ctr">
                        <a:buNone/>
                      </a:pPr>
                      <a:r>
                        <a:rPr lang="en-US" sz="1400" b="1" u="none" strike="noStrike">
                          <a:solidFill>
                            <a:schemeClr val="bg1"/>
                          </a:solidFill>
                          <a:effectLst/>
                          <a:latin typeface="Arial"/>
                          <a:cs typeface="Arial"/>
                        </a:rPr>
                        <a:t> Targets​ </a:t>
                      </a:r>
                    </a:p>
                    <a:p>
                      <a:pPr algn="ctr" fontAlgn="ctr">
                        <a:buNone/>
                      </a:pPr>
                      <a:r>
                        <a:rPr lang="en-US" sz="1400" b="1" u="none" strike="noStrike">
                          <a:solidFill>
                            <a:schemeClr val="bg1"/>
                          </a:solidFill>
                          <a:effectLst/>
                          <a:latin typeface="Arial"/>
                          <a:cs typeface="Arial"/>
                        </a:rPr>
                        <a:t>(25-49%)</a:t>
                      </a:r>
                      <a:endParaRPr lang="en-US" sz="1400" b="1" i="0" u="none" strike="noStrike">
                        <a:solidFill>
                          <a:schemeClr val="bg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rgbClr val="1E4782"/>
                    </a:solidFill>
                  </a:tcPr>
                </a:tc>
                <a:tc>
                  <a:txBody>
                    <a:bodyPr/>
                    <a:lstStyle/>
                    <a:p>
                      <a:pPr algn="ctr" fontAlgn="ctr">
                        <a:buNone/>
                      </a:pPr>
                      <a:r>
                        <a:rPr lang="en-US" sz="1400" b="1" u="none" strike="noStrike">
                          <a:solidFill>
                            <a:schemeClr val="bg1"/>
                          </a:solidFill>
                          <a:effectLst/>
                          <a:latin typeface="Arial"/>
                          <a:cs typeface="Arial"/>
                        </a:rPr>
                        <a:t>2025 Substantial </a:t>
                      </a:r>
                    </a:p>
                    <a:p>
                      <a:pPr algn="ctr" fontAlgn="ctr">
                        <a:buNone/>
                      </a:pPr>
                      <a:r>
                        <a:rPr lang="en-US" sz="1400" b="1" u="none" strike="noStrike">
                          <a:solidFill>
                            <a:schemeClr val="bg1"/>
                          </a:solidFill>
                          <a:effectLst/>
                          <a:latin typeface="Arial"/>
                          <a:cs typeface="Arial"/>
                        </a:rPr>
                        <a:t>Progress </a:t>
                      </a:r>
                    </a:p>
                    <a:p>
                      <a:pPr algn="ctr" fontAlgn="ctr">
                        <a:buNone/>
                      </a:pPr>
                      <a:r>
                        <a:rPr lang="en-US" sz="1400" b="1" u="none" strike="noStrike">
                          <a:solidFill>
                            <a:schemeClr val="bg1"/>
                          </a:solidFill>
                          <a:effectLst/>
                          <a:latin typeface="Arial"/>
                          <a:cs typeface="Arial"/>
                        </a:rPr>
                        <a:t>Towards</a:t>
                      </a:r>
                    </a:p>
                    <a:p>
                      <a:pPr algn="ctr" fontAlgn="ctr">
                        <a:buNone/>
                      </a:pPr>
                      <a:r>
                        <a:rPr lang="en-US" sz="1400" b="1" u="none" strike="noStrike">
                          <a:solidFill>
                            <a:schemeClr val="bg1"/>
                          </a:solidFill>
                          <a:effectLst/>
                          <a:latin typeface="Arial"/>
                          <a:cs typeface="Arial"/>
                        </a:rPr>
                        <a:t> Targets​ </a:t>
                      </a:r>
                    </a:p>
                    <a:p>
                      <a:pPr algn="ctr" fontAlgn="ctr">
                        <a:buNone/>
                      </a:pPr>
                      <a:r>
                        <a:rPr lang="en-US" sz="1400" b="1" u="none" strike="noStrike">
                          <a:solidFill>
                            <a:schemeClr val="bg1"/>
                          </a:solidFill>
                          <a:effectLst/>
                          <a:latin typeface="Arial"/>
                          <a:cs typeface="Arial"/>
                        </a:rPr>
                        <a:t>(50-74%)</a:t>
                      </a:r>
                      <a:endParaRPr lang="en-US" sz="1400" b="1" i="0" u="none" strike="noStrike">
                        <a:solidFill>
                          <a:schemeClr val="bg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rgbClr val="1E4782"/>
                    </a:solidFill>
                  </a:tcPr>
                </a:tc>
                <a:tc>
                  <a:txBody>
                    <a:bodyPr/>
                    <a:lstStyle/>
                    <a:p>
                      <a:pPr algn="ctr" fontAlgn="ctr">
                        <a:buNone/>
                      </a:pPr>
                      <a:r>
                        <a:rPr lang="en-US" sz="1400" b="1" u="none" strike="noStrike">
                          <a:solidFill>
                            <a:schemeClr val="bg1"/>
                          </a:solidFill>
                          <a:effectLst/>
                          <a:latin typeface="Arial"/>
                          <a:cs typeface="Arial"/>
                        </a:rPr>
                        <a:t>2025 </a:t>
                      </a:r>
                    </a:p>
                    <a:p>
                      <a:pPr algn="ctr" fontAlgn="ctr">
                        <a:buNone/>
                      </a:pPr>
                      <a:r>
                        <a:rPr lang="en-US" sz="1400" b="1" u="none" strike="noStrike">
                          <a:solidFill>
                            <a:schemeClr val="bg1"/>
                          </a:solidFill>
                          <a:effectLst/>
                          <a:latin typeface="Arial"/>
                          <a:cs typeface="Arial"/>
                        </a:rPr>
                        <a:t>Meeting </a:t>
                      </a:r>
                    </a:p>
                    <a:p>
                      <a:pPr algn="ctr" fontAlgn="ctr">
                        <a:buNone/>
                      </a:pPr>
                      <a:r>
                        <a:rPr lang="en-US" sz="1400" b="1" u="none" strike="noStrike">
                          <a:solidFill>
                            <a:schemeClr val="bg1"/>
                          </a:solidFill>
                          <a:effectLst/>
                          <a:latin typeface="Arial"/>
                          <a:cs typeface="Arial"/>
                        </a:rPr>
                        <a:t>or</a:t>
                      </a:r>
                    </a:p>
                    <a:p>
                      <a:pPr algn="ctr" fontAlgn="ctr">
                        <a:buNone/>
                      </a:pPr>
                      <a:r>
                        <a:rPr lang="en-US" sz="1400" b="1" u="none" strike="noStrike">
                          <a:solidFill>
                            <a:schemeClr val="bg1"/>
                          </a:solidFill>
                          <a:effectLst/>
                          <a:latin typeface="Arial"/>
                          <a:cs typeface="Arial"/>
                        </a:rPr>
                        <a:t> Exceeding</a:t>
                      </a:r>
                    </a:p>
                    <a:p>
                      <a:pPr algn="ctr" fontAlgn="ctr">
                        <a:buNone/>
                      </a:pPr>
                      <a:r>
                        <a:rPr lang="en-US" sz="1400" b="1" u="none" strike="noStrike">
                          <a:solidFill>
                            <a:schemeClr val="bg1"/>
                          </a:solidFill>
                          <a:effectLst/>
                          <a:latin typeface="Arial"/>
                          <a:cs typeface="Arial"/>
                        </a:rPr>
                        <a:t>Targets </a:t>
                      </a:r>
                    </a:p>
                    <a:p>
                      <a:pPr algn="ctr" fontAlgn="ctr">
                        <a:buNone/>
                      </a:pPr>
                      <a:r>
                        <a:rPr lang="en-US" sz="1400" b="1" u="none" strike="noStrike">
                          <a:solidFill>
                            <a:schemeClr val="bg1"/>
                          </a:solidFill>
                          <a:effectLst/>
                          <a:latin typeface="Arial"/>
                          <a:cs typeface="Arial"/>
                        </a:rPr>
                        <a:t>​(75-100%) </a:t>
                      </a:r>
                      <a:endParaRPr lang="en-US" sz="1400" b="1" i="0" u="none" strike="noStrike">
                        <a:solidFill>
                          <a:schemeClr val="bg1"/>
                        </a:solidFill>
                        <a:effectLst/>
                        <a:latin typeface="Arial"/>
                        <a:cs typeface="Arial"/>
                      </a:endParaRPr>
                    </a:p>
                  </a:txBody>
                  <a:tcPr marL="45720" marR="45720">
                    <a:lnL w="12700" cap="flat" cmpd="sng" algn="ctr">
                      <a:solidFill>
                        <a:schemeClr val="tx2">
                          <a:lumMod val="75000"/>
                          <a:lumOff val="25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rgbClr val="1E4782"/>
                    </a:solidFill>
                  </a:tcPr>
                </a:tc>
                <a:tc>
                  <a:txBody>
                    <a:bodyPr/>
                    <a:lstStyle/>
                    <a:p>
                      <a:pPr algn="ctr" fontAlgn="ctr">
                        <a:buNone/>
                      </a:pPr>
                      <a:r>
                        <a:rPr lang="en-US" sz="1400" b="1" u="none" strike="noStrike">
                          <a:solidFill>
                            <a:schemeClr val="bg1"/>
                          </a:solidFill>
                          <a:effectLst/>
                          <a:latin typeface="Arial"/>
                          <a:cs typeface="Arial"/>
                        </a:rPr>
                        <a:t>2026 </a:t>
                      </a:r>
                    </a:p>
                    <a:p>
                      <a:pPr algn="ctr" fontAlgn="ctr">
                        <a:buNone/>
                      </a:pPr>
                      <a:r>
                        <a:rPr lang="en-US" sz="1400" b="1" u="none" strike="noStrike">
                          <a:solidFill>
                            <a:schemeClr val="bg1"/>
                          </a:solidFill>
                          <a:effectLst/>
                          <a:latin typeface="Arial"/>
                          <a:cs typeface="Arial"/>
                        </a:rPr>
                        <a:t>Limited or No Progress </a:t>
                      </a:r>
                    </a:p>
                    <a:p>
                      <a:pPr algn="ctr" fontAlgn="ctr">
                        <a:buNone/>
                      </a:pPr>
                      <a:r>
                        <a:rPr lang="en-US" sz="1400" b="1" u="none" strike="noStrike">
                          <a:solidFill>
                            <a:schemeClr val="bg1"/>
                          </a:solidFill>
                          <a:effectLst/>
                          <a:latin typeface="Arial"/>
                          <a:cs typeface="Arial"/>
                        </a:rPr>
                        <a:t>Towards </a:t>
                      </a:r>
                    </a:p>
                    <a:p>
                      <a:pPr algn="ctr" fontAlgn="ctr">
                        <a:buNone/>
                      </a:pPr>
                      <a:r>
                        <a:rPr lang="en-US" sz="1400" b="1" u="none" strike="noStrike">
                          <a:solidFill>
                            <a:schemeClr val="bg1"/>
                          </a:solidFill>
                          <a:effectLst/>
                          <a:latin typeface="Arial"/>
                          <a:cs typeface="Arial"/>
                        </a:rPr>
                        <a:t>Targets​ </a:t>
                      </a:r>
                    </a:p>
                    <a:p>
                      <a:pPr algn="ctr" fontAlgn="ctr">
                        <a:buNone/>
                      </a:pPr>
                      <a:r>
                        <a:rPr lang="en-US" sz="1400" b="1" u="none" strike="noStrike">
                          <a:solidFill>
                            <a:schemeClr val="bg1"/>
                          </a:solidFill>
                          <a:effectLst/>
                          <a:latin typeface="Arial"/>
                          <a:cs typeface="Arial"/>
                        </a:rPr>
                        <a:t>(0-24%)</a:t>
                      </a:r>
                      <a:endParaRPr lang="en-US" sz="1400" b="1" i="0" u="none" strike="noStrike">
                        <a:solidFill>
                          <a:schemeClr val="bg1"/>
                        </a:solidFill>
                        <a:effectLst/>
                        <a:latin typeface="Arial"/>
                        <a:cs typeface="Arial"/>
                      </a:endParaRPr>
                    </a:p>
                  </a:txBody>
                  <a:tcPr marL="45720" marR="45720" anchor="ctr">
                    <a:lnL w="38100" cap="flat" cmpd="sng" algn="ctr">
                      <a:solidFill>
                        <a:schemeClr val="tx1"/>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rgbClr val="1E4782"/>
                    </a:solidFill>
                  </a:tcPr>
                </a:tc>
                <a:tc>
                  <a:txBody>
                    <a:bodyPr/>
                    <a:lstStyle/>
                    <a:p>
                      <a:pPr algn="ctr" fontAlgn="ctr">
                        <a:buNone/>
                      </a:pPr>
                      <a:r>
                        <a:rPr lang="en-US" sz="1400" b="1" u="none" strike="noStrike">
                          <a:solidFill>
                            <a:schemeClr val="bg1"/>
                          </a:solidFill>
                          <a:effectLst/>
                          <a:latin typeface="Arial"/>
                          <a:cs typeface="Arial"/>
                        </a:rPr>
                        <a:t>2026 Moderate </a:t>
                      </a:r>
                    </a:p>
                    <a:p>
                      <a:pPr algn="ctr" fontAlgn="ctr">
                        <a:buNone/>
                      </a:pPr>
                      <a:r>
                        <a:rPr lang="en-US" sz="1400" b="1" u="none" strike="noStrike">
                          <a:solidFill>
                            <a:schemeClr val="bg1"/>
                          </a:solidFill>
                          <a:effectLst/>
                          <a:latin typeface="Arial"/>
                          <a:cs typeface="Arial"/>
                        </a:rPr>
                        <a:t>Progress </a:t>
                      </a:r>
                    </a:p>
                    <a:p>
                      <a:pPr algn="ctr" fontAlgn="ctr">
                        <a:buNone/>
                      </a:pPr>
                      <a:r>
                        <a:rPr lang="en-US" sz="1400" b="1" u="none" strike="noStrike">
                          <a:solidFill>
                            <a:schemeClr val="bg1"/>
                          </a:solidFill>
                          <a:effectLst/>
                          <a:latin typeface="Arial"/>
                          <a:cs typeface="Arial"/>
                        </a:rPr>
                        <a:t>Towards</a:t>
                      </a:r>
                    </a:p>
                    <a:p>
                      <a:pPr algn="ctr" fontAlgn="ctr">
                        <a:buNone/>
                      </a:pPr>
                      <a:r>
                        <a:rPr lang="en-US" sz="1400" b="1" u="none" strike="noStrike">
                          <a:solidFill>
                            <a:schemeClr val="bg1"/>
                          </a:solidFill>
                          <a:effectLst/>
                          <a:latin typeface="Arial"/>
                          <a:cs typeface="Arial"/>
                        </a:rPr>
                        <a:t> Targets​ </a:t>
                      </a:r>
                    </a:p>
                    <a:p>
                      <a:pPr algn="ctr" fontAlgn="ctr">
                        <a:buNone/>
                      </a:pPr>
                      <a:r>
                        <a:rPr lang="en-US" sz="1400" b="1" u="none" strike="noStrike">
                          <a:solidFill>
                            <a:schemeClr val="bg1"/>
                          </a:solidFill>
                          <a:effectLst/>
                          <a:latin typeface="Arial"/>
                          <a:cs typeface="Arial"/>
                        </a:rPr>
                        <a:t>(25-49%)</a:t>
                      </a:r>
                      <a:endParaRPr lang="en-US" sz="1400" b="1" i="0" u="none" strike="noStrike">
                        <a:solidFill>
                          <a:schemeClr val="bg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rgbClr val="1E4782"/>
                    </a:solidFill>
                  </a:tcPr>
                </a:tc>
                <a:tc>
                  <a:txBody>
                    <a:bodyPr/>
                    <a:lstStyle/>
                    <a:p>
                      <a:pPr algn="ctr" fontAlgn="ctr">
                        <a:buNone/>
                      </a:pPr>
                      <a:r>
                        <a:rPr lang="en-US" sz="1400" b="1" u="none" strike="noStrike">
                          <a:solidFill>
                            <a:schemeClr val="bg1"/>
                          </a:solidFill>
                          <a:effectLst/>
                          <a:latin typeface="Arial"/>
                          <a:cs typeface="Arial"/>
                        </a:rPr>
                        <a:t>2026 Substantial </a:t>
                      </a:r>
                    </a:p>
                    <a:p>
                      <a:pPr algn="ctr" fontAlgn="ctr">
                        <a:buNone/>
                      </a:pPr>
                      <a:r>
                        <a:rPr lang="en-US" sz="1400" b="1" u="none" strike="noStrike">
                          <a:solidFill>
                            <a:schemeClr val="bg1"/>
                          </a:solidFill>
                          <a:effectLst/>
                          <a:latin typeface="Arial"/>
                          <a:cs typeface="Arial"/>
                        </a:rPr>
                        <a:t>Progress </a:t>
                      </a:r>
                    </a:p>
                    <a:p>
                      <a:pPr algn="ctr" fontAlgn="ctr">
                        <a:buNone/>
                      </a:pPr>
                      <a:r>
                        <a:rPr lang="en-US" sz="1400" b="1" u="none" strike="noStrike">
                          <a:solidFill>
                            <a:schemeClr val="bg1"/>
                          </a:solidFill>
                          <a:effectLst/>
                          <a:latin typeface="Arial"/>
                          <a:cs typeface="Arial"/>
                        </a:rPr>
                        <a:t>Towards</a:t>
                      </a:r>
                    </a:p>
                    <a:p>
                      <a:pPr algn="ctr" fontAlgn="ctr">
                        <a:buNone/>
                      </a:pPr>
                      <a:r>
                        <a:rPr lang="en-US" sz="1400" b="1" u="none" strike="noStrike">
                          <a:solidFill>
                            <a:schemeClr val="bg1"/>
                          </a:solidFill>
                          <a:effectLst/>
                          <a:latin typeface="Arial"/>
                          <a:cs typeface="Arial"/>
                        </a:rPr>
                        <a:t> Targets​ </a:t>
                      </a:r>
                    </a:p>
                    <a:p>
                      <a:pPr algn="ctr" fontAlgn="ctr">
                        <a:buNone/>
                      </a:pPr>
                      <a:r>
                        <a:rPr lang="en-US" sz="1400" b="1" u="none" strike="noStrike">
                          <a:solidFill>
                            <a:schemeClr val="bg1"/>
                          </a:solidFill>
                          <a:effectLst/>
                          <a:latin typeface="Arial"/>
                          <a:cs typeface="Arial"/>
                        </a:rPr>
                        <a:t>(50-74%)</a:t>
                      </a:r>
                      <a:endParaRPr lang="en-US" sz="1400" b="1" i="0" u="none" strike="noStrike">
                        <a:solidFill>
                          <a:schemeClr val="bg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rgbClr val="1E4782"/>
                    </a:solidFill>
                  </a:tcPr>
                </a:tc>
                <a:tc>
                  <a:txBody>
                    <a:bodyPr/>
                    <a:lstStyle/>
                    <a:p>
                      <a:pPr algn="ctr" fontAlgn="ctr">
                        <a:buNone/>
                      </a:pPr>
                      <a:r>
                        <a:rPr lang="en-US" sz="1400" b="1" u="none" strike="noStrike">
                          <a:solidFill>
                            <a:schemeClr val="bg1"/>
                          </a:solidFill>
                          <a:effectLst/>
                          <a:latin typeface="Arial"/>
                          <a:cs typeface="Arial"/>
                        </a:rPr>
                        <a:t>2026 </a:t>
                      </a:r>
                    </a:p>
                    <a:p>
                      <a:pPr algn="ctr" fontAlgn="ctr">
                        <a:buNone/>
                      </a:pPr>
                      <a:r>
                        <a:rPr lang="en-US" sz="1400" b="1" u="none" strike="noStrike">
                          <a:solidFill>
                            <a:schemeClr val="bg1"/>
                          </a:solidFill>
                          <a:effectLst/>
                          <a:latin typeface="Arial"/>
                          <a:cs typeface="Arial"/>
                        </a:rPr>
                        <a:t>Meeting </a:t>
                      </a:r>
                    </a:p>
                    <a:p>
                      <a:pPr algn="ctr" fontAlgn="ctr">
                        <a:buNone/>
                      </a:pPr>
                      <a:r>
                        <a:rPr lang="en-US" sz="1400" b="1" u="none" strike="noStrike">
                          <a:solidFill>
                            <a:schemeClr val="bg1"/>
                          </a:solidFill>
                          <a:effectLst/>
                          <a:latin typeface="Arial"/>
                          <a:cs typeface="Arial"/>
                        </a:rPr>
                        <a:t>or</a:t>
                      </a:r>
                    </a:p>
                    <a:p>
                      <a:pPr algn="ctr" fontAlgn="ctr">
                        <a:buNone/>
                      </a:pPr>
                      <a:r>
                        <a:rPr lang="en-US" sz="1400" b="1" u="none" strike="noStrike">
                          <a:solidFill>
                            <a:schemeClr val="bg1"/>
                          </a:solidFill>
                          <a:effectLst/>
                          <a:latin typeface="Arial"/>
                          <a:cs typeface="Arial"/>
                        </a:rPr>
                        <a:t> Exceeding </a:t>
                      </a:r>
                    </a:p>
                    <a:p>
                      <a:pPr algn="ctr" fontAlgn="ctr">
                        <a:buNone/>
                      </a:pPr>
                      <a:r>
                        <a:rPr lang="en-US" sz="1400" b="1" u="none" strike="noStrike">
                          <a:solidFill>
                            <a:schemeClr val="bg1"/>
                          </a:solidFill>
                          <a:effectLst/>
                          <a:latin typeface="Arial"/>
                          <a:cs typeface="Arial"/>
                        </a:rPr>
                        <a:t>Targets </a:t>
                      </a:r>
                    </a:p>
                    <a:p>
                      <a:pPr algn="ctr" fontAlgn="ctr">
                        <a:buNone/>
                      </a:pPr>
                      <a:r>
                        <a:rPr lang="en-US" sz="1400" b="1" u="none" strike="noStrike">
                          <a:solidFill>
                            <a:schemeClr val="bg1"/>
                          </a:solidFill>
                          <a:effectLst/>
                          <a:latin typeface="Arial"/>
                          <a:cs typeface="Arial"/>
                        </a:rPr>
                        <a:t>​(75-100%) </a:t>
                      </a:r>
                      <a:endParaRPr lang="en-US" sz="1400" b="1" i="0" u="none" strike="noStrike">
                        <a:solidFill>
                          <a:schemeClr val="bg1"/>
                        </a:solidFill>
                        <a:effectLst/>
                        <a:latin typeface="Arial"/>
                        <a:cs typeface="Arial"/>
                      </a:endParaRPr>
                    </a:p>
                  </a:txBody>
                  <a:tcPr marL="45720" marR="45720">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solidFill>
                      <a:srgbClr val="1E4782"/>
                    </a:solidFill>
                  </a:tcPr>
                </a:tc>
                <a:extLst>
                  <a:ext uri="{0D108BD9-81ED-4DB2-BD59-A6C34878D82A}">
                    <a16:rowId xmlns:a16="http://schemas.microsoft.com/office/drawing/2014/main" val="2641746370"/>
                  </a:ext>
                </a:extLst>
              </a:tr>
              <a:tr h="408512">
                <a:tc>
                  <a:txBody>
                    <a:bodyPr/>
                    <a:lstStyle/>
                    <a:p>
                      <a:pPr algn="l" fontAlgn="ctr">
                        <a:buNone/>
                      </a:pPr>
                      <a:r>
                        <a:rPr lang="en-US" sz="1400" b="0" u="none" strike="noStrike">
                          <a:solidFill>
                            <a:schemeClr val="tx1"/>
                          </a:solidFill>
                          <a:effectLst/>
                          <a:latin typeface="Arial"/>
                          <a:cs typeface="Arial"/>
                        </a:rPr>
                        <a:t>ES/MS​</a:t>
                      </a:r>
                      <a:endParaRPr lang="en-US" sz="1400" b="0" i="0" u="none" strike="noStrike">
                        <a:solidFill>
                          <a:schemeClr val="tx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ctr">
                        <a:buNone/>
                      </a:pPr>
                      <a:r>
                        <a:rPr lang="en-US" sz="1400" b="0" i="0" u="none" strike="noStrike">
                          <a:solidFill>
                            <a:schemeClr val="tx1"/>
                          </a:solidFill>
                          <a:effectLst/>
                          <a:latin typeface="Arial" panose="020B0604020202020204" pitchFamily="34" charset="0"/>
                          <a:cs typeface="Arial" panose="020B0604020202020204" pitchFamily="34" charset="0"/>
                        </a:rPr>
                        <a:t>1,205</a:t>
                      </a: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3.2%</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35.7%</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46.0%</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15.1%</a:t>
                      </a:r>
                    </a:p>
                  </a:txBody>
                  <a:tcPr marL="0" marR="0" marT="0" marB="0" anchor="ctr">
                    <a:lnL w="12700" cap="flat" cmpd="sng" algn="ctr">
                      <a:solidFill>
                        <a:schemeClr val="tx2">
                          <a:lumMod val="75000"/>
                          <a:lumOff val="25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4.3%</a:t>
                      </a:r>
                    </a:p>
                  </a:txBody>
                  <a:tcPr marL="0" marR="0" marT="0" marB="0" anchor="ctr">
                    <a:lnL w="38100" cap="flat" cmpd="sng" algn="ctr">
                      <a:solidFill>
                        <a:schemeClr val="tx1"/>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35.1%</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45.7%</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14.9%</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extLst>
                  <a:ext uri="{0D108BD9-81ED-4DB2-BD59-A6C34878D82A}">
                    <a16:rowId xmlns:a16="http://schemas.microsoft.com/office/drawing/2014/main" val="4234618822"/>
                  </a:ext>
                </a:extLst>
              </a:tr>
              <a:tr h="408512">
                <a:tc>
                  <a:txBody>
                    <a:bodyPr/>
                    <a:lstStyle/>
                    <a:p>
                      <a:pPr algn="l" fontAlgn="ctr">
                        <a:buNone/>
                      </a:pPr>
                      <a:r>
                        <a:rPr lang="en-US" sz="1400" b="0" u="none" strike="noStrike">
                          <a:solidFill>
                            <a:schemeClr val="tx1"/>
                          </a:solidFill>
                          <a:effectLst/>
                          <a:latin typeface="Arial"/>
                          <a:cs typeface="Arial"/>
                        </a:rPr>
                        <a:t>MS/HS​</a:t>
                      </a:r>
                      <a:endParaRPr lang="en-US" sz="1400" b="0" i="0" u="none" strike="noStrike">
                        <a:solidFill>
                          <a:schemeClr val="tx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ctr">
                        <a:buNone/>
                      </a:pPr>
                      <a:r>
                        <a:rPr lang="en-US" sz="1400" b="0" i="0" u="none" strike="noStrike">
                          <a:solidFill>
                            <a:schemeClr val="tx1"/>
                          </a:solidFill>
                          <a:effectLst/>
                          <a:latin typeface="Arial" panose="020B0604020202020204" pitchFamily="34" charset="0"/>
                          <a:cs typeface="Arial" panose="020B0604020202020204" pitchFamily="34" charset="0"/>
                        </a:rPr>
                        <a:t>118</a:t>
                      </a: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5.8%</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59.2%</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28.3%</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6.7%</a:t>
                      </a:r>
                    </a:p>
                  </a:txBody>
                  <a:tcPr marL="0" marR="0" marT="0" marB="0" anchor="ctr">
                    <a:lnL w="12700" cap="flat" cmpd="sng" algn="ctr">
                      <a:solidFill>
                        <a:schemeClr val="tx2">
                          <a:lumMod val="75000"/>
                          <a:lumOff val="25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5.1%</a:t>
                      </a:r>
                    </a:p>
                  </a:txBody>
                  <a:tcPr marL="0" marR="0" marT="0" marB="0" anchor="ctr">
                    <a:lnL w="38100" cap="flat" cmpd="sng" algn="ctr">
                      <a:solidFill>
                        <a:schemeClr val="tx1"/>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57.6%</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30.5%</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6.8%</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extLst>
                  <a:ext uri="{0D108BD9-81ED-4DB2-BD59-A6C34878D82A}">
                    <a16:rowId xmlns:a16="http://schemas.microsoft.com/office/drawing/2014/main" val="2078390301"/>
                  </a:ext>
                </a:extLst>
              </a:tr>
              <a:tr h="408512">
                <a:tc>
                  <a:txBody>
                    <a:bodyPr/>
                    <a:lstStyle/>
                    <a:p>
                      <a:pPr algn="l" fontAlgn="ctr">
                        <a:buNone/>
                      </a:pPr>
                      <a:r>
                        <a:rPr lang="en-US" sz="1400" b="0" u="none" strike="noStrike">
                          <a:solidFill>
                            <a:schemeClr val="tx1"/>
                          </a:solidFill>
                          <a:effectLst/>
                          <a:latin typeface="Arial"/>
                          <a:cs typeface="Arial"/>
                        </a:rPr>
                        <a:t>HS only​</a:t>
                      </a:r>
                      <a:endParaRPr lang="en-US" sz="1400" b="0" i="0" u="none" strike="noStrike">
                        <a:solidFill>
                          <a:schemeClr val="tx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ctr">
                        <a:buNone/>
                      </a:pPr>
                      <a:r>
                        <a:rPr lang="en-US" sz="1400" b="0" i="0" u="none" strike="noStrike">
                          <a:solidFill>
                            <a:schemeClr val="tx1"/>
                          </a:solidFill>
                          <a:effectLst/>
                          <a:latin typeface="Arial" panose="020B0604020202020204" pitchFamily="34" charset="0"/>
                          <a:cs typeface="Arial" panose="020B0604020202020204" pitchFamily="34" charset="0"/>
                        </a:rPr>
                        <a:t>234</a:t>
                      </a: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9.3%</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60.2%</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23.3%</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7.2%</a:t>
                      </a:r>
                    </a:p>
                  </a:txBody>
                  <a:tcPr marL="0" marR="0" marT="0" marB="0" anchor="ctr">
                    <a:lnL w="12700" cap="flat" cmpd="sng" algn="ctr">
                      <a:solidFill>
                        <a:schemeClr val="tx2">
                          <a:lumMod val="75000"/>
                          <a:lumOff val="25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18.4%</a:t>
                      </a:r>
                    </a:p>
                  </a:txBody>
                  <a:tcPr marL="0" marR="0" marT="0" marB="0" anchor="ctr">
                    <a:lnL w="38100" cap="flat" cmpd="sng" algn="ctr">
                      <a:solidFill>
                        <a:schemeClr val="tx1"/>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56.8%</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18.4%</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0" i="0" u="none" strike="noStrike" kern="1200">
                          <a:solidFill>
                            <a:schemeClr val="tx1"/>
                          </a:solidFill>
                          <a:effectLst/>
                          <a:latin typeface="Arial" panose="020B0604020202020204" pitchFamily="34" charset="0"/>
                          <a:ea typeface="+mn-ea"/>
                          <a:cs typeface="Arial" panose="020B0604020202020204" pitchFamily="34" charset="0"/>
                        </a:rPr>
                        <a:t>6.4%</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extLst>
                  <a:ext uri="{0D108BD9-81ED-4DB2-BD59-A6C34878D82A}">
                    <a16:rowId xmlns:a16="http://schemas.microsoft.com/office/drawing/2014/main" val="660391163"/>
                  </a:ext>
                </a:extLst>
              </a:tr>
              <a:tr h="408512">
                <a:tc>
                  <a:txBody>
                    <a:bodyPr/>
                    <a:lstStyle/>
                    <a:p>
                      <a:pPr algn="l" fontAlgn="ctr">
                        <a:buNone/>
                      </a:pPr>
                      <a:r>
                        <a:rPr lang="en-US" sz="1400" b="1" u="none" strike="noStrike">
                          <a:solidFill>
                            <a:schemeClr val="tx1"/>
                          </a:solidFill>
                          <a:effectLst/>
                          <a:latin typeface="Arial"/>
                          <a:cs typeface="Arial"/>
                        </a:rPr>
                        <a:t>Total​</a:t>
                      </a:r>
                      <a:endParaRPr lang="en-US" sz="1400" b="1" i="0" u="none" strike="noStrike">
                        <a:solidFill>
                          <a:schemeClr val="tx1"/>
                        </a:solidFill>
                        <a:effectLst/>
                        <a:latin typeface="Arial"/>
                        <a:cs typeface="Arial"/>
                      </a:endParaRP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ctr">
                        <a:buNone/>
                      </a:pPr>
                      <a:r>
                        <a:rPr lang="en-US" sz="1400" b="1" i="0" u="none" strike="noStrike">
                          <a:solidFill>
                            <a:schemeClr val="tx1"/>
                          </a:solidFill>
                          <a:effectLst/>
                          <a:latin typeface="Arial" panose="020B0604020202020204" pitchFamily="34" charset="0"/>
                          <a:cs typeface="Arial" panose="020B0604020202020204" pitchFamily="34" charset="0"/>
                        </a:rPr>
                        <a:t>1,557</a:t>
                      </a:r>
                    </a:p>
                  </a:txBody>
                  <a:tcPr marL="45720" marR="4572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4.3%</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41.2%</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41.2%</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13.2%</a:t>
                      </a:r>
                    </a:p>
                  </a:txBody>
                  <a:tcPr marL="0" marR="0" marT="0" marB="0" anchor="ctr">
                    <a:lnL w="12700" cap="flat" cmpd="sng" algn="ctr">
                      <a:solidFill>
                        <a:schemeClr val="tx2">
                          <a:lumMod val="75000"/>
                          <a:lumOff val="25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6.5%</a:t>
                      </a:r>
                    </a:p>
                  </a:txBody>
                  <a:tcPr marL="0" marR="0" marT="0" marB="0" anchor="ctr">
                    <a:lnL w="38100" cap="flat" cmpd="sng" algn="ctr">
                      <a:solidFill>
                        <a:schemeClr val="tx1"/>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40.1%</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40.5%</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tc>
                  <a:txBody>
                    <a:bodyPr/>
                    <a:lstStyle/>
                    <a:p>
                      <a:pPr algn="ctr" fontAlgn="b">
                        <a:buNone/>
                      </a:pPr>
                      <a:r>
                        <a:rPr lang="en-US" sz="1400" b="1" i="0" u="none" strike="noStrike" kern="1200">
                          <a:solidFill>
                            <a:schemeClr val="tx1"/>
                          </a:solidFill>
                          <a:effectLst/>
                          <a:latin typeface="Arial" panose="020B0604020202020204" pitchFamily="34" charset="0"/>
                          <a:ea typeface="+mn-ea"/>
                          <a:cs typeface="Arial" panose="020B0604020202020204" pitchFamily="34" charset="0"/>
                        </a:rPr>
                        <a:t>13.0%</a:t>
                      </a:r>
                    </a:p>
                  </a:txBody>
                  <a:tcPr marL="0" marR="0" marT="0" marB="0" anchor="ctr">
                    <a:lnL w="12700" cap="flat" cmpd="sng" algn="ctr">
                      <a:solidFill>
                        <a:schemeClr val="tx2">
                          <a:lumMod val="75000"/>
                          <a:lumOff val="25000"/>
                        </a:schemeClr>
                      </a:solidFill>
                      <a:prstDash val="solid"/>
                      <a:round/>
                      <a:headEnd type="none" w="med" len="med"/>
                      <a:tailEnd type="none" w="med" len="med"/>
                    </a:lnL>
                    <a:lnR w="12700" cap="flat" cmpd="sng" algn="ctr">
                      <a:solidFill>
                        <a:schemeClr val="tx2">
                          <a:lumMod val="75000"/>
                          <a:lumOff val="25000"/>
                        </a:schemeClr>
                      </a:solidFill>
                      <a:prstDash val="solid"/>
                      <a:round/>
                      <a:headEnd type="none" w="med" len="med"/>
                      <a:tailEnd type="none" w="med" len="med"/>
                    </a:lnR>
                    <a:lnT w="12700" cap="flat" cmpd="sng" algn="ctr">
                      <a:solidFill>
                        <a:schemeClr val="tx2">
                          <a:lumMod val="75000"/>
                          <a:lumOff val="25000"/>
                        </a:schemeClr>
                      </a:solidFill>
                      <a:prstDash val="solid"/>
                      <a:round/>
                      <a:headEnd type="none" w="med" len="med"/>
                      <a:tailEnd type="none" w="med" len="med"/>
                    </a:lnT>
                    <a:lnB w="12700" cap="flat" cmpd="sng" algn="ctr">
                      <a:solidFill>
                        <a:schemeClr val="tx2">
                          <a:lumMod val="75000"/>
                          <a:lumOff val="25000"/>
                        </a:schemeClr>
                      </a:solidFill>
                      <a:prstDash val="solid"/>
                      <a:round/>
                      <a:headEnd type="none" w="med" len="med"/>
                      <a:tailEnd type="none" w="med" len="med"/>
                    </a:lnB>
                  </a:tcPr>
                </a:tc>
                <a:extLst>
                  <a:ext uri="{0D108BD9-81ED-4DB2-BD59-A6C34878D82A}">
                    <a16:rowId xmlns:a16="http://schemas.microsoft.com/office/drawing/2014/main" val="354178061"/>
                  </a:ext>
                </a:extLst>
              </a:tr>
            </a:tbl>
          </a:graphicData>
        </a:graphic>
      </p:graphicFrame>
      <p:sp>
        <p:nvSpPr>
          <p:cNvPr id="6" name="TextBox 5">
            <a:extLst>
              <a:ext uri="{FF2B5EF4-FFF2-40B4-BE49-F238E27FC236}">
                <a16:creationId xmlns:a16="http://schemas.microsoft.com/office/drawing/2014/main" id="{2C1EAB6D-49BA-538D-D46F-5CF354A2167D}"/>
              </a:ext>
            </a:extLst>
          </p:cNvPr>
          <p:cNvSpPr txBox="1"/>
          <p:nvPr/>
        </p:nvSpPr>
        <p:spPr>
          <a:xfrm>
            <a:off x="6995115" y="5767387"/>
            <a:ext cx="4994327"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00">
                <a:latin typeface="Arial"/>
                <a:cs typeface="Arial"/>
              </a:rPr>
              <a:t>Due to rounding, the sum of the progress categories may not equal 100. </a:t>
            </a:r>
          </a:p>
        </p:txBody>
      </p:sp>
    </p:spTree>
    <p:extLst>
      <p:ext uri="{BB962C8B-B14F-4D97-AF65-F5344CB8AC3E}">
        <p14:creationId xmlns:p14="http://schemas.microsoft.com/office/powerpoint/2010/main" val="3484571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96FBB5-131E-B187-6CA6-0D39A9D43390}"/>
              </a:ext>
            </a:extLst>
          </p:cNvPr>
          <p:cNvSpPr>
            <a:spLocks noGrp="1"/>
          </p:cNvSpPr>
          <p:nvPr>
            <p:ph type="title"/>
          </p:nvPr>
        </p:nvSpPr>
        <p:spPr>
          <a:xfrm>
            <a:off x="173179" y="308699"/>
            <a:ext cx="10515600" cy="861002"/>
          </a:xfrm>
        </p:spPr>
        <p:txBody>
          <a:bodyPr/>
          <a:lstStyle/>
          <a:p>
            <a:r>
              <a:rPr lang="en-US"/>
              <a:t>Schools of Recognition</a:t>
            </a:r>
          </a:p>
        </p:txBody>
      </p:sp>
      <p:sp>
        <p:nvSpPr>
          <p:cNvPr id="6" name="Content Placeholder 5">
            <a:extLst>
              <a:ext uri="{FF2B5EF4-FFF2-40B4-BE49-F238E27FC236}">
                <a16:creationId xmlns:a16="http://schemas.microsoft.com/office/drawing/2014/main" id="{C8E956F3-6428-D7B8-E008-7E749FC5AF95}"/>
              </a:ext>
            </a:extLst>
          </p:cNvPr>
          <p:cNvSpPr>
            <a:spLocks noGrp="1"/>
          </p:cNvSpPr>
          <p:nvPr>
            <p:ph idx="1"/>
          </p:nvPr>
        </p:nvSpPr>
        <p:spPr>
          <a:xfrm>
            <a:off x="173179" y="1591254"/>
            <a:ext cx="11890665" cy="4414692"/>
          </a:xfrm>
        </p:spPr>
        <p:txBody>
          <a:bodyPr/>
          <a:lstStyle/>
          <a:p>
            <a:r>
              <a:rPr lang="en-US"/>
              <a:t>DESE has identified 56 Schools of Recognition</a:t>
            </a:r>
          </a:p>
          <a:p>
            <a:endParaRPr lang="en-US"/>
          </a:p>
          <a:p>
            <a:r>
              <a:rPr lang="en-US"/>
              <a:t>Identified based on official accountability results, with an emphasis on improvement in ELA and Math achievement</a:t>
            </a:r>
          </a:p>
          <a:p>
            <a:endParaRPr lang="en-US"/>
          </a:p>
          <a:p>
            <a:r>
              <a:rPr lang="en-US"/>
              <a:t>Notation displayed on the school’s official accountability report and on DESE’s website</a:t>
            </a:r>
          </a:p>
        </p:txBody>
      </p:sp>
    </p:spTree>
    <p:extLst>
      <p:ext uri="{BB962C8B-B14F-4D97-AF65-F5344CB8AC3E}">
        <p14:creationId xmlns:p14="http://schemas.microsoft.com/office/powerpoint/2010/main" val="3973447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a12eb2f-f040-4639-9fb2-5a6588dc8035" xsi:nil="true"/>
    <lcf76f155ced4ddcb4097134ff3c332f xmlns="0128f6a2-0fe6-40ac-973e-bb0bf351512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C0EA0BB4E6A684694772750B001C800" ma:contentTypeVersion="15" ma:contentTypeDescription="Create a new document." ma:contentTypeScope="" ma:versionID="0f90ca5a2085d8c0a242a18c5743b1a5">
  <xsd:schema xmlns:xsd="http://www.w3.org/2001/XMLSchema" xmlns:xs="http://www.w3.org/2001/XMLSchema" xmlns:p="http://schemas.microsoft.com/office/2006/metadata/properties" xmlns:ns2="0128f6a2-0fe6-40ac-973e-bb0bf351512f" xmlns:ns3="7a12eb2f-f040-4639-9fb2-5a6588dc8035" targetNamespace="http://schemas.microsoft.com/office/2006/metadata/properties" ma:root="true" ma:fieldsID="cb07360ac9a85e116485bb8f524b855d" ns2:_="" ns3:_="">
    <xsd:import namespace="0128f6a2-0fe6-40ac-973e-bb0bf351512f"/>
    <xsd:import namespace="7a12eb2f-f040-4639-9fb2-5a6588dc80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28f6a2-0fe6-40ac-973e-bb0bf35151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12eb2f-f040-4639-9fb2-5a6588dc80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7bb8feb-9677-4bc1-b64f-9fa6907871bd}" ma:internalName="TaxCatchAll" ma:showField="CatchAllData" ma:web="7a12eb2f-f040-4639-9fb2-5a6588dc80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649671-6F31-4B50-9257-3E5C81E7FB2B}">
  <ds:schemaRefs>
    <ds:schemaRef ds:uri="http://www.w3.org/XML/1998/namespace"/>
    <ds:schemaRef ds:uri="http://purl.org/dc/dcmitype/"/>
    <ds:schemaRef ds:uri="http://schemas.microsoft.com/office/2006/metadata/properties"/>
    <ds:schemaRef ds:uri="http://schemas.microsoft.com/office/2006/documentManagement/types"/>
    <ds:schemaRef ds:uri="7a12eb2f-f040-4639-9fb2-5a6588dc8035"/>
    <ds:schemaRef ds:uri="http://purl.org/dc/elements/1.1/"/>
    <ds:schemaRef ds:uri="http://schemas.openxmlformats.org/package/2006/metadata/core-properties"/>
    <ds:schemaRef ds:uri="http://schemas.microsoft.com/office/infopath/2007/PartnerControls"/>
    <ds:schemaRef ds:uri="0128f6a2-0fe6-40ac-973e-bb0bf351512f"/>
    <ds:schemaRef ds:uri="http://purl.org/dc/terms/"/>
  </ds:schemaRefs>
</ds:datastoreItem>
</file>

<file path=customXml/itemProps2.xml><?xml version="1.0" encoding="utf-8"?>
<ds:datastoreItem xmlns:ds="http://schemas.openxmlformats.org/officeDocument/2006/customXml" ds:itemID="{2643A678-3B62-4638-847B-287AF504625A}">
  <ds:schemaRefs>
    <ds:schemaRef ds:uri="http://schemas.microsoft.com/sharepoint/v3/contenttype/forms"/>
  </ds:schemaRefs>
</ds:datastoreItem>
</file>

<file path=customXml/itemProps3.xml><?xml version="1.0" encoding="utf-8"?>
<ds:datastoreItem xmlns:ds="http://schemas.openxmlformats.org/officeDocument/2006/customXml" ds:itemID="{6D3F9EFA-CBFC-44FF-8C89-AFCD06842C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28f6a2-0fe6-40ac-973e-bb0bf351512f"/>
    <ds:schemaRef ds:uri="7a12eb2f-f040-4639-9fb2-5a6588dc80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7</TotalTime>
  <Words>2415</Words>
  <Application>Microsoft Office PowerPoint</Application>
  <PresentationFormat>Widescreen</PresentationFormat>
  <Paragraphs>994</Paragraphs>
  <Slides>22</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Arial</vt:lpstr>
      <vt:lpstr>Open Sans Light</vt:lpstr>
      <vt:lpstr>Office Theme</vt:lpstr>
      <vt:lpstr>2026 MCAS and Accountability Results</vt:lpstr>
      <vt:lpstr>Timeline of Release</vt:lpstr>
      <vt:lpstr>MCAS Family Portal</vt:lpstr>
      <vt:lpstr>MCAS Family Portal </vt:lpstr>
      <vt:lpstr>MCAS Results</vt:lpstr>
      <vt:lpstr>2026 ELA Results for Grades 3-8</vt:lpstr>
      <vt:lpstr>2026 ELA Results by Student Group for Grades 3-8</vt:lpstr>
      <vt:lpstr>2026 Math Results for Grades 3-8</vt:lpstr>
      <vt:lpstr>2026 Math Results by Student Group for Grades 3-8</vt:lpstr>
      <vt:lpstr>2026 ELA Results for Grade 10</vt:lpstr>
      <vt:lpstr>2026 Math Results for Grade 10</vt:lpstr>
      <vt:lpstr>2026 STE Results by Grade</vt:lpstr>
      <vt:lpstr>2026 Civics Results</vt:lpstr>
      <vt:lpstr>2026 MCAS Results for  Chronically Absent Students</vt:lpstr>
      <vt:lpstr>A majority of schools have stabilized</vt:lpstr>
      <vt:lpstr>56 Districts Met or Exceeded 2019 Levels of Achievement in Grades 3-8</vt:lpstr>
      <vt:lpstr>2026 Accountability Results</vt:lpstr>
      <vt:lpstr>Massachusetts’ Accountability System</vt:lpstr>
      <vt:lpstr>Overall Accountability Classification</vt:lpstr>
      <vt:lpstr>2026 School Accountability Results</vt:lpstr>
      <vt:lpstr>Progress Towards Targets</vt:lpstr>
      <vt:lpstr>Schools of Recognition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BESE September 22, 2026 Regular Meeting Item 3b Attachment: 2026 MCAS and Accountability Results</dc:title>
  <dc:creator>DESE</dc:creator>
  <cp:lastModifiedBy>Zou, Dong (EOE)</cp:lastModifiedBy>
  <cp:revision>24</cp:revision>
  <cp:lastPrinted>2025-09-09T14:49:35Z</cp:lastPrinted>
  <dcterms:created xsi:type="dcterms:W3CDTF">2025-07-28T12:45:59Z</dcterms:created>
  <dcterms:modified xsi:type="dcterms:W3CDTF">2026-09-23T02:56:12Z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Sep 22 2026 12:00AM</vt:lpwstr>
  </property>
</Properties>
</file>