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sldIdLst>
    <p:sldId id="478" r:id="rId5"/>
    <p:sldId id="479" r:id="rId6"/>
    <p:sldId id="481" r:id="rId7"/>
    <p:sldId id="477" r:id="rId8"/>
    <p:sldId id="480" r:id="rId9"/>
    <p:sldId id="483" r:id="rId10"/>
    <p:sldId id="486" r:id="rId11"/>
    <p:sldId id="484" r:id="rId12"/>
    <p:sldId id="48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2978B1-7EA7-34FE-E83B-1CE1A19D0846}" name="Milligan, Chiniqua (DESE)" initials="CM" userId="S::Chiniqua.N.Milligan@mass.gov::d706b0db-9a20-4c8a-9188-909d71622dab" providerId="AD"/>
  <p188:author id="{C47EF4D6-2FE8-A690-EBD5-26D6F2AFA2CE}" name="Graham, Samantha (DESE)" initials="SG" userId="S::Samantha.Graham@mass.gov::0e0c35af-89b4-4590-b4b5-84f990c5006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7F541-876C-40B9-8951-0CF7FE17449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6E7EE-FD12-4FD6-8113-849740038C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723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*Some of the high-level activities the council did over the summer.</a:t>
            </a:r>
          </a:p>
          <a:p>
            <a:pPr lv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*A Data Party is an opportunity for the council to learn about Massachusetts educational and education-related youth data; gain data analysis and interpretation skills; and take a deeper dive into the data to identify areas of strength and concerns.  </a:t>
            </a:r>
          </a:p>
          <a:p>
            <a:pPr lvl="1"/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6E7EE-FD12-4FD6-8113-849740038C9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02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6E7EE-FD12-4FD6-8113-849740038C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346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66E7EE-FD12-4FD6-8113-849740038C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51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7D900-6104-787C-D92C-FB63A1A972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04053"/>
            <a:ext cx="9144000" cy="147244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16069-EDE6-DDF2-6EC7-874FE1D46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95938" y="4060688"/>
            <a:ext cx="837206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046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BE67-0B18-6729-8CAD-7096B7F7B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2B03C-3750-3964-6DF2-321E05B4C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9AE72-65A7-BE5E-2D77-772380FB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461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47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0B49B-6A01-C33A-0322-4A582C80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6C5C32-99E4-47FB-B913-8AAF75C972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F8C3D-9D7D-B2CD-5D1B-0D2914F81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612985-CAAD-F89A-8B15-2EEB3D5DA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2461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93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72E8-E053-8599-D3DB-611813102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6D032-A504-3680-C855-79C90E555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D7268-7C25-A1DA-8282-3880F4540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D3045-714B-6B7C-0A0E-0BD0FE57F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4CA40-1D62-4AD3-3E92-BA3CAF882D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A40648-C721-DEEF-0C47-274CDC180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4109" y="6356350"/>
            <a:ext cx="2743200" cy="365125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6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DD893-1D45-B476-696F-CCB70F3B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2522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27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DD893-1D45-B476-696F-CCB70F3BB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2522" y="6356350"/>
            <a:ext cx="2743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1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0254B-E257-CF8B-1A82-0AAA309BF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D55581-BD51-59F9-1142-F9559D5BE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B838E-8460-EF8A-C4E3-3CC084555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A60E36-1BF3-8344-E04C-2A7E9AB54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2522" y="6356350"/>
            <a:ext cx="2743200" cy="365125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0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95598" dist="50800" dir="5400000" algn="ctr" rotWithShape="0">
              <a:srgbClr val="000000">
                <a:alpha val="2955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9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F8F61A-6323-4A77-6E61-2B79CB5E7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06B54-B9C4-7A35-2E27-2AA5DBDE8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97CE7-9CE2-858B-C03A-4B964AACD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252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Avenir Medium" panose="02000503020000020003" pitchFamily="2" charset="0"/>
              </a:defRPr>
            </a:lvl1pPr>
          </a:lstStyle>
          <a:p>
            <a:fld id="{13A353A2-CE36-E94F-93C5-9A60637B4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8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bg1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Avenir Medium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bg1"/>
          </a:solidFill>
          <a:latin typeface="Avenir Medium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bg1"/>
          </a:solidFill>
          <a:latin typeface="Avenir Medium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venir Medium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bg1"/>
          </a:solidFill>
          <a:latin typeface="Avenir Medium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53F2D3-D9F1-A0E6-9B6A-6EC2D157E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State Student Advisory Council 2026-2027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E43C8B1-199E-B228-97AC-CEFDA9ACCC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/>
              <a:t>Sara Khan, SSAC Chair &amp; Student BESE Member</a:t>
            </a:r>
          </a:p>
          <a:p>
            <a:pPr algn="ctr"/>
            <a:r>
              <a:rPr lang="en-US" sz="3200"/>
              <a:t>October 27, 2026 </a:t>
            </a:r>
          </a:p>
        </p:txBody>
      </p:sp>
    </p:spTree>
    <p:extLst>
      <p:ext uri="{BB962C8B-B14F-4D97-AF65-F5344CB8AC3E}">
        <p14:creationId xmlns:p14="http://schemas.microsoft.com/office/powerpoint/2010/main" val="56954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B1FF3-E167-46CA-BDE2-DFD91174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8DA67-C637-6BBA-5F7A-6CD81112B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Summer Leadership Retreat/Data Party</a:t>
            </a:r>
          </a:p>
          <a:p>
            <a:r>
              <a:rPr lang="en-US" dirty="0"/>
              <a:t>2026-2027 Council Year’s Focus </a:t>
            </a:r>
          </a:p>
          <a:p>
            <a:r>
              <a:rPr lang="en-US" dirty="0"/>
              <a:t>All Council Meeting</a:t>
            </a:r>
          </a:p>
          <a:p>
            <a:r>
              <a:rPr lang="en-US" dirty="0"/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158454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1395F-6508-BC3B-4BE4-3888BA139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Summer Leadership Retreat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8CEEF-8B77-5BA7-B70D-EAC7E23F4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venir Medium"/>
              </a:rPr>
              <a:t>Elected SSAC Leadership</a:t>
            </a:r>
            <a:endParaRPr lang="en-US" dirty="0"/>
          </a:p>
          <a:p>
            <a:r>
              <a:rPr lang="en-US" dirty="0"/>
              <a:t>DESE Commissioner spoke to council</a:t>
            </a:r>
          </a:p>
          <a:p>
            <a:r>
              <a:rPr lang="en-US" dirty="0"/>
              <a:t>Held Data Party to identify council focus for the year</a:t>
            </a:r>
          </a:p>
          <a:p>
            <a:r>
              <a:rPr lang="en-US" dirty="0">
                <a:latin typeface="Avenir Medium"/>
              </a:rPr>
              <a:t>Identified benchmarks for the year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61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F97CD7-C280-4444-7C26-D9A4AF76D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for Determining the Focus for the Council Year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B7CBDA-58EF-9B93-1D0B-400E2FFBEF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Priority concerns of the students are submitted during the council’s registration and voting processes.</a:t>
            </a:r>
          </a:p>
          <a:p>
            <a:endParaRPr lang="en-US" dirty="0"/>
          </a:p>
          <a:p>
            <a:r>
              <a:rPr lang="en-US" dirty="0"/>
              <a:t>Submitted concerns are reviewed and contextualize into themes </a:t>
            </a:r>
          </a:p>
          <a:p>
            <a:endParaRPr lang="en-US" dirty="0"/>
          </a:p>
          <a:p>
            <a:r>
              <a:rPr lang="en-US" dirty="0"/>
              <a:t>Data centered around concerns/themes are analyzed and students come to consensus on the focus for the year through the Data Party held during the summer leadership retreat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" name="Picture Placeholder 9" descr="Funnel with text from left side demonstrating how council came to focus for the year.">
            <a:extLst>
              <a:ext uri="{FF2B5EF4-FFF2-40B4-BE49-F238E27FC236}">
                <a16:creationId xmlns:a16="http://schemas.microsoft.com/office/drawing/2014/main" id="{BCFB7976-57AF-1F23-7D5A-F0BC6B87D41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53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34C7A5-253A-B6D2-1C2B-800326A19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Academic Climate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930A4-4BA1-8D3A-6A29-8560483BD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u="sng" dirty="0"/>
          </a:p>
          <a:p>
            <a:pPr marL="0" indent="0">
              <a:buNone/>
            </a:pPr>
            <a:r>
              <a:rPr lang="en-US" b="1" dirty="0"/>
              <a:t>Academic climate</a:t>
            </a:r>
            <a:r>
              <a:rPr lang="en-US" dirty="0"/>
              <a:t> refers to students’ perceptions of the extent to which their school’s instructional environment is </a:t>
            </a:r>
            <a:r>
              <a:rPr lang="en-US" b="1" dirty="0"/>
              <a:t>student-centered, inclusive, relevant, and supportive of learning.  </a:t>
            </a:r>
            <a:r>
              <a:rPr lang="en-US" dirty="0"/>
              <a:t>This includes opportunities for student voice and autonomy, culturally responsive instruction and materials, and an emphasis on understanding rather than performance pressure.</a:t>
            </a: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270407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B074-816E-4D8A-9EF5-113F255C7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Academic Climate Data</a:t>
            </a:r>
          </a:p>
        </p:txBody>
      </p:sp>
      <p:graphicFrame>
        <p:nvGraphicFramePr>
          <p:cNvPr id="10" name="Table 9" descr="Relevance and Representation">
            <a:extLst>
              <a:ext uri="{FF2B5EF4-FFF2-40B4-BE49-F238E27FC236}">
                <a16:creationId xmlns:a16="http://schemas.microsoft.com/office/drawing/2014/main" id="{2A6279F0-0C8C-E772-4194-0424BF6B9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965011"/>
              </p:ext>
            </p:extLst>
          </p:nvPr>
        </p:nvGraphicFramePr>
        <p:xfrm>
          <a:off x="573943" y="2357867"/>
          <a:ext cx="6610103" cy="2099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227">
                  <a:extLst>
                    <a:ext uri="{9D8B030D-6E8A-4147-A177-3AD203B41FA5}">
                      <a16:colId xmlns:a16="http://schemas.microsoft.com/office/drawing/2014/main" val="2847002510"/>
                    </a:ext>
                  </a:extLst>
                </a:gridCol>
                <a:gridCol w="1338520">
                  <a:extLst>
                    <a:ext uri="{9D8B030D-6E8A-4147-A177-3AD203B41FA5}">
                      <a16:colId xmlns:a16="http://schemas.microsoft.com/office/drawing/2014/main" val="1257464465"/>
                    </a:ext>
                  </a:extLst>
                </a:gridCol>
                <a:gridCol w="1340356">
                  <a:extLst>
                    <a:ext uri="{9D8B030D-6E8A-4147-A177-3AD203B41FA5}">
                      <a16:colId xmlns:a16="http://schemas.microsoft.com/office/drawing/2014/main" val="1864280534"/>
                    </a:ext>
                  </a:extLst>
                </a:gridCol>
              </a:tblGrid>
              <a:tr h="25716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/>
                        <a:t>Relevance &amp; Representation :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64363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/>
                        <a:t>What I'm learning is relevant to me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24796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/>
                        <a:t>Read books that include people similar to 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1308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/>
                        <a:t>Textbooks/materials reflect my race, background, and identity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83010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D7450-C51C-A7C4-56ED-2560B1D24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3" y="1774371"/>
            <a:ext cx="10515600" cy="52360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Views on Climate and Learning (VOCAL): 2026</a:t>
            </a:r>
          </a:p>
          <a:p>
            <a:pPr marL="0" indent="0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</p:txBody>
      </p:sp>
      <p:graphicFrame>
        <p:nvGraphicFramePr>
          <p:cNvPr id="11" name="Table 10" descr="Support and Pressure">
            <a:extLst>
              <a:ext uri="{FF2B5EF4-FFF2-40B4-BE49-F238E27FC236}">
                <a16:creationId xmlns:a16="http://schemas.microsoft.com/office/drawing/2014/main" id="{C20B927D-75B2-E20C-954F-39CB4D5DC7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225560"/>
              </p:ext>
            </p:extLst>
          </p:nvPr>
        </p:nvGraphicFramePr>
        <p:xfrm>
          <a:off x="573943" y="4540567"/>
          <a:ext cx="6610103" cy="2099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227">
                  <a:extLst>
                    <a:ext uri="{9D8B030D-6E8A-4147-A177-3AD203B41FA5}">
                      <a16:colId xmlns:a16="http://schemas.microsoft.com/office/drawing/2014/main" val="2847002510"/>
                    </a:ext>
                  </a:extLst>
                </a:gridCol>
                <a:gridCol w="1338520">
                  <a:extLst>
                    <a:ext uri="{9D8B030D-6E8A-4147-A177-3AD203B41FA5}">
                      <a16:colId xmlns:a16="http://schemas.microsoft.com/office/drawing/2014/main" val="1257464465"/>
                    </a:ext>
                  </a:extLst>
                </a:gridCol>
                <a:gridCol w="1340356">
                  <a:extLst>
                    <a:ext uri="{9D8B030D-6E8A-4147-A177-3AD203B41FA5}">
                      <a16:colId xmlns:a16="http://schemas.microsoft.com/office/drawing/2014/main" val="1864280534"/>
                    </a:ext>
                  </a:extLst>
                </a:gridCol>
              </a:tblGrid>
              <a:tr h="3636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ptos"/>
                        </a:rPr>
                        <a:t>Support &amp; Pressure 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64363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ptos"/>
                        </a:rPr>
                        <a:t>Teachers use my interests to help me </a:t>
                      </a:r>
                      <a:r>
                        <a:rPr lang="en-US" sz="1800" b="0" i="0" u="none" strike="noStrike" noProof="0">
                          <a:latin typeface="Aptos"/>
                        </a:rPr>
                        <a:t>learn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24796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latin typeface="Aptos"/>
                        </a:rPr>
                        <a:t>Teachers use my interests to help me </a:t>
                      </a:r>
                      <a:r>
                        <a:rPr lang="en-US" sz="1800" b="0" i="0" u="none" strike="noStrike" noProof="0">
                          <a:latin typeface="Aptos"/>
                        </a:rPr>
                        <a:t>learn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1308"/>
                  </a:ext>
                </a:extLst>
              </a:tr>
              <a:tr h="4530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Pressure to perform well is unhealthy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83010"/>
                  </a:ext>
                </a:extLst>
              </a:tr>
            </a:tbl>
          </a:graphicData>
        </a:graphic>
      </p:graphicFrame>
      <p:graphicFrame>
        <p:nvGraphicFramePr>
          <p:cNvPr id="7" name="Table 6" descr="Student Voice and Autonomy">
            <a:extLst>
              <a:ext uri="{FF2B5EF4-FFF2-40B4-BE49-F238E27FC236}">
                <a16:creationId xmlns:a16="http://schemas.microsoft.com/office/drawing/2014/main" id="{7218E6D0-455A-DF56-26F5-F4A59D4D3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345000"/>
              </p:ext>
            </p:extLst>
          </p:nvPr>
        </p:nvGraphicFramePr>
        <p:xfrm>
          <a:off x="7552759" y="2607847"/>
          <a:ext cx="451405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9296">
                  <a:extLst>
                    <a:ext uri="{9D8B030D-6E8A-4147-A177-3AD203B41FA5}">
                      <a16:colId xmlns:a16="http://schemas.microsoft.com/office/drawing/2014/main" val="2847002510"/>
                    </a:ext>
                  </a:extLst>
                </a:gridCol>
                <a:gridCol w="661659">
                  <a:extLst>
                    <a:ext uri="{9D8B030D-6E8A-4147-A177-3AD203B41FA5}">
                      <a16:colId xmlns:a16="http://schemas.microsoft.com/office/drawing/2014/main" val="2012656311"/>
                    </a:ext>
                  </a:extLst>
                </a:gridCol>
                <a:gridCol w="642041">
                  <a:extLst>
                    <a:ext uri="{9D8B030D-6E8A-4147-A177-3AD203B41FA5}">
                      <a16:colId xmlns:a16="http://schemas.microsoft.com/office/drawing/2014/main" val="1166158175"/>
                    </a:ext>
                  </a:extLst>
                </a:gridCol>
                <a:gridCol w="650084">
                  <a:extLst>
                    <a:ext uri="{9D8B030D-6E8A-4147-A177-3AD203B41FA5}">
                      <a16:colId xmlns:a16="http://schemas.microsoft.com/office/drawing/2014/main" val="1257464465"/>
                    </a:ext>
                  </a:extLst>
                </a:gridCol>
                <a:gridCol w="650976">
                  <a:extLst>
                    <a:ext uri="{9D8B030D-6E8A-4147-A177-3AD203B41FA5}">
                      <a16:colId xmlns:a16="http://schemas.microsoft.com/office/drawing/2014/main" val="1864280534"/>
                    </a:ext>
                  </a:extLst>
                </a:gridCol>
              </a:tblGrid>
              <a:tr h="25031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Student Voice &amp; Autonomy: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5th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10th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64363"/>
                  </a:ext>
                </a:extLst>
              </a:tr>
              <a:tr h="309915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Voice in deciding school rules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24796"/>
                  </a:ext>
                </a:extLst>
              </a:tr>
              <a:tr h="441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OK to suggest other ways to do my work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1308"/>
                  </a:ext>
                </a:extLst>
              </a:tr>
              <a:tr h="4410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>
                          <a:latin typeface="Aptos"/>
                        </a:rPr>
                        <a:t>Teachers ask students for feedback on instruction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883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3899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BAF83-99F2-E86F-A9C1-645884572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September All Council Kick-Off Meeting Highlight</a:t>
            </a:r>
          </a:p>
        </p:txBody>
      </p:sp>
      <p:sp>
        <p:nvSpPr>
          <p:cNvPr id="3" name="Content Placeholder 2" descr="Council met all together for 1 hour then broke into regions for 2 hours;&#10;Collectively reviewed council structure, goals and focus for the year;Commissioner presented the new graduation framework; Every region held their data parties &#10;">
            <a:extLst>
              <a:ext uri="{FF2B5EF4-FFF2-40B4-BE49-F238E27FC236}">
                <a16:creationId xmlns:a16="http://schemas.microsoft.com/office/drawing/2014/main" id="{7718D787-5B3D-D97D-5C6A-08693EECE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  <p:sp>
        <p:nvSpPr>
          <p:cNvPr id="5" name="TextBox 4" descr="Council met all together for 1 hour then broke into regions for 2 hours&#10;Collectively reviewed council structure, goals and focus for the year&#10;Commissioner presented the new graduation framework&#10;Every region held their data parties &#10;">
            <a:extLst>
              <a:ext uri="{FF2B5EF4-FFF2-40B4-BE49-F238E27FC236}">
                <a16:creationId xmlns:a16="http://schemas.microsoft.com/office/drawing/2014/main" id="{ADE3E4C4-35F7-5E5E-2FE8-8BA86FA42E26}"/>
              </a:ext>
            </a:extLst>
          </p:cNvPr>
          <p:cNvSpPr txBox="1"/>
          <p:nvPr/>
        </p:nvSpPr>
        <p:spPr>
          <a:xfrm>
            <a:off x="838200" y="2000552"/>
            <a:ext cx="9730596" cy="31813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 dirty="0">
                <a:solidFill>
                  <a:srgbClr val="0E2841"/>
                </a:solidFill>
                <a:latin typeface="Avenir Medium" panose="02000503020000020003"/>
                <a:cs typeface="Arial"/>
              </a:rPr>
              <a:t>Council met all together for 1 hour then broke into regions for 2 hours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 dirty="0">
                <a:solidFill>
                  <a:srgbClr val="0E2841"/>
                </a:solidFill>
                <a:latin typeface="Avenir Medium" panose="02000503020000020003"/>
                <a:cs typeface="Arial"/>
              </a:rPr>
              <a:t>Collectively reviewed council structure, goals and focus for the year</a:t>
            </a:r>
            <a:endParaRPr lang="en-US" sz="2800" dirty="0">
              <a:latin typeface="Avenir Medium" panose="02000503020000020003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 dirty="0">
                <a:solidFill>
                  <a:srgbClr val="0E2841"/>
                </a:solidFill>
                <a:latin typeface="Avenir Medium" panose="02000503020000020003"/>
                <a:cs typeface="Arial"/>
              </a:rPr>
              <a:t>Commissioner presented the new graduation framework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800" dirty="0">
                <a:solidFill>
                  <a:srgbClr val="0E2841"/>
                </a:solidFill>
                <a:latin typeface="Avenir Medium" panose="02000503020000020003"/>
                <a:cs typeface="Arial"/>
              </a:rPr>
              <a:t>Every region held their data parties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 dirty="0">
              <a:solidFill>
                <a:srgbClr val="0E284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171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18B74-611E-D104-BAF3-C0DC430E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Looking Ahead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0E73D-33BD-0B14-9193-C8237A75E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908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venir Medium"/>
              </a:rPr>
              <a:t>Council remains in the gather and analyze phase till October/November then we'll transition to the share and </a:t>
            </a:r>
            <a:r>
              <a:rPr lang="en-US" dirty="0" err="1">
                <a:latin typeface="Avenir Medium"/>
              </a:rPr>
              <a:t>conne</a:t>
            </a:r>
            <a:r>
              <a:rPr lang="en-US" dirty="0">
                <a:latin typeface="Avenir Medium"/>
              </a:rPr>
              <a:t>ct phase</a:t>
            </a:r>
            <a:endParaRPr lang="en-US" dirty="0"/>
          </a:p>
          <a:p>
            <a:r>
              <a:rPr lang="en-US" dirty="0">
                <a:latin typeface="Avenir Medium"/>
              </a:rPr>
              <a:t>Each region will start preparing for their Stakeholder Engagement Events</a:t>
            </a:r>
          </a:p>
          <a:p>
            <a:pPr lvl="1"/>
            <a:r>
              <a:rPr lang="en-US" dirty="0">
                <a:solidFill>
                  <a:schemeClr val="dk1"/>
                </a:solidFill>
                <a:latin typeface="Aptos" panose="020B0004020202020204" pitchFamily="34" charset="0"/>
              </a:rPr>
              <a:t>the council will work with the DESE team to let the Board members know when these events are being held.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15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CE9BD-2E6F-EF97-22B4-AEAF422C8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   Thank you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36A3F6-EE48-1336-09BF-47713E3B56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346425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1AB990FA-4512-FC46-AD0D-1CC4AF79B9DB}" vid="{22FEEDCB-0B12-9D4A-BEF7-0BB8BDEED2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EA0BB4E6A684694772750B001C800" ma:contentTypeVersion="15" ma:contentTypeDescription="Create a new document." ma:contentTypeScope="" ma:versionID="0f90ca5a2085d8c0a242a18c5743b1a5">
  <xsd:schema xmlns:xsd="http://www.w3.org/2001/XMLSchema" xmlns:xs="http://www.w3.org/2001/XMLSchema" xmlns:p="http://schemas.microsoft.com/office/2006/metadata/properties" xmlns:ns2="0128f6a2-0fe6-40ac-973e-bb0bf351512f" xmlns:ns3="7a12eb2f-f040-4639-9fb2-5a6588dc8035" targetNamespace="http://schemas.microsoft.com/office/2006/metadata/properties" ma:root="true" ma:fieldsID="cb07360ac9a85e116485bb8f524b855d" ns2:_="" ns3:_="">
    <xsd:import namespace="0128f6a2-0fe6-40ac-973e-bb0bf351512f"/>
    <xsd:import namespace="7a12eb2f-f040-4639-9fb2-5a6588dc80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28f6a2-0fe6-40ac-973e-bb0bf35151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2eb2f-f040-4639-9fb2-5a6588dc80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7bb8feb-9677-4bc1-b64f-9fa6907871bd}" ma:internalName="TaxCatchAll" ma:showField="CatchAllData" ma:web="7a12eb2f-f040-4639-9fb2-5a6588dc80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12eb2f-f040-4639-9fb2-5a6588dc8035" xsi:nil="true"/>
    <lcf76f155ced4ddcb4097134ff3c332f xmlns="0128f6a2-0fe6-40ac-973e-bb0bf351512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0487587-21DF-47FF-B479-EDB16B0D6D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28f6a2-0fe6-40ac-973e-bb0bf351512f"/>
    <ds:schemaRef ds:uri="7a12eb2f-f040-4639-9fb2-5a6588dc80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56DEF0-B761-4FF2-8912-55055BEE0A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4703C2-F2D0-4474-B79C-D26711D676EA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7a12eb2f-f040-4639-9fb2-5a6588dc8035"/>
    <ds:schemaRef ds:uri="0128f6a2-0fe6-40ac-973e-bb0bf351512f"/>
    <ds:schemaRef ds:uri="http://schemas.microsoft.com/office/2006/metadata/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469</Words>
  <Application>Microsoft Office PowerPoint</Application>
  <PresentationFormat>Widescreen</PresentationFormat>
  <Paragraphs>79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Avenir Black</vt:lpstr>
      <vt:lpstr>Avenir Medium</vt:lpstr>
      <vt:lpstr>Aptos</vt:lpstr>
      <vt:lpstr>Arial</vt:lpstr>
      <vt:lpstr>1_Office Theme</vt:lpstr>
      <vt:lpstr>State Student Advisory Council 2026-2027</vt:lpstr>
      <vt:lpstr>Agenda</vt:lpstr>
      <vt:lpstr>Summer Leadership Retreat</vt:lpstr>
      <vt:lpstr>Process for Determining the Focus for the Council Year</vt:lpstr>
      <vt:lpstr>Academic Climate</vt:lpstr>
      <vt:lpstr>Academic Climate Data</vt:lpstr>
      <vt:lpstr>September All Council Kick-Off Meeting Highlight</vt:lpstr>
      <vt:lpstr>Looking Ahead</vt:lpstr>
      <vt:lpstr>  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Student Advisory Council 2026-2027</dc:title>
  <dc:creator>DESE</dc:creator>
  <cp:lastModifiedBy>Zou, Dong (EOE)</cp:lastModifiedBy>
  <cp:revision>137</cp:revision>
  <dcterms:created xsi:type="dcterms:W3CDTF">2026-10-05T16:37:35Z</dcterms:created>
  <dcterms:modified xsi:type="dcterms:W3CDTF">2026-10-27T18:33:48Z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Oct 27 2026 12:00AM</vt:lpwstr>
  </property>
</Properties>
</file>