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3" r:id="rId4"/>
    <p:sldMasterId id="2147483698" r:id="rId5"/>
    <p:sldMasterId id="2147483660" r:id="rId6"/>
    <p:sldMasterId id="2147483648" r:id="rId7"/>
  </p:sldMasterIdLst>
  <p:notesMasterIdLst>
    <p:notesMasterId r:id="rId32"/>
  </p:notesMasterIdLst>
  <p:sldIdLst>
    <p:sldId id="256" r:id="rId8"/>
    <p:sldId id="1579" r:id="rId9"/>
    <p:sldId id="1554" r:id="rId10"/>
    <p:sldId id="1571" r:id="rId11"/>
    <p:sldId id="1575" r:id="rId12"/>
    <p:sldId id="1570" r:id="rId13"/>
    <p:sldId id="1531" r:id="rId14"/>
    <p:sldId id="1534" r:id="rId15"/>
    <p:sldId id="1582" r:id="rId16"/>
    <p:sldId id="1535" r:id="rId17"/>
    <p:sldId id="1578" r:id="rId18"/>
    <p:sldId id="1561" r:id="rId19"/>
    <p:sldId id="1536" r:id="rId20"/>
    <p:sldId id="1583" r:id="rId21"/>
    <p:sldId id="1559" r:id="rId22"/>
    <p:sldId id="1560" r:id="rId23"/>
    <p:sldId id="1577" r:id="rId24"/>
    <p:sldId id="1557" r:id="rId25"/>
    <p:sldId id="1576" r:id="rId26"/>
    <p:sldId id="1555" r:id="rId27"/>
    <p:sldId id="1611" r:id="rId28"/>
    <p:sldId id="1597" r:id="rId29"/>
    <p:sldId id="1580" r:id="rId30"/>
    <p:sldId id="1537" r:id="rId3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DC6CD306-81AD-BC7D-16A2-05D9847175B0}" name="Woo, Lauren (DESE)" initials="WL" userId="S::lauren.woo@mass.gov::891b1bf9-83ca-4481-960c-a0625b521a43" providerId="AD"/>
  <p188:author id="{8C592D30-2790-C53A-65AD-E37E11204179}" name="Foley, Kinnon (DESE)" initials="FK" userId="S::kinnon.foley@mass.gov::4bff922e-d211-4dcd-970c-f57d358f4faf" providerId="AD"/>
  <p188:author id="{CE9CF666-F211-1770-5DB4-93CBD4E565AB}" name="Archibald, Ana" initials="AA" userId="S::AArchibald@pcgus.com::f3631faf-c14c-4991-b5a7-b6885ec7a0b1" providerId="AD"/>
  <p188:author id="{232DF17B-A3A8-8C17-A758-3E5309F64710}" name="Harney, Lisa (DESE)" initials="HL" userId="S::lisa.m.harney@mass.gov::f9e3b91c-0e0e-4dd2-8eaa-1a690c74088f" providerId="AD"/>
  <p188:author id="{73D4F386-D49C-888E-7934-91F92B27CCEB}" name="Hashimoto-Martell, Erin (DESE)" initials="HE" userId="S::erin.a.hashimoto-martell@mass.gov::df454100-3044-4d15-8aa2-4be18f5aa07c" providerId="AD"/>
  <p188:author id="{5BCE53C8-3F4D-3D34-B58E-42023B5C0993}" name="Seidel, Adam (DESE)" initials="SA" userId="S::adam.seidel@mass.gov::768fbdf5-554c-465d-b9b6-a57f1b88a94f" providerId="AD"/>
  <p188:author id="{F81052D8-9D6B-4D11-7A1C-69FEDF1C0293}" name="Isley, Ally" initials="AI" userId="S::AIsley@pcgus.com::7d20a51b-83fe-4da4-a483-598bb25b356a" providerId="AD"/>
  <p188:author id="{2EE0A2FB-6476-1F21-BDE0-1DC238624BD1}" name="Bettencourt, Helene H. (DESE)" initials="HB" userId="S::Helene.H.Bettencourt@mass.gov::6a8bcea8-cd3e-4936-88c7-fa44c254e04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7AB6"/>
    <a:srgbClr val="C04F15"/>
    <a:srgbClr val="FAB81F"/>
    <a:srgbClr val="3B7D23"/>
    <a:srgbClr val="A11B7E"/>
    <a:srgbClr val="215F9A"/>
    <a:srgbClr val="EFBC49"/>
    <a:srgbClr val="1E4782"/>
    <a:srgbClr val="F8F2A2"/>
    <a:srgbClr val="FDFB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337C60-A103-0FE1-39A3-40A47583A4BD}" v="2" dt="2026-10-26T15:56:33.516"/>
    <p1510:client id="{27409992-3012-8E08-FACE-898E36F4A0A0}" v="2" dt="2026-10-26T15:26:33.874"/>
    <p1510:client id="{4AEB2E51-81F1-4F1E-A98A-986B288662BD}" v="1" dt="2026-10-27T15:36:09.261"/>
    <p1510:client id="{645766F1-20AE-6FE3-FE7F-576981ACFA6E}" v="15" dt="2026-10-26T15:19:06.750"/>
    <p1510:client id="{6A0894EA-877C-42AC-A3C9-137EFD0E7C88}" v="1" dt="2026-10-26T16:35:46.824"/>
    <p1510:client id="{B964CFB6-1A20-7697-E081-30BF90EC169E}" v="147" dt="2026-10-26T15:24:29.114"/>
    <p1510:client id="{CB52AB6A-A378-0B43-4B11-49CDE40B3F30}" v="1" dt="2026-10-26T15:00:57.781"/>
    <p1510:client id="{E71EECBC-BB87-E2BD-8813-2787F121F415}" v="3" dt="2026-10-26T13:25:21.355"/>
    <p1510:client id="{FB6434C9-7D5F-4DD1-CA62-33685912C180}" v="15" dt="2026-10-26T12:29:23.3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10" autoAdjust="0"/>
    <p:restoredTop sz="86420" autoAdjust="0"/>
  </p:normalViewPr>
  <p:slideViewPr>
    <p:cSldViewPr snapToGrid="0">
      <p:cViewPr varScale="1">
        <p:scale>
          <a:sx n="85" d="100"/>
          <a:sy n="85" d="100"/>
        </p:scale>
        <p:origin x="120" y="312"/>
      </p:cViewPr>
      <p:guideLst/>
    </p:cSldViewPr>
  </p:slideViewPr>
  <p:outlineViewPr>
    <p:cViewPr>
      <p:scale>
        <a:sx n="33" d="100"/>
        <a:sy n="33" d="100"/>
      </p:scale>
      <p:origin x="0" y="-28805"/>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microsoft.com/office/2018/10/relationships/authors" Target="authors.xml"/><Relationship Id="rId21" Type="http://schemas.openxmlformats.org/officeDocument/2006/relationships/slide" Target="slides/slide14.xml"/><Relationship Id="rId34"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theme" Target="theme/theme1.xml"/><Relationship Id="rId8" Type="http://schemas.openxmlformats.org/officeDocument/2006/relationships/slide" Target="slides/slide1.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ttencourt, Helene H. (DESE)" userId="6a8bcea8-cd3e-4936-88c7-fa44c254e04c" providerId="ADAL" clId="{C6311492-9A8B-4C5F-B2AB-B774D70938D1}"/>
    <pc:docChg chg="modSld modNotesMaster">
      <pc:chgData name="Bettencourt, Helene H. (DESE)" userId="6a8bcea8-cd3e-4936-88c7-fa44c254e04c" providerId="ADAL" clId="{C6311492-9A8B-4C5F-B2AB-B774D70938D1}" dt="2026-10-26T16:35:46.824" v="0"/>
      <pc:docMkLst>
        <pc:docMk/>
      </pc:docMkLst>
      <pc:sldChg chg="modNotes">
        <pc:chgData name="Bettencourt, Helene H. (DESE)" userId="6a8bcea8-cd3e-4936-88c7-fa44c254e04c" providerId="ADAL" clId="{C6311492-9A8B-4C5F-B2AB-B774D70938D1}" dt="2026-10-26T16:35:46.824" v="0"/>
        <pc:sldMkLst>
          <pc:docMk/>
          <pc:sldMk cId="483965715" sldId="1583"/>
        </pc:sldMkLst>
      </pc:sldChg>
    </pc:docChg>
  </pc:docChgLst>
  <pc:docChgLst>
    <pc:chgData name="Seidel, Adam (DESE)" userId="S::adam.seidel@mass.gov::768fbdf5-554c-465d-b9b6-a57f1b88a94f" providerId="AD" clId="Web-{04337C60-A103-0FE1-39A3-40A47583A4BD}"/>
    <pc:docChg chg="modSld">
      <pc:chgData name="Seidel, Adam (DESE)" userId="S::adam.seidel@mass.gov::768fbdf5-554c-465d-b9b6-a57f1b88a94f" providerId="AD" clId="Web-{04337C60-A103-0FE1-39A3-40A47583A4BD}" dt="2026-10-26T15:56:33.516" v="1" actId="20577"/>
      <pc:docMkLst>
        <pc:docMk/>
      </pc:docMkLst>
      <pc:sldChg chg="modSp">
        <pc:chgData name="Seidel, Adam (DESE)" userId="S::adam.seidel@mass.gov::768fbdf5-554c-465d-b9b6-a57f1b88a94f" providerId="AD" clId="Web-{04337C60-A103-0FE1-39A3-40A47583A4BD}" dt="2026-10-26T15:56:33.516" v="1" actId="20577"/>
        <pc:sldMkLst>
          <pc:docMk/>
          <pc:sldMk cId="2991366441" sldId="1582"/>
        </pc:sldMkLst>
        <pc:spChg chg="mod">
          <ac:chgData name="Seidel, Adam (DESE)" userId="S::adam.seidel@mass.gov::768fbdf5-554c-465d-b9b6-a57f1b88a94f" providerId="AD" clId="Web-{04337C60-A103-0FE1-39A3-40A47583A4BD}" dt="2026-10-26T15:56:33.516" v="1" actId="20577"/>
          <ac:spMkLst>
            <pc:docMk/>
            <pc:sldMk cId="2991366441" sldId="1582"/>
            <ac:spMk id="3" creationId="{E898E844-6B95-ED94-EF05-45248FB3A084}"/>
          </ac:spMkLst>
        </pc:spChg>
      </pc:sldChg>
    </pc:docChg>
  </pc:docChgLst>
  <pc:docChgLst>
    <pc:chgData name="Seidel, Adam (DESE)" userId="S::adam.seidel@mass.gov::768fbdf5-554c-465d-b9b6-a57f1b88a94f" providerId="AD" clId="Web-{27409992-3012-8E08-FACE-898E36F4A0A0}"/>
    <pc:docChg chg="delSld">
      <pc:chgData name="Seidel, Adam (DESE)" userId="S::adam.seidel@mass.gov::768fbdf5-554c-465d-b9b6-a57f1b88a94f" providerId="AD" clId="Web-{27409992-3012-8E08-FACE-898E36F4A0A0}" dt="2026-10-26T15:26:33.921" v="25"/>
      <pc:docMkLst>
        <pc:docMk/>
      </pc:docMkLst>
      <pc:sldChg chg="del">
        <pc:chgData name="Seidel, Adam (DESE)" userId="S::adam.seidel@mass.gov::768fbdf5-554c-465d-b9b6-a57f1b88a94f" providerId="AD" clId="Web-{27409992-3012-8E08-FACE-898E36F4A0A0}" dt="2026-10-26T15:26:13.296" v="12"/>
        <pc:sldMkLst>
          <pc:docMk/>
          <pc:sldMk cId="56451322" sldId="1584"/>
        </pc:sldMkLst>
      </pc:sldChg>
      <pc:sldChg chg="del">
        <pc:chgData name="Seidel, Adam (DESE)" userId="S::adam.seidel@mass.gov::768fbdf5-554c-465d-b9b6-a57f1b88a94f" providerId="AD" clId="Web-{27409992-3012-8E08-FACE-898E36F4A0A0}" dt="2026-10-26T15:26:13.296" v="11"/>
        <pc:sldMkLst>
          <pc:docMk/>
          <pc:sldMk cId="3680120774" sldId="1585"/>
        </pc:sldMkLst>
      </pc:sldChg>
      <pc:sldChg chg="del">
        <pc:chgData name="Seidel, Adam (DESE)" userId="S::adam.seidel@mass.gov::768fbdf5-554c-465d-b9b6-a57f1b88a94f" providerId="AD" clId="Web-{27409992-3012-8E08-FACE-898E36F4A0A0}" dt="2026-10-26T15:26:13.296" v="10"/>
        <pc:sldMkLst>
          <pc:docMk/>
          <pc:sldMk cId="891150171" sldId="1586"/>
        </pc:sldMkLst>
      </pc:sldChg>
      <pc:sldChg chg="del">
        <pc:chgData name="Seidel, Adam (DESE)" userId="S::adam.seidel@mass.gov::768fbdf5-554c-465d-b9b6-a57f1b88a94f" providerId="AD" clId="Web-{27409992-3012-8E08-FACE-898E36F4A0A0}" dt="2026-10-26T15:26:13.296" v="9"/>
        <pc:sldMkLst>
          <pc:docMk/>
          <pc:sldMk cId="3648457566" sldId="1587"/>
        </pc:sldMkLst>
      </pc:sldChg>
      <pc:sldChg chg="del">
        <pc:chgData name="Seidel, Adam (DESE)" userId="S::adam.seidel@mass.gov::768fbdf5-554c-465d-b9b6-a57f1b88a94f" providerId="AD" clId="Web-{27409992-3012-8E08-FACE-898E36F4A0A0}" dt="2026-10-26T15:26:13.296" v="8"/>
        <pc:sldMkLst>
          <pc:docMk/>
          <pc:sldMk cId="31729118" sldId="1588"/>
        </pc:sldMkLst>
      </pc:sldChg>
      <pc:sldChg chg="del">
        <pc:chgData name="Seidel, Adam (DESE)" userId="S::adam.seidel@mass.gov::768fbdf5-554c-465d-b9b6-a57f1b88a94f" providerId="AD" clId="Web-{27409992-3012-8E08-FACE-898E36F4A0A0}" dt="2026-10-26T15:26:13.296" v="7"/>
        <pc:sldMkLst>
          <pc:docMk/>
          <pc:sldMk cId="3085424579" sldId="1589"/>
        </pc:sldMkLst>
      </pc:sldChg>
      <pc:sldChg chg="del">
        <pc:chgData name="Seidel, Adam (DESE)" userId="S::adam.seidel@mass.gov::768fbdf5-554c-465d-b9b6-a57f1b88a94f" providerId="AD" clId="Web-{27409992-3012-8E08-FACE-898E36F4A0A0}" dt="2026-10-26T15:26:13.281" v="6"/>
        <pc:sldMkLst>
          <pc:docMk/>
          <pc:sldMk cId="1258980878" sldId="1590"/>
        </pc:sldMkLst>
      </pc:sldChg>
      <pc:sldChg chg="del">
        <pc:chgData name="Seidel, Adam (DESE)" userId="S::adam.seidel@mass.gov::768fbdf5-554c-465d-b9b6-a57f1b88a94f" providerId="AD" clId="Web-{27409992-3012-8E08-FACE-898E36F4A0A0}" dt="2026-10-26T15:26:13.281" v="5"/>
        <pc:sldMkLst>
          <pc:docMk/>
          <pc:sldMk cId="351610477" sldId="1591"/>
        </pc:sldMkLst>
      </pc:sldChg>
      <pc:sldChg chg="del">
        <pc:chgData name="Seidel, Adam (DESE)" userId="S::adam.seidel@mass.gov::768fbdf5-554c-465d-b9b6-a57f1b88a94f" providerId="AD" clId="Web-{27409992-3012-8E08-FACE-898E36F4A0A0}" dt="2026-10-26T15:26:13.281" v="4"/>
        <pc:sldMkLst>
          <pc:docMk/>
          <pc:sldMk cId="1038205640" sldId="1592"/>
        </pc:sldMkLst>
      </pc:sldChg>
      <pc:sldChg chg="del">
        <pc:chgData name="Seidel, Adam (DESE)" userId="S::adam.seidel@mass.gov::768fbdf5-554c-465d-b9b6-a57f1b88a94f" providerId="AD" clId="Web-{27409992-3012-8E08-FACE-898E36F4A0A0}" dt="2026-10-26T15:26:13.281" v="3"/>
        <pc:sldMkLst>
          <pc:docMk/>
          <pc:sldMk cId="1455170304" sldId="1593"/>
        </pc:sldMkLst>
      </pc:sldChg>
      <pc:sldChg chg="del">
        <pc:chgData name="Seidel, Adam (DESE)" userId="S::adam.seidel@mass.gov::768fbdf5-554c-465d-b9b6-a57f1b88a94f" providerId="AD" clId="Web-{27409992-3012-8E08-FACE-898E36F4A0A0}" dt="2026-10-26T15:26:13.265" v="2"/>
        <pc:sldMkLst>
          <pc:docMk/>
          <pc:sldMk cId="3986010282" sldId="1594"/>
        </pc:sldMkLst>
      </pc:sldChg>
      <pc:sldChg chg="del">
        <pc:chgData name="Seidel, Adam (DESE)" userId="S::adam.seidel@mass.gov::768fbdf5-554c-465d-b9b6-a57f1b88a94f" providerId="AD" clId="Web-{27409992-3012-8E08-FACE-898E36F4A0A0}" dt="2026-10-26T15:26:13.265" v="1"/>
        <pc:sldMkLst>
          <pc:docMk/>
          <pc:sldMk cId="3730476495" sldId="1595"/>
        </pc:sldMkLst>
      </pc:sldChg>
      <pc:sldChg chg="del">
        <pc:chgData name="Seidel, Adam (DESE)" userId="S::adam.seidel@mass.gov::768fbdf5-554c-465d-b9b6-a57f1b88a94f" providerId="AD" clId="Web-{27409992-3012-8E08-FACE-898E36F4A0A0}" dt="2026-10-26T15:26:13.265" v="0"/>
        <pc:sldMkLst>
          <pc:docMk/>
          <pc:sldMk cId="1163344572" sldId="1596"/>
        </pc:sldMkLst>
      </pc:sldChg>
      <pc:sldChg chg="del">
        <pc:chgData name="Seidel, Adam (DESE)" userId="S::adam.seidel@mass.gov::768fbdf5-554c-465d-b9b6-a57f1b88a94f" providerId="AD" clId="Web-{27409992-3012-8E08-FACE-898E36F4A0A0}" dt="2026-10-26T15:26:33.921" v="25"/>
        <pc:sldMkLst>
          <pc:docMk/>
          <pc:sldMk cId="4019383886" sldId="1598"/>
        </pc:sldMkLst>
      </pc:sldChg>
      <pc:sldChg chg="del">
        <pc:chgData name="Seidel, Adam (DESE)" userId="S::adam.seidel@mass.gov::768fbdf5-554c-465d-b9b6-a57f1b88a94f" providerId="AD" clId="Web-{27409992-3012-8E08-FACE-898E36F4A0A0}" dt="2026-10-26T15:26:33.921" v="24"/>
        <pc:sldMkLst>
          <pc:docMk/>
          <pc:sldMk cId="1914636380" sldId="1599"/>
        </pc:sldMkLst>
      </pc:sldChg>
      <pc:sldChg chg="del">
        <pc:chgData name="Seidel, Adam (DESE)" userId="S::adam.seidel@mass.gov::768fbdf5-554c-465d-b9b6-a57f1b88a94f" providerId="AD" clId="Web-{27409992-3012-8E08-FACE-898E36F4A0A0}" dt="2026-10-26T15:26:33.921" v="23"/>
        <pc:sldMkLst>
          <pc:docMk/>
          <pc:sldMk cId="1020475091" sldId="1600"/>
        </pc:sldMkLst>
      </pc:sldChg>
      <pc:sldChg chg="del">
        <pc:chgData name="Seidel, Adam (DESE)" userId="S::adam.seidel@mass.gov::768fbdf5-554c-465d-b9b6-a57f1b88a94f" providerId="AD" clId="Web-{27409992-3012-8E08-FACE-898E36F4A0A0}" dt="2026-10-26T15:26:33.906" v="22"/>
        <pc:sldMkLst>
          <pc:docMk/>
          <pc:sldMk cId="586832669" sldId="1601"/>
        </pc:sldMkLst>
      </pc:sldChg>
      <pc:sldChg chg="del">
        <pc:chgData name="Seidel, Adam (DESE)" userId="S::adam.seidel@mass.gov::768fbdf5-554c-465d-b9b6-a57f1b88a94f" providerId="AD" clId="Web-{27409992-3012-8E08-FACE-898E36F4A0A0}" dt="2026-10-26T15:26:33.906" v="21"/>
        <pc:sldMkLst>
          <pc:docMk/>
          <pc:sldMk cId="4116184863" sldId="1602"/>
        </pc:sldMkLst>
      </pc:sldChg>
      <pc:sldChg chg="del">
        <pc:chgData name="Seidel, Adam (DESE)" userId="S::adam.seidel@mass.gov::768fbdf5-554c-465d-b9b6-a57f1b88a94f" providerId="AD" clId="Web-{27409992-3012-8E08-FACE-898E36F4A0A0}" dt="2026-10-26T15:26:33.906" v="20"/>
        <pc:sldMkLst>
          <pc:docMk/>
          <pc:sldMk cId="1874687906" sldId="1603"/>
        </pc:sldMkLst>
      </pc:sldChg>
      <pc:sldChg chg="del">
        <pc:chgData name="Seidel, Adam (DESE)" userId="S::adam.seidel@mass.gov::768fbdf5-554c-465d-b9b6-a57f1b88a94f" providerId="AD" clId="Web-{27409992-3012-8E08-FACE-898E36F4A0A0}" dt="2026-10-26T15:26:33.906" v="19"/>
        <pc:sldMkLst>
          <pc:docMk/>
          <pc:sldMk cId="2378883895" sldId="1604"/>
        </pc:sldMkLst>
      </pc:sldChg>
      <pc:sldChg chg="del">
        <pc:chgData name="Seidel, Adam (DESE)" userId="S::adam.seidel@mass.gov::768fbdf5-554c-465d-b9b6-a57f1b88a94f" providerId="AD" clId="Web-{27409992-3012-8E08-FACE-898E36F4A0A0}" dt="2026-10-26T15:26:33.906" v="18"/>
        <pc:sldMkLst>
          <pc:docMk/>
          <pc:sldMk cId="2333330219" sldId="1605"/>
        </pc:sldMkLst>
      </pc:sldChg>
      <pc:sldChg chg="del">
        <pc:chgData name="Seidel, Adam (DESE)" userId="S::adam.seidel@mass.gov::768fbdf5-554c-465d-b9b6-a57f1b88a94f" providerId="AD" clId="Web-{27409992-3012-8E08-FACE-898E36F4A0A0}" dt="2026-10-26T15:26:33.890" v="17"/>
        <pc:sldMkLst>
          <pc:docMk/>
          <pc:sldMk cId="4182060854" sldId="1606"/>
        </pc:sldMkLst>
      </pc:sldChg>
      <pc:sldChg chg="del">
        <pc:chgData name="Seidel, Adam (DESE)" userId="S::adam.seidel@mass.gov::768fbdf5-554c-465d-b9b6-a57f1b88a94f" providerId="AD" clId="Web-{27409992-3012-8E08-FACE-898E36F4A0A0}" dt="2026-10-26T15:26:33.890" v="16"/>
        <pc:sldMkLst>
          <pc:docMk/>
          <pc:sldMk cId="2096354847" sldId="1607"/>
        </pc:sldMkLst>
      </pc:sldChg>
      <pc:sldChg chg="del">
        <pc:chgData name="Seidel, Adam (DESE)" userId="S::adam.seidel@mass.gov::768fbdf5-554c-465d-b9b6-a57f1b88a94f" providerId="AD" clId="Web-{27409992-3012-8E08-FACE-898E36F4A0A0}" dt="2026-10-26T15:26:33.890" v="15"/>
        <pc:sldMkLst>
          <pc:docMk/>
          <pc:sldMk cId="2031995136" sldId="1608"/>
        </pc:sldMkLst>
      </pc:sldChg>
      <pc:sldChg chg="del">
        <pc:chgData name="Seidel, Adam (DESE)" userId="S::adam.seidel@mass.gov::768fbdf5-554c-465d-b9b6-a57f1b88a94f" providerId="AD" clId="Web-{27409992-3012-8E08-FACE-898E36F4A0A0}" dt="2026-10-26T15:26:33.890" v="14"/>
        <pc:sldMkLst>
          <pc:docMk/>
          <pc:sldMk cId="3088479610" sldId="1609"/>
        </pc:sldMkLst>
      </pc:sldChg>
      <pc:sldChg chg="del">
        <pc:chgData name="Seidel, Adam (DESE)" userId="S::adam.seidel@mass.gov::768fbdf5-554c-465d-b9b6-a57f1b88a94f" providerId="AD" clId="Web-{27409992-3012-8E08-FACE-898E36F4A0A0}" dt="2026-10-26T15:26:33.874" v="13"/>
        <pc:sldMkLst>
          <pc:docMk/>
          <pc:sldMk cId="1143745499" sldId="161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D407B44-A9F9-6344-868B-44BA300F2CC7}" type="datetimeFigureOut">
              <a:rPr lang="en-US" smtClean="0"/>
              <a:t>10/27/2026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B6DB38A-5D4A-D140-AE31-7200571C691E}" type="slidenum">
              <a:rPr lang="en-US" smtClean="0"/>
              <a:t>‹#›</a:t>
            </a:fld>
            <a:endParaRPr lang="en-US"/>
          </a:p>
        </p:txBody>
      </p:sp>
    </p:spTree>
    <p:extLst>
      <p:ext uri="{BB962C8B-B14F-4D97-AF65-F5344CB8AC3E}">
        <p14:creationId xmlns:p14="http://schemas.microsoft.com/office/powerpoint/2010/main" val="2028872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1</a:t>
            </a:fld>
            <a:endParaRPr lang="en-US"/>
          </a:p>
        </p:txBody>
      </p:sp>
    </p:spTree>
    <p:extLst>
      <p:ext uri="{BB962C8B-B14F-4D97-AF65-F5344CB8AC3E}">
        <p14:creationId xmlns:p14="http://schemas.microsoft.com/office/powerpoint/2010/main" val="3612339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2</a:t>
            </a:fld>
            <a:endParaRPr lang="en-US"/>
          </a:p>
        </p:txBody>
      </p:sp>
    </p:spTree>
    <p:extLst>
      <p:ext uri="{BB962C8B-B14F-4D97-AF65-F5344CB8AC3E}">
        <p14:creationId xmlns:p14="http://schemas.microsoft.com/office/powerpoint/2010/main" val="2654115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3</a:t>
            </a:fld>
            <a:endParaRPr lang="en-US"/>
          </a:p>
        </p:txBody>
      </p:sp>
    </p:spTree>
    <p:extLst>
      <p:ext uri="{BB962C8B-B14F-4D97-AF65-F5344CB8AC3E}">
        <p14:creationId xmlns:p14="http://schemas.microsoft.com/office/powerpoint/2010/main" val="1003093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4</a:t>
            </a:fld>
            <a:endParaRPr lang="en-US"/>
          </a:p>
        </p:txBody>
      </p:sp>
    </p:spTree>
    <p:extLst>
      <p:ext uri="{BB962C8B-B14F-4D97-AF65-F5344CB8AC3E}">
        <p14:creationId xmlns:p14="http://schemas.microsoft.com/office/powerpoint/2010/main" val="1504128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5</a:t>
            </a:fld>
            <a:endParaRPr lang="en-US"/>
          </a:p>
        </p:txBody>
      </p:sp>
    </p:spTree>
    <p:extLst>
      <p:ext uri="{BB962C8B-B14F-4D97-AF65-F5344CB8AC3E}">
        <p14:creationId xmlns:p14="http://schemas.microsoft.com/office/powerpoint/2010/main" val="1913863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6</a:t>
            </a:fld>
            <a:endParaRPr lang="en-US"/>
          </a:p>
        </p:txBody>
      </p:sp>
    </p:spTree>
    <p:extLst>
      <p:ext uri="{BB962C8B-B14F-4D97-AF65-F5344CB8AC3E}">
        <p14:creationId xmlns:p14="http://schemas.microsoft.com/office/powerpoint/2010/main" val="5917151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244B0D-9EAF-4A73-BBA8-24B2EE79032C}" type="slidenum">
              <a:rPr lang="en-US" smtClean="0"/>
              <a:t>7</a:t>
            </a:fld>
            <a:endParaRPr lang="en-US"/>
          </a:p>
        </p:txBody>
      </p:sp>
    </p:spTree>
    <p:extLst>
      <p:ext uri="{BB962C8B-B14F-4D97-AF65-F5344CB8AC3E}">
        <p14:creationId xmlns:p14="http://schemas.microsoft.com/office/powerpoint/2010/main" val="3261542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8</a:t>
            </a:fld>
            <a:endParaRPr lang="en-US"/>
          </a:p>
        </p:txBody>
      </p:sp>
    </p:spTree>
    <p:extLst>
      <p:ext uri="{BB962C8B-B14F-4D97-AF65-F5344CB8AC3E}">
        <p14:creationId xmlns:p14="http://schemas.microsoft.com/office/powerpoint/2010/main" val="1068285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9</a:t>
            </a:fld>
            <a:endParaRPr lang="en-US"/>
          </a:p>
        </p:txBody>
      </p:sp>
    </p:spTree>
    <p:extLst>
      <p:ext uri="{BB962C8B-B14F-4D97-AF65-F5344CB8AC3E}">
        <p14:creationId xmlns:p14="http://schemas.microsoft.com/office/powerpoint/2010/main" val="3341449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10</a:t>
            </a:fld>
            <a:endParaRPr lang="en-US"/>
          </a:p>
        </p:txBody>
      </p:sp>
    </p:spTree>
    <p:extLst>
      <p:ext uri="{BB962C8B-B14F-4D97-AF65-F5344CB8AC3E}">
        <p14:creationId xmlns:p14="http://schemas.microsoft.com/office/powerpoint/2010/main" val="42834933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63D0ECA0-674E-4C12-8B0B-D8CC565FA378}" type="slidenum">
              <a:rPr lang="en-US"/>
              <a:t>11</a:t>
            </a:fld>
            <a:endParaRPr lang="en-US"/>
          </a:p>
        </p:txBody>
      </p:sp>
    </p:spTree>
    <p:extLst>
      <p:ext uri="{BB962C8B-B14F-4D97-AF65-F5344CB8AC3E}">
        <p14:creationId xmlns:p14="http://schemas.microsoft.com/office/powerpoint/2010/main" val="24947471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12</a:t>
            </a:fld>
            <a:endParaRPr lang="en-US"/>
          </a:p>
        </p:txBody>
      </p:sp>
    </p:spTree>
    <p:extLst>
      <p:ext uri="{BB962C8B-B14F-4D97-AF65-F5344CB8AC3E}">
        <p14:creationId xmlns:p14="http://schemas.microsoft.com/office/powerpoint/2010/main" val="4193285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13</a:t>
            </a:fld>
            <a:endParaRPr lang="en-US"/>
          </a:p>
        </p:txBody>
      </p:sp>
    </p:spTree>
    <p:extLst>
      <p:ext uri="{BB962C8B-B14F-4D97-AF65-F5344CB8AC3E}">
        <p14:creationId xmlns:p14="http://schemas.microsoft.com/office/powerpoint/2010/main" val="4952732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endParaRPr dirty="0"/>
          </a:p>
        </p:txBody>
      </p:sp>
      <p:sp>
        <p:nvSpPr>
          <p:cNvPr id="128" name="Google Shape;128;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18</a:t>
            </a:fld>
            <a:endParaRPr lang="en-US"/>
          </a:p>
        </p:txBody>
      </p:sp>
    </p:spTree>
    <p:extLst>
      <p:ext uri="{BB962C8B-B14F-4D97-AF65-F5344CB8AC3E}">
        <p14:creationId xmlns:p14="http://schemas.microsoft.com/office/powerpoint/2010/main" val="19574383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7F270-9494-685E-781A-4C2A7FF3D3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055B82-AC6B-B5FF-7416-8141EFA53D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FE0C57-D6A3-4AEB-B093-92CFE5F78A87}"/>
              </a:ext>
            </a:extLst>
          </p:cNvPr>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a:extLst>
              <a:ext uri="{FF2B5EF4-FFF2-40B4-BE49-F238E27FC236}">
                <a16:creationId xmlns:a16="http://schemas.microsoft.com/office/drawing/2014/main" id="{650A3364-3051-F12D-E4BC-AAFAC5D81850}"/>
              </a:ext>
            </a:extLst>
          </p:cNvPr>
          <p:cNvSpPr>
            <a:spLocks noGrp="1"/>
          </p:cNvSpPr>
          <p:nvPr>
            <p:ph type="sldNum" sz="quarter" idx="5"/>
          </p:nvPr>
        </p:nvSpPr>
        <p:spPr/>
        <p:txBody>
          <a:bodyPr/>
          <a:lstStyle/>
          <a:p>
            <a:fld id="{9B6DB38A-5D4A-D140-AE31-7200571C691E}" type="slidenum">
              <a:rPr lang="en-US" smtClean="0"/>
              <a:t>19</a:t>
            </a:fld>
            <a:endParaRPr lang="en-US"/>
          </a:p>
        </p:txBody>
      </p:sp>
    </p:spTree>
    <p:extLst>
      <p:ext uri="{BB962C8B-B14F-4D97-AF65-F5344CB8AC3E}">
        <p14:creationId xmlns:p14="http://schemas.microsoft.com/office/powerpoint/2010/main" val="19312250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ea typeface="Calibri"/>
              <a:cs typeface="Calibri"/>
            </a:endParaRP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20</a:t>
            </a:fld>
            <a:endParaRPr lang="en-US"/>
          </a:p>
        </p:txBody>
      </p:sp>
    </p:spTree>
    <p:extLst>
      <p:ext uri="{BB962C8B-B14F-4D97-AF65-F5344CB8AC3E}">
        <p14:creationId xmlns:p14="http://schemas.microsoft.com/office/powerpoint/2010/main" val="15256791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68A3B-4E46-99AB-5402-FA3F3E176E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75DB93-ADB8-786F-193B-663AFF1650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62844A-2664-380E-B97B-A4F54551E6E5}"/>
              </a:ext>
            </a:extLst>
          </p:cNvPr>
          <p:cNvSpPr>
            <a:spLocks noGrp="1"/>
          </p:cNvSpPr>
          <p:nvPr>
            <p:ph type="body" idx="1"/>
          </p:nvPr>
        </p:nvSpPr>
        <p:spPr/>
        <p:txBody>
          <a:bodyPr/>
          <a:lstStyle/>
          <a:p>
            <a:endParaRPr lang="en-US" dirty="0">
              <a:latin typeface="Calibri"/>
              <a:ea typeface="Calibri"/>
              <a:cs typeface="Calibri"/>
            </a:endParaRPr>
          </a:p>
          <a:p>
            <a:endParaRPr lang="en-US" dirty="0">
              <a:latin typeface="Calibri"/>
              <a:ea typeface="Calibri"/>
              <a:cs typeface="Calibri"/>
            </a:endParaRPr>
          </a:p>
        </p:txBody>
      </p:sp>
      <p:sp>
        <p:nvSpPr>
          <p:cNvPr id="4" name="Slide Number Placeholder 3">
            <a:extLst>
              <a:ext uri="{FF2B5EF4-FFF2-40B4-BE49-F238E27FC236}">
                <a16:creationId xmlns:a16="http://schemas.microsoft.com/office/drawing/2014/main" id="{5A086D6A-A15D-5372-3696-505F5E25CB94}"/>
              </a:ext>
            </a:extLst>
          </p:cNvPr>
          <p:cNvSpPr>
            <a:spLocks noGrp="1"/>
          </p:cNvSpPr>
          <p:nvPr>
            <p:ph type="sldNum" sz="quarter" idx="5"/>
          </p:nvPr>
        </p:nvSpPr>
        <p:spPr/>
        <p:txBody>
          <a:bodyPr/>
          <a:lstStyle/>
          <a:p>
            <a:fld id="{9B6DB38A-5D4A-D140-AE31-7200571C691E}" type="slidenum">
              <a:rPr lang="en-US" smtClean="0"/>
              <a:t>21</a:t>
            </a:fld>
            <a:endParaRPr lang="en-US"/>
          </a:p>
        </p:txBody>
      </p:sp>
    </p:spTree>
    <p:extLst>
      <p:ext uri="{BB962C8B-B14F-4D97-AF65-F5344CB8AC3E}">
        <p14:creationId xmlns:p14="http://schemas.microsoft.com/office/powerpoint/2010/main" val="13542083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22</a:t>
            </a:fld>
            <a:endParaRPr lang="en-US"/>
          </a:p>
        </p:txBody>
      </p:sp>
    </p:spTree>
    <p:extLst>
      <p:ext uri="{BB962C8B-B14F-4D97-AF65-F5344CB8AC3E}">
        <p14:creationId xmlns:p14="http://schemas.microsoft.com/office/powerpoint/2010/main" val="13145317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23</a:t>
            </a:fld>
            <a:endParaRPr lang="en-US"/>
          </a:p>
        </p:txBody>
      </p:sp>
    </p:spTree>
    <p:extLst>
      <p:ext uri="{BB962C8B-B14F-4D97-AF65-F5344CB8AC3E}">
        <p14:creationId xmlns:p14="http://schemas.microsoft.com/office/powerpoint/2010/main" val="37170355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6DB38A-5D4A-D140-AE31-7200571C691E}" type="slidenum">
              <a:rPr lang="en-US" smtClean="0"/>
              <a:t>24</a:t>
            </a:fld>
            <a:endParaRPr lang="en-US"/>
          </a:p>
        </p:txBody>
      </p:sp>
    </p:spTree>
    <p:extLst>
      <p:ext uri="{BB962C8B-B14F-4D97-AF65-F5344CB8AC3E}">
        <p14:creationId xmlns:p14="http://schemas.microsoft.com/office/powerpoint/2010/main" val="31995289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1C12EC-2D98-F919-775B-ABB3C3BE6A2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C5E8125-6C10-B68E-7EEC-29F87A03ED17}"/>
              </a:ext>
            </a:extLst>
          </p:cNvPr>
          <p:cNvSpPr>
            <a:spLocks noGrp="1"/>
          </p:cNvSpPr>
          <p:nvPr>
            <p:ph type="ctrTitle"/>
          </p:nvPr>
        </p:nvSpPr>
        <p:spPr>
          <a:xfrm>
            <a:off x="342900" y="1377519"/>
            <a:ext cx="10079182" cy="2560638"/>
          </a:xfrm>
        </p:spPr>
        <p:txBody>
          <a:bodyPr anchor="b">
            <a:normAutofit/>
          </a:bodyPr>
          <a:lstStyle>
            <a:lvl1pPr algn="l">
              <a:defRPr sz="8000" spc="-1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2A40F4C-9107-5A14-480E-3D44D062E317}"/>
              </a:ext>
            </a:extLst>
          </p:cNvPr>
          <p:cNvSpPr>
            <a:spLocks noGrp="1"/>
          </p:cNvSpPr>
          <p:nvPr>
            <p:ph type="subTitle" idx="1"/>
          </p:nvPr>
        </p:nvSpPr>
        <p:spPr>
          <a:xfrm>
            <a:off x="342900" y="3938157"/>
            <a:ext cx="10079182" cy="1558636"/>
          </a:xfrm>
        </p:spPr>
        <p:txBody>
          <a:bodyPr/>
          <a:lstStyle>
            <a:lvl1pPr marL="0" indent="0" algn="l">
              <a:buNone/>
              <a:defRPr sz="2400">
                <a:solidFill>
                  <a:srgbClr val="B5DFF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B62B64-39B8-E038-D8C3-7C98BA27DF68}"/>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027765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541371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747185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415243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75CF-B5C5-ED8A-88A0-8AE47B405E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90DD9-4BCC-D20C-9CD3-C61570FC11E1}"/>
              </a:ext>
            </a:extLst>
          </p:cNvPr>
          <p:cNvSpPr>
            <a:spLocks noGrp="1"/>
          </p:cNvSpPr>
          <p:nvPr>
            <p:ph sz="half" idx="1"/>
          </p:nvPr>
        </p:nvSpPr>
        <p:spPr>
          <a:xfrm>
            <a:off x="152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6FA598-F2AA-D757-9BAF-844B64AEC9B3}"/>
              </a:ext>
            </a:extLst>
          </p:cNvPr>
          <p:cNvSpPr>
            <a:spLocks noGrp="1"/>
          </p:cNvSpPr>
          <p:nvPr>
            <p:ph sz="half" idx="2"/>
          </p:nvPr>
        </p:nvSpPr>
        <p:spPr>
          <a:xfrm>
            <a:off x="5486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A8255EE-1863-610E-AAE1-EE332FFAC871}"/>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574146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0FAF1-FDD2-DEBC-6AA4-EC4CCBD26AC6}"/>
              </a:ext>
            </a:extLst>
          </p:cNvPr>
          <p:cNvSpPr>
            <a:spLocks noGrp="1"/>
          </p:cNvSpPr>
          <p:nvPr>
            <p:ph type="title"/>
          </p:nvPr>
        </p:nvSpPr>
        <p:spPr>
          <a:xfrm>
            <a:off x="19554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3BFBA8-CEF2-8E5D-9095-7FA8144CBA6B}"/>
              </a:ext>
            </a:extLst>
          </p:cNvPr>
          <p:cNvSpPr>
            <a:spLocks noGrp="1"/>
          </p:cNvSpPr>
          <p:nvPr>
            <p:ph type="body" idx="1"/>
          </p:nvPr>
        </p:nvSpPr>
        <p:spPr>
          <a:xfrm>
            <a:off x="19554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25D4F3-A1B5-B917-5F54-AF19B274D4BE}"/>
              </a:ext>
            </a:extLst>
          </p:cNvPr>
          <p:cNvSpPr>
            <a:spLocks noGrp="1"/>
          </p:cNvSpPr>
          <p:nvPr>
            <p:ph sz="half" idx="2"/>
          </p:nvPr>
        </p:nvSpPr>
        <p:spPr>
          <a:xfrm>
            <a:off x="195548" y="2505075"/>
            <a:ext cx="5157787"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E01150-5393-D283-E33B-3609AA2ABA7A}"/>
              </a:ext>
            </a:extLst>
          </p:cNvPr>
          <p:cNvSpPr>
            <a:spLocks noGrp="1"/>
          </p:cNvSpPr>
          <p:nvPr>
            <p:ph type="body" sz="quarter" idx="3"/>
          </p:nvPr>
        </p:nvSpPr>
        <p:spPr>
          <a:xfrm>
            <a:off x="552796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017DC-0538-D4B7-3886-13292A469D67}"/>
              </a:ext>
            </a:extLst>
          </p:cNvPr>
          <p:cNvSpPr>
            <a:spLocks noGrp="1"/>
          </p:cNvSpPr>
          <p:nvPr>
            <p:ph sz="quarter" idx="4"/>
          </p:nvPr>
        </p:nvSpPr>
        <p:spPr>
          <a:xfrm>
            <a:off x="5527960" y="2505075"/>
            <a:ext cx="5183188"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D6DB7D3-E745-25B4-373D-DBC63B595AC0}"/>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36214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95598" dist="50800" dir="5400000" algn="ctr" rotWithShape="0">
              <a:srgbClr val="000000">
                <a:alpha val="2955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3502922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76969" dir="720000" algn="ctr" rotWithShape="0">
              <a:srgbClr val="000000">
                <a:alpha val="3000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2606675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793118" dist="50800" dir="5400000" algn="ctr" rotWithShape="0">
              <a:srgbClr val="000000">
                <a:alpha val="30216"/>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1194448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971965" dist="50800" dir="5400000" algn="ctr" rotWithShape="0">
              <a:srgbClr val="000000">
                <a:alpha val="30037"/>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699335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0C3C95-C45D-6F6C-F3B4-EDA7F22D49AB}"/>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002060"/>
                </a:solidFill>
              </a:defRPr>
            </a:lvl1pPr>
            <a:lvl2pPr>
              <a:defRPr sz="2800">
                <a:solidFill>
                  <a:srgbClr val="002060"/>
                </a:solidFill>
              </a:defRPr>
            </a:lvl2pPr>
            <a:lvl3pPr>
              <a:defRPr sz="2400">
                <a:solidFill>
                  <a:srgbClr val="002060"/>
                </a:solidFill>
              </a:defRPr>
            </a:lvl3pPr>
            <a:lvl4pPr>
              <a:defRPr sz="2000">
                <a:solidFill>
                  <a:srgbClr val="002060"/>
                </a:solidFill>
              </a:defRPr>
            </a:lvl4pPr>
            <a:lvl5pPr>
              <a:defRPr sz="2000">
                <a:solidFill>
                  <a:srgbClr val="00206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898543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FBC82F-33C1-E184-14B2-3E5429080CA0}"/>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F3F3F3"/>
                </a:solidFill>
              </a:defRPr>
            </a:lvl1pPr>
            <a:lvl2pPr>
              <a:defRPr sz="2800">
                <a:solidFill>
                  <a:srgbClr val="F3F3F3"/>
                </a:solidFill>
              </a:defRPr>
            </a:lvl2pPr>
            <a:lvl3pPr>
              <a:defRPr sz="2400">
                <a:solidFill>
                  <a:srgbClr val="F3F3F3"/>
                </a:solidFill>
              </a:defRPr>
            </a:lvl3pPr>
            <a:lvl4pPr>
              <a:defRPr sz="2000">
                <a:solidFill>
                  <a:srgbClr val="F3F3F3"/>
                </a:solidFill>
              </a:defRPr>
            </a:lvl4pPr>
            <a:lvl5pPr>
              <a:defRPr sz="2000">
                <a:solidFill>
                  <a:srgbClr val="F3F3F3"/>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8197530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551A6A-4D8B-5122-0AE6-EB1794A93738}"/>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1E4782"/>
                </a:solidFill>
              </a:defRPr>
            </a:lvl1pPr>
            <a:lvl2pPr>
              <a:defRPr sz="2800">
                <a:solidFill>
                  <a:srgbClr val="1E4782"/>
                </a:solidFill>
              </a:defRPr>
            </a:lvl2pPr>
            <a:lvl3pPr>
              <a:defRPr sz="2400">
                <a:solidFill>
                  <a:srgbClr val="1E4782"/>
                </a:solidFill>
              </a:defRPr>
            </a:lvl3pPr>
            <a:lvl4pPr>
              <a:defRPr sz="2000">
                <a:solidFill>
                  <a:srgbClr val="1E4782"/>
                </a:solidFill>
              </a:defRPr>
            </a:lvl4pPr>
            <a:lvl5pPr>
              <a:defRPr sz="2000">
                <a:solidFill>
                  <a:srgbClr val="1E478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1E478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513837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4600504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
        <p:nvSpPr>
          <p:cNvPr id="6" name="Chart Placeholder 5">
            <a:extLst>
              <a:ext uri="{FF2B5EF4-FFF2-40B4-BE49-F238E27FC236}">
                <a16:creationId xmlns:a16="http://schemas.microsoft.com/office/drawing/2014/main" id="{1F3FA896-C43D-31E8-81CC-112E026C8772}"/>
              </a:ext>
            </a:extLst>
          </p:cNvPr>
          <p:cNvSpPr>
            <a:spLocks noGrp="1"/>
          </p:cNvSpPr>
          <p:nvPr>
            <p:ph type="chart" sz="quarter" idx="13"/>
          </p:nvPr>
        </p:nvSpPr>
        <p:spPr>
          <a:xfrm>
            <a:off x="0" y="0"/>
            <a:ext cx="7481888" cy="6858000"/>
          </a:xfrm>
        </p:spPr>
        <p:txBody>
          <a:bodyPr/>
          <a:lstStyle/>
          <a:p>
            <a:endParaRPr lang="en-US"/>
          </a:p>
        </p:txBody>
      </p:sp>
    </p:spTree>
    <p:extLst>
      <p:ext uri="{BB962C8B-B14F-4D97-AF65-F5344CB8AC3E}">
        <p14:creationId xmlns:p14="http://schemas.microsoft.com/office/powerpoint/2010/main" val="3510268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6072852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with Caption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0F6B8AA-CDAC-6F83-437E-9F75F81B74DF}"/>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15737546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 uri="{C183D7F6-B498-43B3-948B-1728B52AA6E4}">
                <adec:decorative xmlns:adec="http://schemas.microsoft.com/office/drawing/2017/decorative" val="1"/>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8338124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ith Caption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30A28D6-B250-1721-F3F0-F1B691207974}"/>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37965126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DESE">
    <p:bg>
      <p:bgPr>
        <a:solidFill>
          <a:srgbClr val="FFFFFF"/>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750040" y="6574536"/>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FFFFFF"/>
                </a:solidFill>
                <a:latin typeface="Arial"/>
                <a:ea typeface="Arial"/>
                <a:cs typeface="Aria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4892407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Picture with Caption">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13658A2-6CD1-AA3E-9DB6-7485A1353CA1}"/>
              </a:ext>
              <a:ext uri="{C183D7F6-B498-43B3-948B-1728B52AA6E4}">
                <adec:decorative xmlns:adec="http://schemas.microsoft.com/office/drawing/2017/decorative" val="1"/>
              </a:ext>
            </a:extLst>
          </p:cNvPr>
          <p:cNvPicPr>
            <a:picLocks noChangeAspect="1"/>
          </p:cNvPicPr>
          <p:nvPr userDrawn="1"/>
        </p:nvPicPr>
        <p:blipFill>
          <a:blip r:embed="rId2" cstate="screen">
            <a:alphaModFix amt="85000"/>
            <a:extLst>
              <a:ext uri="{28A0092B-C50C-407E-A947-70E740481C1C}">
                <a14:useLocalDpi xmlns:a14="http://schemas.microsoft.com/office/drawing/2010/main"/>
              </a:ext>
            </a:extLst>
          </a:blip>
          <a:srcRect/>
          <a:stretch>
            <a:fillRect/>
          </a:stretch>
        </p:blipFill>
        <p:spPr>
          <a:xfrm>
            <a:off x="8935548" y="-8306"/>
            <a:ext cx="3256722" cy="6870508"/>
          </a:xfrm>
          <a:prstGeom prst="rect">
            <a:avLst/>
          </a:prstGeom>
        </p:spPr>
      </p:pic>
      <p:sp>
        <p:nvSpPr>
          <p:cNvPr id="6" name="Right Triangle 5">
            <a:extLst>
              <a:ext uri="{FF2B5EF4-FFF2-40B4-BE49-F238E27FC236}">
                <a16:creationId xmlns:a16="http://schemas.microsoft.com/office/drawing/2014/main" id="{B6CB03CE-9D3A-C9C9-B0A2-9F921F075A65}"/>
              </a:ext>
            </a:extLst>
          </p:cNvPr>
          <p:cNvSpPr/>
          <p:nvPr userDrawn="1"/>
        </p:nvSpPr>
        <p:spPr>
          <a:xfrm flipH="1">
            <a:off x="8934974" y="2924175"/>
            <a:ext cx="3256722" cy="3933825"/>
          </a:xfrm>
          <a:prstGeom prst="rtTriangle">
            <a:avLst/>
          </a:prstGeom>
          <a:solidFill>
            <a:srgbClr val="45BC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9">
            <a:extLst>
              <a:ext uri="{FF2B5EF4-FFF2-40B4-BE49-F238E27FC236}">
                <a16:creationId xmlns:a16="http://schemas.microsoft.com/office/drawing/2014/main" id="{DC176D32-89B4-1AEB-1758-3E8EFC69AB23}"/>
              </a:ext>
            </a:extLst>
          </p:cNvPr>
          <p:cNvSpPr>
            <a:spLocks noGrp="1"/>
          </p:cNvSpPr>
          <p:nvPr>
            <p:ph sz="quarter" idx="13"/>
          </p:nvPr>
        </p:nvSpPr>
        <p:spPr>
          <a:xfrm>
            <a:off x="26625" y="0"/>
            <a:ext cx="8908349" cy="6858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9233451" y="3339548"/>
            <a:ext cx="2799221" cy="2157486"/>
          </a:xfrm>
        </p:spPr>
        <p:txBody>
          <a:bodyPr>
            <a:normAutofit/>
          </a:bodyPr>
          <a:lstStyle>
            <a:lvl1pPr marL="0" indent="0">
              <a:buNone/>
              <a:defRPr sz="180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9094303" y="556591"/>
            <a:ext cx="2938369" cy="2612635"/>
          </a:xfrm>
        </p:spPr>
        <p:txBody>
          <a:bodyPr anchor="b">
            <a:noAutofit/>
          </a:bodyPr>
          <a:lstStyle>
            <a:lvl1pPr>
              <a:defRPr sz="4800" b="1" i="0" spc="-150">
                <a:solidFill>
                  <a:schemeClr val="bg1"/>
                </a:solidFill>
                <a:latin typeface="+mj-lt"/>
              </a:defRPr>
            </a:lvl1pPr>
          </a:lstStyle>
          <a:p>
            <a:r>
              <a:rPr lang="en-US"/>
              <a:t>Click to edit Master title style</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a:xfrm>
            <a:off x="11313048" y="6492875"/>
            <a:ext cx="792285" cy="365125"/>
          </a:xfrm>
        </p:spPr>
        <p:txBody>
          <a:bodyPr/>
          <a:lstStyle>
            <a:lvl1pPr>
              <a:defRPr>
                <a:solidFill>
                  <a:schemeClr val="tx1"/>
                </a:solidFill>
                <a:latin typeface="Aptos" panose="020B0004020202020204" pitchFamily="34" charset="0"/>
              </a:defRPr>
            </a:lvl1pPr>
          </a:lstStyle>
          <a:p>
            <a:fld id="{68A8D22E-6BC5-9E47-900C-2BB94685D9F5}" type="slidenum">
              <a:rPr lang="en-US" smtClean="0"/>
              <a:pPr/>
              <a:t>‹#›</a:t>
            </a:fld>
            <a:endParaRPr lang="en-US">
              <a:latin typeface="Aptos" panose="020B0004020202020204" pitchFamily="34" charset="0"/>
            </a:endParaRPr>
          </a:p>
        </p:txBody>
      </p:sp>
      <p:pic>
        <p:nvPicPr>
          <p:cNvPr id="14" name="Picture 13">
            <a:extLst>
              <a:ext uri="{FF2B5EF4-FFF2-40B4-BE49-F238E27FC236}">
                <a16:creationId xmlns:a16="http://schemas.microsoft.com/office/drawing/2014/main" id="{704BA4DD-E65C-560B-5FE5-3AB84F744F5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954125" y="5647847"/>
            <a:ext cx="1992429" cy="990478"/>
          </a:xfrm>
          <a:prstGeom prst="rect">
            <a:avLst/>
          </a:prstGeom>
        </p:spPr>
      </p:pic>
    </p:spTree>
    <p:extLst>
      <p:ext uri="{BB962C8B-B14F-4D97-AF65-F5344CB8AC3E}">
        <p14:creationId xmlns:p14="http://schemas.microsoft.com/office/powerpoint/2010/main" val="7123848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70831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1C12EC-2D98-F919-775B-ABB3C3BE6A2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C5E8125-6C10-B68E-7EEC-29F87A03ED17}"/>
              </a:ext>
            </a:extLst>
          </p:cNvPr>
          <p:cNvSpPr>
            <a:spLocks noGrp="1"/>
          </p:cNvSpPr>
          <p:nvPr>
            <p:ph type="ctrTitle"/>
          </p:nvPr>
        </p:nvSpPr>
        <p:spPr>
          <a:xfrm>
            <a:off x="342900" y="1377519"/>
            <a:ext cx="10079182" cy="2560638"/>
          </a:xfrm>
        </p:spPr>
        <p:txBody>
          <a:bodyPr anchor="b">
            <a:normAutofit/>
          </a:bodyPr>
          <a:lstStyle>
            <a:lvl1pPr algn="l">
              <a:defRPr sz="8000" spc="-1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2A40F4C-9107-5A14-480E-3D44D062E317}"/>
              </a:ext>
            </a:extLst>
          </p:cNvPr>
          <p:cNvSpPr>
            <a:spLocks noGrp="1"/>
          </p:cNvSpPr>
          <p:nvPr>
            <p:ph type="subTitle" idx="1"/>
          </p:nvPr>
        </p:nvSpPr>
        <p:spPr>
          <a:xfrm>
            <a:off x="342900" y="3938157"/>
            <a:ext cx="10079182" cy="1558636"/>
          </a:xfrm>
        </p:spPr>
        <p:txBody>
          <a:bodyPr/>
          <a:lstStyle>
            <a:lvl1pPr marL="0" indent="0" algn="l">
              <a:buNone/>
              <a:defRPr sz="2400">
                <a:solidFill>
                  <a:srgbClr val="B5DFF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B62B64-39B8-E038-D8C3-7C98BA27DF68}"/>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6129079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6279174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851656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8833888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75CF-B5C5-ED8A-88A0-8AE47B405E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90DD9-4BCC-D20C-9CD3-C61570FC11E1}"/>
              </a:ext>
            </a:extLst>
          </p:cNvPr>
          <p:cNvSpPr>
            <a:spLocks noGrp="1"/>
          </p:cNvSpPr>
          <p:nvPr>
            <p:ph sz="half" idx="1"/>
          </p:nvPr>
        </p:nvSpPr>
        <p:spPr>
          <a:xfrm>
            <a:off x="152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6FA598-F2AA-D757-9BAF-844B64AEC9B3}"/>
              </a:ext>
            </a:extLst>
          </p:cNvPr>
          <p:cNvSpPr>
            <a:spLocks noGrp="1"/>
          </p:cNvSpPr>
          <p:nvPr>
            <p:ph sz="half" idx="2"/>
          </p:nvPr>
        </p:nvSpPr>
        <p:spPr>
          <a:xfrm>
            <a:off x="5486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A8255EE-1863-610E-AAE1-EE332FFAC87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3131812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0FAF1-FDD2-DEBC-6AA4-EC4CCBD26AC6}"/>
              </a:ext>
            </a:extLst>
          </p:cNvPr>
          <p:cNvSpPr>
            <a:spLocks noGrp="1"/>
          </p:cNvSpPr>
          <p:nvPr>
            <p:ph type="title"/>
          </p:nvPr>
        </p:nvSpPr>
        <p:spPr>
          <a:xfrm>
            <a:off x="19554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3BFBA8-CEF2-8E5D-9095-7FA8144CBA6B}"/>
              </a:ext>
            </a:extLst>
          </p:cNvPr>
          <p:cNvSpPr>
            <a:spLocks noGrp="1"/>
          </p:cNvSpPr>
          <p:nvPr>
            <p:ph type="body" idx="1"/>
          </p:nvPr>
        </p:nvSpPr>
        <p:spPr>
          <a:xfrm>
            <a:off x="19554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25D4F3-A1B5-B917-5F54-AF19B274D4BE}"/>
              </a:ext>
            </a:extLst>
          </p:cNvPr>
          <p:cNvSpPr>
            <a:spLocks noGrp="1"/>
          </p:cNvSpPr>
          <p:nvPr>
            <p:ph sz="half" idx="2"/>
          </p:nvPr>
        </p:nvSpPr>
        <p:spPr>
          <a:xfrm>
            <a:off x="195548" y="2505075"/>
            <a:ext cx="5157787"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E01150-5393-D283-E33B-3609AA2ABA7A}"/>
              </a:ext>
            </a:extLst>
          </p:cNvPr>
          <p:cNvSpPr>
            <a:spLocks noGrp="1"/>
          </p:cNvSpPr>
          <p:nvPr>
            <p:ph type="body" sz="quarter" idx="3"/>
          </p:nvPr>
        </p:nvSpPr>
        <p:spPr>
          <a:xfrm>
            <a:off x="552796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017DC-0538-D4B7-3886-13292A469D67}"/>
              </a:ext>
            </a:extLst>
          </p:cNvPr>
          <p:cNvSpPr>
            <a:spLocks noGrp="1"/>
          </p:cNvSpPr>
          <p:nvPr>
            <p:ph sz="quarter" idx="4"/>
          </p:nvPr>
        </p:nvSpPr>
        <p:spPr>
          <a:xfrm>
            <a:off x="5527960" y="2505075"/>
            <a:ext cx="5183188"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D6DB7D3-E745-25B4-373D-DBC63B595AC0}"/>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354839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pic>
        <p:nvPicPr>
          <p:cNvPr id="6" name="Picture 5" descr="Shape&#10;&#10;AI-generated content may be incorrect.">
            <a:extLst>
              <a:ext uri="{FF2B5EF4-FFF2-40B4-BE49-F238E27FC236}">
                <a16:creationId xmlns:a16="http://schemas.microsoft.com/office/drawing/2014/main" id="{A6104FB5-1528-7DE1-824E-7AD7C56D3D9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95598" dist="50800" dir="5400000" algn="ctr" rotWithShape="0">
              <a:srgbClr val="000000">
                <a:alpha val="2955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1903461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76969" dir="720000" algn="ctr" rotWithShape="0">
              <a:srgbClr val="000000">
                <a:alpha val="3000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23939018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793118" dist="50800" dir="5400000" algn="ctr" rotWithShape="0">
              <a:srgbClr val="000000">
                <a:alpha val="30216"/>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6940606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971965" dist="50800" dir="5400000" algn="ctr" rotWithShape="0">
              <a:srgbClr val="000000">
                <a:alpha val="30037"/>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12292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0C3C95-C45D-6F6C-F3B4-EDA7F22D49A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002060"/>
                </a:solidFill>
              </a:defRPr>
            </a:lvl1pPr>
            <a:lvl2pPr>
              <a:defRPr sz="2800">
                <a:solidFill>
                  <a:srgbClr val="002060"/>
                </a:solidFill>
              </a:defRPr>
            </a:lvl2pPr>
            <a:lvl3pPr>
              <a:defRPr sz="2400">
                <a:solidFill>
                  <a:srgbClr val="002060"/>
                </a:solidFill>
              </a:defRPr>
            </a:lvl3pPr>
            <a:lvl4pPr>
              <a:defRPr sz="2000">
                <a:solidFill>
                  <a:srgbClr val="002060"/>
                </a:solidFill>
              </a:defRPr>
            </a:lvl4pPr>
            <a:lvl5pPr>
              <a:defRPr sz="2000">
                <a:solidFill>
                  <a:srgbClr val="00206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6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37246699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cSld name="1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FBC82F-33C1-E184-14B2-3E5429080CA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F3F3F3"/>
                </a:solidFill>
              </a:defRPr>
            </a:lvl1pPr>
            <a:lvl2pPr>
              <a:defRPr sz="2800">
                <a:solidFill>
                  <a:srgbClr val="F3F3F3"/>
                </a:solidFill>
              </a:defRPr>
            </a:lvl2pPr>
            <a:lvl3pPr>
              <a:defRPr sz="2400">
                <a:solidFill>
                  <a:srgbClr val="F3F3F3"/>
                </a:solidFill>
              </a:defRPr>
            </a:lvl3pPr>
            <a:lvl4pPr>
              <a:defRPr sz="2000">
                <a:solidFill>
                  <a:srgbClr val="F3F3F3"/>
                </a:solidFill>
              </a:defRPr>
            </a:lvl4pPr>
            <a:lvl5pPr>
              <a:defRPr sz="2000">
                <a:solidFill>
                  <a:srgbClr val="F3F3F3"/>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6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41497201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cSld name="2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551A6A-4D8B-5122-0AE6-EB1794A9373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1E4782"/>
                </a:solidFill>
              </a:defRPr>
            </a:lvl1pPr>
            <a:lvl2pPr>
              <a:defRPr sz="2800">
                <a:solidFill>
                  <a:srgbClr val="1E4782"/>
                </a:solidFill>
              </a:defRPr>
            </a:lvl2pPr>
            <a:lvl3pPr>
              <a:defRPr sz="2400">
                <a:solidFill>
                  <a:srgbClr val="1E4782"/>
                </a:solidFill>
              </a:defRPr>
            </a:lvl3pPr>
            <a:lvl4pPr>
              <a:defRPr sz="2000">
                <a:solidFill>
                  <a:srgbClr val="1E4782"/>
                </a:solidFill>
              </a:defRPr>
            </a:lvl4pPr>
            <a:lvl5pPr>
              <a:defRPr sz="2000">
                <a:solidFill>
                  <a:srgbClr val="1E478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6874499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9" name="Picture 8" descr="Shape&#10;&#10;AI-generated content may be incorrect.">
            <a:extLst>
              <a:ext uri="{FF2B5EF4-FFF2-40B4-BE49-F238E27FC236}">
                <a16:creationId xmlns:a16="http://schemas.microsoft.com/office/drawing/2014/main" id="{8A314DC0-7B3E-82EE-9AE7-6F09AEE4343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6951684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Chart with Caption">
    <p:spTree>
      <p:nvGrpSpPr>
        <p:cNvPr id="1" name=""/>
        <p:cNvGrpSpPr/>
        <p:nvPr/>
      </p:nvGrpSpPr>
      <p:grpSpPr>
        <a:xfrm>
          <a:off x="0" y="0"/>
          <a:ext cx="0" cy="0"/>
          <a:chOff x="0" y="0"/>
          <a:chExt cx="0" cy="0"/>
        </a:xfrm>
      </p:grpSpPr>
      <p:pic>
        <p:nvPicPr>
          <p:cNvPr id="9" name="Picture 8" descr="Shape&#10;&#10;AI-generated content may be incorrect.">
            <a:extLst>
              <a:ext uri="{FF2B5EF4-FFF2-40B4-BE49-F238E27FC236}">
                <a16:creationId xmlns:a16="http://schemas.microsoft.com/office/drawing/2014/main" id="{8A314DC0-7B3E-82EE-9AE7-6F09AEE4343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p>
            <a:fld id="{68A8D22E-6BC5-9E47-900C-2BB94685D9F5}" type="slidenum">
              <a:rPr lang="en-US" smtClean="0"/>
              <a:t>‹#›</a:t>
            </a:fld>
            <a:endParaRPr lang="en-US"/>
          </a:p>
        </p:txBody>
      </p:sp>
      <p:sp>
        <p:nvSpPr>
          <p:cNvPr id="6" name="Chart Placeholder 5">
            <a:extLst>
              <a:ext uri="{FF2B5EF4-FFF2-40B4-BE49-F238E27FC236}">
                <a16:creationId xmlns:a16="http://schemas.microsoft.com/office/drawing/2014/main" id="{1F3FA896-C43D-31E8-81CC-112E026C8772}"/>
              </a:ext>
            </a:extLst>
          </p:cNvPr>
          <p:cNvSpPr>
            <a:spLocks noGrp="1"/>
          </p:cNvSpPr>
          <p:nvPr>
            <p:ph type="chart" sz="quarter" idx="13"/>
          </p:nvPr>
        </p:nvSpPr>
        <p:spPr>
          <a:xfrm>
            <a:off x="0" y="0"/>
            <a:ext cx="7481888" cy="6858000"/>
          </a:xfrm>
        </p:spPr>
        <p:txBody>
          <a:bodyPr/>
          <a:lstStyle/>
          <a:p>
            <a:endParaRPr lang="en-US"/>
          </a:p>
        </p:txBody>
      </p:sp>
    </p:spTree>
    <p:extLst>
      <p:ext uri="{BB962C8B-B14F-4D97-AF65-F5344CB8AC3E}">
        <p14:creationId xmlns:p14="http://schemas.microsoft.com/office/powerpoint/2010/main" val="383211897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6452092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Chart with Caption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0F6B8AA-CDAC-6F83-437E-9F75F81B74DF}"/>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5410253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cSld name="2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27082857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Chart with Caption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30A28D6-B250-1721-F3F0-F1B691207974}"/>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9670655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4"/>
        <p:cNvGrpSpPr/>
        <p:nvPr/>
      </p:nvGrpSpPr>
      <p:grpSpPr>
        <a:xfrm>
          <a:off x="0" y="0"/>
          <a:ext cx="0" cy="0"/>
          <a:chOff x="0" y="0"/>
          <a:chExt cx="0" cy="0"/>
        </a:xfrm>
      </p:grpSpPr>
      <p:sp>
        <p:nvSpPr>
          <p:cNvPr id="35" name="Google Shape;35;p11"/>
          <p:cNvSpPr txBox="1">
            <a:spLocks noGrp="1"/>
          </p:cNvSpPr>
          <p:nvPr>
            <p:ph type="title"/>
          </p:nvPr>
        </p:nvSpPr>
        <p:spPr>
          <a:xfrm>
            <a:off x="838200" y="215002"/>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C004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1"/>
          <p:cNvSpPr/>
          <p:nvPr/>
        </p:nvSpPr>
        <p:spPr>
          <a:xfrm>
            <a:off x="838200" y="1540565"/>
            <a:ext cx="10515600" cy="45719"/>
          </a:xfrm>
          <a:prstGeom prst="rect">
            <a:avLst/>
          </a:prstGeom>
          <a:solidFill>
            <a:srgbClr val="C004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 name="Date Placeholder 7">
            <a:extLst>
              <a:ext uri="{FF2B5EF4-FFF2-40B4-BE49-F238E27FC236}">
                <a16:creationId xmlns:a16="http://schemas.microsoft.com/office/drawing/2014/main" id="{76476588-BE9C-F521-035E-FC8F61883699}"/>
              </a:ext>
            </a:extLst>
          </p:cNvPr>
          <p:cNvSpPr>
            <a:spLocks noGrp="1"/>
          </p:cNvSpPr>
          <p:nvPr>
            <p:ph type="dt" idx="10"/>
          </p:nvPr>
        </p:nvSpPr>
        <p:spPr>
          <a:xfrm>
            <a:off x="2832653" y="6356350"/>
            <a:ext cx="1702904" cy="365125"/>
          </a:xfrm>
          <a:prstGeom prst="rect">
            <a:avLst/>
          </a:prstGeom>
        </p:spPr>
        <p:txBody>
          <a:bodyPr/>
          <a:lstStyle/>
          <a:p>
            <a:endParaRPr lang="en-US"/>
          </a:p>
        </p:txBody>
      </p:sp>
      <p:sp>
        <p:nvSpPr>
          <p:cNvPr id="9" name="Footer Placeholder 8">
            <a:extLst>
              <a:ext uri="{FF2B5EF4-FFF2-40B4-BE49-F238E27FC236}">
                <a16:creationId xmlns:a16="http://schemas.microsoft.com/office/drawing/2014/main" id="{5A685EA9-20C5-8B76-B69F-A2C4205C3E6B}"/>
              </a:ext>
            </a:extLst>
          </p:cNvPr>
          <p:cNvSpPr>
            <a:spLocks noGrp="1"/>
          </p:cNvSpPr>
          <p:nvPr>
            <p:ph type="ftr" sz="quarter" idx="11"/>
          </p:nvPr>
        </p:nvSpPr>
        <p:spPr>
          <a:xfrm>
            <a:off x="4992757" y="6356350"/>
            <a:ext cx="4114800" cy="365125"/>
          </a:xfrm>
          <a:prstGeom prst="rect">
            <a:avLst/>
          </a:prstGeom>
        </p:spPr>
        <p:txBody>
          <a:bodyPr/>
          <a:lstStyle/>
          <a:p>
            <a:endParaRPr lang="en-US"/>
          </a:p>
        </p:txBody>
      </p:sp>
      <p:sp>
        <p:nvSpPr>
          <p:cNvPr id="10" name="Slide Number Placeholder 9">
            <a:extLst>
              <a:ext uri="{FF2B5EF4-FFF2-40B4-BE49-F238E27FC236}">
                <a16:creationId xmlns:a16="http://schemas.microsoft.com/office/drawing/2014/main" id="{E07AD885-C0B0-7785-2A6B-0106C19D7090}"/>
              </a:ext>
            </a:extLst>
          </p:cNvPr>
          <p:cNvSpPr>
            <a:spLocks noGrp="1"/>
          </p:cNvSpPr>
          <p:nvPr>
            <p:ph type="sldNum" sz="quarter" idx="12"/>
          </p:nvPr>
        </p:nvSpPr>
        <p:spPr>
          <a:xfrm>
            <a:off x="11680634" y="6492875"/>
            <a:ext cx="511366" cy="365125"/>
          </a:xfrm>
          <a:prstGeom prst="rect">
            <a:avLst/>
          </a:prstGeom>
        </p:spPr>
        <p:txBody>
          <a:bodyPr/>
          <a:lstStyle/>
          <a:p>
            <a:fld id="{46EFF108-15C9-4A7E-B175-57F594D4A3A6}" type="slidenum">
              <a:rPr lang="en-US" smtClean="0"/>
              <a:t>‹#›</a:t>
            </a:fld>
            <a:endParaRPr lang="en-US"/>
          </a:p>
        </p:txBody>
      </p:sp>
    </p:spTree>
    <p:extLst>
      <p:ext uri="{BB962C8B-B14F-4D97-AF65-F5344CB8AC3E}">
        <p14:creationId xmlns:p14="http://schemas.microsoft.com/office/powerpoint/2010/main" val="30886497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8"/>
          <p:cNvSpPr/>
          <p:nvPr/>
        </p:nvSpPr>
        <p:spPr>
          <a:xfrm>
            <a:off x="0" y="-121185"/>
            <a:ext cx="12192000" cy="6979186"/>
          </a:xfrm>
          <a:prstGeom prst="rect">
            <a:avLst/>
          </a:prstGeom>
          <a:solidFill>
            <a:srgbClr val="0E406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9" name="Google Shape;19;p8"/>
          <p:cNvSpPr txBox="1">
            <a:spLocks noGrp="1"/>
          </p:cNvSpPr>
          <p:nvPr>
            <p:ph type="subTitle" idx="1"/>
          </p:nvPr>
        </p:nvSpPr>
        <p:spPr>
          <a:xfrm>
            <a:off x="1524000" y="3428999"/>
            <a:ext cx="9144000" cy="140716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SzPts val="3000"/>
              <a:buNone/>
              <a:defRPr sz="3000">
                <a:solidFill>
                  <a:schemeClr val="lt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8"/>
          <p:cNvSpPr txBox="1">
            <a:spLocks noGrp="1"/>
          </p:cNvSpPr>
          <p:nvPr>
            <p:ph type="ctrTitle"/>
          </p:nvPr>
        </p:nvSpPr>
        <p:spPr>
          <a:xfrm>
            <a:off x="1524000" y="40327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6000"/>
              <a:buFont typeface="Arial"/>
              <a:buNone/>
              <a:defRPr sz="60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8"/>
          <p:cNvSpPr txBox="1">
            <a:spLocks noGrp="1"/>
          </p:cNvSpPr>
          <p:nvPr>
            <p:ph type="dt" idx="10"/>
          </p:nvPr>
        </p:nvSpPr>
        <p:spPr>
          <a:xfrm>
            <a:off x="1878496" y="6356350"/>
            <a:ext cx="17029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8"/>
          <p:cNvSpPr txBox="1"/>
          <p:nvPr/>
        </p:nvSpPr>
        <p:spPr>
          <a:xfrm>
            <a:off x="9816548" y="6356350"/>
            <a:ext cx="2268772"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100">
                <a:solidFill>
                  <a:srgbClr val="F2F2F2"/>
                </a:solidFill>
                <a:latin typeface="Arial"/>
                <a:ea typeface="Arial"/>
                <a:cs typeface="Arial"/>
                <a:sym typeface="Arial"/>
              </a:rPr>
              <a:t>Copyright 202</a:t>
            </a:r>
            <a:r>
              <a:rPr lang="en-US" sz="1100">
                <a:solidFill>
                  <a:srgbClr val="F2F2F2"/>
                </a:solidFill>
              </a:rPr>
              <a:t>5</a:t>
            </a:r>
            <a:r>
              <a:rPr lang="en-US" sz="1100">
                <a:solidFill>
                  <a:srgbClr val="F2F2F2"/>
                </a:solidFill>
                <a:latin typeface="Arial"/>
                <a:ea typeface="Arial"/>
                <a:cs typeface="Arial"/>
                <a:sym typeface="Arial"/>
              </a:rPr>
              <a:t> Brown University</a:t>
            </a:r>
            <a:endParaRPr/>
          </a:p>
        </p:txBody>
      </p:sp>
      <p:sp>
        <p:nvSpPr>
          <p:cNvPr id="24" name="Google Shape;24;p8"/>
          <p:cNvSpPr/>
          <p:nvPr/>
        </p:nvSpPr>
        <p:spPr>
          <a:xfrm>
            <a:off x="5638800" y="3107056"/>
            <a:ext cx="914400" cy="45719"/>
          </a:xfrm>
          <a:prstGeom prst="rect">
            <a:avLst/>
          </a:prstGeom>
          <a:solidFill>
            <a:srgbClr val="FFC72C"/>
          </a:solidFill>
          <a:ln w="12700" cap="flat" cmpd="sng">
            <a:solidFill>
              <a:srgbClr val="FFC72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5" name="Google Shape;25;p8"/>
          <p:cNvPicPr preferRelativeResize="0"/>
          <p:nvPr/>
        </p:nvPicPr>
        <p:blipFill rotWithShape="1">
          <a:blip r:embed="rId2">
            <a:alphaModFix/>
          </a:blip>
          <a:srcRect/>
          <a:stretch/>
        </p:blipFill>
        <p:spPr>
          <a:xfrm>
            <a:off x="4158552" y="4836162"/>
            <a:ext cx="3874896" cy="1143000"/>
          </a:xfrm>
          <a:prstGeom prst="rect">
            <a:avLst/>
          </a:prstGeom>
          <a:noFill/>
          <a:ln>
            <a:noFill/>
          </a:ln>
        </p:spPr>
      </p:pic>
    </p:spTree>
    <p:extLst>
      <p:ext uri="{BB962C8B-B14F-4D97-AF65-F5344CB8AC3E}">
        <p14:creationId xmlns:p14="http://schemas.microsoft.com/office/powerpoint/2010/main" val="11725842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524300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818033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85314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086461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0182117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8068065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7481442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505077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7202813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6793284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61070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image" Target="../media/image1.jpeg"/><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theme" Target="../theme/theme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4" Type="http://schemas.openxmlformats.org/officeDocument/2006/relationships/image" Target="../media/image18.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4.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D4DCB4-D71E-80F2-CD14-980FA57C2A14}"/>
              </a:ext>
              <a:ext uri="{C183D7F6-B498-43B3-948B-1728B52AA6E4}">
                <adec:decorative xmlns:adec="http://schemas.microsoft.com/office/drawing/2017/decorative" val="1"/>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2C3549BF-250F-BA79-3611-D06653B9620F}"/>
              </a:ext>
            </a:extLst>
          </p:cNvPr>
          <p:cNvSpPr>
            <a:spLocks noGrp="1"/>
          </p:cNvSpPr>
          <p:nvPr>
            <p:ph type="title"/>
          </p:nvPr>
        </p:nvSpPr>
        <p:spPr>
          <a:xfrm>
            <a:off x="173180" y="365126"/>
            <a:ext cx="10515600" cy="8610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DC57C9-737B-B6D6-1314-78C22CCF953B}"/>
              </a:ext>
            </a:extLst>
          </p:cNvPr>
          <p:cNvSpPr>
            <a:spLocks noGrp="1"/>
          </p:cNvSpPr>
          <p:nvPr>
            <p:ph type="body" idx="1"/>
          </p:nvPr>
        </p:nvSpPr>
        <p:spPr>
          <a:xfrm>
            <a:off x="173180" y="1340427"/>
            <a:ext cx="10515600" cy="4836536"/>
          </a:xfrm>
          <a:prstGeom prst="rect">
            <a:avLst/>
          </a:prstGeom>
        </p:spPr>
        <p:txBody>
          <a:bodyPr vert="horz" lIns="91440" tIns="45720" rIns="91440" bIns="45720" rtlCol="0">
            <a:normAutofit/>
          </a:bodyPr>
          <a:lstStyle/>
          <a:p>
            <a:pPr lvl="0"/>
            <a:r>
              <a:rPr lang="en-US"/>
              <a:t>Click to edit Master text style</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79BD77-56B0-2B84-ADB2-A2EE1F0E50C4}"/>
              </a:ext>
              <a:ext uri="{C183D7F6-B498-43B3-948B-1728B52AA6E4}">
                <adec:decorative xmlns:adec="http://schemas.microsoft.com/office/drawing/2017/decorative" val="1"/>
              </a:ext>
            </a:extLst>
          </p:cNvPr>
          <p:cNvSpPr>
            <a:spLocks noGrp="1"/>
          </p:cNvSpPr>
          <p:nvPr>
            <p:ph type="sldNum" sz="quarter" idx="4"/>
          </p:nvPr>
        </p:nvSpPr>
        <p:spPr>
          <a:xfrm>
            <a:off x="9632372" y="6492875"/>
            <a:ext cx="2324099" cy="246495"/>
          </a:xfrm>
          <a:prstGeom prst="rect">
            <a:avLst/>
          </a:prstGeom>
        </p:spPr>
        <p:txBody>
          <a:bodyPr vert="horz" lIns="91440" tIns="45720" rIns="91440" bIns="45720" rtlCol="0" anchor="ctr"/>
          <a:lstStyle>
            <a:lvl1pPr algn="r">
              <a:defRPr sz="1400" b="1" i="0">
                <a:solidFill>
                  <a:srgbClr val="1E4782"/>
                </a:solidFill>
                <a:latin typeface="Arial" panose="020B0604020202020204" pitchFamily="34" charset="0"/>
                <a:cs typeface="Arial" panose="020B0604020202020204" pitchFamily="34" charset="0"/>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46999186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72" r:id="rId20"/>
    <p:sldLayoutId id="2147483693" r:id="rId21"/>
    <p:sldLayoutId id="2147483694" r:id="rId22"/>
  </p:sldLayoutIdLst>
  <p:hf hdr="0" ftr="0" dt="0"/>
  <p:txStyles>
    <p:title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A picture containing shape&#10;&#10;AI-generated content may be incorrect.">
            <a:extLst>
              <a:ext uri="{FF2B5EF4-FFF2-40B4-BE49-F238E27FC236}">
                <a16:creationId xmlns:a16="http://schemas.microsoft.com/office/drawing/2014/main" id="{51D4DCB4-D71E-80F2-CD14-980FA57C2A14}"/>
              </a:ext>
            </a:extLst>
          </p:cNvPr>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2C3549BF-250F-BA79-3611-D06653B9620F}"/>
              </a:ext>
            </a:extLst>
          </p:cNvPr>
          <p:cNvSpPr>
            <a:spLocks noGrp="1"/>
          </p:cNvSpPr>
          <p:nvPr>
            <p:ph type="title"/>
          </p:nvPr>
        </p:nvSpPr>
        <p:spPr>
          <a:xfrm>
            <a:off x="173180" y="365126"/>
            <a:ext cx="10515600" cy="8610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DC57C9-737B-B6D6-1314-78C22CCF953B}"/>
              </a:ext>
            </a:extLst>
          </p:cNvPr>
          <p:cNvSpPr>
            <a:spLocks noGrp="1"/>
          </p:cNvSpPr>
          <p:nvPr>
            <p:ph type="body" idx="1"/>
          </p:nvPr>
        </p:nvSpPr>
        <p:spPr>
          <a:xfrm>
            <a:off x="173180" y="1340427"/>
            <a:ext cx="10515600" cy="48365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79BD77-56B0-2B84-ADB2-A2EE1F0E50C4}"/>
              </a:ext>
            </a:extLst>
          </p:cNvPr>
          <p:cNvSpPr>
            <a:spLocks noGrp="1"/>
          </p:cNvSpPr>
          <p:nvPr>
            <p:ph type="sldNum" sz="quarter" idx="4"/>
          </p:nvPr>
        </p:nvSpPr>
        <p:spPr>
          <a:xfrm>
            <a:off x="9632372" y="6492875"/>
            <a:ext cx="2324099" cy="246495"/>
          </a:xfrm>
          <a:prstGeom prst="rect">
            <a:avLst/>
          </a:prstGeom>
        </p:spPr>
        <p:txBody>
          <a:bodyPr vert="horz" lIns="91440" tIns="45720" rIns="91440" bIns="45720" rtlCol="0" anchor="ctr"/>
          <a:lstStyle>
            <a:lvl1pPr algn="r">
              <a:defRPr sz="1400" b="1" i="0">
                <a:solidFill>
                  <a:srgbClr val="1E4782"/>
                </a:solidFill>
                <a:latin typeface="Arial" panose="020B0604020202020204" pitchFamily="34" charset="0"/>
                <a:cs typeface="Arial" panose="020B0604020202020204" pitchFamily="34" charset="0"/>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745431529"/>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667" r:id="rId3"/>
    <p:sldLayoutId id="2147483668" r:id="rId4"/>
    <p:sldLayoutId id="2147483701" r:id="rId5"/>
    <p:sldLayoutId id="2147483702" r:id="rId6"/>
    <p:sldLayoutId id="2147483703" r:id="rId7"/>
    <p:sldLayoutId id="2147483665" r:id="rId8"/>
    <p:sldLayoutId id="2147483697" r:id="rId9"/>
    <p:sldLayoutId id="2147483666" r:id="rId10"/>
    <p:sldLayoutId id="2147483704" r:id="rId11"/>
    <p:sldLayoutId id="2147483695" r:id="rId12"/>
    <p:sldLayoutId id="2147483696" r:id="rId13"/>
    <p:sldLayoutId id="2147483705" r:id="rId14"/>
    <p:sldLayoutId id="2147483669" r:id="rId15"/>
    <p:sldLayoutId id="2147483662" r:id="rId16"/>
    <p:sldLayoutId id="2147483670" r:id="rId17"/>
    <p:sldLayoutId id="2147483663" r:id="rId18"/>
    <p:sldLayoutId id="2147483671" r:id="rId19"/>
  </p:sldLayoutIdLst>
  <p:hf hdr="0" ftr="0" dt="0"/>
  <p:txStyles>
    <p:title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05934" y="6282642"/>
            <a:ext cx="1547446" cy="457200"/>
          </a:xfrm>
          <a:prstGeom prst="rect">
            <a:avLst/>
          </a:prstGeom>
          <a:noFill/>
          <a:ln>
            <a:noFill/>
          </a:ln>
        </p:spPr>
      </p:pic>
      <p:sp>
        <p:nvSpPr>
          <p:cNvPr id="11" name="Google Shape;11;p7"/>
          <p:cNvSpPr txBox="1">
            <a:spLocks noGrp="1"/>
          </p:cNvSpPr>
          <p:nvPr>
            <p:ph type="title"/>
          </p:nvPr>
        </p:nvSpPr>
        <p:spPr>
          <a:xfrm>
            <a:off x="838200" y="215002"/>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C00400"/>
              </a:buClr>
              <a:buSzPts val="4000"/>
              <a:buFont typeface="Arial"/>
              <a:buNone/>
              <a:defRPr sz="4000" b="1" i="0" u="none" strike="noStrike" cap="none">
                <a:solidFill>
                  <a:srgbClr val="C00400"/>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393700" algn="l" rtl="0">
              <a:lnSpc>
                <a:spcPct val="90000"/>
              </a:lnSpc>
              <a:spcBef>
                <a:spcPts val="1000"/>
              </a:spcBef>
              <a:spcAft>
                <a:spcPts val="0"/>
              </a:spcAft>
              <a:buClr>
                <a:srgbClr val="C00000"/>
              </a:buClr>
              <a:buSzPts val="2600"/>
              <a:buFont typeface="Arial"/>
              <a:buChar char="•"/>
              <a:defRPr sz="2600" b="0" i="0" u="none" strike="noStrike" cap="none">
                <a:solidFill>
                  <a:schemeClr val="dk1"/>
                </a:solidFill>
                <a:latin typeface="Arial"/>
                <a:ea typeface="Arial"/>
                <a:cs typeface="Arial"/>
                <a:sym typeface="Arial"/>
              </a:defRPr>
            </a:lvl1pPr>
            <a:lvl2pPr marL="914400" marR="0" lvl="1" indent="-393700" algn="l" rtl="0">
              <a:lnSpc>
                <a:spcPct val="90000"/>
              </a:lnSpc>
              <a:spcBef>
                <a:spcPts val="500"/>
              </a:spcBef>
              <a:spcAft>
                <a:spcPts val="0"/>
              </a:spcAft>
              <a:buClr>
                <a:srgbClr val="C00000"/>
              </a:buClr>
              <a:buSzPts val="2600"/>
              <a:buFont typeface="Arial"/>
              <a:buChar char="•"/>
              <a:defRPr sz="2600" b="0" i="0" u="none" strike="noStrike" cap="none">
                <a:solidFill>
                  <a:schemeClr val="dk1"/>
                </a:solidFill>
                <a:latin typeface="Arial"/>
                <a:ea typeface="Arial"/>
                <a:cs typeface="Arial"/>
                <a:sym typeface="Arial"/>
              </a:defRPr>
            </a:lvl2pPr>
            <a:lvl3pPr marL="1371600" marR="0" lvl="2" indent="-393700" algn="l" rtl="0">
              <a:lnSpc>
                <a:spcPct val="90000"/>
              </a:lnSpc>
              <a:spcBef>
                <a:spcPts val="500"/>
              </a:spcBef>
              <a:spcAft>
                <a:spcPts val="0"/>
              </a:spcAft>
              <a:buClr>
                <a:srgbClr val="C00000"/>
              </a:buClr>
              <a:buSzPts val="2600"/>
              <a:buFont typeface="Arial"/>
              <a:buChar char="•"/>
              <a:defRPr sz="2600" b="0" i="0" u="none" strike="noStrike" cap="none">
                <a:solidFill>
                  <a:schemeClr val="dk1"/>
                </a:solidFill>
                <a:latin typeface="Arial"/>
                <a:ea typeface="Arial"/>
                <a:cs typeface="Arial"/>
                <a:sym typeface="Arial"/>
              </a:defRPr>
            </a:lvl3pPr>
            <a:lvl4pPr marL="1828800" marR="0" lvl="3" indent="-393700" algn="l" rtl="0">
              <a:lnSpc>
                <a:spcPct val="90000"/>
              </a:lnSpc>
              <a:spcBef>
                <a:spcPts val="500"/>
              </a:spcBef>
              <a:spcAft>
                <a:spcPts val="0"/>
              </a:spcAft>
              <a:buClr>
                <a:srgbClr val="C00000"/>
              </a:buClr>
              <a:buSzPts val="2600"/>
              <a:buFont typeface="Arial"/>
              <a:buChar char="•"/>
              <a:defRPr sz="2600" b="0" i="0" u="none" strike="noStrike" cap="none">
                <a:solidFill>
                  <a:schemeClr val="dk1"/>
                </a:solidFill>
                <a:latin typeface="Arial"/>
                <a:ea typeface="Arial"/>
                <a:cs typeface="Arial"/>
                <a:sym typeface="Arial"/>
              </a:defRPr>
            </a:lvl4pPr>
            <a:lvl5pPr marL="2286000" marR="0" lvl="4" indent="-393700" algn="l" rtl="0">
              <a:lnSpc>
                <a:spcPct val="90000"/>
              </a:lnSpc>
              <a:spcBef>
                <a:spcPts val="500"/>
              </a:spcBef>
              <a:spcAft>
                <a:spcPts val="0"/>
              </a:spcAft>
              <a:buClr>
                <a:srgbClr val="C00000"/>
              </a:buClr>
              <a:buSzPts val="2600"/>
              <a:buFont typeface="Arial"/>
              <a:buChar char="•"/>
              <a:defRPr sz="26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3" name="Google Shape;13;p7"/>
          <p:cNvSpPr txBox="1">
            <a:spLocks noGrp="1"/>
          </p:cNvSpPr>
          <p:nvPr>
            <p:ph type="dt" idx="10"/>
          </p:nvPr>
        </p:nvSpPr>
        <p:spPr>
          <a:xfrm>
            <a:off x="2833766" y="6354172"/>
            <a:ext cx="1702904"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 name="Google Shape;16;p7"/>
          <p:cNvSpPr txBox="1"/>
          <p:nvPr/>
        </p:nvSpPr>
        <p:spPr>
          <a:xfrm>
            <a:off x="9806942" y="6396335"/>
            <a:ext cx="1923925"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0" i="0" u="none" strike="noStrike" cap="none">
                <a:solidFill>
                  <a:schemeClr val="dk1"/>
                </a:solidFill>
                <a:latin typeface="Arial"/>
                <a:ea typeface="Arial"/>
                <a:cs typeface="Arial"/>
                <a:sym typeface="Arial"/>
              </a:rPr>
              <a:t>annenberg.brown.edu</a:t>
            </a:r>
            <a:endParaRPr/>
          </a:p>
        </p:txBody>
      </p:sp>
      <p:sp>
        <p:nvSpPr>
          <p:cNvPr id="2" name="Footer Placeholder 1">
            <a:extLst>
              <a:ext uri="{FF2B5EF4-FFF2-40B4-BE49-F238E27FC236}">
                <a16:creationId xmlns:a16="http://schemas.microsoft.com/office/drawing/2014/main" id="{C53E1917-05A4-32C3-B165-B32D4BDDD69E}"/>
              </a:ext>
            </a:extLst>
          </p:cNvPr>
          <p:cNvSpPr>
            <a:spLocks noGrp="1"/>
          </p:cNvSpPr>
          <p:nvPr>
            <p:ph type="ftr" sz="quarter" idx="3"/>
          </p:nvPr>
        </p:nvSpPr>
        <p:spPr>
          <a:xfrm>
            <a:off x="4993870" y="635417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3" name="Slide Number Placeholder 2">
            <a:extLst>
              <a:ext uri="{FF2B5EF4-FFF2-40B4-BE49-F238E27FC236}">
                <a16:creationId xmlns:a16="http://schemas.microsoft.com/office/drawing/2014/main" id="{F965ADCA-1D3E-610B-B443-E44EB444E44A}"/>
              </a:ext>
            </a:extLst>
          </p:cNvPr>
          <p:cNvSpPr>
            <a:spLocks noGrp="1"/>
          </p:cNvSpPr>
          <p:nvPr>
            <p:ph type="sldNum" sz="quarter" idx="4"/>
          </p:nvPr>
        </p:nvSpPr>
        <p:spPr>
          <a:xfrm>
            <a:off x="11658600" y="6486004"/>
            <a:ext cx="533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EFF108-15C9-4A7E-B175-57F594D4A3A6}" type="slidenum">
              <a:rPr lang="en-US" smtClean="0"/>
              <a:t>‹#›</a:t>
            </a:fld>
            <a:endParaRPr lang="en-US"/>
          </a:p>
        </p:txBody>
      </p:sp>
    </p:spTree>
    <p:extLst>
      <p:ext uri="{BB962C8B-B14F-4D97-AF65-F5344CB8AC3E}">
        <p14:creationId xmlns:p14="http://schemas.microsoft.com/office/powerpoint/2010/main" val="2038979157"/>
      </p:ext>
    </p:extLst>
  </p:cSld>
  <p:clrMap bg1="lt1" tx1="dk1" bg2="dk2" tx2="lt2" accent1="accent1" accent2="accent2" accent3="accent3" accent4="accent4" accent5="accent5" accent6="accent6" hlink="hlink" folHlink="folHlink"/>
  <p:sldLayoutIdLst>
    <p:sldLayoutId id="2147483661" r:id="rId1"/>
    <p:sldLayoutId id="2147483664"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10/27/2026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7535316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6AB2B-9E86-B31F-8494-E95DE385C2EA}"/>
              </a:ext>
            </a:extLst>
          </p:cNvPr>
          <p:cNvSpPr>
            <a:spLocks noGrp="1"/>
          </p:cNvSpPr>
          <p:nvPr>
            <p:ph type="ctrTitle"/>
          </p:nvPr>
        </p:nvSpPr>
        <p:spPr>
          <a:xfrm>
            <a:off x="342899" y="1377519"/>
            <a:ext cx="11134725" cy="2560638"/>
          </a:xfrm>
        </p:spPr>
        <p:txBody>
          <a:bodyPr>
            <a:noAutofit/>
          </a:bodyPr>
          <a:lstStyle/>
          <a:p>
            <a:r>
              <a:rPr lang="en-US" sz="4800" dirty="0">
                <a:solidFill>
                  <a:srgbClr val="FFFFFF"/>
                </a:solidFill>
                <a:latin typeface="Arial"/>
                <a:cs typeface="Arial"/>
              </a:rPr>
              <a:t>Graduation Framework</a:t>
            </a:r>
            <a:r>
              <a:rPr lang="en-US" sz="4800" dirty="0">
                <a:latin typeface="Arial"/>
                <a:cs typeface="Arial"/>
              </a:rPr>
              <a:t>: Foundational Coursework + Postsecondary Planning</a:t>
            </a:r>
            <a:endParaRPr lang="en-US" sz="4800" dirty="0"/>
          </a:p>
        </p:txBody>
      </p:sp>
      <p:sp>
        <p:nvSpPr>
          <p:cNvPr id="3" name="Subtitle 2">
            <a:extLst>
              <a:ext uri="{FF2B5EF4-FFF2-40B4-BE49-F238E27FC236}">
                <a16:creationId xmlns:a16="http://schemas.microsoft.com/office/drawing/2014/main" id="{8141BCB3-4284-A57E-4AB3-04CB2D22AC2E}"/>
              </a:ext>
            </a:extLst>
          </p:cNvPr>
          <p:cNvSpPr>
            <a:spLocks noGrp="1"/>
          </p:cNvSpPr>
          <p:nvPr>
            <p:ph type="subTitle" idx="1"/>
          </p:nvPr>
        </p:nvSpPr>
        <p:spPr/>
        <p:txBody>
          <a:bodyPr vert="horz" lIns="91440" tIns="45720" rIns="91440" bIns="45720" rtlCol="0" anchor="t">
            <a:normAutofit/>
          </a:bodyPr>
          <a:lstStyle/>
          <a:p>
            <a:r>
              <a:rPr lang="en-US">
                <a:latin typeface="Arial"/>
                <a:cs typeface="Arial"/>
              </a:rPr>
              <a:t>Presentation to Massachusetts Board of Elementary and Secondary Education</a:t>
            </a:r>
            <a:endParaRPr lang="en-US"/>
          </a:p>
          <a:p>
            <a:r>
              <a:rPr lang="en-US" i="1">
                <a:latin typeface="Arial"/>
                <a:cs typeface="Arial"/>
              </a:rPr>
              <a:t>Tuesday, October 27, 2026</a:t>
            </a:r>
            <a:endParaRPr lang="en-US"/>
          </a:p>
        </p:txBody>
      </p:sp>
    </p:spTree>
    <p:extLst>
      <p:ext uri="{BB962C8B-B14F-4D97-AF65-F5344CB8AC3E}">
        <p14:creationId xmlns:p14="http://schemas.microsoft.com/office/powerpoint/2010/main" val="2636106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F6BA3-81C0-E7E0-3A9E-4304E9034E6E}"/>
              </a:ext>
            </a:extLst>
          </p:cNvPr>
          <p:cNvSpPr>
            <a:spLocks noGrp="1"/>
          </p:cNvSpPr>
          <p:nvPr>
            <p:ph type="title"/>
          </p:nvPr>
        </p:nvSpPr>
        <p:spPr/>
        <p:txBody>
          <a:bodyPr/>
          <a:lstStyle/>
          <a:p>
            <a:r>
              <a:rPr lang="en-US"/>
              <a:t>Presenters</a:t>
            </a:r>
          </a:p>
        </p:txBody>
      </p:sp>
      <p:sp>
        <p:nvSpPr>
          <p:cNvPr id="3" name="Content Placeholder 2">
            <a:extLst>
              <a:ext uri="{FF2B5EF4-FFF2-40B4-BE49-F238E27FC236}">
                <a16:creationId xmlns:a16="http://schemas.microsoft.com/office/drawing/2014/main" id="{840A9818-66F6-633D-4E17-F73BA591EBB5}"/>
              </a:ext>
            </a:extLst>
          </p:cNvPr>
          <p:cNvSpPr>
            <a:spLocks noGrp="1"/>
          </p:cNvSpPr>
          <p:nvPr>
            <p:ph idx="1"/>
          </p:nvPr>
        </p:nvSpPr>
        <p:spPr/>
        <p:txBody>
          <a:bodyPr vert="horz" lIns="91440" tIns="45720" rIns="91440" bIns="45720" rtlCol="0" anchor="t">
            <a:normAutofit/>
          </a:bodyPr>
          <a:lstStyle/>
          <a:p>
            <a:r>
              <a:rPr lang="en-US" b="1">
                <a:latin typeface="Arial"/>
                <a:cs typeface="Arial"/>
              </a:rPr>
              <a:t>Lauren Woo</a:t>
            </a:r>
            <a:r>
              <a:rPr lang="en-US">
                <a:latin typeface="Arial"/>
                <a:cs typeface="Arial"/>
              </a:rPr>
              <a:t>, Deputy Commissioner</a:t>
            </a:r>
          </a:p>
          <a:p>
            <a:r>
              <a:rPr lang="en-US" b="1">
                <a:latin typeface="Arial"/>
                <a:cs typeface="Arial"/>
              </a:rPr>
              <a:t>Adam Seidel</a:t>
            </a:r>
            <a:r>
              <a:rPr lang="en-US">
                <a:latin typeface="Arial"/>
                <a:cs typeface="Arial"/>
              </a:rPr>
              <a:t>, Senior Associate Commissioner of Secondary Schools and Beyond</a:t>
            </a:r>
          </a:p>
          <a:p>
            <a:r>
              <a:rPr lang="en-US" b="1">
                <a:latin typeface="Arial"/>
                <a:cs typeface="Arial"/>
              </a:rPr>
              <a:t>Dr. John Papay</a:t>
            </a:r>
            <a:r>
              <a:rPr lang="en-US">
                <a:latin typeface="Arial"/>
                <a:cs typeface="Arial"/>
              </a:rPr>
              <a:t>, Walter and Leonore Annenberg Professor of Education Policy and Director of the Annenberg Institute, Brown University</a:t>
            </a:r>
          </a:p>
          <a:p>
            <a:r>
              <a:rPr lang="en-US" b="1">
                <a:latin typeface="Arial"/>
                <a:cs typeface="Arial"/>
              </a:rPr>
              <a:t>Dr. Mandy Savitz-Romer</a:t>
            </a:r>
            <a:r>
              <a:rPr lang="en-US">
                <a:latin typeface="Arial"/>
                <a:cs typeface="Arial"/>
              </a:rPr>
              <a:t>, Nancy Pforzheimer Aronson Senior Lecturer in Human Development and Education at Harvard Graduate School of Education</a:t>
            </a:r>
          </a:p>
        </p:txBody>
      </p:sp>
      <p:sp>
        <p:nvSpPr>
          <p:cNvPr id="4" name="Slide Number Placeholder 3">
            <a:extLst>
              <a:ext uri="{FF2B5EF4-FFF2-40B4-BE49-F238E27FC236}">
                <a16:creationId xmlns:a16="http://schemas.microsoft.com/office/drawing/2014/main" id="{17C7C9A4-BBC5-AB95-7520-ECAC5B9E57A1}"/>
              </a:ext>
            </a:extLst>
          </p:cNvPr>
          <p:cNvSpPr>
            <a:spLocks noGrp="1"/>
          </p:cNvSpPr>
          <p:nvPr>
            <p:ph type="sldNum" sz="quarter" idx="12"/>
          </p:nvPr>
        </p:nvSpPr>
        <p:spPr/>
        <p:txBody>
          <a:bodyPr/>
          <a:lstStyle/>
          <a:p>
            <a:fld id="{68A8D22E-6BC5-9E47-900C-2BB94685D9F5}" type="slidenum">
              <a:rPr lang="en-US" smtClean="0"/>
              <a:t>2</a:t>
            </a:fld>
            <a:endParaRPr lang="en-US"/>
          </a:p>
        </p:txBody>
      </p:sp>
    </p:spTree>
    <p:extLst>
      <p:ext uri="{BB962C8B-B14F-4D97-AF65-F5344CB8AC3E}">
        <p14:creationId xmlns:p14="http://schemas.microsoft.com/office/powerpoint/2010/main" val="426071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FF9FB-1B3D-F103-B1A3-7789B9D1802F}"/>
              </a:ext>
            </a:extLst>
          </p:cNvPr>
          <p:cNvSpPr>
            <a:spLocks noGrp="1"/>
          </p:cNvSpPr>
          <p:nvPr>
            <p:ph type="title"/>
          </p:nvPr>
        </p:nvSpPr>
        <p:spPr/>
        <p:txBody>
          <a:bodyPr/>
          <a:lstStyle/>
          <a:p>
            <a:r>
              <a:rPr lang="en-US">
                <a:latin typeface="Arial"/>
                <a:cs typeface="Arial"/>
              </a:rPr>
              <a:t>Agenda</a:t>
            </a:r>
            <a:endParaRPr lang="en-US"/>
          </a:p>
        </p:txBody>
      </p:sp>
      <p:sp>
        <p:nvSpPr>
          <p:cNvPr id="3" name="Content Placeholder 2">
            <a:extLst>
              <a:ext uri="{FF2B5EF4-FFF2-40B4-BE49-F238E27FC236}">
                <a16:creationId xmlns:a16="http://schemas.microsoft.com/office/drawing/2014/main" id="{7812C0F6-6A71-04F3-D032-65481038C463}"/>
              </a:ext>
            </a:extLst>
          </p:cNvPr>
          <p:cNvSpPr>
            <a:spLocks noGrp="1"/>
          </p:cNvSpPr>
          <p:nvPr>
            <p:ph idx="1"/>
          </p:nvPr>
        </p:nvSpPr>
        <p:spPr/>
        <p:txBody>
          <a:bodyPr vert="horz" lIns="91440" tIns="45720" rIns="91440" bIns="45720" rtlCol="0" anchor="t">
            <a:normAutofit/>
          </a:bodyPr>
          <a:lstStyle/>
          <a:p>
            <a:r>
              <a:rPr lang="en-US">
                <a:latin typeface="Arial"/>
                <a:cs typeface="Arial"/>
              </a:rPr>
              <a:t>Purpose and alignment to the Strategic Plan</a:t>
            </a:r>
          </a:p>
          <a:p>
            <a:r>
              <a:rPr lang="en-US">
                <a:latin typeface="Arial"/>
                <a:cs typeface="Arial"/>
              </a:rPr>
              <a:t>Graduation Framework at a glance</a:t>
            </a:r>
          </a:p>
          <a:p>
            <a:r>
              <a:rPr lang="en-US">
                <a:latin typeface="Arial"/>
                <a:cs typeface="Arial"/>
              </a:rPr>
              <a:t>Foundational Coursework through </a:t>
            </a:r>
            <a:r>
              <a:rPr lang="en-US" err="1">
                <a:latin typeface="Arial"/>
                <a:cs typeface="Arial"/>
              </a:rPr>
              <a:t>MassCore</a:t>
            </a:r>
            <a:endParaRPr lang="en-US">
              <a:latin typeface="Arial"/>
              <a:cs typeface="Arial"/>
            </a:endParaRPr>
          </a:p>
          <a:p>
            <a:pPr lvl="1"/>
            <a:r>
              <a:rPr lang="en-US">
                <a:latin typeface="Arial"/>
                <a:cs typeface="Arial"/>
              </a:rPr>
              <a:t>Research presentation</a:t>
            </a:r>
          </a:p>
          <a:p>
            <a:r>
              <a:rPr lang="en-US">
                <a:latin typeface="Arial"/>
                <a:cs typeface="Arial"/>
              </a:rPr>
              <a:t>Postsecondary Planning through </a:t>
            </a:r>
            <a:r>
              <a:rPr lang="en-US" err="1">
                <a:latin typeface="Arial"/>
                <a:cs typeface="Arial"/>
              </a:rPr>
              <a:t>MyCAP</a:t>
            </a:r>
            <a:endParaRPr lang="en-US">
              <a:latin typeface="Arial"/>
              <a:cs typeface="Arial"/>
            </a:endParaRPr>
          </a:p>
          <a:p>
            <a:pPr lvl="1"/>
            <a:r>
              <a:rPr lang="en-US">
                <a:latin typeface="Arial"/>
                <a:cs typeface="Arial"/>
              </a:rPr>
              <a:t>Research presentation</a:t>
            </a:r>
          </a:p>
          <a:p>
            <a:r>
              <a:rPr lang="en-US">
                <a:latin typeface="Arial"/>
                <a:cs typeface="Arial"/>
              </a:rPr>
              <a:t>Board Discussion</a:t>
            </a:r>
            <a:endParaRPr lang="en-US"/>
          </a:p>
        </p:txBody>
      </p:sp>
      <p:sp>
        <p:nvSpPr>
          <p:cNvPr id="4" name="Slide Number Placeholder 3">
            <a:extLst>
              <a:ext uri="{FF2B5EF4-FFF2-40B4-BE49-F238E27FC236}">
                <a16:creationId xmlns:a16="http://schemas.microsoft.com/office/drawing/2014/main" id="{3D1B4262-5922-1385-C872-579E8DE95EF2}"/>
              </a:ext>
            </a:extLst>
          </p:cNvPr>
          <p:cNvSpPr>
            <a:spLocks noGrp="1"/>
          </p:cNvSpPr>
          <p:nvPr>
            <p:ph type="sldNum" sz="quarter" idx="12"/>
          </p:nvPr>
        </p:nvSpPr>
        <p:spPr/>
        <p:txBody>
          <a:bodyPr/>
          <a:lstStyle/>
          <a:p>
            <a:fld id="{68A8D22E-6BC5-9E47-900C-2BB94685D9F5}" type="slidenum">
              <a:rPr lang="en-US" smtClean="0"/>
              <a:t>3</a:t>
            </a:fld>
            <a:endParaRPr lang="en-US"/>
          </a:p>
        </p:txBody>
      </p:sp>
    </p:spTree>
    <p:extLst>
      <p:ext uri="{BB962C8B-B14F-4D97-AF65-F5344CB8AC3E}">
        <p14:creationId xmlns:p14="http://schemas.microsoft.com/office/powerpoint/2010/main" val="607325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70E0A-9D6B-8062-5592-4C95726F41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261902-0A66-6FA8-17F8-C26FDEFFE4A2}"/>
              </a:ext>
            </a:extLst>
          </p:cNvPr>
          <p:cNvSpPr>
            <a:spLocks noGrp="1"/>
          </p:cNvSpPr>
          <p:nvPr>
            <p:ph type="title"/>
          </p:nvPr>
        </p:nvSpPr>
        <p:spPr/>
        <p:txBody>
          <a:bodyPr/>
          <a:lstStyle/>
          <a:p>
            <a:r>
              <a:rPr lang="en-US">
                <a:latin typeface="Arial"/>
                <a:cs typeface="Arial"/>
              </a:rPr>
              <a:t>Today's Purpose</a:t>
            </a:r>
            <a:endParaRPr lang="en-US"/>
          </a:p>
        </p:txBody>
      </p:sp>
      <p:sp>
        <p:nvSpPr>
          <p:cNvPr id="3" name="Content Placeholder 2">
            <a:extLst>
              <a:ext uri="{FF2B5EF4-FFF2-40B4-BE49-F238E27FC236}">
                <a16:creationId xmlns:a16="http://schemas.microsoft.com/office/drawing/2014/main" id="{7F483E31-F004-E344-4EBB-83FF8893F239}"/>
              </a:ext>
            </a:extLst>
          </p:cNvPr>
          <p:cNvSpPr>
            <a:spLocks noGrp="1"/>
          </p:cNvSpPr>
          <p:nvPr>
            <p:ph idx="1"/>
          </p:nvPr>
        </p:nvSpPr>
        <p:spPr/>
        <p:txBody>
          <a:bodyPr vert="horz" lIns="91440" tIns="45720" rIns="91440" bIns="45720" rtlCol="0" anchor="t">
            <a:normAutofit/>
          </a:bodyPr>
          <a:lstStyle/>
          <a:p>
            <a:r>
              <a:rPr lang="en-US">
                <a:latin typeface="Arial"/>
                <a:cs typeface="Arial"/>
              </a:rPr>
              <a:t>To build shared understanding of </a:t>
            </a:r>
            <a:r>
              <a:rPr lang="en-US" err="1">
                <a:latin typeface="Arial"/>
                <a:cs typeface="Arial"/>
              </a:rPr>
              <a:t>MassCore</a:t>
            </a:r>
            <a:r>
              <a:rPr lang="en-US">
                <a:latin typeface="Arial"/>
                <a:cs typeface="Arial"/>
              </a:rPr>
              <a:t> and Postsecondary Planning – what each is, existing implementation and the impact</a:t>
            </a:r>
          </a:p>
          <a:p>
            <a:r>
              <a:rPr lang="en-US">
                <a:latin typeface="Arial"/>
                <a:cs typeface="Arial"/>
              </a:rPr>
              <a:t>To prepare board members for informed decision-making as the implementation of proposed graduation requirements progresses </a:t>
            </a:r>
          </a:p>
          <a:p>
            <a:r>
              <a:rPr lang="en-US">
                <a:latin typeface="Arial"/>
                <a:cs typeface="Arial"/>
              </a:rPr>
              <a:t>To prepare board members for proposed regulations requiring all high schools to offer </a:t>
            </a:r>
            <a:r>
              <a:rPr lang="en-US" err="1">
                <a:latin typeface="Arial"/>
                <a:cs typeface="Arial"/>
              </a:rPr>
              <a:t>MassCore</a:t>
            </a:r>
            <a:r>
              <a:rPr lang="en-US">
                <a:latin typeface="Arial"/>
                <a:cs typeface="Arial"/>
              </a:rPr>
              <a:t> and postsecondary planning through </a:t>
            </a:r>
            <a:r>
              <a:rPr lang="en-US" err="1">
                <a:latin typeface="Arial"/>
                <a:cs typeface="Arial"/>
              </a:rPr>
              <a:t>MyCAP</a:t>
            </a:r>
            <a:endParaRPr lang="en-US" err="1"/>
          </a:p>
          <a:p>
            <a:endParaRPr lang="en-US">
              <a:latin typeface="Arial"/>
              <a:cs typeface="Arial"/>
            </a:endParaRPr>
          </a:p>
        </p:txBody>
      </p:sp>
      <p:sp>
        <p:nvSpPr>
          <p:cNvPr id="4" name="Slide Number Placeholder 3">
            <a:extLst>
              <a:ext uri="{FF2B5EF4-FFF2-40B4-BE49-F238E27FC236}">
                <a16:creationId xmlns:a16="http://schemas.microsoft.com/office/drawing/2014/main" id="{AFC226D8-94BD-61DF-DA26-EAEA534F5568}"/>
              </a:ext>
            </a:extLst>
          </p:cNvPr>
          <p:cNvSpPr>
            <a:spLocks noGrp="1"/>
          </p:cNvSpPr>
          <p:nvPr>
            <p:ph type="sldNum" sz="quarter" idx="12"/>
          </p:nvPr>
        </p:nvSpPr>
        <p:spPr/>
        <p:txBody>
          <a:bodyPr/>
          <a:lstStyle/>
          <a:p>
            <a:fld id="{68A8D22E-6BC5-9E47-900C-2BB94685D9F5}" type="slidenum">
              <a:rPr lang="en-US" smtClean="0"/>
              <a:t>4</a:t>
            </a:fld>
            <a:endParaRPr lang="en-US"/>
          </a:p>
        </p:txBody>
      </p:sp>
    </p:spTree>
    <p:extLst>
      <p:ext uri="{BB962C8B-B14F-4D97-AF65-F5344CB8AC3E}">
        <p14:creationId xmlns:p14="http://schemas.microsoft.com/office/powerpoint/2010/main" val="2423851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4F734-AA58-3D42-B602-099D577B4D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4180F9-9D99-6511-63CD-4980D9E9A4BA}"/>
              </a:ext>
            </a:extLst>
          </p:cNvPr>
          <p:cNvSpPr>
            <a:spLocks noGrp="1"/>
          </p:cNvSpPr>
          <p:nvPr>
            <p:ph type="title"/>
          </p:nvPr>
        </p:nvSpPr>
        <p:spPr/>
        <p:txBody>
          <a:bodyPr/>
          <a:lstStyle/>
          <a:p>
            <a:r>
              <a:rPr lang="en-US">
                <a:latin typeface="Arial"/>
                <a:cs typeface="Arial"/>
              </a:rPr>
              <a:t>Strategic Plan Alignment</a:t>
            </a:r>
            <a:endParaRPr lang="en-US"/>
          </a:p>
        </p:txBody>
      </p:sp>
      <p:sp>
        <p:nvSpPr>
          <p:cNvPr id="8" name="Shape 26">
            <a:extLst>
              <a:ext uri="{FF2B5EF4-FFF2-40B4-BE49-F238E27FC236}">
                <a16:creationId xmlns:a16="http://schemas.microsoft.com/office/drawing/2014/main" id="{28D0948F-8CAD-C56F-1F99-CF473F8CB206}"/>
              </a:ext>
            </a:extLst>
          </p:cNvPr>
          <p:cNvSpPr/>
          <p:nvPr/>
        </p:nvSpPr>
        <p:spPr>
          <a:xfrm>
            <a:off x="289850" y="2352055"/>
            <a:ext cx="3280526" cy="2185784"/>
          </a:xfrm>
          <a:prstGeom prst="roundRect">
            <a:avLst/>
          </a:prstGeom>
          <a:solidFill>
            <a:srgbClr val="F7BF3C"/>
          </a:solidFill>
          <a:ln w="9525">
            <a:solidFill>
              <a:srgbClr val="F7BF3C"/>
            </a:solidFill>
            <a:prstDash val="solid"/>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a:latin typeface="Arial"/>
                <a:cs typeface="Arial"/>
              </a:rPr>
              <a:t>Future Focused </a:t>
            </a:r>
            <a:r>
              <a:rPr lang="en-US">
                <a:latin typeface="Arial"/>
                <a:ea typeface="+mn-lt"/>
                <a:cs typeface="Arial"/>
              </a:rPr>
              <a:t>brings together a portfolio of interconnected strategies and initiatives to deliver on our vision for high school success</a:t>
            </a:r>
            <a:endParaRPr lang="en-US" b="1">
              <a:latin typeface="Arial"/>
              <a:cs typeface="Arial"/>
            </a:endParaRPr>
          </a:p>
        </p:txBody>
      </p:sp>
      <p:sp>
        <p:nvSpPr>
          <p:cNvPr id="9" name="Shape 26">
            <a:extLst>
              <a:ext uri="{FF2B5EF4-FFF2-40B4-BE49-F238E27FC236}">
                <a16:creationId xmlns:a16="http://schemas.microsoft.com/office/drawing/2014/main" id="{12C027ED-2798-3237-9C72-2C74C9DD1830}"/>
              </a:ext>
            </a:extLst>
          </p:cNvPr>
          <p:cNvSpPr/>
          <p:nvPr/>
        </p:nvSpPr>
        <p:spPr>
          <a:xfrm>
            <a:off x="4408914" y="2341758"/>
            <a:ext cx="3280526" cy="2185783"/>
          </a:xfrm>
          <a:prstGeom prst="roundRect">
            <a:avLst/>
          </a:prstGeom>
          <a:solidFill>
            <a:schemeClr val="bg1"/>
          </a:solidFill>
          <a:ln w="9525">
            <a:solidFill>
              <a:srgbClr val="4472C4"/>
            </a:solidFill>
            <a:prstDash val="solid"/>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atin typeface="Arial"/>
                <a:cs typeface="Arial"/>
              </a:rPr>
              <a:t>The implementation of the recommended </a:t>
            </a:r>
            <a:r>
              <a:rPr lang="en-US" b="1">
                <a:latin typeface="Arial"/>
                <a:cs typeface="Arial"/>
              </a:rPr>
              <a:t>graduation framework</a:t>
            </a:r>
            <a:r>
              <a:rPr lang="en-US">
                <a:latin typeface="Arial"/>
                <a:cs typeface="Arial"/>
              </a:rPr>
              <a:t> is one initiative within Future Focused</a:t>
            </a:r>
          </a:p>
        </p:txBody>
      </p:sp>
      <p:sp>
        <p:nvSpPr>
          <p:cNvPr id="10" name="Shape 26">
            <a:extLst>
              <a:ext uri="{FF2B5EF4-FFF2-40B4-BE49-F238E27FC236}">
                <a16:creationId xmlns:a16="http://schemas.microsoft.com/office/drawing/2014/main" id="{7F79A168-ADD3-169F-1227-43F285CCBAC7}"/>
              </a:ext>
            </a:extLst>
          </p:cNvPr>
          <p:cNvSpPr/>
          <p:nvPr/>
        </p:nvSpPr>
        <p:spPr>
          <a:xfrm>
            <a:off x="8550872" y="2341757"/>
            <a:ext cx="3107107" cy="2185784"/>
          </a:xfrm>
          <a:prstGeom prst="roundRect">
            <a:avLst/>
          </a:prstGeom>
          <a:solidFill>
            <a:schemeClr val="bg1"/>
          </a:solidFill>
          <a:ln w="9525">
            <a:solidFill>
              <a:srgbClr val="4472C4"/>
            </a:solidFill>
            <a:prstDash val="solid"/>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atin typeface="Arial"/>
                <a:cs typeface="Arial"/>
              </a:rPr>
              <a:t>Foundational coursework through</a:t>
            </a:r>
            <a:r>
              <a:rPr lang="en-US" b="1">
                <a:latin typeface="Arial"/>
                <a:cs typeface="Arial"/>
              </a:rPr>
              <a:t> MassCore </a:t>
            </a:r>
            <a:r>
              <a:rPr lang="en-US">
                <a:latin typeface="Arial"/>
                <a:cs typeface="Arial"/>
              </a:rPr>
              <a:t>and postsecondary  planning through</a:t>
            </a:r>
            <a:r>
              <a:rPr lang="en-US" b="1">
                <a:latin typeface="Arial"/>
                <a:cs typeface="Arial"/>
              </a:rPr>
              <a:t> MyCAP</a:t>
            </a:r>
            <a:r>
              <a:rPr lang="en-US">
                <a:latin typeface="Arial"/>
                <a:cs typeface="Arial"/>
              </a:rPr>
              <a:t> are two primary components of the graduation framework</a:t>
            </a:r>
          </a:p>
        </p:txBody>
      </p:sp>
      <p:sp>
        <p:nvSpPr>
          <p:cNvPr id="12" name="Arrow: Right 11" descr="Arrow pointing to the right">
            <a:extLst>
              <a:ext uri="{FF2B5EF4-FFF2-40B4-BE49-F238E27FC236}">
                <a16:creationId xmlns:a16="http://schemas.microsoft.com/office/drawing/2014/main" id="{054BA236-993F-F268-9882-4CCA5D7ED47E}"/>
              </a:ext>
            </a:extLst>
          </p:cNvPr>
          <p:cNvSpPr/>
          <p:nvPr/>
        </p:nvSpPr>
        <p:spPr>
          <a:xfrm>
            <a:off x="511606" y="4901085"/>
            <a:ext cx="10803584" cy="525061"/>
          </a:xfrm>
          <a:prstGeom prst="rightArrow">
            <a:avLst/>
          </a:prstGeom>
          <a:solidFill>
            <a:srgbClr val="347AB6"/>
          </a:solidFill>
          <a:ln>
            <a:solidFill>
              <a:srgbClr val="347A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Slide Number Placeholder 3">
            <a:extLst>
              <a:ext uri="{FF2B5EF4-FFF2-40B4-BE49-F238E27FC236}">
                <a16:creationId xmlns:a16="http://schemas.microsoft.com/office/drawing/2014/main" id="{F1278362-2BA4-452F-EB3F-196448F154B6}"/>
              </a:ext>
            </a:extLst>
          </p:cNvPr>
          <p:cNvSpPr>
            <a:spLocks noGrp="1"/>
          </p:cNvSpPr>
          <p:nvPr>
            <p:ph type="sldNum" sz="quarter" idx="12"/>
          </p:nvPr>
        </p:nvSpPr>
        <p:spPr/>
        <p:txBody>
          <a:bodyPr/>
          <a:lstStyle/>
          <a:p>
            <a:fld id="{68A8D22E-6BC5-9E47-900C-2BB94685D9F5}" type="slidenum">
              <a:rPr lang="en-US" smtClean="0"/>
              <a:t>5</a:t>
            </a:fld>
            <a:endParaRPr lang="en-US"/>
          </a:p>
        </p:txBody>
      </p:sp>
    </p:spTree>
    <p:extLst>
      <p:ext uri="{BB962C8B-B14F-4D97-AF65-F5344CB8AC3E}">
        <p14:creationId xmlns:p14="http://schemas.microsoft.com/office/powerpoint/2010/main" val="851654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0D903-F1B8-123E-3233-ED324217BDA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FCD80E07-FECF-DC8F-6070-C1BD2421B646}"/>
              </a:ext>
            </a:extLst>
          </p:cNvPr>
          <p:cNvSpPr>
            <a:spLocks noGrp="1"/>
          </p:cNvSpPr>
          <p:nvPr>
            <p:ph type="title" idx="4294967295"/>
          </p:nvPr>
        </p:nvSpPr>
        <p:spPr>
          <a:xfrm>
            <a:off x="3267075" y="2160588"/>
            <a:ext cx="7778750" cy="25574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1" i="0" u="none" strike="noStrike" kern="1200" cap="none" spc="0" normalizeH="0" baseline="0" noProof="0">
                <a:ln>
                  <a:noFill/>
                </a:ln>
                <a:solidFill>
                  <a:srgbClr val="1E4782"/>
                </a:solidFill>
                <a:effectLst/>
                <a:uLnTx/>
                <a:uFillTx/>
                <a:latin typeface="Arial"/>
                <a:ea typeface="+mn-ea"/>
                <a:cs typeface="Arial"/>
              </a:rPr>
              <a:t>Graduation Framework </a:t>
            </a:r>
            <a:endParaRPr kumimoji="0" lang="en-US" sz="2000" b="0" i="0" u="none" strike="noStrike" kern="1200" cap="none" spc="0" normalizeH="0" baseline="0" noProof="0">
              <a:ln>
                <a:noFill/>
              </a:ln>
              <a:solidFill>
                <a:srgbClr val="1E4782"/>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1" i="0" u="none" strike="noStrike" kern="1200" cap="none" spc="0" normalizeH="0" baseline="0" noProof="0">
                <a:ln>
                  <a:noFill/>
                </a:ln>
                <a:solidFill>
                  <a:srgbClr val="1E4782"/>
                </a:solidFill>
                <a:effectLst/>
                <a:uLnTx/>
                <a:uFillTx/>
                <a:latin typeface="Arial"/>
                <a:ea typeface="+mn-ea"/>
                <a:cs typeface="Arial"/>
              </a:rPr>
              <a:t>at a Glance</a:t>
            </a:r>
          </a:p>
        </p:txBody>
      </p:sp>
      <p:sp>
        <p:nvSpPr>
          <p:cNvPr id="2" name="Slide Number Placeholder 1">
            <a:extLst>
              <a:ext uri="{FF2B5EF4-FFF2-40B4-BE49-F238E27FC236}">
                <a16:creationId xmlns:a16="http://schemas.microsoft.com/office/drawing/2014/main" id="{B837CAE4-F8BC-DA06-D153-1675951E5A5C}"/>
              </a:ext>
            </a:extLst>
          </p:cNvPr>
          <p:cNvSpPr>
            <a:spLocks noGrp="1"/>
          </p:cNvSpPr>
          <p:nvPr>
            <p:ph type="sldNum" sz="quarter" idx="12"/>
          </p:nvPr>
        </p:nvSpPr>
        <p:spPr/>
        <p:txBody>
          <a:bodyPr/>
          <a:lstStyle/>
          <a:p>
            <a:fld id="{68A8D22E-6BC5-9E47-900C-2BB94685D9F5}" type="slidenum">
              <a:rPr lang="en-US" smtClean="0"/>
              <a:pPr/>
              <a:t>6</a:t>
            </a:fld>
            <a:endParaRPr lang="en-US"/>
          </a:p>
        </p:txBody>
      </p:sp>
    </p:spTree>
    <p:extLst>
      <p:ext uri="{BB962C8B-B14F-4D97-AF65-F5344CB8AC3E}">
        <p14:creationId xmlns:p14="http://schemas.microsoft.com/office/powerpoint/2010/main" val="2023874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385811B-4AAC-C868-346A-5C795059CFDA}"/>
              </a:ext>
            </a:extLst>
          </p:cNvPr>
          <p:cNvSpPr>
            <a:spLocks noGrp="1"/>
          </p:cNvSpPr>
          <p:nvPr>
            <p:ph type="title"/>
          </p:nvPr>
        </p:nvSpPr>
        <p:spPr/>
        <p:txBody>
          <a:bodyPr>
            <a:normAutofit/>
          </a:bodyPr>
          <a:lstStyle/>
          <a:p>
            <a:r>
              <a:rPr lang="en-US" sz="4000"/>
              <a:t>Statewide Graduation Council</a:t>
            </a:r>
          </a:p>
        </p:txBody>
      </p:sp>
      <p:sp>
        <p:nvSpPr>
          <p:cNvPr id="2" name="TextBox 1">
            <a:extLst>
              <a:ext uri="{FF2B5EF4-FFF2-40B4-BE49-F238E27FC236}">
                <a16:creationId xmlns:a16="http://schemas.microsoft.com/office/drawing/2014/main" id="{47CF6DA3-8BB4-CDD8-F8C4-D5DF77BED07C}"/>
              </a:ext>
            </a:extLst>
          </p:cNvPr>
          <p:cNvSpPr txBox="1"/>
          <p:nvPr/>
        </p:nvSpPr>
        <p:spPr>
          <a:xfrm>
            <a:off x="233533" y="1500640"/>
            <a:ext cx="11939651" cy="923330"/>
          </a:xfrm>
          <a:prstGeom prst="rect">
            <a:avLst/>
          </a:prstGeom>
          <a:noFill/>
        </p:spPr>
        <p:txBody>
          <a:bodyPr wrap="square" lIns="91440" tIns="45720" rIns="91440" bIns="45720" rtlCol="0">
            <a:spAutoFit/>
          </a:bodyPr>
          <a:lstStyle/>
          <a:p>
            <a:r>
              <a:rPr lang="en-US" b="1">
                <a:solidFill>
                  <a:srgbClr val="1E4782"/>
                </a:solidFill>
                <a:latin typeface="Arial"/>
                <a:cs typeface="Arial"/>
              </a:rPr>
              <a:t>Governor Healey issued an executive order in January 2025 establishing a K-12 Statewide Graduation Council. The Council was co-chaired by the DESE Commissioner and the Secretary of Education and charged with making recommendations for new statewide graduation requirements. </a:t>
            </a:r>
          </a:p>
        </p:txBody>
      </p:sp>
      <p:sp>
        <p:nvSpPr>
          <p:cNvPr id="8" name="Rectangle: Top Corners Rounded 7">
            <a:extLst>
              <a:ext uri="{FF2B5EF4-FFF2-40B4-BE49-F238E27FC236}">
                <a16:creationId xmlns:a16="http://schemas.microsoft.com/office/drawing/2014/main" id="{F5F4AA28-E8DE-E805-F69C-6E7994FAC500}"/>
              </a:ext>
            </a:extLst>
          </p:cNvPr>
          <p:cNvSpPr/>
          <p:nvPr/>
        </p:nvSpPr>
        <p:spPr>
          <a:xfrm>
            <a:off x="695324" y="2421456"/>
            <a:ext cx="10002848" cy="798962"/>
          </a:xfrm>
          <a:prstGeom prst="round2SameRect">
            <a:avLst/>
          </a:prstGeom>
          <a:solidFill>
            <a:srgbClr val="1E478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latin typeface="Arial"/>
                <a:cs typeface="Arial"/>
              </a:rPr>
              <a:t>Recommendations</a:t>
            </a:r>
          </a:p>
        </p:txBody>
      </p:sp>
      <p:sp>
        <p:nvSpPr>
          <p:cNvPr id="12" name="Rectangle 11" descr="Published in June 2026 in the Final Report of the Statewide Graduation Council&#10;&#10;The recommended framework is aligned to the Vision of a Massachusetts Graduate &#10;&#10;Include primary and embedded components that holistically support student success in college, career, and civic life&#10;">
            <a:extLst>
              <a:ext uri="{FF2B5EF4-FFF2-40B4-BE49-F238E27FC236}">
                <a16:creationId xmlns:a16="http://schemas.microsoft.com/office/drawing/2014/main" id="{7E9DBC19-005E-6048-DAF1-C745F96645D9}"/>
              </a:ext>
            </a:extLst>
          </p:cNvPr>
          <p:cNvSpPr/>
          <p:nvPr/>
        </p:nvSpPr>
        <p:spPr>
          <a:xfrm>
            <a:off x="695324" y="3150129"/>
            <a:ext cx="10009637" cy="304543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3F04F802-59E2-5B79-C2F9-CC5D2FD475E0}"/>
              </a:ext>
            </a:extLst>
          </p:cNvPr>
          <p:cNvSpPr txBox="1"/>
          <p:nvPr/>
        </p:nvSpPr>
        <p:spPr>
          <a:xfrm>
            <a:off x="888862" y="3392383"/>
            <a:ext cx="9274686" cy="255454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000">
                <a:latin typeface="Arial"/>
                <a:cs typeface="Arial"/>
              </a:rPr>
              <a:t>Published in June 2026 in the Final Report of the Statewide Graduation Council</a:t>
            </a:r>
          </a:p>
          <a:p>
            <a:pPr marL="285750" indent="-285750">
              <a:buFont typeface="Arial" panose="020B0604020202020204" pitchFamily="34" charset="0"/>
              <a:buChar char="•"/>
            </a:pPr>
            <a:endParaRPr lang="en-US" sz="20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a:latin typeface="Arial"/>
                <a:cs typeface="Arial"/>
              </a:rPr>
              <a:t>The recommended framework is aligned to the Vision of a Massachusetts Graduate </a:t>
            </a:r>
          </a:p>
          <a:p>
            <a:pPr marL="285750" indent="-285750">
              <a:buFont typeface="Arial" panose="020B0604020202020204" pitchFamily="34" charset="0"/>
              <a:buChar char="•"/>
            </a:pPr>
            <a:endParaRPr lang="en-US" sz="20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a:latin typeface="Arial"/>
                <a:cs typeface="Arial"/>
              </a:rPr>
              <a:t>Include primary and embedded components that holistically support student success in college, career, and civic life</a:t>
            </a:r>
          </a:p>
        </p:txBody>
      </p:sp>
      <p:sp>
        <p:nvSpPr>
          <p:cNvPr id="5" name="Slide Number Placeholder 4">
            <a:extLst>
              <a:ext uri="{FF2B5EF4-FFF2-40B4-BE49-F238E27FC236}">
                <a16:creationId xmlns:a16="http://schemas.microsoft.com/office/drawing/2014/main" id="{5167A06B-166B-37EB-B40E-EC42CF906C48}"/>
              </a:ext>
            </a:extLst>
          </p:cNvPr>
          <p:cNvSpPr>
            <a:spLocks noGrp="1"/>
          </p:cNvSpPr>
          <p:nvPr>
            <p:ph type="sldNum" sz="quarter" idx="12"/>
          </p:nvPr>
        </p:nvSpPr>
        <p:spPr/>
        <p:txBody>
          <a:bodyPr/>
          <a:lstStyle/>
          <a:p>
            <a:fld id="{899FFD16-B25A-457E-9C72-CDC3BAF3ACB3}" type="slidenum">
              <a:rPr lang="en-US" smtClean="0"/>
              <a:t>7</a:t>
            </a:fld>
            <a:endParaRPr lang="en-US"/>
          </a:p>
        </p:txBody>
      </p:sp>
    </p:spTree>
    <p:extLst>
      <p:ext uri="{BB962C8B-B14F-4D97-AF65-F5344CB8AC3E}">
        <p14:creationId xmlns:p14="http://schemas.microsoft.com/office/powerpoint/2010/main" val="15522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101FC-D832-DAC7-BB84-580BF98C8DFC}"/>
              </a:ext>
            </a:extLst>
          </p:cNvPr>
          <p:cNvSpPr>
            <a:spLocks noGrp="1"/>
          </p:cNvSpPr>
          <p:nvPr>
            <p:ph type="title"/>
          </p:nvPr>
        </p:nvSpPr>
        <p:spPr/>
        <p:txBody>
          <a:bodyPr/>
          <a:lstStyle/>
          <a:p>
            <a:r>
              <a:rPr lang="en-US" dirty="0"/>
              <a:t>Proposed Graduation Framework</a:t>
            </a:r>
          </a:p>
        </p:txBody>
      </p:sp>
      <p:sp>
        <p:nvSpPr>
          <p:cNvPr id="7" name="Slide Number Placeholder 6">
            <a:extLst>
              <a:ext uri="{FF2B5EF4-FFF2-40B4-BE49-F238E27FC236}">
                <a16:creationId xmlns:a16="http://schemas.microsoft.com/office/drawing/2014/main" id="{5F9BB373-28E6-DDCC-6843-2C926874573A}"/>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8</a:t>
            </a:fld>
            <a:endParaRPr lang="en-US"/>
          </a:p>
        </p:txBody>
      </p:sp>
      <p:sp>
        <p:nvSpPr>
          <p:cNvPr id="3" name="Text Placeholder 2">
            <a:extLst>
              <a:ext uri="{FF2B5EF4-FFF2-40B4-BE49-F238E27FC236}">
                <a16:creationId xmlns:a16="http://schemas.microsoft.com/office/drawing/2014/main" id="{1C97D9CB-EBCA-CEA0-44FD-806E05920038}"/>
              </a:ext>
            </a:extLst>
          </p:cNvPr>
          <p:cNvSpPr>
            <a:spLocks noGrp="1"/>
          </p:cNvSpPr>
          <p:nvPr>
            <p:ph type="body" idx="4294967295"/>
          </p:nvPr>
        </p:nvSpPr>
        <p:spPr>
          <a:xfrm>
            <a:off x="488217" y="1815092"/>
            <a:ext cx="5157788" cy="823912"/>
          </a:xfrm>
        </p:spPr>
        <p:txBody>
          <a:bodyPr>
            <a:normAutofit/>
          </a:bodyPr>
          <a:lstStyle/>
          <a:p>
            <a:pPr marL="0" indent="0">
              <a:buNone/>
            </a:pPr>
            <a:r>
              <a:rPr lang="en-US" sz="2800" b="1"/>
              <a:t>Primary Components</a:t>
            </a:r>
          </a:p>
        </p:txBody>
      </p:sp>
      <p:cxnSp>
        <p:nvCxnSpPr>
          <p:cNvPr id="9" name="Straight Connector 8">
            <a:extLst>
              <a:ext uri="{FF2B5EF4-FFF2-40B4-BE49-F238E27FC236}">
                <a16:creationId xmlns:a16="http://schemas.microsoft.com/office/drawing/2014/main" id="{71A60AB3-C7F3-AAF8-E5F2-01B9A0598338}"/>
              </a:ext>
              <a:ext uri="{C183D7F6-B498-43B3-948B-1728B52AA6E4}">
                <adec:decorative xmlns:adec="http://schemas.microsoft.com/office/drawing/2017/decorative" val="1"/>
              </a:ext>
            </a:extLst>
          </p:cNvPr>
          <p:cNvCxnSpPr>
            <a:cxnSpLocks/>
          </p:cNvCxnSpPr>
          <p:nvPr/>
        </p:nvCxnSpPr>
        <p:spPr>
          <a:xfrm>
            <a:off x="6076276" y="2733265"/>
            <a:ext cx="0" cy="3378558"/>
          </a:xfrm>
          <a:prstGeom prst="line">
            <a:avLst/>
          </a:prstGeom>
          <a:ln w="38100">
            <a:solidFill>
              <a:srgbClr val="EFBC49"/>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432A201D-DA33-58FF-32CF-8D539311FA88}"/>
              </a:ext>
            </a:extLst>
          </p:cNvPr>
          <p:cNvSpPr txBox="1"/>
          <p:nvPr/>
        </p:nvSpPr>
        <p:spPr>
          <a:xfrm>
            <a:off x="1397412" y="2379087"/>
            <a:ext cx="4168086" cy="3462486"/>
          </a:xfrm>
          <a:prstGeom prst="rect">
            <a:avLst/>
          </a:prstGeom>
          <a:noFill/>
        </p:spPr>
        <p:txBody>
          <a:bodyPr wrap="square" lIns="91440" tIns="45720" rIns="91440" bIns="45720" anchor="t">
            <a:spAutoFit/>
          </a:bodyPr>
          <a:lstStyle/>
          <a:p>
            <a:pPr>
              <a:spcAft>
                <a:spcPts val="3000"/>
              </a:spcAft>
            </a:pPr>
            <a:r>
              <a:rPr lang="en-US" sz="2400">
                <a:latin typeface="Arial"/>
                <a:cs typeface="Arial"/>
              </a:rPr>
              <a:t>Foundational Coursework through </a:t>
            </a:r>
            <a:r>
              <a:rPr lang="en-US" sz="2400" err="1">
                <a:latin typeface="Arial"/>
                <a:cs typeface="Arial"/>
              </a:rPr>
              <a:t>MassCore</a:t>
            </a:r>
            <a:endParaRPr lang="en-US" sz="2400">
              <a:latin typeface="Arial"/>
              <a:cs typeface="Arial"/>
            </a:endParaRPr>
          </a:p>
          <a:p>
            <a:pPr>
              <a:spcAft>
                <a:spcPts val="3000"/>
              </a:spcAft>
            </a:pPr>
            <a:r>
              <a:rPr lang="en-US" sz="2400">
                <a:latin typeface="Arial"/>
                <a:cs typeface="Arial"/>
              </a:rPr>
              <a:t>End-of-Course Assessments</a:t>
            </a:r>
          </a:p>
          <a:p>
            <a:pPr>
              <a:spcAft>
                <a:spcPts val="3000"/>
              </a:spcAft>
            </a:pPr>
            <a:r>
              <a:rPr lang="en-US" sz="2400">
                <a:latin typeface="Arial"/>
                <a:cs typeface="Arial"/>
              </a:rPr>
              <a:t>Postsecondary Planning through </a:t>
            </a:r>
            <a:r>
              <a:rPr lang="en-US" sz="2400" err="1">
                <a:latin typeface="Arial"/>
                <a:cs typeface="Arial"/>
              </a:rPr>
              <a:t>MyCAP</a:t>
            </a:r>
            <a:endParaRPr lang="en-US" sz="2400">
              <a:latin typeface="Arial"/>
              <a:cs typeface="Arial"/>
            </a:endParaRPr>
          </a:p>
          <a:p>
            <a:pPr>
              <a:spcAft>
                <a:spcPts val="3000"/>
              </a:spcAft>
            </a:pPr>
            <a:r>
              <a:rPr lang="en-US" sz="2400">
                <a:latin typeface="Arial"/>
                <a:cs typeface="Arial"/>
              </a:rPr>
              <a:t>Culminating Experiences</a:t>
            </a:r>
            <a:endParaRPr lang="en-US" sz="2400">
              <a:latin typeface="Arial" panose="020B0604020202020204" pitchFamily="34" charset="0"/>
              <a:cs typeface="Arial" panose="020B0604020202020204" pitchFamily="34" charset="0"/>
            </a:endParaRPr>
          </a:p>
        </p:txBody>
      </p:sp>
      <p:sp>
        <p:nvSpPr>
          <p:cNvPr id="11" name="Text Placeholder 2">
            <a:extLst>
              <a:ext uri="{FF2B5EF4-FFF2-40B4-BE49-F238E27FC236}">
                <a16:creationId xmlns:a16="http://schemas.microsoft.com/office/drawing/2014/main" id="{313DCFCB-34A1-1DA2-7135-18FD76111314}"/>
              </a:ext>
            </a:extLst>
          </p:cNvPr>
          <p:cNvSpPr txBox="1">
            <a:spLocks/>
          </p:cNvSpPr>
          <p:nvPr/>
        </p:nvSpPr>
        <p:spPr>
          <a:xfrm>
            <a:off x="6824708" y="1807102"/>
            <a:ext cx="5157788" cy="8239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a:t>Embedded Components</a:t>
            </a:r>
          </a:p>
        </p:txBody>
      </p:sp>
      <p:sp>
        <p:nvSpPr>
          <p:cNvPr id="6" name="Content Placeholder 5">
            <a:extLst>
              <a:ext uri="{FF2B5EF4-FFF2-40B4-BE49-F238E27FC236}">
                <a16:creationId xmlns:a16="http://schemas.microsoft.com/office/drawing/2014/main" id="{EAF1457C-D362-4ADB-9FC1-763D3DF5AAC6}"/>
              </a:ext>
            </a:extLst>
          </p:cNvPr>
          <p:cNvSpPr>
            <a:spLocks noGrp="1"/>
          </p:cNvSpPr>
          <p:nvPr>
            <p:ph sz="quarter" idx="4294967295"/>
          </p:nvPr>
        </p:nvSpPr>
        <p:spPr>
          <a:xfrm>
            <a:off x="6916909" y="2536890"/>
            <a:ext cx="5157785" cy="3589338"/>
          </a:xfrm>
        </p:spPr>
        <p:txBody>
          <a:bodyPr>
            <a:normAutofit lnSpcReduction="10000"/>
          </a:bodyPr>
          <a:lstStyle/>
          <a:p>
            <a:r>
              <a:rPr lang="en-US" sz="2400">
                <a:solidFill>
                  <a:schemeClr val="tx1"/>
                </a:solidFill>
                <a:cs typeface="Arial"/>
              </a:rPr>
              <a:t>Financial Literacy</a:t>
            </a:r>
            <a:br>
              <a:rPr lang="en-US" sz="2400">
                <a:solidFill>
                  <a:schemeClr val="tx1"/>
                </a:solidFill>
                <a:cs typeface="Arial"/>
              </a:rPr>
            </a:br>
            <a:endParaRPr lang="en-US" sz="2400">
              <a:solidFill>
                <a:schemeClr val="tx1"/>
              </a:solidFill>
              <a:cs typeface="Arial"/>
            </a:endParaRPr>
          </a:p>
          <a:p>
            <a:r>
              <a:rPr lang="en-US" sz="2400">
                <a:solidFill>
                  <a:schemeClr val="tx1"/>
                </a:solidFill>
                <a:cs typeface="Arial"/>
              </a:rPr>
              <a:t>Work-Based Learning</a:t>
            </a:r>
            <a:br>
              <a:rPr lang="en-US" sz="2400">
                <a:solidFill>
                  <a:schemeClr val="tx1"/>
                </a:solidFill>
                <a:cs typeface="Arial"/>
              </a:rPr>
            </a:br>
            <a:endParaRPr lang="en-US" sz="2400">
              <a:solidFill>
                <a:schemeClr val="tx1"/>
              </a:solidFill>
            </a:endParaRPr>
          </a:p>
          <a:p>
            <a:r>
              <a:rPr lang="en-US" sz="2400">
                <a:solidFill>
                  <a:schemeClr val="tx1"/>
                </a:solidFill>
                <a:cs typeface="Arial"/>
              </a:rPr>
              <a:t>FAFSA / MASFA Completion or </a:t>
            </a:r>
            <a:r>
              <a:rPr lang="en-US" sz="2400" err="1">
                <a:solidFill>
                  <a:schemeClr val="tx1"/>
                </a:solidFill>
                <a:cs typeface="Arial"/>
              </a:rPr>
              <a:t>Opt</a:t>
            </a:r>
            <a:r>
              <a:rPr lang="en-US" sz="2400">
                <a:solidFill>
                  <a:schemeClr val="tx1"/>
                </a:solidFill>
                <a:cs typeface="Arial"/>
              </a:rPr>
              <a:t> Out</a:t>
            </a:r>
            <a:br>
              <a:rPr lang="en-US" sz="2400">
                <a:solidFill>
                  <a:schemeClr val="tx1"/>
                </a:solidFill>
                <a:cs typeface="Arial"/>
              </a:rPr>
            </a:br>
            <a:endParaRPr lang="en-US" sz="2400">
              <a:solidFill>
                <a:schemeClr val="tx1"/>
              </a:solidFill>
              <a:cs typeface="Arial"/>
            </a:endParaRPr>
          </a:p>
          <a:p>
            <a:r>
              <a:rPr lang="en-US" sz="2400">
                <a:solidFill>
                  <a:schemeClr val="tx1"/>
                </a:solidFill>
                <a:cs typeface="Arial"/>
              </a:rPr>
              <a:t>AI &amp; Digital Literacy</a:t>
            </a:r>
            <a:br>
              <a:rPr lang="en-US" sz="2400">
                <a:solidFill>
                  <a:schemeClr val="tx1"/>
                </a:solidFill>
                <a:cs typeface="Arial"/>
              </a:rPr>
            </a:br>
            <a:endParaRPr lang="en-US" sz="2400">
              <a:solidFill>
                <a:schemeClr val="tx1"/>
              </a:solidFill>
              <a:cs typeface="Arial"/>
            </a:endParaRPr>
          </a:p>
          <a:p>
            <a:r>
              <a:rPr lang="en-US" sz="2400">
                <a:solidFill>
                  <a:schemeClr val="tx1"/>
                </a:solidFill>
                <a:cs typeface="Arial"/>
              </a:rPr>
              <a:t>Civic Readiness</a:t>
            </a:r>
          </a:p>
          <a:p>
            <a:endParaRPr lang="en-US">
              <a:solidFill>
                <a:schemeClr val="tx1"/>
              </a:solidFill>
            </a:endParaRPr>
          </a:p>
        </p:txBody>
      </p:sp>
      <p:grpSp>
        <p:nvGrpSpPr>
          <p:cNvPr id="28" name="Group 27">
            <a:extLst>
              <a:ext uri="{FF2B5EF4-FFF2-40B4-BE49-F238E27FC236}">
                <a16:creationId xmlns:a16="http://schemas.microsoft.com/office/drawing/2014/main" id="{ED546D4F-96D7-6E99-B8E3-988DE189A1AC}"/>
              </a:ext>
              <a:ext uri="{C183D7F6-B498-43B3-948B-1728B52AA6E4}">
                <adec:decorative xmlns:adec="http://schemas.microsoft.com/office/drawing/2017/decorative" val="1"/>
              </a:ext>
            </a:extLst>
          </p:cNvPr>
          <p:cNvGrpSpPr/>
          <p:nvPr/>
        </p:nvGrpSpPr>
        <p:grpSpPr>
          <a:xfrm>
            <a:off x="566182" y="2381871"/>
            <a:ext cx="731520" cy="731520"/>
            <a:chOff x="453903" y="2326116"/>
            <a:chExt cx="731520" cy="731520"/>
          </a:xfrm>
        </p:grpSpPr>
        <p:sp>
          <p:nvSpPr>
            <p:cNvPr id="20" name="Oval 19">
              <a:extLst>
                <a:ext uri="{FF2B5EF4-FFF2-40B4-BE49-F238E27FC236}">
                  <a16:creationId xmlns:a16="http://schemas.microsoft.com/office/drawing/2014/main" id="{ADB55F57-D50B-0878-9ABA-AFF02B7378E0}"/>
                </a:ext>
              </a:extLst>
            </p:cNvPr>
            <p:cNvSpPr/>
            <p:nvPr/>
          </p:nvSpPr>
          <p:spPr>
            <a:xfrm>
              <a:off x="453903" y="2326116"/>
              <a:ext cx="731520" cy="731520"/>
            </a:xfrm>
            <a:prstGeom prst="ellipse">
              <a:avLst/>
            </a:prstGeom>
            <a:solidFill>
              <a:srgbClr val="215F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Icon 1">
              <a:extLst>
                <a:ext uri="{FF2B5EF4-FFF2-40B4-BE49-F238E27FC236}">
                  <a16:creationId xmlns:a16="http://schemas.microsoft.com/office/drawing/2014/main" id="{D32B00EC-E557-DCAC-2DB7-ED4F0E92E6E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79081" y="2448910"/>
              <a:ext cx="512062" cy="457200"/>
            </a:xfrm>
            <a:prstGeom prst="rect">
              <a:avLst/>
            </a:prstGeom>
          </p:spPr>
        </p:pic>
      </p:grpSp>
      <p:grpSp>
        <p:nvGrpSpPr>
          <p:cNvPr id="30" name="Group 29">
            <a:extLst>
              <a:ext uri="{FF2B5EF4-FFF2-40B4-BE49-F238E27FC236}">
                <a16:creationId xmlns:a16="http://schemas.microsoft.com/office/drawing/2014/main" id="{6FF8A516-C3E5-2139-3229-AC652507B186}"/>
              </a:ext>
              <a:ext uri="{C183D7F6-B498-43B3-948B-1728B52AA6E4}">
                <adec:decorative xmlns:adec="http://schemas.microsoft.com/office/drawing/2017/decorative" val="1"/>
              </a:ext>
            </a:extLst>
          </p:cNvPr>
          <p:cNvGrpSpPr/>
          <p:nvPr/>
        </p:nvGrpSpPr>
        <p:grpSpPr>
          <a:xfrm>
            <a:off x="566182" y="4415813"/>
            <a:ext cx="731520" cy="731520"/>
            <a:chOff x="477043" y="4569810"/>
            <a:chExt cx="731520" cy="731520"/>
          </a:xfrm>
        </p:grpSpPr>
        <p:sp>
          <p:nvSpPr>
            <p:cNvPr id="25" name="Oval 24">
              <a:extLst>
                <a:ext uri="{FF2B5EF4-FFF2-40B4-BE49-F238E27FC236}">
                  <a16:creationId xmlns:a16="http://schemas.microsoft.com/office/drawing/2014/main" id="{5ED9CA0B-9BA2-EAB8-512A-31393AF5CC1E}"/>
                </a:ext>
              </a:extLst>
            </p:cNvPr>
            <p:cNvSpPr/>
            <p:nvPr/>
          </p:nvSpPr>
          <p:spPr>
            <a:xfrm>
              <a:off x="477043" y="4569810"/>
              <a:ext cx="731520" cy="731520"/>
            </a:xfrm>
            <a:prstGeom prst="ellipse">
              <a:avLst/>
            </a:prstGeom>
            <a:solidFill>
              <a:srgbClr val="3B7D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Icon 2">
              <a:extLst>
                <a:ext uri="{FF2B5EF4-FFF2-40B4-BE49-F238E27FC236}">
                  <a16:creationId xmlns:a16="http://schemas.microsoft.com/office/drawing/2014/main" id="{76B33E96-4740-9253-24E2-BEA6D32BA15E}"/>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566182" y="4714259"/>
              <a:ext cx="524962" cy="457200"/>
            </a:xfrm>
            <a:prstGeom prst="rect">
              <a:avLst/>
            </a:prstGeom>
          </p:spPr>
        </p:pic>
      </p:grpSp>
      <p:grpSp>
        <p:nvGrpSpPr>
          <p:cNvPr id="31" name="Group 30">
            <a:extLst>
              <a:ext uri="{FF2B5EF4-FFF2-40B4-BE49-F238E27FC236}">
                <a16:creationId xmlns:a16="http://schemas.microsoft.com/office/drawing/2014/main" id="{8AE978B4-9BE2-E62D-D907-649195B186E0}"/>
              </a:ext>
              <a:ext uri="{C183D7F6-B498-43B3-948B-1728B52AA6E4}">
                <adec:decorative xmlns:adec="http://schemas.microsoft.com/office/drawing/2017/decorative" val="1"/>
              </a:ext>
            </a:extLst>
          </p:cNvPr>
          <p:cNvGrpSpPr/>
          <p:nvPr/>
        </p:nvGrpSpPr>
        <p:grpSpPr>
          <a:xfrm>
            <a:off x="555031" y="5432785"/>
            <a:ext cx="731520" cy="731520"/>
            <a:chOff x="463511" y="5398629"/>
            <a:chExt cx="731520" cy="731520"/>
          </a:xfrm>
        </p:grpSpPr>
        <p:sp>
          <p:nvSpPr>
            <p:cNvPr id="27" name="Oval 26">
              <a:extLst>
                <a:ext uri="{FF2B5EF4-FFF2-40B4-BE49-F238E27FC236}">
                  <a16:creationId xmlns:a16="http://schemas.microsoft.com/office/drawing/2014/main" id="{F41F231D-6B7D-EDD6-72EF-59252AD99BB3}"/>
                </a:ext>
              </a:extLst>
            </p:cNvPr>
            <p:cNvSpPr/>
            <p:nvPr/>
          </p:nvSpPr>
          <p:spPr>
            <a:xfrm>
              <a:off x="463511" y="5398629"/>
              <a:ext cx="731520" cy="731520"/>
            </a:xfrm>
            <a:prstGeom prst="ellipse">
              <a:avLst/>
            </a:prstGeom>
            <a:solidFill>
              <a:srgbClr val="A11B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Icon 3">
              <a:extLst>
                <a:ext uri="{FF2B5EF4-FFF2-40B4-BE49-F238E27FC236}">
                  <a16:creationId xmlns:a16="http://schemas.microsoft.com/office/drawing/2014/main" id="{1C46501E-08D8-E95B-EDB7-10A84B2FC00E}"/>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579081" y="5556466"/>
              <a:ext cx="512063" cy="457200"/>
            </a:xfrm>
            <a:prstGeom prst="rect">
              <a:avLst/>
            </a:prstGeom>
          </p:spPr>
        </p:pic>
      </p:grpSp>
      <p:grpSp>
        <p:nvGrpSpPr>
          <p:cNvPr id="29" name="Group 28">
            <a:extLst>
              <a:ext uri="{FF2B5EF4-FFF2-40B4-BE49-F238E27FC236}">
                <a16:creationId xmlns:a16="http://schemas.microsoft.com/office/drawing/2014/main" id="{1C2D54D3-AC7B-CBDD-5FCB-07D23AC60CEA}"/>
              </a:ext>
              <a:ext uri="{C183D7F6-B498-43B3-948B-1728B52AA6E4}">
                <adec:decorative xmlns:adec="http://schemas.microsoft.com/office/drawing/2017/decorative" val="1"/>
              </a:ext>
            </a:extLst>
          </p:cNvPr>
          <p:cNvGrpSpPr/>
          <p:nvPr/>
        </p:nvGrpSpPr>
        <p:grpSpPr>
          <a:xfrm>
            <a:off x="566182" y="3398842"/>
            <a:ext cx="731520" cy="731520"/>
            <a:chOff x="453236" y="3453509"/>
            <a:chExt cx="731520" cy="731520"/>
          </a:xfrm>
        </p:grpSpPr>
        <p:sp>
          <p:nvSpPr>
            <p:cNvPr id="23" name="Oval 22">
              <a:extLst>
                <a:ext uri="{FF2B5EF4-FFF2-40B4-BE49-F238E27FC236}">
                  <a16:creationId xmlns:a16="http://schemas.microsoft.com/office/drawing/2014/main" id="{D2348DCB-F452-1F08-8330-A3EF501897D3}"/>
                </a:ext>
              </a:extLst>
            </p:cNvPr>
            <p:cNvSpPr/>
            <p:nvPr/>
          </p:nvSpPr>
          <p:spPr>
            <a:xfrm>
              <a:off x="453236" y="3453509"/>
              <a:ext cx="731520" cy="731520"/>
            </a:xfrm>
            <a:prstGeom prst="ellipse">
              <a:avLst/>
            </a:prstGeom>
            <a:solidFill>
              <a:srgbClr val="FAB8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AB863572-EF34-81CB-ED02-7C8DCC5F49B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66182" y="3597223"/>
              <a:ext cx="524961" cy="457200"/>
            </a:xfrm>
            <a:prstGeom prst="rect">
              <a:avLst/>
            </a:prstGeom>
          </p:spPr>
        </p:pic>
      </p:grpSp>
      <p:grpSp>
        <p:nvGrpSpPr>
          <p:cNvPr id="39" name="Group 38">
            <a:extLst>
              <a:ext uri="{FF2B5EF4-FFF2-40B4-BE49-F238E27FC236}">
                <a16:creationId xmlns:a16="http://schemas.microsoft.com/office/drawing/2014/main" id="{7D34D038-AB35-133E-05D2-2AC46100E042}"/>
              </a:ext>
              <a:ext uri="{C183D7F6-B498-43B3-948B-1728B52AA6E4}">
                <adec:decorative xmlns:adec="http://schemas.microsoft.com/office/drawing/2017/decorative" val="1"/>
              </a:ext>
            </a:extLst>
          </p:cNvPr>
          <p:cNvGrpSpPr/>
          <p:nvPr/>
        </p:nvGrpSpPr>
        <p:grpSpPr>
          <a:xfrm>
            <a:off x="6096000" y="1658151"/>
            <a:ext cx="731520" cy="731520"/>
            <a:chOff x="5113488" y="1566333"/>
            <a:chExt cx="731520" cy="731520"/>
          </a:xfrm>
        </p:grpSpPr>
        <p:sp>
          <p:nvSpPr>
            <p:cNvPr id="37" name="Oval 36">
              <a:extLst>
                <a:ext uri="{FF2B5EF4-FFF2-40B4-BE49-F238E27FC236}">
                  <a16:creationId xmlns:a16="http://schemas.microsoft.com/office/drawing/2014/main" id="{A277DEAD-8E0B-AD64-E76C-73E69F67189C}"/>
                </a:ext>
              </a:extLst>
            </p:cNvPr>
            <p:cNvSpPr/>
            <p:nvPr/>
          </p:nvSpPr>
          <p:spPr>
            <a:xfrm>
              <a:off x="5113488" y="1566333"/>
              <a:ext cx="731520" cy="731520"/>
            </a:xfrm>
            <a:prstGeom prst="ellipse">
              <a:avLst/>
            </a:prstGeom>
            <a:solidFill>
              <a:srgbClr val="C04F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a:extLst>
                <a:ext uri="{FF2B5EF4-FFF2-40B4-BE49-F238E27FC236}">
                  <a16:creationId xmlns:a16="http://schemas.microsoft.com/office/drawing/2014/main" id="{9D4647D9-498E-ACF8-065B-32E73C93B82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210177" y="1670040"/>
              <a:ext cx="535330" cy="457200"/>
            </a:xfrm>
            <a:prstGeom prst="rect">
              <a:avLst/>
            </a:prstGeom>
          </p:spPr>
        </p:pic>
      </p:grpSp>
    </p:spTree>
    <p:extLst>
      <p:ext uri="{BB962C8B-B14F-4D97-AF65-F5344CB8AC3E}">
        <p14:creationId xmlns:p14="http://schemas.microsoft.com/office/powerpoint/2010/main" val="289718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DC0B7-2B62-7455-D46C-D2B58A0363DA}"/>
              </a:ext>
            </a:extLst>
          </p:cNvPr>
          <p:cNvSpPr>
            <a:spLocks noGrp="1"/>
          </p:cNvSpPr>
          <p:nvPr>
            <p:ph type="title"/>
          </p:nvPr>
        </p:nvSpPr>
        <p:spPr/>
        <p:txBody>
          <a:bodyPr/>
          <a:lstStyle/>
          <a:p>
            <a:r>
              <a:rPr lang="en-US">
                <a:latin typeface="Arial"/>
                <a:cs typeface="Arial"/>
              </a:rPr>
              <a:t>Implementation</a:t>
            </a:r>
            <a:endParaRPr lang="en-US"/>
          </a:p>
        </p:txBody>
      </p:sp>
      <p:sp>
        <p:nvSpPr>
          <p:cNvPr id="3" name="Content Placeholder 2">
            <a:extLst>
              <a:ext uri="{FF2B5EF4-FFF2-40B4-BE49-F238E27FC236}">
                <a16:creationId xmlns:a16="http://schemas.microsoft.com/office/drawing/2014/main" id="{E898E844-6B95-ED94-EF05-45248FB3A084}"/>
              </a:ext>
            </a:extLst>
          </p:cNvPr>
          <p:cNvSpPr>
            <a:spLocks noGrp="1"/>
          </p:cNvSpPr>
          <p:nvPr>
            <p:ph idx="1"/>
          </p:nvPr>
        </p:nvSpPr>
        <p:spPr/>
        <p:txBody>
          <a:bodyPr vert="horz" lIns="91440" tIns="45720" rIns="91440" bIns="45720" rtlCol="0" anchor="t">
            <a:normAutofit/>
          </a:bodyPr>
          <a:lstStyle/>
          <a:p>
            <a:r>
              <a:rPr lang="en-US">
                <a:latin typeface="Arial"/>
                <a:cs typeface="Arial"/>
              </a:rPr>
              <a:t>Student-level graduation requirements aligned to the proposed framework will require legislation. In the meantime, districts are eager to start building capacity now, and DESE is supporting implementation by:</a:t>
            </a:r>
            <a:endParaRPr lang="en-US"/>
          </a:p>
          <a:p>
            <a:pPr lvl="1"/>
            <a:r>
              <a:rPr lang="en-US">
                <a:latin typeface="Arial"/>
                <a:cs typeface="Arial"/>
              </a:rPr>
              <a:t>Releasing a readiness workbook that districts and schools can use to assess where they stand</a:t>
            </a:r>
            <a:endParaRPr lang="en-US"/>
          </a:p>
          <a:p>
            <a:pPr lvl="1"/>
            <a:r>
              <a:rPr lang="en-US">
                <a:latin typeface="Arial"/>
                <a:cs typeface="Arial"/>
              </a:rPr>
              <a:t>Administering a data collection to inform future guidance and targeted supports</a:t>
            </a:r>
            <a:endParaRPr lang="en-US"/>
          </a:p>
          <a:p>
            <a:pPr lvl="1"/>
            <a:r>
              <a:rPr lang="en-US" sz="2200">
                <a:latin typeface="Arial"/>
                <a:cs typeface="Arial"/>
              </a:rPr>
              <a:t>Planning to propose regulations requiring high schools to offer MassCore and MyCAP, setting expectations for schools without changing student requirements</a:t>
            </a:r>
            <a:endParaRPr lang="en-US" sz="2200">
              <a:solidFill>
                <a:srgbClr val="000000"/>
              </a:solidFill>
            </a:endParaRPr>
          </a:p>
          <a:p>
            <a:endParaRPr lang="en-US"/>
          </a:p>
        </p:txBody>
      </p:sp>
      <p:sp>
        <p:nvSpPr>
          <p:cNvPr id="4" name="Slide Number Placeholder 3">
            <a:extLst>
              <a:ext uri="{FF2B5EF4-FFF2-40B4-BE49-F238E27FC236}">
                <a16:creationId xmlns:a16="http://schemas.microsoft.com/office/drawing/2014/main" id="{58EDCA11-6AEB-1E3C-B03A-BA57848533CA}"/>
              </a:ext>
            </a:extLst>
          </p:cNvPr>
          <p:cNvSpPr>
            <a:spLocks noGrp="1"/>
          </p:cNvSpPr>
          <p:nvPr>
            <p:ph type="sldNum" sz="quarter" idx="12"/>
          </p:nvPr>
        </p:nvSpPr>
        <p:spPr/>
        <p:txBody>
          <a:bodyPr/>
          <a:lstStyle/>
          <a:p>
            <a:fld id="{68A8D22E-6BC5-9E47-900C-2BB94685D9F5}" type="slidenum">
              <a:rPr lang="en-US" smtClean="0"/>
              <a:t>9</a:t>
            </a:fld>
            <a:endParaRPr lang="en-US"/>
          </a:p>
        </p:txBody>
      </p:sp>
    </p:spTree>
    <p:extLst>
      <p:ext uri="{BB962C8B-B14F-4D97-AF65-F5344CB8AC3E}">
        <p14:creationId xmlns:p14="http://schemas.microsoft.com/office/powerpoint/2010/main" val="2991366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24535-C944-2191-072B-F5896F0F94F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993470-6762-245C-F4E2-D03F213293CB}"/>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pPr/>
              <a:t>10</a:t>
            </a:fld>
            <a:endParaRPr lang="en-US"/>
          </a:p>
        </p:txBody>
      </p:sp>
      <p:sp>
        <p:nvSpPr>
          <p:cNvPr id="4" name="Text Placeholder 3">
            <a:extLst>
              <a:ext uri="{FF2B5EF4-FFF2-40B4-BE49-F238E27FC236}">
                <a16:creationId xmlns:a16="http://schemas.microsoft.com/office/drawing/2014/main" id="{E81673C4-4884-000A-DA3A-07E3654A7608}"/>
              </a:ext>
            </a:extLst>
          </p:cNvPr>
          <p:cNvSpPr>
            <a:spLocks noGrp="1"/>
          </p:cNvSpPr>
          <p:nvPr>
            <p:ph type="title" idx="4294967295"/>
          </p:nvPr>
        </p:nvSpPr>
        <p:spPr>
          <a:xfrm>
            <a:off x="3267075" y="2160588"/>
            <a:ext cx="7778750" cy="25574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1" i="0" u="none" strike="noStrike" kern="1200" cap="none" spc="0" normalizeH="0" baseline="0" noProof="0">
                <a:ln>
                  <a:noFill/>
                </a:ln>
                <a:solidFill>
                  <a:srgbClr val="1E4782"/>
                </a:solidFill>
                <a:effectLst/>
                <a:uLnTx/>
                <a:uFillTx/>
                <a:latin typeface="Arial"/>
                <a:ea typeface="+mn-ea"/>
                <a:cs typeface="Arial"/>
              </a:rPr>
              <a:t>Foundational Coursework through </a:t>
            </a:r>
            <a:r>
              <a:rPr kumimoji="0" lang="en-US" sz="4800" b="1" i="0" u="none" strike="noStrike" kern="1200" cap="none" spc="0" normalizeH="0" baseline="0" noProof="0" err="1">
                <a:ln>
                  <a:noFill/>
                </a:ln>
                <a:solidFill>
                  <a:srgbClr val="1E4782"/>
                </a:solidFill>
                <a:effectLst/>
                <a:uLnTx/>
                <a:uFillTx/>
                <a:latin typeface="Arial"/>
                <a:ea typeface="+mn-ea"/>
                <a:cs typeface="Arial"/>
              </a:rPr>
              <a:t>MassCore</a:t>
            </a:r>
            <a:endParaRPr kumimoji="0" lang="en-US" sz="2000" b="0" i="0" u="none" strike="noStrike" kern="1200" cap="none" spc="0" normalizeH="0" baseline="0" noProof="0">
              <a:ln>
                <a:noFill/>
              </a:ln>
              <a:solidFill>
                <a:srgbClr val="1E4782"/>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31569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6F292-7018-8E55-1004-E88EBA86F111}"/>
              </a:ext>
            </a:extLst>
          </p:cNvPr>
          <p:cNvSpPr>
            <a:spLocks noGrp="1"/>
          </p:cNvSpPr>
          <p:nvPr>
            <p:ph type="title"/>
          </p:nvPr>
        </p:nvSpPr>
        <p:spPr/>
        <p:txBody>
          <a:bodyPr/>
          <a:lstStyle/>
          <a:p>
            <a:r>
              <a:rPr lang="en-US">
                <a:latin typeface="Arial"/>
                <a:cs typeface="Arial"/>
              </a:rPr>
              <a:t>Recommendation</a:t>
            </a:r>
            <a:endParaRPr lang="en-US"/>
          </a:p>
        </p:txBody>
      </p:sp>
      <p:sp>
        <p:nvSpPr>
          <p:cNvPr id="3" name="Content Placeholder 2">
            <a:extLst>
              <a:ext uri="{FF2B5EF4-FFF2-40B4-BE49-F238E27FC236}">
                <a16:creationId xmlns:a16="http://schemas.microsoft.com/office/drawing/2014/main" id="{4847890D-47A5-CBF7-0C75-CA855D4F778A}"/>
              </a:ext>
            </a:extLst>
          </p:cNvPr>
          <p:cNvSpPr>
            <a:spLocks noGrp="1"/>
          </p:cNvSpPr>
          <p:nvPr>
            <p:ph idx="1"/>
          </p:nvPr>
        </p:nvSpPr>
        <p:spPr/>
        <p:txBody>
          <a:bodyPr vert="horz" lIns="91440" tIns="45720" rIns="91440" bIns="45720" rtlCol="0" anchor="t">
            <a:normAutofit fontScale="92500" lnSpcReduction="10000"/>
          </a:bodyPr>
          <a:lstStyle/>
          <a:p>
            <a:r>
              <a:rPr lang="en-US" b="1">
                <a:latin typeface="Arial"/>
                <a:cs typeface="Arial"/>
              </a:rPr>
              <a:t>Recommendation:</a:t>
            </a:r>
            <a:r>
              <a:rPr lang="en-US">
                <a:latin typeface="Arial"/>
                <a:cs typeface="Arial"/>
              </a:rPr>
              <a:t> Students will complete </a:t>
            </a:r>
            <a:r>
              <a:rPr lang="en-US" b="1" err="1">
                <a:latin typeface="Arial"/>
                <a:cs typeface="Arial"/>
              </a:rPr>
              <a:t>MassCore</a:t>
            </a:r>
            <a:r>
              <a:rPr lang="en-US" b="1">
                <a:latin typeface="Arial"/>
                <a:cs typeface="Arial"/>
              </a:rPr>
              <a:t>,</a:t>
            </a:r>
            <a:r>
              <a:rPr lang="en-US">
                <a:latin typeface="Arial"/>
                <a:cs typeface="Arial"/>
              </a:rPr>
              <a:t> a rigorous program of study that aligns with the admissions requirements for higher education and keeps all postsecondary options available to students.</a:t>
            </a:r>
            <a:endParaRPr lang="en-US"/>
          </a:p>
          <a:p>
            <a:endParaRPr lang="en-US">
              <a:latin typeface="Arial"/>
              <a:cs typeface="Arial"/>
            </a:endParaRPr>
          </a:p>
          <a:p>
            <a:r>
              <a:rPr lang="en-US" b="1">
                <a:latin typeface="Arial"/>
                <a:cs typeface="Arial"/>
              </a:rPr>
              <a:t>Why </a:t>
            </a:r>
            <a:r>
              <a:rPr lang="en-US" b="1" err="1">
                <a:latin typeface="Arial"/>
                <a:cs typeface="Arial"/>
              </a:rPr>
              <a:t>MassCore</a:t>
            </a:r>
            <a:r>
              <a:rPr lang="en-US" b="1">
                <a:latin typeface="Arial"/>
                <a:cs typeface="Arial"/>
              </a:rPr>
              <a:t> Matters:</a:t>
            </a:r>
          </a:p>
          <a:p>
            <a:pPr lvl="1"/>
            <a:r>
              <a:rPr lang="en-US" err="1">
                <a:latin typeface="Arial"/>
                <a:cs typeface="Arial"/>
              </a:rPr>
              <a:t>MassCore</a:t>
            </a:r>
            <a:r>
              <a:rPr lang="en-US">
                <a:latin typeface="Arial"/>
                <a:cs typeface="Arial"/>
              </a:rPr>
              <a:t> aligns with the admissions requirements of Massachusetts public four-year colleges and universities.</a:t>
            </a:r>
            <a:endParaRPr lang="en-US" b="1">
              <a:latin typeface="Arial"/>
              <a:cs typeface="Arial"/>
            </a:endParaRPr>
          </a:p>
          <a:p>
            <a:pPr lvl="1"/>
            <a:r>
              <a:rPr lang="en-US">
                <a:latin typeface="Arial"/>
                <a:cs typeface="Arial"/>
              </a:rPr>
              <a:t>National research literature indicates that high school coursework and academic performance is correlated with postsecondary success, including high school graduation, wages, and college enrollment, persistence, and academic performance.</a:t>
            </a:r>
          </a:p>
          <a:p>
            <a:pPr lvl="1"/>
            <a:r>
              <a:rPr lang="en-US" baseline="30000">
                <a:latin typeface="Arial"/>
                <a:cs typeface="Arial"/>
              </a:rPr>
              <a:t> </a:t>
            </a:r>
            <a:r>
              <a:rPr lang="en-US">
                <a:latin typeface="Arial"/>
                <a:cs typeface="Arial"/>
              </a:rPr>
              <a:t>High school graduates who complete </a:t>
            </a:r>
            <a:r>
              <a:rPr lang="en-US" err="1">
                <a:latin typeface="Arial"/>
                <a:cs typeface="Arial"/>
              </a:rPr>
              <a:t>MassCore</a:t>
            </a:r>
            <a:r>
              <a:rPr lang="en-US">
                <a:latin typeface="Arial"/>
                <a:cs typeface="Arial"/>
              </a:rPr>
              <a:t> course recommendations are more likely to enroll in and complete postsecondary education across the MCAS score distribution.</a:t>
            </a:r>
            <a:endParaRPr lang="en-US" baseline="30000"/>
          </a:p>
        </p:txBody>
      </p:sp>
      <p:sp>
        <p:nvSpPr>
          <p:cNvPr id="4" name="Slide Number Placeholder 3">
            <a:extLst>
              <a:ext uri="{FF2B5EF4-FFF2-40B4-BE49-F238E27FC236}">
                <a16:creationId xmlns:a16="http://schemas.microsoft.com/office/drawing/2014/main" id="{A79E20E4-C286-6CC7-1917-423B891480C9}"/>
              </a:ext>
            </a:extLst>
          </p:cNvPr>
          <p:cNvSpPr>
            <a:spLocks noGrp="1"/>
          </p:cNvSpPr>
          <p:nvPr>
            <p:ph type="sldNum" sz="quarter" idx="12"/>
          </p:nvPr>
        </p:nvSpPr>
        <p:spPr/>
        <p:txBody>
          <a:bodyPr/>
          <a:lstStyle/>
          <a:p>
            <a:fld id="{68A8D22E-6BC5-9E47-900C-2BB94685D9F5}" type="slidenum">
              <a:rPr lang="en-US" smtClean="0"/>
              <a:t>11</a:t>
            </a:fld>
            <a:endParaRPr lang="en-US"/>
          </a:p>
        </p:txBody>
      </p:sp>
    </p:spTree>
    <p:extLst>
      <p:ext uri="{BB962C8B-B14F-4D97-AF65-F5344CB8AC3E}">
        <p14:creationId xmlns:p14="http://schemas.microsoft.com/office/powerpoint/2010/main" val="759322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7C733-C04C-148C-0823-443E25B5F404}"/>
              </a:ext>
            </a:extLst>
          </p:cNvPr>
          <p:cNvSpPr>
            <a:spLocks noGrp="1"/>
          </p:cNvSpPr>
          <p:nvPr>
            <p:ph type="title"/>
          </p:nvPr>
        </p:nvSpPr>
        <p:spPr/>
        <p:txBody>
          <a:bodyPr/>
          <a:lstStyle/>
          <a:p>
            <a:r>
              <a:rPr lang="en-US" err="1">
                <a:latin typeface="Arial"/>
                <a:cs typeface="Arial"/>
              </a:rPr>
              <a:t>MassCore</a:t>
            </a:r>
            <a:r>
              <a:rPr lang="en-US">
                <a:latin typeface="Arial"/>
                <a:cs typeface="Arial"/>
              </a:rPr>
              <a:t>: History + Overview </a:t>
            </a:r>
          </a:p>
        </p:txBody>
      </p:sp>
      <p:sp>
        <p:nvSpPr>
          <p:cNvPr id="3" name="Content Placeholder 2">
            <a:extLst>
              <a:ext uri="{FF2B5EF4-FFF2-40B4-BE49-F238E27FC236}">
                <a16:creationId xmlns:a16="http://schemas.microsoft.com/office/drawing/2014/main" id="{4EB8C831-E5DE-E301-86A7-86A535D3A7B4}"/>
              </a:ext>
            </a:extLst>
          </p:cNvPr>
          <p:cNvSpPr>
            <a:spLocks noGrp="1"/>
          </p:cNvSpPr>
          <p:nvPr>
            <p:ph idx="1"/>
          </p:nvPr>
        </p:nvSpPr>
        <p:spPr>
          <a:xfrm>
            <a:off x="173179" y="1663140"/>
            <a:ext cx="11833156" cy="4860390"/>
          </a:xfrm>
        </p:spPr>
        <p:txBody>
          <a:bodyPr vert="horz" lIns="91440" tIns="45720" rIns="91440" bIns="45720" rtlCol="0" anchor="t">
            <a:normAutofit fontScale="32500" lnSpcReduction="20000"/>
          </a:bodyPr>
          <a:lstStyle/>
          <a:p>
            <a:pPr marL="0" indent="0">
              <a:buNone/>
            </a:pPr>
            <a:r>
              <a:rPr lang="en-US" sz="5500" b="1" u="sng">
                <a:latin typeface="Arial"/>
                <a:cs typeface="Arial"/>
              </a:rPr>
              <a:t>Background </a:t>
            </a:r>
          </a:p>
          <a:p>
            <a:r>
              <a:rPr lang="en-US" sz="5000" err="1">
                <a:latin typeface="Arial"/>
                <a:cs typeface="Arial"/>
              </a:rPr>
              <a:t>MassCore</a:t>
            </a:r>
            <a:r>
              <a:rPr lang="en-US" sz="5000">
                <a:latin typeface="Arial"/>
                <a:cs typeface="Arial"/>
              </a:rPr>
              <a:t> was developed by a cross-sector advisory group (K–12, higher ed, nonprofits, private sector) </a:t>
            </a:r>
          </a:p>
          <a:p>
            <a:r>
              <a:rPr lang="en-US" sz="5000">
                <a:latin typeface="Arial"/>
                <a:cs typeface="Arial"/>
              </a:rPr>
              <a:t>It was adopted by the Board as a recommended program of studies in 2007; amended 2018 </a:t>
            </a:r>
          </a:p>
          <a:p>
            <a:endParaRPr lang="en-US" sz="5000"/>
          </a:p>
          <a:p>
            <a:pPr marL="0" indent="0">
              <a:buNone/>
            </a:pPr>
            <a:r>
              <a:rPr lang="en-US" sz="5500" b="1" u="sng" err="1">
                <a:latin typeface="Arial"/>
                <a:cs typeface="Arial"/>
              </a:rPr>
              <a:t>MassCore</a:t>
            </a:r>
            <a:r>
              <a:rPr lang="en-US" sz="5500" b="1" u="sng">
                <a:latin typeface="Arial"/>
                <a:cs typeface="Arial"/>
              </a:rPr>
              <a:t> Framework*</a:t>
            </a:r>
          </a:p>
          <a:p>
            <a:r>
              <a:rPr lang="en-US" sz="5000">
                <a:latin typeface="Arial"/>
                <a:cs typeface="Arial"/>
              </a:rPr>
              <a:t>4 units of English Language Arts</a:t>
            </a:r>
          </a:p>
          <a:p>
            <a:r>
              <a:rPr lang="en-US" sz="5000">
                <a:latin typeface="Arial"/>
                <a:cs typeface="Arial"/>
              </a:rPr>
              <a:t>4 units of Math</a:t>
            </a:r>
          </a:p>
          <a:p>
            <a:r>
              <a:rPr lang="en-US" sz="4900">
                <a:latin typeface="Arial"/>
                <a:cs typeface="Arial"/>
              </a:rPr>
              <a:t>3 units of lab-based Science</a:t>
            </a:r>
          </a:p>
          <a:p>
            <a:r>
              <a:rPr lang="en-US" sz="5000">
                <a:latin typeface="Arial"/>
                <a:cs typeface="Arial"/>
              </a:rPr>
              <a:t>3 units of History and Social Science</a:t>
            </a:r>
          </a:p>
          <a:p>
            <a:r>
              <a:rPr lang="en-US" sz="5000">
                <a:latin typeface="Arial"/>
                <a:cs typeface="Arial"/>
              </a:rPr>
              <a:t>2 units of World Language</a:t>
            </a:r>
          </a:p>
          <a:p>
            <a:r>
              <a:rPr lang="en-US" sz="5000">
                <a:latin typeface="Arial"/>
                <a:cs typeface="Arial"/>
              </a:rPr>
              <a:t>Physical Education, as required by law</a:t>
            </a:r>
          </a:p>
          <a:p>
            <a:r>
              <a:rPr lang="en-US" sz="5000">
                <a:latin typeface="Arial"/>
                <a:cs typeface="Arial"/>
              </a:rPr>
              <a:t>1 unit of Arts</a:t>
            </a:r>
          </a:p>
          <a:p>
            <a:r>
              <a:rPr lang="en-US" sz="5000">
                <a:latin typeface="Arial"/>
                <a:cs typeface="Arial"/>
              </a:rPr>
              <a:t>5 units of additional courses</a:t>
            </a:r>
          </a:p>
          <a:p>
            <a:endParaRPr lang="en-US">
              <a:latin typeface="Arial"/>
              <a:cs typeface="Arial"/>
            </a:endParaRPr>
          </a:p>
          <a:p>
            <a:pPr marL="0" indent="0">
              <a:buNone/>
            </a:pPr>
            <a:r>
              <a:rPr lang="en-US" sz="3200">
                <a:latin typeface="Arial"/>
                <a:cs typeface="Arial"/>
              </a:rPr>
              <a:t>*A unit represents a full academic year of study or its equivalent to a subject that covers all the standards contained in a specific Curriculum Framework.</a:t>
            </a:r>
            <a:endParaRPr lang="en-US" sz="3200"/>
          </a:p>
        </p:txBody>
      </p:sp>
      <p:sp>
        <p:nvSpPr>
          <p:cNvPr id="6" name="Rectangle: Rounded Corners 5">
            <a:extLst>
              <a:ext uri="{FF2B5EF4-FFF2-40B4-BE49-F238E27FC236}">
                <a16:creationId xmlns:a16="http://schemas.microsoft.com/office/drawing/2014/main" id="{29B28922-61AC-E3D9-2A01-D1E34B671703}"/>
              </a:ext>
            </a:extLst>
          </p:cNvPr>
          <p:cNvSpPr/>
          <p:nvPr/>
        </p:nvSpPr>
        <p:spPr>
          <a:xfrm>
            <a:off x="6070579" y="3026746"/>
            <a:ext cx="5336083" cy="2545000"/>
          </a:xfrm>
          <a:prstGeom prst="roundRect">
            <a:avLst/>
          </a:prstGeom>
          <a:solidFill>
            <a:srgbClr val="347AB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i="1">
                <a:latin typeface="Arial"/>
                <a:ea typeface="+mn-lt"/>
                <a:cs typeface="Arial"/>
              </a:rPr>
              <a:t>Offering the </a:t>
            </a:r>
            <a:r>
              <a:rPr lang="en-US" i="1" err="1">
                <a:latin typeface="Arial"/>
                <a:ea typeface="+mn-lt"/>
                <a:cs typeface="Arial"/>
              </a:rPr>
              <a:t>MassCore</a:t>
            </a:r>
            <a:r>
              <a:rPr lang="en-US" i="1">
                <a:latin typeface="Arial"/>
                <a:ea typeface="+mn-lt"/>
                <a:cs typeface="Arial"/>
              </a:rPr>
              <a:t> sequence of courses is just the start - the level and rigor of the course matters. Our current guidance encourages schools to leverage DESE's curriculum frameworks to ensure each of their course offerings meet our standards.</a:t>
            </a:r>
            <a:endParaRPr lang="en-US" i="1">
              <a:latin typeface="Arial"/>
              <a:cs typeface="Arial"/>
            </a:endParaRPr>
          </a:p>
        </p:txBody>
      </p:sp>
      <p:sp>
        <p:nvSpPr>
          <p:cNvPr id="4" name="Slide Number Placeholder 3">
            <a:extLst>
              <a:ext uri="{FF2B5EF4-FFF2-40B4-BE49-F238E27FC236}">
                <a16:creationId xmlns:a16="http://schemas.microsoft.com/office/drawing/2014/main" id="{9EC3FB87-992F-2264-8FC4-DEB61D6D6DA2}"/>
              </a:ext>
            </a:extLst>
          </p:cNvPr>
          <p:cNvSpPr>
            <a:spLocks noGrp="1"/>
          </p:cNvSpPr>
          <p:nvPr>
            <p:ph type="sldNum" sz="quarter" idx="12"/>
          </p:nvPr>
        </p:nvSpPr>
        <p:spPr/>
        <p:txBody>
          <a:bodyPr/>
          <a:lstStyle/>
          <a:p>
            <a:fld id="{68A8D22E-6BC5-9E47-900C-2BB94685D9F5}" type="slidenum">
              <a:rPr lang="en-US" smtClean="0"/>
              <a:t>12</a:t>
            </a:fld>
            <a:endParaRPr lang="en-US"/>
          </a:p>
        </p:txBody>
      </p:sp>
    </p:spTree>
    <p:extLst>
      <p:ext uri="{BB962C8B-B14F-4D97-AF65-F5344CB8AC3E}">
        <p14:creationId xmlns:p14="http://schemas.microsoft.com/office/powerpoint/2010/main" val="704656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24EF2-F732-98C0-011D-AA05099B6F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C05DB7-F42B-2C92-99A3-0BE091564ECC}"/>
              </a:ext>
            </a:extLst>
          </p:cNvPr>
          <p:cNvSpPr>
            <a:spLocks noGrp="1"/>
          </p:cNvSpPr>
          <p:nvPr>
            <p:ph type="title"/>
          </p:nvPr>
        </p:nvSpPr>
        <p:spPr>
          <a:xfrm>
            <a:off x="173179" y="308699"/>
            <a:ext cx="11248845" cy="861002"/>
          </a:xfrm>
        </p:spPr>
        <p:txBody>
          <a:bodyPr>
            <a:normAutofit fontScale="90000"/>
          </a:bodyPr>
          <a:lstStyle/>
          <a:p>
            <a:r>
              <a:rPr lang="en-US" err="1">
                <a:latin typeface="Arial"/>
                <a:cs typeface="Arial"/>
              </a:rPr>
              <a:t>MassCore</a:t>
            </a:r>
            <a:r>
              <a:rPr lang="en-US">
                <a:latin typeface="Arial"/>
                <a:cs typeface="Arial"/>
              </a:rPr>
              <a:t>: Current Implementation and Support</a:t>
            </a:r>
            <a:endParaRPr lang="en-US"/>
          </a:p>
        </p:txBody>
      </p:sp>
      <p:sp>
        <p:nvSpPr>
          <p:cNvPr id="4" name="Content Placeholder 3">
            <a:extLst>
              <a:ext uri="{FF2B5EF4-FFF2-40B4-BE49-F238E27FC236}">
                <a16:creationId xmlns:a16="http://schemas.microsoft.com/office/drawing/2014/main" id="{94EC3B3B-7AFB-E354-BD17-A41E4901E40A}"/>
              </a:ext>
            </a:extLst>
          </p:cNvPr>
          <p:cNvSpPr>
            <a:spLocks noGrp="1"/>
          </p:cNvSpPr>
          <p:nvPr>
            <p:ph idx="1"/>
          </p:nvPr>
        </p:nvSpPr>
        <p:spPr>
          <a:xfrm>
            <a:off x="169605" y="1561779"/>
            <a:ext cx="11034824" cy="4990332"/>
          </a:xfrm>
        </p:spPr>
        <p:txBody>
          <a:bodyPr vert="horz" lIns="91440" tIns="45720" rIns="91440" bIns="45720" rtlCol="0" anchor="t">
            <a:normAutofit/>
          </a:bodyPr>
          <a:lstStyle/>
          <a:p>
            <a:pPr marL="0" indent="0">
              <a:buNone/>
            </a:pPr>
            <a:r>
              <a:rPr lang="en-US" b="1">
                <a:latin typeface="Arial"/>
                <a:cs typeface="Arial"/>
              </a:rPr>
              <a:t>District-Reported Implementation</a:t>
            </a:r>
            <a:endParaRPr lang="en-US" err="1">
              <a:latin typeface="Arial"/>
              <a:cs typeface="Arial"/>
            </a:endParaRPr>
          </a:p>
          <a:p>
            <a:r>
              <a:rPr lang="en-US" sz="2000" b="1">
                <a:latin typeface="Arial"/>
                <a:cs typeface="Arial"/>
              </a:rPr>
              <a:t>70%</a:t>
            </a:r>
            <a:r>
              <a:rPr lang="en-US" sz="2000">
                <a:latin typeface="Arial"/>
                <a:cs typeface="Arial"/>
              </a:rPr>
              <a:t> of high schools that submitted their local graduation requirements for review either require </a:t>
            </a:r>
            <a:r>
              <a:rPr lang="en-US" sz="2000" err="1">
                <a:latin typeface="Arial"/>
                <a:cs typeface="Arial"/>
              </a:rPr>
              <a:t>MassCore</a:t>
            </a:r>
            <a:r>
              <a:rPr lang="en-US" sz="2000">
                <a:latin typeface="Arial"/>
                <a:cs typeface="Arial"/>
              </a:rPr>
              <a:t> in its totality or are one subject away from requiring </a:t>
            </a:r>
            <a:r>
              <a:rPr lang="en-US" sz="2000" err="1">
                <a:latin typeface="Arial"/>
                <a:cs typeface="Arial"/>
              </a:rPr>
              <a:t>MassCore</a:t>
            </a:r>
            <a:endParaRPr lang="en-US" sz="2000">
              <a:latin typeface="Arial"/>
              <a:cs typeface="Arial"/>
            </a:endParaRPr>
          </a:p>
          <a:p>
            <a:r>
              <a:rPr lang="en-US" sz="2000" b="1">
                <a:latin typeface="Arial"/>
                <a:cs typeface="Arial"/>
              </a:rPr>
              <a:t>82%</a:t>
            </a:r>
            <a:r>
              <a:rPr lang="en-US" sz="2000">
                <a:latin typeface="Arial"/>
                <a:cs typeface="Arial"/>
              </a:rPr>
              <a:t> of Massachusetts public high school graduates in 2025 completed </a:t>
            </a:r>
            <a:r>
              <a:rPr lang="en-US" sz="2000" err="1">
                <a:latin typeface="Arial"/>
                <a:cs typeface="Arial"/>
              </a:rPr>
              <a:t>MassCore</a:t>
            </a:r>
            <a:r>
              <a:rPr lang="en-US" sz="2000">
                <a:latin typeface="Arial"/>
                <a:cs typeface="Arial"/>
              </a:rPr>
              <a:t>, as reported by districts</a:t>
            </a:r>
          </a:p>
          <a:p>
            <a:pPr marL="0" indent="0">
              <a:buNone/>
            </a:pPr>
            <a:endParaRPr lang="en-US" sz="2400">
              <a:latin typeface="Arial"/>
              <a:cs typeface="Arial"/>
            </a:endParaRPr>
          </a:p>
          <a:p>
            <a:pPr marL="0" indent="0">
              <a:buNone/>
            </a:pPr>
            <a:r>
              <a:rPr lang="en-US" b="1">
                <a:latin typeface="Arial"/>
                <a:cs typeface="Arial"/>
              </a:rPr>
              <a:t>Support for Districts and Schools</a:t>
            </a:r>
          </a:p>
          <a:p>
            <a:r>
              <a:rPr lang="en-US" sz="2000">
                <a:latin typeface="Arial"/>
                <a:cs typeface="Arial"/>
              </a:rPr>
              <a:t>Posted updated guidance, summer 2026</a:t>
            </a:r>
            <a:endParaRPr lang="en-US" sz="2000" b="1">
              <a:latin typeface="Arial"/>
              <a:cs typeface="Arial"/>
            </a:endParaRPr>
          </a:p>
          <a:p>
            <a:r>
              <a:rPr lang="en-US" sz="2000">
                <a:latin typeface="Arial"/>
                <a:cs typeface="Arial"/>
              </a:rPr>
              <a:t>Developing guidance to support high schools to make research-informed decisions when designing, refining and evaluating secondary mathematics course sequences</a:t>
            </a:r>
          </a:p>
          <a:p>
            <a:r>
              <a:rPr lang="en-US" sz="2000">
                <a:latin typeface="Arial"/>
                <a:cs typeface="Arial"/>
              </a:rPr>
              <a:t>Targeted technical assistance and grants to support districts with strategic review of program of study, student trajectories, scheduling, staffing and implementation challenges </a:t>
            </a:r>
            <a:endParaRPr lang="en-US" sz="2000"/>
          </a:p>
        </p:txBody>
      </p:sp>
      <p:sp>
        <p:nvSpPr>
          <p:cNvPr id="7" name="Slide Number Placeholder 6">
            <a:extLst>
              <a:ext uri="{FF2B5EF4-FFF2-40B4-BE49-F238E27FC236}">
                <a16:creationId xmlns:a16="http://schemas.microsoft.com/office/drawing/2014/main" id="{3776AB5E-3D1A-F09E-DE87-252840F266F2}"/>
              </a:ext>
            </a:extLst>
          </p:cNvPr>
          <p:cNvSpPr>
            <a:spLocks noGrp="1"/>
          </p:cNvSpPr>
          <p:nvPr>
            <p:ph type="sldNum" sz="quarter" idx="12"/>
          </p:nvPr>
        </p:nvSpPr>
        <p:spPr/>
        <p:txBody>
          <a:bodyPr/>
          <a:lstStyle/>
          <a:p>
            <a:fld id="{68A8D22E-6BC5-9E47-900C-2BB94685D9F5}" type="slidenum">
              <a:rPr lang="en-US" smtClean="0"/>
              <a:t>13</a:t>
            </a:fld>
            <a:endParaRPr lang="en-US"/>
          </a:p>
        </p:txBody>
      </p:sp>
    </p:spTree>
    <p:extLst>
      <p:ext uri="{BB962C8B-B14F-4D97-AF65-F5344CB8AC3E}">
        <p14:creationId xmlns:p14="http://schemas.microsoft.com/office/powerpoint/2010/main" val="1239405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1" name="Google Shape;131;p1">
            <a:extLst>
              <a:ext uri="{C183D7F6-B498-43B3-948B-1728B52AA6E4}">
                <adec:decorative xmlns:adec="http://schemas.microsoft.com/office/drawing/2017/decorative" val="0"/>
              </a:ext>
            </a:extLst>
          </p:cNvPr>
          <p:cNvSpPr txBox="1">
            <a:spLocks noGrp="1"/>
          </p:cNvSpPr>
          <p:nvPr>
            <p:ph type="ctrTitle"/>
          </p:nvPr>
        </p:nvSpPr>
        <p:spPr>
          <a:xfrm>
            <a:off x="1524000" y="403273"/>
            <a:ext cx="9144000" cy="1957962"/>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lt1"/>
              </a:buClr>
              <a:buSzPts val="6000"/>
              <a:buFont typeface="Arial"/>
              <a:buNone/>
            </a:pPr>
            <a:r>
              <a:rPr lang="en-US" sz="4000" dirty="0"/>
              <a:t>Evidence on </a:t>
            </a:r>
            <a:r>
              <a:rPr lang="en-US" sz="4000" dirty="0" err="1"/>
              <a:t>MassCore</a:t>
            </a:r>
            <a:r>
              <a:rPr lang="en-US" sz="4000" dirty="0"/>
              <a:t> Completion</a:t>
            </a:r>
            <a:endParaRPr sz="4000" dirty="0"/>
          </a:p>
        </p:txBody>
      </p:sp>
      <p:sp>
        <p:nvSpPr>
          <p:cNvPr id="130" name="Google Shape;130;p1"/>
          <p:cNvSpPr txBox="1">
            <a:spLocks noGrp="1"/>
          </p:cNvSpPr>
          <p:nvPr>
            <p:ph type="subTitle" idx="1"/>
          </p:nvPr>
        </p:nvSpPr>
        <p:spPr>
          <a:xfrm>
            <a:off x="1524000" y="3428999"/>
            <a:ext cx="9144000" cy="1407163"/>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SzPts val="3000"/>
              <a:buNone/>
            </a:pPr>
            <a:r>
              <a:rPr lang="en-US" sz="2800"/>
              <a:t>John Papay, Ann </a:t>
            </a:r>
            <a:r>
              <a:rPr lang="en-US" sz="2800" err="1"/>
              <a:t>Mantil</a:t>
            </a:r>
            <a:r>
              <a:rPr lang="en-US" sz="2800"/>
              <a:t>, James LoPresti and the</a:t>
            </a:r>
          </a:p>
          <a:p>
            <a:pPr marL="0" lvl="0" indent="0" algn="ctr" rtl="0">
              <a:lnSpc>
                <a:spcPct val="90000"/>
              </a:lnSpc>
              <a:spcBef>
                <a:spcPts val="0"/>
              </a:spcBef>
              <a:spcAft>
                <a:spcPts val="0"/>
              </a:spcAft>
              <a:buSzPts val="3000"/>
              <a:buNone/>
            </a:pPr>
            <a:r>
              <a:rPr lang="en-US" sz="2800"/>
              <a:t>Educational Opportunity in Massachusetts Project</a:t>
            </a:r>
            <a:endParaRPr sz="2800"/>
          </a:p>
          <a:p>
            <a:pPr marL="0" lvl="0" indent="0" algn="ctr" rtl="0">
              <a:lnSpc>
                <a:spcPct val="90000"/>
              </a:lnSpc>
              <a:spcBef>
                <a:spcPts val="1000"/>
              </a:spcBef>
              <a:spcAft>
                <a:spcPts val="0"/>
              </a:spcAft>
              <a:buSzPts val="3000"/>
              <a:buNone/>
            </a:pPr>
            <a:r>
              <a:rPr lang="en-US" sz="2800"/>
              <a:t>Oct 27, 2026</a:t>
            </a:r>
            <a:endParaRPr sz="2800"/>
          </a:p>
        </p:txBody>
      </p:sp>
    </p:spTree>
    <p:extLst>
      <p:ext uri="{BB962C8B-B14F-4D97-AF65-F5344CB8AC3E}">
        <p14:creationId xmlns:p14="http://schemas.microsoft.com/office/powerpoint/2010/main" val="483965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26F6-543A-2AA2-8336-C5805EF53BC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0F77C4CC-0857-59D6-46BA-4B3148E8F635}"/>
              </a:ext>
            </a:extLst>
          </p:cNvPr>
          <p:cNvSpPr>
            <a:spLocks noGrp="1"/>
          </p:cNvSpPr>
          <p:nvPr>
            <p:ph type="title" idx="4294967295"/>
          </p:nvPr>
        </p:nvSpPr>
        <p:spPr>
          <a:xfrm>
            <a:off x="3267075" y="2160588"/>
            <a:ext cx="7778750" cy="25574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srgbClr val="1E4782"/>
                </a:solidFill>
                <a:effectLst/>
                <a:uLnTx/>
                <a:uFillTx/>
                <a:latin typeface="Arial"/>
                <a:ea typeface="+mn-ea"/>
                <a:cs typeface="Arial"/>
              </a:rPr>
              <a:t>Postsecondary Planning through </a:t>
            </a:r>
            <a:r>
              <a:rPr kumimoji="0" lang="en-US" sz="4800" b="1" i="0" u="none" strike="noStrike" kern="1200" cap="none" spc="0" normalizeH="0" baseline="0" noProof="0" dirty="0" err="1">
                <a:ln>
                  <a:noFill/>
                </a:ln>
                <a:solidFill>
                  <a:srgbClr val="1E4782"/>
                </a:solidFill>
                <a:effectLst/>
                <a:uLnTx/>
                <a:uFillTx/>
                <a:latin typeface="Arial"/>
                <a:ea typeface="+mn-ea"/>
                <a:cs typeface="Arial"/>
              </a:rPr>
              <a:t>MyCAP</a:t>
            </a:r>
            <a:endParaRPr kumimoji="0" lang="en-US" sz="2000" b="0" i="0" u="none" strike="noStrike" kern="1200" cap="none" spc="0" normalizeH="0" baseline="0" noProof="0" dirty="0">
              <a:ln>
                <a:noFill/>
              </a:ln>
              <a:solidFill>
                <a:srgbClr val="1E4782"/>
              </a:solidFill>
              <a:effectLst/>
              <a:uLnTx/>
              <a:uFillTx/>
              <a:latin typeface="Arial" panose="020B0604020202020204" pitchFamily="34" charset="0"/>
              <a:ea typeface="+mn-ea"/>
              <a:cs typeface="Arial" panose="020B0604020202020204" pitchFamily="34" charset="0"/>
            </a:endParaRPr>
          </a:p>
        </p:txBody>
      </p:sp>
      <p:sp>
        <p:nvSpPr>
          <p:cNvPr id="2" name="Slide Number Placeholder 1">
            <a:extLst>
              <a:ext uri="{FF2B5EF4-FFF2-40B4-BE49-F238E27FC236}">
                <a16:creationId xmlns:a16="http://schemas.microsoft.com/office/drawing/2014/main" id="{C2233EAA-2548-9C3A-1FB7-719E616DABEE}"/>
              </a:ext>
            </a:extLst>
          </p:cNvPr>
          <p:cNvSpPr>
            <a:spLocks noGrp="1"/>
          </p:cNvSpPr>
          <p:nvPr>
            <p:ph type="sldNum" sz="quarter" idx="12"/>
          </p:nvPr>
        </p:nvSpPr>
        <p:spPr/>
        <p:txBody>
          <a:bodyPr/>
          <a:lstStyle/>
          <a:p>
            <a:fld id="{68A8D22E-6BC5-9E47-900C-2BB94685D9F5}" type="slidenum">
              <a:rPr lang="en-US" smtClean="0"/>
              <a:pPr/>
              <a:t>15</a:t>
            </a:fld>
            <a:endParaRPr lang="en-US"/>
          </a:p>
        </p:txBody>
      </p:sp>
    </p:spTree>
    <p:extLst>
      <p:ext uri="{BB962C8B-B14F-4D97-AF65-F5344CB8AC3E}">
        <p14:creationId xmlns:p14="http://schemas.microsoft.com/office/powerpoint/2010/main" val="23328011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8DB71-DABD-3FEF-69A0-77C1353D0E19}"/>
              </a:ext>
            </a:extLst>
          </p:cNvPr>
          <p:cNvSpPr>
            <a:spLocks noGrp="1"/>
          </p:cNvSpPr>
          <p:nvPr>
            <p:ph type="title"/>
          </p:nvPr>
        </p:nvSpPr>
        <p:spPr/>
        <p:txBody>
          <a:bodyPr/>
          <a:lstStyle/>
          <a:p>
            <a:r>
              <a:rPr lang="en-US" dirty="0">
                <a:latin typeface="Arial"/>
                <a:cs typeface="Arial"/>
              </a:rPr>
              <a:t>Recommendation </a:t>
            </a:r>
            <a:endParaRPr lang="en-US" dirty="0"/>
          </a:p>
        </p:txBody>
      </p:sp>
      <p:sp>
        <p:nvSpPr>
          <p:cNvPr id="3" name="Content Placeholder 2">
            <a:extLst>
              <a:ext uri="{FF2B5EF4-FFF2-40B4-BE49-F238E27FC236}">
                <a16:creationId xmlns:a16="http://schemas.microsoft.com/office/drawing/2014/main" id="{36D52E84-1BC2-3162-819F-5977B24FD280}"/>
              </a:ext>
            </a:extLst>
          </p:cNvPr>
          <p:cNvSpPr>
            <a:spLocks noGrp="1"/>
          </p:cNvSpPr>
          <p:nvPr>
            <p:ph idx="1"/>
          </p:nvPr>
        </p:nvSpPr>
        <p:spPr>
          <a:xfrm>
            <a:off x="173179" y="1713718"/>
            <a:ext cx="11795416" cy="4630894"/>
          </a:xfrm>
        </p:spPr>
        <p:txBody>
          <a:bodyPr vert="horz" lIns="91440" tIns="45720" rIns="91440" bIns="45720" rtlCol="0" anchor="t">
            <a:normAutofit lnSpcReduction="10000"/>
          </a:bodyPr>
          <a:lstStyle/>
          <a:p>
            <a:pPr marL="0" indent="0">
              <a:buNone/>
            </a:pPr>
            <a:r>
              <a:rPr lang="en-US" b="1">
                <a:latin typeface="Arial"/>
                <a:cs typeface="Arial"/>
              </a:rPr>
              <a:t>Recommendation:</a:t>
            </a:r>
            <a:r>
              <a:rPr lang="en-US">
                <a:latin typeface="Arial"/>
                <a:cs typeface="Arial"/>
              </a:rPr>
              <a:t> Students will develop </a:t>
            </a:r>
            <a:r>
              <a:rPr lang="en-US" b="1">
                <a:latin typeface="Arial"/>
                <a:cs typeface="Arial"/>
              </a:rPr>
              <a:t>a postsecondary plan </a:t>
            </a:r>
            <a:r>
              <a:rPr lang="en-US">
                <a:latin typeface="Arial"/>
                <a:cs typeface="Arial"/>
              </a:rPr>
              <a:t>that meets required year-by-year milestones defined </a:t>
            </a:r>
            <a:r>
              <a:rPr lang="en-US" b="1">
                <a:latin typeface="Arial"/>
                <a:cs typeface="Arial"/>
              </a:rPr>
              <a:t>in the state’s My Career and Academic Plan (</a:t>
            </a:r>
            <a:r>
              <a:rPr lang="en-US" b="1" err="1">
                <a:latin typeface="Arial"/>
                <a:cs typeface="Arial"/>
              </a:rPr>
              <a:t>MyCAP</a:t>
            </a:r>
            <a:r>
              <a:rPr lang="en-US" b="1">
                <a:latin typeface="Arial"/>
                <a:cs typeface="Arial"/>
              </a:rPr>
              <a:t>) framework</a:t>
            </a:r>
            <a:r>
              <a:rPr lang="en-US">
                <a:latin typeface="Arial"/>
                <a:cs typeface="Arial"/>
              </a:rPr>
              <a:t>, along with locally determined activities. </a:t>
            </a:r>
            <a:endParaRPr lang="en-US"/>
          </a:p>
          <a:p>
            <a:pPr>
              <a:buNone/>
            </a:pPr>
            <a:endParaRPr lang="en-US" b="1">
              <a:latin typeface="Arial"/>
              <a:cs typeface="Arial"/>
            </a:endParaRPr>
          </a:p>
          <a:p>
            <a:pPr>
              <a:buNone/>
            </a:pPr>
            <a:r>
              <a:rPr lang="en-US" b="1">
                <a:latin typeface="Arial"/>
                <a:cs typeface="Arial"/>
              </a:rPr>
              <a:t>Why Postsecondary Planning through </a:t>
            </a:r>
            <a:r>
              <a:rPr lang="en-US" b="1" err="1">
                <a:latin typeface="Arial"/>
                <a:cs typeface="Arial"/>
              </a:rPr>
              <a:t>MyCAP</a:t>
            </a:r>
            <a:r>
              <a:rPr lang="en-US" b="1">
                <a:latin typeface="Arial"/>
                <a:cs typeface="Arial"/>
              </a:rPr>
              <a:t> Matters:</a:t>
            </a:r>
            <a:endParaRPr lang="en-US"/>
          </a:p>
          <a:p>
            <a:r>
              <a:rPr lang="en-US" sz="2400">
                <a:latin typeface="Arial"/>
                <a:cs typeface="Arial"/>
              </a:rPr>
              <a:t>Research indicates that when students continuously work with teachers, parents/caregivers, and counselors to develop and revise individual college and career plans, they are more likely to:</a:t>
            </a:r>
            <a:endParaRPr lang="en-US"/>
          </a:p>
          <a:p>
            <a:pPr lvl="1"/>
            <a:r>
              <a:rPr lang="en-US">
                <a:latin typeface="Arial"/>
                <a:cs typeface="Arial"/>
              </a:rPr>
              <a:t>Graduate from high school</a:t>
            </a:r>
            <a:endParaRPr lang="en-US"/>
          </a:p>
          <a:p>
            <a:pPr lvl="1"/>
            <a:r>
              <a:rPr lang="en-US">
                <a:latin typeface="Arial"/>
                <a:cs typeface="Arial"/>
              </a:rPr>
              <a:t>Apply to college</a:t>
            </a:r>
            <a:endParaRPr lang="en-US"/>
          </a:p>
          <a:p>
            <a:pPr lvl="1"/>
            <a:r>
              <a:rPr lang="en-US">
                <a:latin typeface="Arial"/>
                <a:cs typeface="Arial"/>
              </a:rPr>
              <a:t>Enroll in college</a:t>
            </a:r>
            <a:endParaRPr lang="en-US"/>
          </a:p>
          <a:p>
            <a:pPr marL="0" indent="0">
              <a:buNone/>
            </a:pPr>
            <a:endParaRPr lang="en-US" u="sng">
              <a:latin typeface="Arial"/>
              <a:cs typeface="Arial"/>
            </a:endParaRPr>
          </a:p>
          <a:p>
            <a:pPr marL="0" indent="0">
              <a:buNone/>
            </a:pPr>
            <a:endParaRPr lang="en-US" u="sng">
              <a:latin typeface="Arial"/>
              <a:cs typeface="Arial"/>
            </a:endParaRPr>
          </a:p>
        </p:txBody>
      </p:sp>
      <p:sp>
        <p:nvSpPr>
          <p:cNvPr id="4" name="Slide Number Placeholder 3">
            <a:extLst>
              <a:ext uri="{FF2B5EF4-FFF2-40B4-BE49-F238E27FC236}">
                <a16:creationId xmlns:a16="http://schemas.microsoft.com/office/drawing/2014/main" id="{11964234-F93B-E038-907F-3D934AAB67B2}"/>
              </a:ext>
            </a:extLst>
          </p:cNvPr>
          <p:cNvSpPr>
            <a:spLocks noGrp="1"/>
          </p:cNvSpPr>
          <p:nvPr>
            <p:ph type="sldNum" sz="quarter" idx="12"/>
          </p:nvPr>
        </p:nvSpPr>
        <p:spPr/>
        <p:txBody>
          <a:bodyPr/>
          <a:lstStyle/>
          <a:p>
            <a:fld id="{68A8D22E-6BC5-9E47-900C-2BB94685D9F5}" type="slidenum">
              <a:rPr lang="en-US" smtClean="0"/>
              <a:t>16</a:t>
            </a:fld>
            <a:endParaRPr lang="en-US"/>
          </a:p>
        </p:txBody>
      </p:sp>
    </p:spTree>
    <p:extLst>
      <p:ext uri="{BB962C8B-B14F-4D97-AF65-F5344CB8AC3E}">
        <p14:creationId xmlns:p14="http://schemas.microsoft.com/office/powerpoint/2010/main" val="3872262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68D74-74A1-96E4-85B8-66CBCFDEF7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33466C-EE38-C405-23CD-059F0B99EC88}"/>
              </a:ext>
            </a:extLst>
          </p:cNvPr>
          <p:cNvSpPr>
            <a:spLocks noGrp="1"/>
          </p:cNvSpPr>
          <p:nvPr>
            <p:ph type="title"/>
          </p:nvPr>
        </p:nvSpPr>
        <p:spPr/>
        <p:txBody>
          <a:bodyPr/>
          <a:lstStyle/>
          <a:p>
            <a:r>
              <a:rPr lang="en-US" dirty="0" err="1">
                <a:latin typeface="Arial"/>
                <a:cs typeface="Arial"/>
              </a:rPr>
              <a:t>MyCAP</a:t>
            </a:r>
            <a:r>
              <a:rPr lang="en-US" dirty="0">
                <a:latin typeface="Arial"/>
                <a:cs typeface="Arial"/>
              </a:rPr>
              <a:t>: History + Overview</a:t>
            </a:r>
            <a:endParaRPr lang="en-US" dirty="0"/>
          </a:p>
        </p:txBody>
      </p:sp>
      <p:sp>
        <p:nvSpPr>
          <p:cNvPr id="3" name="Content Placeholder 2">
            <a:extLst>
              <a:ext uri="{FF2B5EF4-FFF2-40B4-BE49-F238E27FC236}">
                <a16:creationId xmlns:a16="http://schemas.microsoft.com/office/drawing/2014/main" id="{7A6AFE24-E30A-9EB6-5D02-02582E7D4299}"/>
              </a:ext>
            </a:extLst>
          </p:cNvPr>
          <p:cNvSpPr>
            <a:spLocks noGrp="1"/>
          </p:cNvSpPr>
          <p:nvPr>
            <p:ph idx="1"/>
          </p:nvPr>
        </p:nvSpPr>
        <p:spPr>
          <a:xfrm>
            <a:off x="173179" y="1591254"/>
            <a:ext cx="11890665" cy="4562858"/>
          </a:xfrm>
        </p:spPr>
        <p:txBody>
          <a:bodyPr vert="horz" lIns="91440" tIns="45720" rIns="91440" bIns="45720" rtlCol="0" anchor="t">
            <a:normAutofit fontScale="85000" lnSpcReduction="20000"/>
          </a:bodyPr>
          <a:lstStyle/>
          <a:p>
            <a:pPr marL="0" indent="0">
              <a:buNone/>
            </a:pPr>
            <a:r>
              <a:rPr lang="en-US" u="sng">
                <a:latin typeface="Arial"/>
                <a:cs typeface="Arial"/>
              </a:rPr>
              <a:t>Background</a:t>
            </a:r>
            <a:endParaRPr lang="en-US" u="sng"/>
          </a:p>
          <a:p>
            <a:pPr>
              <a:lnSpc>
                <a:spcPct val="120000"/>
              </a:lnSpc>
            </a:pPr>
            <a:r>
              <a:rPr lang="en-US" sz="2000">
                <a:latin typeface="Arial"/>
                <a:cs typeface="Arial"/>
              </a:rPr>
              <a:t>My Career and Academic Plan (</a:t>
            </a:r>
            <a:r>
              <a:rPr lang="en-US" sz="2000" err="1">
                <a:latin typeface="Arial"/>
                <a:cs typeface="Arial"/>
              </a:rPr>
              <a:t>MyCAP</a:t>
            </a:r>
            <a:r>
              <a:rPr lang="en-US" sz="2000">
                <a:latin typeface="Arial"/>
                <a:cs typeface="Arial"/>
              </a:rPr>
              <a:t>) is a structured, student-driven, college, career, and civic readiness framework that was established in 2013 through a collaboration between the Massachusetts Department of Elementary and Secondary Education (DESE) and the Massachusetts Department of Higher Education (DHE). This built on the work of a BESE task force on Integration of College and Career Readiness that charged DESE to develop a plan to move the recommendations of the Task Force forward.</a:t>
            </a:r>
            <a:endParaRPr lang="en-US" sz="2000"/>
          </a:p>
          <a:p>
            <a:pPr>
              <a:lnSpc>
                <a:spcPct val="120000"/>
              </a:lnSpc>
            </a:pPr>
            <a:r>
              <a:rPr lang="en-US" sz="2000">
                <a:latin typeface="Arial"/>
                <a:cs typeface="Arial"/>
              </a:rPr>
              <a:t>Originally recommended for Grades 9-12, DESE recently expanded the recommended scope and sequence to Pre-K.</a:t>
            </a:r>
            <a:endParaRPr lang="en-US" sz="2000"/>
          </a:p>
          <a:p>
            <a:pPr marL="0" indent="0">
              <a:buNone/>
            </a:pPr>
            <a:endParaRPr lang="en-US"/>
          </a:p>
          <a:p>
            <a:pPr marL="0" indent="0">
              <a:buNone/>
            </a:pPr>
            <a:r>
              <a:rPr lang="en-US" u="sng" err="1">
                <a:latin typeface="Arial"/>
                <a:cs typeface="Arial"/>
              </a:rPr>
              <a:t>MyCAP</a:t>
            </a:r>
            <a:r>
              <a:rPr lang="en-US" u="sng">
                <a:latin typeface="Arial"/>
                <a:cs typeface="Arial"/>
              </a:rPr>
              <a:t> Overview</a:t>
            </a:r>
          </a:p>
          <a:p>
            <a:pPr>
              <a:buFont typeface="Arial"/>
              <a:buChar char="•"/>
            </a:pPr>
            <a:r>
              <a:rPr lang="en-US" sz="2200">
                <a:latin typeface="Arial"/>
                <a:cs typeface="Arial"/>
              </a:rPr>
              <a:t>The </a:t>
            </a:r>
            <a:r>
              <a:rPr lang="en-US" sz="2200" err="1">
                <a:latin typeface="Arial"/>
                <a:cs typeface="Arial"/>
              </a:rPr>
              <a:t>MyCAP</a:t>
            </a:r>
            <a:r>
              <a:rPr lang="en-US" sz="2200">
                <a:latin typeface="Arial"/>
                <a:cs typeface="Arial"/>
              </a:rPr>
              <a:t> process engages students in a continuum of learning grounded in the discovery of individual interests, skills, and talents. </a:t>
            </a:r>
            <a:endParaRPr lang="en-US" sz="2200">
              <a:solidFill>
                <a:srgbClr val="000000"/>
              </a:solidFill>
              <a:latin typeface="Arial"/>
              <a:cs typeface="Arial"/>
            </a:endParaRPr>
          </a:p>
          <a:p>
            <a:pPr>
              <a:buFont typeface="Arial"/>
              <a:buChar char="•"/>
            </a:pPr>
            <a:r>
              <a:rPr lang="en-US" sz="2200">
                <a:latin typeface="Arial"/>
                <a:cs typeface="Arial"/>
              </a:rPr>
              <a:t>The process allows students to be the drivers of their education as they navigate career exploration aligned with personal interests, skills, and talents, choose courses that are aligned with both their personal attributes and career interests, and identify the personal, social, emotional, and behavioral skills needed to create and implement their individual plan for postsecondary success.</a:t>
            </a:r>
            <a:endParaRPr lang="en-US" sz="2200">
              <a:solidFill>
                <a:srgbClr val="000000"/>
              </a:solidFill>
              <a:latin typeface="Arial"/>
              <a:cs typeface="Arial"/>
            </a:endParaRPr>
          </a:p>
          <a:p>
            <a:pPr marL="0" indent="0">
              <a:buNone/>
            </a:pPr>
            <a:endParaRPr lang="en-US" u="sng">
              <a:latin typeface="Arial"/>
              <a:cs typeface="Arial"/>
            </a:endParaRPr>
          </a:p>
        </p:txBody>
      </p:sp>
      <p:sp>
        <p:nvSpPr>
          <p:cNvPr id="4" name="Slide Number Placeholder 3">
            <a:extLst>
              <a:ext uri="{FF2B5EF4-FFF2-40B4-BE49-F238E27FC236}">
                <a16:creationId xmlns:a16="http://schemas.microsoft.com/office/drawing/2014/main" id="{15AF69DF-E0CE-BFF8-CED8-124833E504F2}"/>
              </a:ext>
            </a:extLst>
          </p:cNvPr>
          <p:cNvSpPr>
            <a:spLocks noGrp="1"/>
          </p:cNvSpPr>
          <p:nvPr>
            <p:ph type="sldNum" sz="quarter" idx="12"/>
          </p:nvPr>
        </p:nvSpPr>
        <p:spPr/>
        <p:txBody>
          <a:bodyPr/>
          <a:lstStyle/>
          <a:p>
            <a:fld id="{68A8D22E-6BC5-9E47-900C-2BB94685D9F5}" type="slidenum">
              <a:rPr lang="en-US" smtClean="0"/>
              <a:t>17</a:t>
            </a:fld>
            <a:endParaRPr lang="en-US"/>
          </a:p>
        </p:txBody>
      </p:sp>
    </p:spTree>
    <p:extLst>
      <p:ext uri="{BB962C8B-B14F-4D97-AF65-F5344CB8AC3E}">
        <p14:creationId xmlns:p14="http://schemas.microsoft.com/office/powerpoint/2010/main" val="39903244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D2C14-87BF-F702-128F-F14D55F605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46B5E9-C523-B5F0-5C69-50DC6840F515}"/>
              </a:ext>
            </a:extLst>
          </p:cNvPr>
          <p:cNvSpPr>
            <a:spLocks noGrp="1"/>
          </p:cNvSpPr>
          <p:nvPr>
            <p:ph type="title"/>
          </p:nvPr>
        </p:nvSpPr>
        <p:spPr>
          <a:xfrm>
            <a:off x="173179" y="308699"/>
            <a:ext cx="11161182" cy="861002"/>
          </a:xfrm>
        </p:spPr>
        <p:txBody>
          <a:bodyPr>
            <a:normAutofit/>
          </a:bodyPr>
          <a:lstStyle/>
          <a:p>
            <a:r>
              <a:rPr lang="en-US" dirty="0" err="1">
                <a:latin typeface="Arial"/>
                <a:cs typeface="Arial"/>
              </a:rPr>
              <a:t>MyCAP</a:t>
            </a:r>
            <a:r>
              <a:rPr lang="en-US" dirty="0">
                <a:latin typeface="Arial"/>
                <a:cs typeface="Arial"/>
              </a:rPr>
              <a:t> Framework</a:t>
            </a:r>
            <a:endParaRPr lang="en-US" dirty="0"/>
          </a:p>
        </p:txBody>
      </p:sp>
      <p:sp>
        <p:nvSpPr>
          <p:cNvPr id="6" name="TextBox 5">
            <a:extLst>
              <a:ext uri="{FF2B5EF4-FFF2-40B4-BE49-F238E27FC236}">
                <a16:creationId xmlns:a16="http://schemas.microsoft.com/office/drawing/2014/main" id="{6BF10CBA-B380-2B5B-373E-01B9129A62F0}"/>
              </a:ext>
            </a:extLst>
          </p:cNvPr>
          <p:cNvSpPr txBox="1"/>
          <p:nvPr/>
        </p:nvSpPr>
        <p:spPr>
          <a:xfrm>
            <a:off x="329339" y="1724186"/>
            <a:ext cx="3971440"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u="sng">
                <a:solidFill>
                  <a:srgbClr val="1E4782"/>
                </a:solidFill>
                <a:latin typeface="Arial"/>
                <a:cs typeface="Arial"/>
              </a:rPr>
              <a:t>Framework includes:</a:t>
            </a:r>
          </a:p>
          <a:p>
            <a:pPr marL="285750" indent="-285750">
              <a:buFont typeface="Arial"/>
              <a:buChar char="•"/>
            </a:pPr>
            <a:r>
              <a:rPr lang="en-US" sz="2800">
                <a:solidFill>
                  <a:srgbClr val="1E4782"/>
                </a:solidFill>
                <a:latin typeface="Arial"/>
                <a:cs typeface="Arial"/>
              </a:rPr>
              <a:t>State Learning Objectives</a:t>
            </a:r>
          </a:p>
          <a:p>
            <a:pPr marL="285750" indent="-285750">
              <a:buFont typeface="Arial"/>
              <a:buChar char="•"/>
            </a:pPr>
            <a:r>
              <a:rPr lang="en-US" sz="2800">
                <a:solidFill>
                  <a:srgbClr val="1E4782"/>
                </a:solidFill>
                <a:latin typeface="Arial"/>
                <a:cs typeface="Arial"/>
              </a:rPr>
              <a:t>Domains</a:t>
            </a:r>
          </a:p>
          <a:p>
            <a:pPr marL="285750" indent="-285750">
              <a:buFont typeface="Arial"/>
              <a:buChar char="•"/>
            </a:pPr>
            <a:r>
              <a:rPr lang="en-US" sz="2800">
                <a:solidFill>
                  <a:srgbClr val="1E4782"/>
                </a:solidFill>
                <a:latin typeface="Arial"/>
                <a:cs typeface="Arial"/>
              </a:rPr>
              <a:t>State Milestones</a:t>
            </a:r>
          </a:p>
          <a:p>
            <a:pPr marL="285750" indent="-285750">
              <a:buFont typeface="Arial"/>
              <a:buChar char="•"/>
            </a:pPr>
            <a:r>
              <a:rPr lang="en-US" sz="2800">
                <a:solidFill>
                  <a:srgbClr val="1E4782"/>
                </a:solidFill>
                <a:latin typeface="Arial"/>
                <a:cs typeface="Arial"/>
              </a:rPr>
              <a:t>Suggested Activities</a:t>
            </a:r>
          </a:p>
          <a:p>
            <a:pPr marL="285750" indent="-285750">
              <a:buFont typeface="Arial"/>
              <a:buChar char="•"/>
            </a:pPr>
            <a:r>
              <a:rPr lang="en-US" sz="2800">
                <a:solidFill>
                  <a:srgbClr val="1E4782"/>
                </a:solidFill>
                <a:latin typeface="Arial"/>
                <a:cs typeface="Arial"/>
              </a:rPr>
              <a:t>Locally developed objectives, milestones and activities</a:t>
            </a:r>
          </a:p>
        </p:txBody>
      </p:sp>
      <p:pic>
        <p:nvPicPr>
          <p:cNvPr id="3" name="Picture 2" descr="A picture containing text about grade level scope and sequences for state learning obectives and milestones.">
            <a:extLst>
              <a:ext uri="{FF2B5EF4-FFF2-40B4-BE49-F238E27FC236}">
                <a16:creationId xmlns:a16="http://schemas.microsoft.com/office/drawing/2014/main" id="{06FA78E3-A37C-3958-259A-4CCD9CFC2152}"/>
              </a:ext>
            </a:extLst>
          </p:cNvPr>
          <p:cNvPicPr>
            <a:picLocks noChangeAspect="1"/>
          </p:cNvPicPr>
          <p:nvPr/>
        </p:nvPicPr>
        <p:blipFill>
          <a:blip r:embed="rId3"/>
          <a:stretch>
            <a:fillRect/>
          </a:stretch>
        </p:blipFill>
        <p:spPr>
          <a:xfrm>
            <a:off x="4773559" y="1538541"/>
            <a:ext cx="6698109" cy="5010760"/>
          </a:xfrm>
          <a:prstGeom prst="rect">
            <a:avLst/>
          </a:prstGeom>
        </p:spPr>
      </p:pic>
      <p:sp>
        <p:nvSpPr>
          <p:cNvPr id="4" name="Slide Number Placeholder 3">
            <a:extLst>
              <a:ext uri="{FF2B5EF4-FFF2-40B4-BE49-F238E27FC236}">
                <a16:creationId xmlns:a16="http://schemas.microsoft.com/office/drawing/2014/main" id="{1259B4A8-A80F-30E7-F290-9FF010CC83DB}"/>
              </a:ext>
            </a:extLst>
          </p:cNvPr>
          <p:cNvSpPr>
            <a:spLocks noGrp="1"/>
          </p:cNvSpPr>
          <p:nvPr>
            <p:ph type="sldNum" sz="quarter" idx="12"/>
          </p:nvPr>
        </p:nvSpPr>
        <p:spPr/>
        <p:txBody>
          <a:bodyPr/>
          <a:lstStyle/>
          <a:p>
            <a:fld id="{68A8D22E-6BC5-9E47-900C-2BB94685D9F5}" type="slidenum">
              <a:rPr lang="en-US" smtClean="0"/>
              <a:pPr/>
              <a:t>18</a:t>
            </a:fld>
            <a:endParaRPr lang="en-US"/>
          </a:p>
        </p:txBody>
      </p:sp>
    </p:spTree>
    <p:extLst>
      <p:ext uri="{BB962C8B-B14F-4D97-AF65-F5344CB8AC3E}">
        <p14:creationId xmlns:p14="http://schemas.microsoft.com/office/powerpoint/2010/main" val="19008375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F7CDD-EC89-2AEA-6577-68E3A15E25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7E0FA0-B55B-9B99-9278-593739312F2B}"/>
              </a:ext>
            </a:extLst>
          </p:cNvPr>
          <p:cNvSpPr>
            <a:spLocks noGrp="1"/>
          </p:cNvSpPr>
          <p:nvPr>
            <p:ph type="title"/>
          </p:nvPr>
        </p:nvSpPr>
        <p:spPr>
          <a:xfrm>
            <a:off x="173179" y="308699"/>
            <a:ext cx="11161182" cy="861002"/>
          </a:xfrm>
        </p:spPr>
        <p:txBody>
          <a:bodyPr>
            <a:normAutofit/>
          </a:bodyPr>
          <a:lstStyle/>
          <a:p>
            <a:r>
              <a:rPr lang="en-US" dirty="0" err="1">
                <a:latin typeface="Arial"/>
                <a:cs typeface="Arial"/>
              </a:rPr>
              <a:t>MyCAP</a:t>
            </a:r>
            <a:r>
              <a:rPr lang="en-US" dirty="0">
                <a:latin typeface="Arial"/>
                <a:cs typeface="Arial"/>
              </a:rPr>
              <a:t> Framework, continued</a:t>
            </a:r>
            <a:endParaRPr lang="en-US" dirty="0"/>
          </a:p>
        </p:txBody>
      </p:sp>
      <p:sp>
        <p:nvSpPr>
          <p:cNvPr id="4" name="Slide Number Placeholder 3">
            <a:extLst>
              <a:ext uri="{FF2B5EF4-FFF2-40B4-BE49-F238E27FC236}">
                <a16:creationId xmlns:a16="http://schemas.microsoft.com/office/drawing/2014/main" id="{AACB6DCC-56E7-6E55-DF57-AF7771891672}"/>
              </a:ext>
            </a:extLst>
          </p:cNvPr>
          <p:cNvSpPr>
            <a:spLocks noGrp="1"/>
          </p:cNvSpPr>
          <p:nvPr>
            <p:ph type="sldNum" sz="quarter" idx="12"/>
          </p:nvPr>
        </p:nvSpPr>
        <p:spPr/>
        <p:txBody>
          <a:bodyPr/>
          <a:lstStyle/>
          <a:p>
            <a:fld id="{68A8D22E-6BC5-9E47-900C-2BB94685D9F5}" type="slidenum">
              <a:rPr lang="en-US" smtClean="0"/>
              <a:pPr/>
              <a:t>19</a:t>
            </a:fld>
            <a:endParaRPr lang="en-US"/>
          </a:p>
        </p:txBody>
      </p:sp>
      <p:sp>
        <p:nvSpPr>
          <p:cNvPr id="6" name="TextBox 5">
            <a:extLst>
              <a:ext uri="{FF2B5EF4-FFF2-40B4-BE49-F238E27FC236}">
                <a16:creationId xmlns:a16="http://schemas.microsoft.com/office/drawing/2014/main" id="{4F5DF7BE-39F9-A9F5-017B-CE825145C1DE}"/>
              </a:ext>
            </a:extLst>
          </p:cNvPr>
          <p:cNvSpPr txBox="1"/>
          <p:nvPr/>
        </p:nvSpPr>
        <p:spPr>
          <a:xfrm>
            <a:off x="329339" y="1724186"/>
            <a:ext cx="10700042" cy="36009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solidFill>
                  <a:srgbClr val="1E4782"/>
                </a:solidFill>
                <a:latin typeface="Arial"/>
                <a:cs typeface="Arial"/>
              </a:rPr>
              <a:t>The proposed graduation framework also recommends that the following components be embedded into the </a:t>
            </a:r>
            <a:r>
              <a:rPr lang="en-US" sz="2800" err="1">
                <a:solidFill>
                  <a:srgbClr val="1E4782"/>
                </a:solidFill>
                <a:latin typeface="Arial"/>
                <a:cs typeface="Arial"/>
              </a:rPr>
              <a:t>MyCAP</a:t>
            </a:r>
            <a:r>
              <a:rPr lang="en-US" sz="2800">
                <a:solidFill>
                  <a:srgbClr val="1E4782"/>
                </a:solidFill>
                <a:latin typeface="Arial"/>
                <a:cs typeface="Arial"/>
              </a:rPr>
              <a:t> scope and sequence: </a:t>
            </a:r>
          </a:p>
          <a:p>
            <a:pPr marL="342900" indent="-342900">
              <a:buFont typeface="Arial"/>
              <a:buChar char="•"/>
            </a:pPr>
            <a:r>
              <a:rPr lang="en-US" sz="2400">
                <a:solidFill>
                  <a:srgbClr val="1E4782"/>
                </a:solidFill>
                <a:latin typeface="Arial"/>
                <a:ea typeface="+mn-lt"/>
                <a:cs typeface="Arial"/>
              </a:rPr>
              <a:t>Development of </a:t>
            </a:r>
            <a:r>
              <a:rPr lang="en-US" sz="2400" b="1">
                <a:solidFill>
                  <a:srgbClr val="1E4782"/>
                </a:solidFill>
                <a:latin typeface="Arial"/>
                <a:ea typeface="+mn-lt"/>
                <a:cs typeface="Arial"/>
              </a:rPr>
              <a:t>financial literacy</a:t>
            </a:r>
            <a:r>
              <a:rPr lang="en-US" sz="2400">
                <a:solidFill>
                  <a:srgbClr val="1E4782"/>
                </a:solidFill>
                <a:latin typeface="Arial"/>
                <a:ea typeface="+mn-lt"/>
                <a:cs typeface="Arial"/>
              </a:rPr>
              <a:t> knowledge and skills; </a:t>
            </a:r>
            <a:endParaRPr lang="en-US" sz="2400">
              <a:solidFill>
                <a:srgbClr val="000000"/>
              </a:solidFill>
              <a:latin typeface="Arial"/>
              <a:ea typeface="+mn-lt"/>
              <a:cs typeface="Arial"/>
            </a:endParaRPr>
          </a:p>
          <a:p>
            <a:pPr marL="342900" indent="-342900">
              <a:buFont typeface="Arial"/>
              <a:buChar char="•"/>
            </a:pPr>
            <a:r>
              <a:rPr lang="en-US" sz="2400">
                <a:solidFill>
                  <a:srgbClr val="1E4782"/>
                </a:solidFill>
                <a:latin typeface="Arial"/>
                <a:ea typeface="+mn-lt"/>
                <a:cs typeface="Arial"/>
              </a:rPr>
              <a:t>Development of </a:t>
            </a:r>
            <a:r>
              <a:rPr lang="en-US" sz="2400" b="1">
                <a:solidFill>
                  <a:srgbClr val="1E4782"/>
                </a:solidFill>
                <a:latin typeface="Arial"/>
                <a:ea typeface="+mn-lt"/>
                <a:cs typeface="Arial"/>
              </a:rPr>
              <a:t>artificial intelligence and digital literacy knowledge</a:t>
            </a:r>
            <a:r>
              <a:rPr lang="en-US" sz="2400">
                <a:solidFill>
                  <a:srgbClr val="1E4782"/>
                </a:solidFill>
                <a:latin typeface="Arial"/>
                <a:ea typeface="+mn-lt"/>
                <a:cs typeface="Arial"/>
              </a:rPr>
              <a:t> and skills; </a:t>
            </a:r>
            <a:endParaRPr lang="en-US" sz="2400">
              <a:solidFill>
                <a:srgbClr val="000000"/>
              </a:solidFill>
              <a:latin typeface="Arial"/>
              <a:ea typeface="+mn-lt"/>
              <a:cs typeface="Arial"/>
            </a:endParaRPr>
          </a:p>
          <a:p>
            <a:pPr marL="342900" indent="-342900">
              <a:buFont typeface="Arial"/>
              <a:buChar char="•"/>
            </a:pPr>
            <a:r>
              <a:rPr lang="en-US" sz="2400">
                <a:solidFill>
                  <a:srgbClr val="1E4782"/>
                </a:solidFill>
                <a:latin typeface="Arial"/>
                <a:ea typeface="+mn-lt"/>
                <a:cs typeface="Arial"/>
              </a:rPr>
              <a:t>Engagement in </a:t>
            </a:r>
            <a:r>
              <a:rPr lang="en-US" sz="2400" b="1">
                <a:solidFill>
                  <a:srgbClr val="1E4782"/>
                </a:solidFill>
                <a:latin typeface="Arial"/>
                <a:ea typeface="+mn-lt"/>
                <a:cs typeface="Arial"/>
              </a:rPr>
              <a:t>work-based learning</a:t>
            </a:r>
            <a:r>
              <a:rPr lang="en-US" sz="2400">
                <a:solidFill>
                  <a:srgbClr val="1E4782"/>
                </a:solidFill>
                <a:latin typeface="Arial"/>
                <a:ea typeface="+mn-lt"/>
                <a:cs typeface="Arial"/>
              </a:rPr>
              <a:t>; and  </a:t>
            </a:r>
            <a:endParaRPr lang="en-US" sz="2400">
              <a:solidFill>
                <a:srgbClr val="000000"/>
              </a:solidFill>
              <a:latin typeface="Arial"/>
              <a:ea typeface="+mn-lt"/>
              <a:cs typeface="Arial"/>
            </a:endParaRPr>
          </a:p>
          <a:p>
            <a:pPr marL="342900" indent="-342900">
              <a:buFont typeface="Arial"/>
              <a:buChar char="•"/>
            </a:pPr>
            <a:r>
              <a:rPr lang="en-US" sz="2400">
                <a:solidFill>
                  <a:srgbClr val="1E4782"/>
                </a:solidFill>
                <a:latin typeface="Arial"/>
                <a:ea typeface="+mn-lt"/>
                <a:cs typeface="Arial"/>
              </a:rPr>
              <a:t>Complete the </a:t>
            </a:r>
            <a:r>
              <a:rPr lang="en-US" sz="2400" b="1">
                <a:solidFill>
                  <a:srgbClr val="1E4782"/>
                </a:solidFill>
                <a:latin typeface="Arial"/>
                <a:ea typeface="+mn-lt"/>
                <a:cs typeface="Arial"/>
              </a:rPr>
              <a:t>Free Application for Federal Student Aid</a:t>
            </a:r>
            <a:r>
              <a:rPr lang="en-US" sz="2400">
                <a:solidFill>
                  <a:srgbClr val="1E4782"/>
                </a:solidFill>
                <a:latin typeface="Arial"/>
                <a:ea typeface="+mn-lt"/>
                <a:cs typeface="Arial"/>
              </a:rPr>
              <a:t> (FAFSA), </a:t>
            </a:r>
            <a:r>
              <a:rPr lang="en-US" sz="2400" b="1">
                <a:solidFill>
                  <a:srgbClr val="1E4782"/>
                </a:solidFill>
                <a:latin typeface="Arial"/>
                <a:ea typeface="+mn-lt"/>
                <a:cs typeface="Arial"/>
              </a:rPr>
              <a:t>Massachusetts Application for State Financial Aid</a:t>
            </a:r>
            <a:r>
              <a:rPr lang="en-US" sz="2400">
                <a:solidFill>
                  <a:srgbClr val="1E4782"/>
                </a:solidFill>
                <a:latin typeface="Arial"/>
                <a:ea typeface="+mn-lt"/>
                <a:cs typeface="Arial"/>
              </a:rPr>
              <a:t> (MASFA) or opt-out. </a:t>
            </a:r>
            <a:endParaRPr lang="en-US" sz="2400">
              <a:latin typeface="Arial"/>
              <a:cs typeface="Arial"/>
            </a:endParaRPr>
          </a:p>
        </p:txBody>
      </p:sp>
    </p:spTree>
    <p:extLst>
      <p:ext uri="{BB962C8B-B14F-4D97-AF65-F5344CB8AC3E}">
        <p14:creationId xmlns:p14="http://schemas.microsoft.com/office/powerpoint/2010/main" val="41857795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A8CF6-2F29-48FA-C2F4-C7EA4BC0B2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2A9E2B-E30F-0EDA-2B63-81C6E5E4C963}"/>
              </a:ext>
            </a:extLst>
          </p:cNvPr>
          <p:cNvSpPr>
            <a:spLocks noGrp="1"/>
          </p:cNvSpPr>
          <p:nvPr>
            <p:ph type="title"/>
          </p:nvPr>
        </p:nvSpPr>
        <p:spPr/>
        <p:txBody>
          <a:bodyPr>
            <a:normAutofit fontScale="90000"/>
          </a:bodyPr>
          <a:lstStyle/>
          <a:p>
            <a:r>
              <a:rPr lang="en-US" dirty="0" err="1">
                <a:latin typeface="Arial"/>
                <a:cs typeface="Arial"/>
              </a:rPr>
              <a:t>MyCAP</a:t>
            </a:r>
            <a:r>
              <a:rPr lang="en-US" dirty="0">
                <a:latin typeface="Arial"/>
                <a:cs typeface="Arial"/>
              </a:rPr>
              <a:t>: Current Implementation and Support</a:t>
            </a:r>
            <a:endParaRPr lang="en-US" dirty="0"/>
          </a:p>
        </p:txBody>
      </p:sp>
      <p:sp>
        <p:nvSpPr>
          <p:cNvPr id="4" name="Content Placeholder 3">
            <a:extLst>
              <a:ext uri="{FF2B5EF4-FFF2-40B4-BE49-F238E27FC236}">
                <a16:creationId xmlns:a16="http://schemas.microsoft.com/office/drawing/2014/main" id="{E929CC1A-F18A-29F0-EA0C-6B28E91CD1F2}"/>
              </a:ext>
            </a:extLst>
          </p:cNvPr>
          <p:cNvSpPr>
            <a:spLocks noGrp="1"/>
          </p:cNvSpPr>
          <p:nvPr>
            <p:ph idx="1"/>
          </p:nvPr>
        </p:nvSpPr>
        <p:spPr>
          <a:xfrm>
            <a:off x="168971" y="1710008"/>
            <a:ext cx="11887914" cy="1308327"/>
          </a:xfrm>
        </p:spPr>
        <p:txBody>
          <a:bodyPr vert="horz" lIns="91440" tIns="45720" rIns="91440" bIns="45720" rtlCol="0" anchor="t">
            <a:noAutofit/>
          </a:bodyPr>
          <a:lstStyle/>
          <a:p>
            <a:pPr>
              <a:buNone/>
            </a:pPr>
            <a:r>
              <a:rPr lang="en-US" sz="2500" b="1">
                <a:latin typeface="Arial"/>
                <a:cs typeface="Arial"/>
              </a:rPr>
              <a:t>District Implementation</a:t>
            </a:r>
            <a:endParaRPr lang="en-US" sz="2500">
              <a:solidFill>
                <a:srgbClr val="000000"/>
              </a:solidFill>
              <a:latin typeface="Arial"/>
              <a:cs typeface="Arial"/>
            </a:endParaRPr>
          </a:p>
          <a:p>
            <a:r>
              <a:rPr lang="en-US" sz="2400">
                <a:latin typeface="Arial"/>
                <a:cs typeface="Arial"/>
              </a:rPr>
              <a:t>As of SY25-26, </a:t>
            </a:r>
            <a:r>
              <a:rPr lang="en-US" sz="2400" b="1">
                <a:latin typeface="Arial"/>
                <a:cs typeface="Arial"/>
              </a:rPr>
              <a:t>40% of districts</a:t>
            </a:r>
            <a:r>
              <a:rPr lang="en-US" sz="2400">
                <a:latin typeface="Arial"/>
                <a:cs typeface="Arial"/>
              </a:rPr>
              <a:t> are engaged with </a:t>
            </a:r>
            <a:r>
              <a:rPr lang="en-US" sz="2400" err="1">
                <a:latin typeface="Arial"/>
                <a:cs typeface="Arial"/>
              </a:rPr>
              <a:t>MyCAP</a:t>
            </a:r>
            <a:r>
              <a:rPr lang="en-US" sz="2400">
                <a:latin typeface="Arial"/>
                <a:cs typeface="Arial"/>
              </a:rPr>
              <a:t> through professional learning and grant offerings</a:t>
            </a:r>
            <a:endParaRPr lang="en-US" sz="2400"/>
          </a:p>
          <a:p>
            <a:pPr marL="0" indent="0">
              <a:buNone/>
            </a:pPr>
            <a:endParaRPr lang="en-US" sz="2400"/>
          </a:p>
          <a:p>
            <a:pPr marL="0" indent="0">
              <a:buNone/>
            </a:pPr>
            <a:endParaRPr lang="en-US" sz="2400"/>
          </a:p>
        </p:txBody>
      </p:sp>
      <p:sp>
        <p:nvSpPr>
          <p:cNvPr id="5" name="TextBox 4">
            <a:extLst>
              <a:ext uri="{FF2B5EF4-FFF2-40B4-BE49-F238E27FC236}">
                <a16:creationId xmlns:a16="http://schemas.microsoft.com/office/drawing/2014/main" id="{51540BA2-41C4-38C6-750A-4917A0A7F20B}"/>
              </a:ext>
            </a:extLst>
          </p:cNvPr>
          <p:cNvSpPr txBox="1"/>
          <p:nvPr/>
        </p:nvSpPr>
        <p:spPr>
          <a:xfrm>
            <a:off x="141870" y="3016518"/>
            <a:ext cx="5960962"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buFont typeface="Arial"/>
              <a:buChar char="•"/>
            </a:pPr>
            <a:r>
              <a:rPr lang="en-US" sz="2400">
                <a:solidFill>
                  <a:srgbClr val="1E4782"/>
                </a:solidFill>
                <a:latin typeface="Arial"/>
                <a:cs typeface="Arial"/>
              </a:rPr>
              <a:t>Planning and Implementation grants have been awarded to </a:t>
            </a:r>
            <a:r>
              <a:rPr lang="en-US" sz="2400" b="1">
                <a:solidFill>
                  <a:srgbClr val="1E4782"/>
                </a:solidFill>
                <a:latin typeface="Arial"/>
                <a:cs typeface="Arial"/>
              </a:rPr>
              <a:t>237</a:t>
            </a:r>
            <a:r>
              <a:rPr lang="en-US" sz="2400">
                <a:solidFill>
                  <a:srgbClr val="1E4782"/>
                </a:solidFill>
                <a:latin typeface="Arial"/>
                <a:cs typeface="Arial"/>
              </a:rPr>
              <a:t> districts, many with multiple school teams participating.</a:t>
            </a:r>
            <a:endParaRPr lang="en-US"/>
          </a:p>
          <a:p>
            <a:pPr marL="228600" indent="-228600">
              <a:buFont typeface="Arial"/>
              <a:buChar char="•"/>
            </a:pPr>
            <a:r>
              <a:rPr lang="en-US" sz="2400">
                <a:solidFill>
                  <a:srgbClr val="1E4782"/>
                </a:solidFill>
                <a:latin typeface="Arial"/>
                <a:cs typeface="Arial"/>
              </a:rPr>
              <a:t>Participating schools and districts represent public, public charter, regional vocational and collaboratives</a:t>
            </a:r>
          </a:p>
        </p:txBody>
      </p:sp>
      <p:pic>
        <p:nvPicPr>
          <p:cNvPr id="3" name="Picture 2" descr="Map of Massachusetts with dots representing each district that has received MyCAP grants.">
            <a:extLst>
              <a:ext uri="{FF2B5EF4-FFF2-40B4-BE49-F238E27FC236}">
                <a16:creationId xmlns:a16="http://schemas.microsoft.com/office/drawing/2014/main" id="{0562A69B-2E00-C090-E158-E7EC48FF630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16766" y="3151328"/>
            <a:ext cx="4558015" cy="2860636"/>
          </a:xfrm>
          <a:prstGeom prst="rect">
            <a:avLst/>
          </a:prstGeom>
        </p:spPr>
      </p:pic>
      <p:sp>
        <p:nvSpPr>
          <p:cNvPr id="7" name="Slide Number Placeholder 6">
            <a:extLst>
              <a:ext uri="{FF2B5EF4-FFF2-40B4-BE49-F238E27FC236}">
                <a16:creationId xmlns:a16="http://schemas.microsoft.com/office/drawing/2014/main" id="{B633319A-7226-816B-BBE0-455478FA4EE6}"/>
              </a:ext>
            </a:extLst>
          </p:cNvPr>
          <p:cNvSpPr>
            <a:spLocks noGrp="1"/>
          </p:cNvSpPr>
          <p:nvPr>
            <p:ph type="sldNum" sz="quarter" idx="12"/>
          </p:nvPr>
        </p:nvSpPr>
        <p:spPr/>
        <p:txBody>
          <a:bodyPr/>
          <a:lstStyle/>
          <a:p>
            <a:fld id="{68A8D22E-6BC5-9E47-900C-2BB94685D9F5}" type="slidenum">
              <a:rPr lang="en-US" smtClean="0"/>
              <a:t>20</a:t>
            </a:fld>
            <a:endParaRPr lang="en-US"/>
          </a:p>
        </p:txBody>
      </p:sp>
    </p:spTree>
    <p:extLst>
      <p:ext uri="{BB962C8B-B14F-4D97-AF65-F5344CB8AC3E}">
        <p14:creationId xmlns:p14="http://schemas.microsoft.com/office/powerpoint/2010/main" val="23158788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E1347-5111-35FE-E162-4AC4DA9460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B40F4F-CACD-B600-E712-1175CFD498C0}"/>
              </a:ext>
            </a:extLst>
          </p:cNvPr>
          <p:cNvSpPr>
            <a:spLocks noGrp="1"/>
          </p:cNvSpPr>
          <p:nvPr>
            <p:ph type="title"/>
          </p:nvPr>
        </p:nvSpPr>
        <p:spPr/>
        <p:txBody>
          <a:bodyPr>
            <a:normAutofit fontScale="90000"/>
          </a:bodyPr>
          <a:lstStyle/>
          <a:p>
            <a:r>
              <a:rPr lang="en-US" dirty="0" err="1">
                <a:latin typeface="Arial"/>
                <a:cs typeface="Arial"/>
              </a:rPr>
              <a:t>MyCAP</a:t>
            </a:r>
            <a:r>
              <a:rPr lang="en-US" dirty="0">
                <a:latin typeface="Arial"/>
                <a:cs typeface="Arial"/>
              </a:rPr>
              <a:t>: Current Implementation and Support Continued</a:t>
            </a:r>
            <a:endParaRPr lang="en-US" dirty="0"/>
          </a:p>
        </p:txBody>
      </p:sp>
      <p:sp>
        <p:nvSpPr>
          <p:cNvPr id="4" name="Content Placeholder 3">
            <a:extLst>
              <a:ext uri="{FF2B5EF4-FFF2-40B4-BE49-F238E27FC236}">
                <a16:creationId xmlns:a16="http://schemas.microsoft.com/office/drawing/2014/main" id="{516B7FD8-6954-EAE5-41E9-F98D00ABD136}"/>
              </a:ext>
            </a:extLst>
          </p:cNvPr>
          <p:cNvSpPr>
            <a:spLocks noGrp="1"/>
          </p:cNvSpPr>
          <p:nvPr>
            <p:ph idx="1"/>
          </p:nvPr>
        </p:nvSpPr>
        <p:spPr>
          <a:xfrm>
            <a:off x="178496" y="1710008"/>
            <a:ext cx="11878389" cy="3432402"/>
          </a:xfrm>
        </p:spPr>
        <p:txBody>
          <a:bodyPr vert="horz" lIns="91440" tIns="45720" rIns="91440" bIns="45720" rtlCol="0" anchor="t">
            <a:noAutofit/>
          </a:bodyPr>
          <a:lstStyle/>
          <a:p>
            <a:pPr>
              <a:buNone/>
            </a:pPr>
            <a:r>
              <a:rPr lang="en-US" sz="2500" b="1">
                <a:latin typeface="Arial"/>
                <a:cs typeface="Arial"/>
              </a:rPr>
              <a:t>Support for Districts and Schools</a:t>
            </a:r>
            <a:endParaRPr lang="en-US" sz="2500">
              <a:solidFill>
                <a:srgbClr val="000000"/>
              </a:solidFill>
              <a:latin typeface="Arial"/>
              <a:cs typeface="Arial"/>
            </a:endParaRPr>
          </a:p>
          <a:p>
            <a:r>
              <a:rPr lang="en-US" sz="2400">
                <a:latin typeface="Arial"/>
                <a:cs typeface="Arial"/>
              </a:rPr>
              <a:t>The Department provides several ways in which school teams can access support and training as they create their </a:t>
            </a:r>
            <a:r>
              <a:rPr lang="en-US" sz="2400" err="1">
                <a:latin typeface="Arial"/>
                <a:cs typeface="Arial"/>
              </a:rPr>
              <a:t>MyCAP</a:t>
            </a:r>
            <a:r>
              <a:rPr lang="en-US" sz="2400">
                <a:latin typeface="Arial"/>
                <a:cs typeface="Arial"/>
              </a:rPr>
              <a:t> process:</a:t>
            </a:r>
            <a:endParaRPr lang="en-US" sz="2400"/>
          </a:p>
          <a:p>
            <a:pPr lvl="1"/>
            <a:r>
              <a:rPr lang="en-US" sz="2200">
                <a:latin typeface="Arial"/>
                <a:cs typeface="Arial"/>
              </a:rPr>
              <a:t>Grant opportunities</a:t>
            </a:r>
          </a:p>
          <a:p>
            <a:pPr lvl="2"/>
            <a:r>
              <a:rPr lang="en-US" sz="1800">
                <a:latin typeface="Arial"/>
                <a:cs typeface="Arial"/>
              </a:rPr>
              <a:t>DESE has awarded over </a:t>
            </a:r>
            <a:r>
              <a:rPr lang="en-US" sz="1800" b="1">
                <a:latin typeface="Arial"/>
                <a:cs typeface="Arial"/>
              </a:rPr>
              <a:t>$4.5M</a:t>
            </a:r>
            <a:r>
              <a:rPr lang="en-US" sz="1800">
                <a:latin typeface="Arial"/>
                <a:cs typeface="Arial"/>
              </a:rPr>
              <a:t> in planning and implementation grants since 2022</a:t>
            </a:r>
            <a:endParaRPr lang="en-US"/>
          </a:p>
          <a:p>
            <a:pPr lvl="1"/>
            <a:r>
              <a:rPr lang="en-US" sz="2200">
                <a:latin typeface="Arial"/>
                <a:cs typeface="Arial"/>
              </a:rPr>
              <a:t>Two-day workshop series for districts/schools new to </a:t>
            </a:r>
            <a:r>
              <a:rPr lang="en-US" sz="2200" err="1">
                <a:latin typeface="Arial"/>
                <a:cs typeface="Arial"/>
              </a:rPr>
              <a:t>MyCAP</a:t>
            </a:r>
            <a:r>
              <a:rPr lang="en-US" sz="2200">
                <a:latin typeface="Arial"/>
                <a:cs typeface="Arial"/>
              </a:rPr>
              <a:t> (offered in Fall and Spring)</a:t>
            </a:r>
            <a:endParaRPr lang="en-US" sz="2200"/>
          </a:p>
          <a:p>
            <a:pPr lvl="2"/>
            <a:r>
              <a:rPr lang="en-US" sz="1800">
                <a:latin typeface="Arial"/>
                <a:cs typeface="Arial"/>
              </a:rPr>
              <a:t>Over </a:t>
            </a:r>
            <a:r>
              <a:rPr lang="en-US" sz="1800" b="1">
                <a:latin typeface="Arial"/>
                <a:cs typeface="Arial"/>
              </a:rPr>
              <a:t>250</a:t>
            </a:r>
            <a:r>
              <a:rPr lang="en-US" sz="1800">
                <a:latin typeface="Arial"/>
                <a:cs typeface="Arial"/>
              </a:rPr>
              <a:t> participants from over </a:t>
            </a:r>
            <a:r>
              <a:rPr lang="en-US" sz="1800" b="1">
                <a:latin typeface="Arial"/>
                <a:cs typeface="Arial"/>
              </a:rPr>
              <a:t>100</a:t>
            </a:r>
            <a:r>
              <a:rPr lang="en-US" sz="1800">
                <a:latin typeface="Arial"/>
                <a:cs typeface="Arial"/>
              </a:rPr>
              <a:t> districts attended our kick-off on 10/22</a:t>
            </a:r>
          </a:p>
          <a:p>
            <a:pPr lvl="1"/>
            <a:r>
              <a:rPr lang="en-US" sz="2200">
                <a:latin typeface="Arial"/>
                <a:cs typeface="Arial"/>
              </a:rPr>
              <a:t>Two workshops for those districts/schools in year 2 or year 3 of </a:t>
            </a:r>
            <a:r>
              <a:rPr lang="en-US" sz="2200" err="1">
                <a:latin typeface="Arial"/>
                <a:cs typeface="Arial"/>
              </a:rPr>
              <a:t>MyCAP</a:t>
            </a:r>
            <a:r>
              <a:rPr lang="en-US" sz="2200">
                <a:latin typeface="Arial"/>
                <a:cs typeface="Arial"/>
              </a:rPr>
              <a:t> implementation</a:t>
            </a:r>
          </a:p>
          <a:p>
            <a:pPr lvl="2"/>
            <a:r>
              <a:rPr lang="en-US" sz="1800">
                <a:latin typeface="Arial"/>
                <a:cs typeface="Arial"/>
              </a:rPr>
              <a:t>These sessions launch tomorrow at Westfield State University</a:t>
            </a:r>
          </a:p>
          <a:p>
            <a:pPr lvl="1"/>
            <a:r>
              <a:rPr lang="en-US" sz="2200" err="1">
                <a:latin typeface="Arial"/>
                <a:cs typeface="Arial"/>
              </a:rPr>
              <a:t>MyCAP</a:t>
            </a:r>
            <a:r>
              <a:rPr lang="en-US" sz="2200">
                <a:latin typeface="Arial"/>
                <a:cs typeface="Arial"/>
              </a:rPr>
              <a:t> "Coaching" opportunity for districts/schools in need of more intense support</a:t>
            </a:r>
          </a:p>
          <a:p>
            <a:pPr lvl="2"/>
            <a:r>
              <a:rPr lang="en-US" sz="1800">
                <a:latin typeface="Arial"/>
                <a:cs typeface="Arial"/>
              </a:rPr>
              <a:t>Currently </a:t>
            </a:r>
            <a:r>
              <a:rPr lang="en-US" sz="1800" b="1">
                <a:latin typeface="Arial"/>
                <a:cs typeface="Arial"/>
              </a:rPr>
              <a:t>11</a:t>
            </a:r>
            <a:r>
              <a:rPr lang="en-US" sz="1800">
                <a:latin typeface="Arial"/>
                <a:cs typeface="Arial"/>
              </a:rPr>
              <a:t> districts are slated to receive coaching through a vendor</a:t>
            </a:r>
          </a:p>
          <a:p>
            <a:pPr lvl="1"/>
            <a:r>
              <a:rPr lang="en-US" sz="2200">
                <a:latin typeface="Arial"/>
                <a:cs typeface="Arial"/>
              </a:rPr>
              <a:t>Office Hours to troubleshoot specific challenges</a:t>
            </a:r>
          </a:p>
          <a:p>
            <a:endParaRPr lang="en-US" sz="2000"/>
          </a:p>
        </p:txBody>
      </p:sp>
      <p:sp>
        <p:nvSpPr>
          <p:cNvPr id="7" name="Slide Number Placeholder 6">
            <a:extLst>
              <a:ext uri="{FF2B5EF4-FFF2-40B4-BE49-F238E27FC236}">
                <a16:creationId xmlns:a16="http://schemas.microsoft.com/office/drawing/2014/main" id="{82441A0E-C8BE-C077-7335-9AFD6138D933}"/>
              </a:ext>
            </a:extLst>
          </p:cNvPr>
          <p:cNvSpPr>
            <a:spLocks noGrp="1"/>
          </p:cNvSpPr>
          <p:nvPr>
            <p:ph type="sldNum" sz="quarter" idx="12"/>
          </p:nvPr>
        </p:nvSpPr>
        <p:spPr/>
        <p:txBody>
          <a:bodyPr/>
          <a:lstStyle/>
          <a:p>
            <a:fld id="{68A8D22E-6BC5-9E47-900C-2BB94685D9F5}" type="slidenum">
              <a:rPr lang="en-US" smtClean="0"/>
              <a:t>21</a:t>
            </a:fld>
            <a:endParaRPr lang="en-US"/>
          </a:p>
        </p:txBody>
      </p:sp>
    </p:spTree>
    <p:extLst>
      <p:ext uri="{BB962C8B-B14F-4D97-AF65-F5344CB8AC3E}">
        <p14:creationId xmlns:p14="http://schemas.microsoft.com/office/powerpoint/2010/main" val="2912003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4EDE2"/>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32CFDB9-6530-3A83-A49C-8072977BF92C}"/>
              </a:ext>
              <a:ext uri="{C183D7F6-B498-43B3-948B-1728B52AA6E4}">
                <adec:decorative xmlns:adec="http://schemas.microsoft.com/office/drawing/2017/decorative" val="1"/>
              </a:ext>
            </a:extLst>
          </p:cNvPr>
          <p:cNvSpPr>
            <a:spLocks noGrp="1"/>
          </p:cNvSpPr>
          <p:nvPr>
            <p:ph type="title" idx="4294967295"/>
          </p:nvPr>
        </p:nvSpPr>
        <p:spPr>
          <a:xfrm>
            <a:off x="304799" y="183092"/>
            <a:ext cx="10772503" cy="1067924"/>
          </a:xfrm>
        </p:spPr>
        <p:txBody>
          <a:bodyPr>
            <a:normAutofit fontScale="90000"/>
          </a:bodyPr>
          <a:lstStyle/>
          <a:p>
            <a:pPr algn="l"/>
            <a:br>
              <a:rPr lang="en-US" b="1" dirty="0">
                <a:solidFill>
                  <a:srgbClr val="303870"/>
                </a:solidFill>
                <a:latin typeface="Candara" panose="020E0502030303020204" pitchFamily="34" charset="0"/>
                <a:ea typeface="Agrandir Wide Bold"/>
                <a:cs typeface="Al Tarikh" pitchFamily="2" charset="-78"/>
                <a:sym typeface="Agrandir Wide Bold"/>
              </a:rPr>
            </a:br>
            <a:r>
              <a:rPr lang="en-US" b="1" dirty="0">
                <a:solidFill>
                  <a:srgbClr val="303870"/>
                </a:solidFill>
                <a:latin typeface="Candara" panose="020E0502030303020204" pitchFamily="34" charset="0"/>
                <a:ea typeface="Agrandir Wide Bold"/>
                <a:cs typeface="Al Tarikh" pitchFamily="2" charset="-78"/>
                <a:sym typeface="Agrandir Wide Bold"/>
              </a:rPr>
              <a:t>Postsecondary Planning Through Individualized Learning Plans</a:t>
            </a:r>
            <a:endParaRPr lang="en-US" dirty="0"/>
          </a:p>
        </p:txBody>
      </p:sp>
      <p:sp>
        <p:nvSpPr>
          <p:cNvPr id="5" name="TextBox 5">
            <a:extLst>
              <a:ext uri="{C183D7F6-B498-43B3-948B-1728B52AA6E4}">
                <adec:decorative xmlns:adec="http://schemas.microsoft.com/office/drawing/2017/decorative" val="0"/>
              </a:ext>
            </a:extLst>
          </p:cNvPr>
          <p:cNvSpPr txBox="1"/>
          <p:nvPr/>
        </p:nvSpPr>
        <p:spPr>
          <a:xfrm>
            <a:off x="481269" y="1486148"/>
            <a:ext cx="10596033" cy="157171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612806" algn="l">
              <a:lnSpc>
                <a:spcPts val="6394"/>
              </a:lnSpc>
            </a:pPr>
            <a:endParaRPr lang="en-US" sz="4000" b="1" dirty="0">
              <a:solidFill>
                <a:schemeClr val="accent6">
                  <a:lumMod val="75000"/>
                </a:schemeClr>
              </a:solidFill>
              <a:latin typeface="Candara" panose="020E0502030303020204" pitchFamily="34" charset="0"/>
              <a:ea typeface="Agrandir Wide Bold"/>
              <a:cs typeface="Al Tarikh" pitchFamily="2" charset="-78"/>
              <a:sym typeface="Agrandir Wide Bold"/>
            </a:endParaRPr>
          </a:p>
          <a:p>
            <a:pPr marL="612806" algn="l">
              <a:lnSpc>
                <a:spcPts val="6394"/>
              </a:lnSpc>
            </a:pPr>
            <a:r>
              <a:rPr lang="en-US" sz="4000" b="1" dirty="0">
                <a:solidFill>
                  <a:schemeClr val="accent6">
                    <a:lumMod val="75000"/>
                  </a:schemeClr>
                </a:solidFill>
                <a:latin typeface="Candara" panose="020E0502030303020204" pitchFamily="34" charset="0"/>
                <a:ea typeface="Agrandir Wide Bold"/>
                <a:cs typeface="Al Tarikh" pitchFamily="2" charset="-78"/>
                <a:sym typeface="Agrandir Wide Bold"/>
              </a:rPr>
              <a:t>A key component of Future Readiness</a:t>
            </a:r>
          </a:p>
        </p:txBody>
      </p:sp>
      <p:sp>
        <p:nvSpPr>
          <p:cNvPr id="11" name="TextBox 11"/>
          <p:cNvSpPr txBox="1"/>
          <p:nvPr/>
        </p:nvSpPr>
        <p:spPr>
          <a:xfrm>
            <a:off x="5486400" y="4648201"/>
            <a:ext cx="7747000" cy="114116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027"/>
              </a:lnSpc>
            </a:pPr>
            <a:r>
              <a:rPr lang="en-US" sz="2162">
                <a:solidFill>
                  <a:srgbClr val="303870"/>
                </a:solidFill>
                <a:latin typeface="Candara" panose="020E0502030303020204" pitchFamily="34" charset="0"/>
                <a:ea typeface="Nunito"/>
                <a:cs typeface="Nunito"/>
                <a:sym typeface="Nunito"/>
              </a:rPr>
              <a:t>Mandy Savitz-Romer, PhD</a:t>
            </a:r>
          </a:p>
          <a:p>
            <a:pPr algn="l">
              <a:lnSpc>
                <a:spcPts val="3027"/>
              </a:lnSpc>
            </a:pPr>
            <a:r>
              <a:rPr lang="en-US" sz="2162">
                <a:solidFill>
                  <a:srgbClr val="303870"/>
                </a:solidFill>
                <a:latin typeface="Candara" panose="020E0502030303020204" pitchFamily="34" charset="0"/>
                <a:ea typeface="Nunito"/>
                <a:cs typeface="Nunito"/>
                <a:sym typeface="Nunito"/>
              </a:rPr>
              <a:t>Harvard Graduate School of Education</a:t>
            </a:r>
          </a:p>
          <a:p>
            <a:pPr algn="l">
              <a:lnSpc>
                <a:spcPts val="3027"/>
              </a:lnSpc>
            </a:pPr>
            <a:r>
              <a:rPr lang="en-US" sz="2162">
                <a:solidFill>
                  <a:srgbClr val="303870"/>
                </a:solidFill>
                <a:latin typeface="Candara" panose="020E0502030303020204" pitchFamily="34" charset="0"/>
                <a:ea typeface="Nunito"/>
                <a:cs typeface="Nunito"/>
                <a:sym typeface="Nunito"/>
              </a:rPr>
              <a:t>Presentation to MA DESE Board, October 2026</a:t>
            </a:r>
          </a:p>
        </p:txBody>
      </p:sp>
      <p:grpSp>
        <p:nvGrpSpPr>
          <p:cNvPr id="2" name="Group 2" descr="Title Slide Postsecondary Planning through individualized learning plans."/>
          <p:cNvGrpSpPr/>
          <p:nvPr/>
        </p:nvGrpSpPr>
        <p:grpSpPr>
          <a:xfrm>
            <a:off x="11506200" y="0"/>
            <a:ext cx="2057400" cy="6858000"/>
            <a:chOff x="0" y="0"/>
            <a:chExt cx="812800" cy="2709333"/>
          </a:xfrm>
        </p:grpSpPr>
        <p:sp>
          <p:nvSpPr>
            <p:cNvPr id="3" name="Freeform 3"/>
            <p:cNvSpPr/>
            <p:nvPr/>
          </p:nvSpPr>
          <p:spPr>
            <a:xfrm>
              <a:off x="0" y="0"/>
              <a:ext cx="812800" cy="2709333"/>
            </a:xfrm>
            <a:custGeom>
              <a:avLst/>
              <a:gdLst/>
              <a:ahLst/>
              <a:cxnLst/>
              <a:rect l="l" t="t" r="r" b="b"/>
              <a:pathLst>
                <a:path w="812800" h="2709333">
                  <a:moveTo>
                    <a:pt x="90311" y="0"/>
                  </a:moveTo>
                  <a:lnTo>
                    <a:pt x="722489" y="0"/>
                  </a:lnTo>
                  <a:cubicBezTo>
                    <a:pt x="746441" y="0"/>
                    <a:pt x="769412" y="9515"/>
                    <a:pt x="786348" y="26452"/>
                  </a:cubicBezTo>
                  <a:cubicBezTo>
                    <a:pt x="803285" y="43388"/>
                    <a:pt x="812800" y="66359"/>
                    <a:pt x="812800" y="90311"/>
                  </a:cubicBezTo>
                  <a:lnTo>
                    <a:pt x="812800" y="2619022"/>
                  </a:lnTo>
                  <a:cubicBezTo>
                    <a:pt x="812800" y="2642974"/>
                    <a:pt x="803285" y="2665945"/>
                    <a:pt x="786348" y="2682882"/>
                  </a:cubicBezTo>
                  <a:cubicBezTo>
                    <a:pt x="769412" y="2699818"/>
                    <a:pt x="746441" y="2709333"/>
                    <a:pt x="722489" y="2709333"/>
                  </a:cubicBezTo>
                  <a:lnTo>
                    <a:pt x="90311" y="2709333"/>
                  </a:lnTo>
                  <a:cubicBezTo>
                    <a:pt x="40434" y="2709333"/>
                    <a:pt x="0" y="2668900"/>
                    <a:pt x="0" y="2619022"/>
                  </a:cubicBezTo>
                  <a:lnTo>
                    <a:pt x="0" y="90311"/>
                  </a:lnTo>
                  <a:cubicBezTo>
                    <a:pt x="0" y="66359"/>
                    <a:pt x="9515" y="43388"/>
                    <a:pt x="26452" y="26452"/>
                  </a:cubicBezTo>
                  <a:cubicBezTo>
                    <a:pt x="43388" y="9515"/>
                    <a:pt x="66359" y="0"/>
                    <a:pt x="90311" y="0"/>
                  </a:cubicBezTo>
                  <a:close/>
                </a:path>
              </a:pathLst>
            </a:custGeom>
            <a:solidFill>
              <a:srgbClr val="30387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4" name="TextBox 4"/>
            <p:cNvSpPr txBox="1"/>
            <p:nvPr/>
          </p:nvSpPr>
          <p:spPr>
            <a:xfrm>
              <a:off x="0" y="-95250"/>
              <a:ext cx="812800" cy="2804583"/>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2191"/>
                </a:lnSpc>
              </a:pPr>
              <a:endParaRPr sz="800"/>
            </a:p>
          </p:txBody>
        </p:sp>
      </p:grpSp>
    </p:spTree>
    <p:extLst>
      <p:ext uri="{BB962C8B-B14F-4D97-AF65-F5344CB8AC3E}">
        <p14:creationId xmlns:p14="http://schemas.microsoft.com/office/powerpoint/2010/main" val="3836052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D2C0E-E07A-9F1B-B5EF-80F7B25C44DC}"/>
              </a:ext>
            </a:extLst>
          </p:cNvPr>
          <p:cNvSpPr>
            <a:spLocks noGrp="1"/>
          </p:cNvSpPr>
          <p:nvPr>
            <p:ph type="title"/>
          </p:nvPr>
        </p:nvSpPr>
        <p:spPr/>
        <p:txBody>
          <a:bodyPr/>
          <a:lstStyle/>
          <a:p>
            <a:r>
              <a:rPr lang="en-US" dirty="0">
                <a:latin typeface="Arial"/>
                <a:cs typeface="Arial"/>
              </a:rPr>
              <a:t>Next Steps</a:t>
            </a:r>
            <a:endParaRPr lang="en-US" dirty="0"/>
          </a:p>
        </p:txBody>
      </p:sp>
      <p:sp>
        <p:nvSpPr>
          <p:cNvPr id="3" name="Content Placeholder 2">
            <a:extLst>
              <a:ext uri="{FF2B5EF4-FFF2-40B4-BE49-F238E27FC236}">
                <a16:creationId xmlns:a16="http://schemas.microsoft.com/office/drawing/2014/main" id="{10FD6673-25C9-C4E8-216F-14B675AFFD42}"/>
              </a:ext>
            </a:extLst>
          </p:cNvPr>
          <p:cNvSpPr>
            <a:spLocks noGrp="1"/>
          </p:cNvSpPr>
          <p:nvPr>
            <p:ph idx="1"/>
          </p:nvPr>
        </p:nvSpPr>
        <p:spPr/>
        <p:txBody>
          <a:bodyPr vert="horz" lIns="91440" tIns="45720" rIns="91440" bIns="45720" rtlCol="0" anchor="t">
            <a:normAutofit/>
          </a:bodyPr>
          <a:lstStyle/>
          <a:p>
            <a:r>
              <a:rPr lang="en-US">
                <a:latin typeface="Arial"/>
                <a:cs typeface="Arial"/>
              </a:rPr>
              <a:t>We will soon propose new regulations requiring all high schools to offer foundational coursework through </a:t>
            </a:r>
            <a:r>
              <a:rPr lang="en-US" err="1">
                <a:latin typeface="Arial"/>
                <a:cs typeface="Arial"/>
              </a:rPr>
              <a:t>MassCore</a:t>
            </a:r>
            <a:r>
              <a:rPr lang="en-US">
                <a:latin typeface="Arial"/>
                <a:cs typeface="Arial"/>
              </a:rPr>
              <a:t> and postsecondary planning through </a:t>
            </a:r>
            <a:r>
              <a:rPr lang="en-US" err="1">
                <a:latin typeface="Arial"/>
                <a:cs typeface="Arial"/>
              </a:rPr>
              <a:t>MyCAP</a:t>
            </a:r>
            <a:endParaRPr lang="en-US" err="1"/>
          </a:p>
          <a:p>
            <a:r>
              <a:rPr lang="en-US">
                <a:latin typeface="Arial"/>
                <a:cs typeface="Arial"/>
              </a:rPr>
              <a:t>If approved, regulations will go out for a public comment period and we will continue stakeholder engagement</a:t>
            </a:r>
            <a:endParaRPr lang="en-US"/>
          </a:p>
          <a:p>
            <a:r>
              <a:rPr lang="en-US"/>
              <a:t>Continued work with the Legislature on student-level graduation requirements</a:t>
            </a:r>
          </a:p>
          <a:p>
            <a:r>
              <a:rPr lang="en-US"/>
              <a:t>Ongoing district readiness support and grants</a:t>
            </a:r>
          </a:p>
        </p:txBody>
      </p:sp>
      <p:sp>
        <p:nvSpPr>
          <p:cNvPr id="4" name="Slide Number Placeholder 3">
            <a:extLst>
              <a:ext uri="{FF2B5EF4-FFF2-40B4-BE49-F238E27FC236}">
                <a16:creationId xmlns:a16="http://schemas.microsoft.com/office/drawing/2014/main" id="{4FEE8FCD-608D-8C75-FB42-5EF93D6D1E9D}"/>
              </a:ext>
            </a:extLst>
          </p:cNvPr>
          <p:cNvSpPr>
            <a:spLocks noGrp="1"/>
          </p:cNvSpPr>
          <p:nvPr>
            <p:ph type="sldNum" sz="quarter" idx="12"/>
          </p:nvPr>
        </p:nvSpPr>
        <p:spPr/>
        <p:txBody>
          <a:bodyPr/>
          <a:lstStyle/>
          <a:p>
            <a:fld id="{68A8D22E-6BC5-9E47-900C-2BB94685D9F5}" type="slidenum">
              <a:rPr lang="en-US" smtClean="0"/>
              <a:t>23</a:t>
            </a:fld>
            <a:endParaRPr lang="en-US"/>
          </a:p>
        </p:txBody>
      </p:sp>
    </p:spTree>
    <p:extLst>
      <p:ext uri="{BB962C8B-B14F-4D97-AF65-F5344CB8AC3E}">
        <p14:creationId xmlns:p14="http://schemas.microsoft.com/office/powerpoint/2010/main" val="1508744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44FDC4B-522E-DCAB-4BD7-A49B4F93B7A7}"/>
              </a:ext>
            </a:extLst>
          </p:cNvPr>
          <p:cNvSpPr>
            <a:spLocks noGrp="1"/>
          </p:cNvSpPr>
          <p:nvPr>
            <p:ph type="title" idx="4294967295"/>
          </p:nvPr>
        </p:nvSpPr>
        <p:spPr>
          <a:xfrm>
            <a:off x="2405063" y="1839913"/>
            <a:ext cx="8297862" cy="28575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a:lnSpc>
                <a:spcPct val="90000"/>
              </a:lnSpc>
              <a:spcBef>
                <a:spcPts val="1000"/>
              </a:spcBef>
              <a:spcAft>
                <a:spcPts val="0"/>
              </a:spcAft>
              <a:buNone/>
              <a:tabLst/>
              <a:defRPr/>
            </a:pPr>
            <a:r>
              <a:rPr lang="en-US" sz="4800">
                <a:solidFill>
                  <a:srgbClr val="1E4782"/>
                </a:solidFill>
                <a:latin typeface="Arial"/>
                <a:ea typeface="+mn-ea"/>
                <a:cs typeface="Arial"/>
              </a:rPr>
              <a:t>Discussion</a:t>
            </a:r>
            <a:endParaRPr lang="en-US">
              <a:ea typeface="+mn-ea"/>
            </a:endParaRPr>
          </a:p>
        </p:txBody>
      </p:sp>
      <p:sp>
        <p:nvSpPr>
          <p:cNvPr id="2" name="Slide Number Placeholder 1">
            <a:extLst>
              <a:ext uri="{FF2B5EF4-FFF2-40B4-BE49-F238E27FC236}">
                <a16:creationId xmlns:a16="http://schemas.microsoft.com/office/drawing/2014/main" id="{3E05EBDF-259C-9AE6-246A-AFE5E3A0B98B}"/>
              </a:ext>
            </a:extLst>
          </p:cNvPr>
          <p:cNvSpPr>
            <a:spLocks noGrp="1"/>
          </p:cNvSpPr>
          <p:nvPr>
            <p:ph type="sldNum" sz="quarter" idx="12"/>
          </p:nvPr>
        </p:nvSpPr>
        <p:spPr/>
        <p:txBody>
          <a:bodyPr/>
          <a:lstStyle/>
          <a:p>
            <a:fld id="{68A8D22E-6BC5-9E47-900C-2BB94685D9F5}" type="slidenum">
              <a:rPr lang="en-US" smtClean="0"/>
              <a:pPr/>
              <a:t>24</a:t>
            </a:fld>
            <a:endParaRPr lang="en-US"/>
          </a:p>
        </p:txBody>
      </p:sp>
    </p:spTree>
    <p:extLst>
      <p:ext uri="{BB962C8B-B14F-4D97-AF65-F5344CB8AC3E}">
        <p14:creationId xmlns:p14="http://schemas.microsoft.com/office/powerpoint/2010/main" val="11678606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 Annenberg">
  <a:themeElements>
    <a:clrScheme name="Custom 2">
      <a:dk1>
        <a:srgbClr val="000000"/>
      </a:dk1>
      <a:lt1>
        <a:srgbClr val="FFFFFF"/>
      </a:lt1>
      <a:dk2>
        <a:srgbClr val="BBB09C"/>
      </a:dk2>
      <a:lt2>
        <a:srgbClr val="E9E5DC"/>
      </a:lt2>
      <a:accent1>
        <a:srgbClr val="C00400"/>
      </a:accent1>
      <a:accent2>
        <a:srgbClr val="003C71"/>
      </a:accent2>
      <a:accent3>
        <a:srgbClr val="216593"/>
      </a:accent3>
      <a:accent4>
        <a:srgbClr val="4E3629"/>
      </a:accent4>
      <a:accent5>
        <a:srgbClr val="98A4AE"/>
      </a:accent5>
      <a:accent6>
        <a:srgbClr val="FFC72C"/>
      </a:accent6>
      <a:hlink>
        <a:srgbClr val="00B398"/>
      </a:hlink>
      <a:folHlink>
        <a:srgbClr val="54CB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C0EA0BB4E6A684694772750B001C800" ma:contentTypeVersion="15" ma:contentTypeDescription="Create a new document." ma:contentTypeScope="" ma:versionID="0f90ca5a2085d8c0a242a18c5743b1a5">
  <xsd:schema xmlns:xsd="http://www.w3.org/2001/XMLSchema" xmlns:xs="http://www.w3.org/2001/XMLSchema" xmlns:p="http://schemas.microsoft.com/office/2006/metadata/properties" xmlns:ns2="0128f6a2-0fe6-40ac-973e-bb0bf351512f" xmlns:ns3="7a12eb2f-f040-4639-9fb2-5a6588dc8035" targetNamespace="http://schemas.microsoft.com/office/2006/metadata/properties" ma:root="true" ma:fieldsID="cb07360ac9a85e116485bb8f524b855d" ns2:_="" ns3:_="">
    <xsd:import namespace="0128f6a2-0fe6-40ac-973e-bb0bf351512f"/>
    <xsd:import namespace="7a12eb2f-f040-4639-9fb2-5a6588dc803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28f6a2-0fe6-40ac-973e-bb0bf35151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12eb2f-f040-4639-9fb2-5a6588dc803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37bb8feb-9677-4bc1-b64f-9fa6907871bd}" ma:internalName="TaxCatchAll" ma:showField="CatchAllData" ma:web="7a12eb2f-f040-4639-9fb2-5a6588dc803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a12eb2f-f040-4639-9fb2-5a6588dc8035" xsi:nil="true"/>
    <lcf76f155ced4ddcb4097134ff3c332f xmlns="0128f6a2-0fe6-40ac-973e-bb0bf351512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0041366-727F-495D-92C4-24C4E16B26AD}">
  <ds:schemaRefs>
    <ds:schemaRef ds:uri="0128f6a2-0fe6-40ac-973e-bb0bf351512f"/>
    <ds:schemaRef ds:uri="7a12eb2f-f040-4639-9fb2-5a6588dc803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643A678-3B62-4638-847B-287AF504625A}">
  <ds:schemaRefs>
    <ds:schemaRef ds:uri="http://schemas.microsoft.com/sharepoint/v3/contenttype/forms"/>
  </ds:schemaRefs>
</ds:datastoreItem>
</file>

<file path=customXml/itemProps3.xml><?xml version="1.0" encoding="utf-8"?>
<ds:datastoreItem xmlns:ds="http://schemas.openxmlformats.org/officeDocument/2006/customXml" ds:itemID="{07649671-6F31-4B50-9257-3E5C81E7FB2B}">
  <ds:schemaRefs>
    <ds:schemaRef ds:uri="http://schemas.openxmlformats.org/package/2006/metadata/core-properties"/>
    <ds:schemaRef ds:uri="0128f6a2-0fe6-40ac-973e-bb0bf351512f"/>
    <ds:schemaRef ds:uri="http://purl.org/dc/terms/"/>
    <ds:schemaRef ds:uri="http://purl.org/dc/elements/1.1/"/>
    <ds:schemaRef ds:uri="http://purl.org/dc/dcmitype/"/>
    <ds:schemaRef ds:uri="http://www.w3.org/XML/1998/namespace"/>
    <ds:schemaRef ds:uri="http://schemas.microsoft.com/office/2006/metadata/properties"/>
    <ds:schemaRef ds:uri="http://schemas.microsoft.com/office/2006/documentManagement/types"/>
    <ds:schemaRef ds:uri="http://schemas.microsoft.com/office/infopath/2007/PartnerControls"/>
    <ds:schemaRef ds:uri="7a12eb2f-f040-4639-9fb2-5a6588dc8035"/>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Office Theme</Template>
  <TotalTime>100</TotalTime>
  <Words>1527</Words>
  <Application>Microsoft Office PowerPoint</Application>
  <PresentationFormat>Widescreen</PresentationFormat>
  <Paragraphs>189</Paragraphs>
  <Slides>24</Slides>
  <Notes>21</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24</vt:i4>
      </vt:variant>
    </vt:vector>
  </HeadingPairs>
  <TitlesOfParts>
    <vt:vector size="32" baseType="lpstr">
      <vt:lpstr>Aptos</vt:lpstr>
      <vt:lpstr>Arial</vt:lpstr>
      <vt:lpstr>Calibri</vt:lpstr>
      <vt:lpstr>Candara</vt:lpstr>
      <vt:lpstr>Office Theme</vt:lpstr>
      <vt:lpstr>Office Theme</vt:lpstr>
      <vt:lpstr>2 Annenberg</vt:lpstr>
      <vt:lpstr>Office Theme</vt:lpstr>
      <vt:lpstr>Graduation Framework: Foundational Coursework + Postsecondary Planning</vt:lpstr>
      <vt:lpstr>Presenters</vt:lpstr>
      <vt:lpstr>Agenda</vt:lpstr>
      <vt:lpstr>Today's Purpose</vt:lpstr>
      <vt:lpstr>Strategic Plan Alignment</vt:lpstr>
      <vt:lpstr>Graduation Framework  at a Glance</vt:lpstr>
      <vt:lpstr>Statewide Graduation Council</vt:lpstr>
      <vt:lpstr>Proposed Graduation Framework</vt:lpstr>
      <vt:lpstr>Implementation</vt:lpstr>
      <vt:lpstr>Foundational Coursework through MassCore</vt:lpstr>
      <vt:lpstr>Recommendation</vt:lpstr>
      <vt:lpstr>MassCore: History + Overview </vt:lpstr>
      <vt:lpstr>MassCore: Current Implementation and Support</vt:lpstr>
      <vt:lpstr>Evidence on MassCore Completion</vt:lpstr>
      <vt:lpstr>Postsecondary Planning through MyCAP</vt:lpstr>
      <vt:lpstr>Recommendation </vt:lpstr>
      <vt:lpstr>MyCAP: History + Overview</vt:lpstr>
      <vt:lpstr>MyCAP Framework</vt:lpstr>
      <vt:lpstr>MyCAP Framework, continued</vt:lpstr>
      <vt:lpstr>MyCAP: Current Implementation and Support</vt:lpstr>
      <vt:lpstr>MyCAP: Current Implementation and Support Continued</vt:lpstr>
      <vt:lpstr> Postsecondary Planning Through Individualized Learning Plans</vt:lpstr>
      <vt:lpstr>Next Steps</vt:lpstr>
      <vt:lpstr>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Graduation Framework: Foundational Coursework + Postsecondary Planning</dc:title>
  <dc:creator>DESE</dc:creator>
  <cp:lastModifiedBy>Zou, Dong (EOE)</cp:lastModifiedBy>
  <cp:revision>19</cp:revision>
  <cp:lastPrinted>2026-10-26T16:35:54Z</cp:lastPrinted>
  <dcterms:created xsi:type="dcterms:W3CDTF">2025-07-28T12:45:59Z</dcterms:created>
  <dcterms:modified xsi:type="dcterms:W3CDTF">2026-10-27T18:33:27Z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tadate">
    <vt:lpwstr>Oct 27 2026 12:00AM</vt:lpwstr>
  </property>
</Properties>
</file>