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277" r:id="rId5"/>
    <p:sldId id="257" r:id="rId6"/>
    <p:sldId id="260" r:id="rId7"/>
    <p:sldId id="282" r:id="rId8"/>
    <p:sldId id="283" r:id="rId9"/>
    <p:sldId id="284" r:id="rId10"/>
    <p:sldId id="285" r:id="rId11"/>
    <p:sldId id="286" r:id="rId12"/>
    <p:sldId id="305" r:id="rId13"/>
    <p:sldId id="293" r:id="rId14"/>
    <p:sldId id="298" r:id="rId15"/>
    <p:sldId id="310" r:id="rId16"/>
    <p:sldId id="306" r:id="rId17"/>
    <p:sldId id="307" r:id="rId18"/>
    <p:sldId id="308" r:id="rId19"/>
    <p:sldId id="297" r:id="rId20"/>
    <p:sldId id="294" r:id="rId21"/>
    <p:sldId id="295" r:id="rId22"/>
    <p:sldId id="296" r:id="rId23"/>
    <p:sldId id="301" r:id="rId24"/>
    <p:sldId id="302" r:id="rId25"/>
    <p:sldId id="312" r:id="rId26"/>
    <p:sldId id="313" r:id="rId27"/>
    <p:sldId id="303" r:id="rId28"/>
    <p:sldId id="304" r:id="rId29"/>
    <p:sldId id="314" r:id="rId30"/>
    <p:sldId id="315" r:id="rId31"/>
    <p:sldId id="316" r:id="rId32"/>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257"/>
            <p14:sldId id="260"/>
            <p14:sldId id="282"/>
            <p14:sldId id="283"/>
            <p14:sldId id="284"/>
            <p14:sldId id="285"/>
            <p14:sldId id="286"/>
            <p14:sldId id="305"/>
            <p14:sldId id="293"/>
            <p14:sldId id="298"/>
            <p14:sldId id="310"/>
            <p14:sldId id="306"/>
            <p14:sldId id="307"/>
            <p14:sldId id="308"/>
            <p14:sldId id="297"/>
            <p14:sldId id="294"/>
            <p14:sldId id="295"/>
            <p14:sldId id="296"/>
            <p14:sldId id="301"/>
            <p14:sldId id="302"/>
            <p14:sldId id="312"/>
            <p14:sldId id="313"/>
            <p14:sldId id="303"/>
            <p14:sldId id="304"/>
            <p14:sldId id="314"/>
            <p14:sldId id="315"/>
            <p14:sldId id="316"/>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85"/>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428" autoAdjust="0"/>
    <p:restoredTop sz="86443" autoAdjust="0"/>
  </p:normalViewPr>
  <p:slideViewPr>
    <p:cSldViewPr snapToGrid="0">
      <p:cViewPr varScale="1">
        <p:scale>
          <a:sx n="87" d="100"/>
          <a:sy n="87" d="100"/>
        </p:scale>
        <p:origin x="19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Sheet1!$A$3</c:f>
              <c:strCache>
                <c:ptCount val="1"/>
                <c:pt idx="0">
                  <c:v>MassCore</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Sheet1!$B$2:$J$2</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Sheet1!$B$3:$J$3</c:f>
              <c:numCache>
                <c:formatCode>0.0%</c:formatCode>
                <c:ptCount val="9"/>
                <c:pt idx="0">
                  <c:v>0.70199999999999996</c:v>
                </c:pt>
                <c:pt idx="1">
                  <c:v>0.72399999999999998</c:v>
                </c:pt>
                <c:pt idx="2">
                  <c:v>0.72299999999999998</c:v>
                </c:pt>
                <c:pt idx="3">
                  <c:v>0.77400000000000002</c:v>
                </c:pt>
                <c:pt idx="4">
                  <c:v>0.80900000000000005</c:v>
                </c:pt>
                <c:pt idx="5">
                  <c:v>0.81100000000000005</c:v>
                </c:pt>
                <c:pt idx="6">
                  <c:v>0.81399999999999995</c:v>
                </c:pt>
                <c:pt idx="7">
                  <c:v>0.82199999999999995</c:v>
                </c:pt>
                <c:pt idx="8">
                  <c:v>0.83199999999999996</c:v>
                </c:pt>
              </c:numCache>
            </c:numRef>
          </c:val>
          <c:smooth val="0"/>
          <c:extLst>
            <c:ext xmlns:c16="http://schemas.microsoft.com/office/drawing/2014/chart" uri="{C3380CC4-5D6E-409C-BE32-E72D297353CC}">
              <c16:uniqueId val="{00000000-BBDC-47E1-91E5-E6A0A9BA1480}"/>
            </c:ext>
          </c:extLst>
        </c:ser>
        <c:dLbls>
          <c:showLegendKey val="0"/>
          <c:showVal val="0"/>
          <c:showCatName val="0"/>
          <c:showSerName val="0"/>
          <c:showPercent val="0"/>
          <c:showBubbleSize val="0"/>
        </c:dLbls>
        <c:smooth val="0"/>
        <c:axId val="765161584"/>
        <c:axId val="765158304"/>
      </c:lineChart>
      <c:catAx>
        <c:axId val="765161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65158304"/>
        <c:crosses val="autoZero"/>
        <c:auto val="1"/>
        <c:lblAlgn val="ctr"/>
        <c:lblOffset val="100"/>
        <c:noMultiLvlLbl val="0"/>
      </c:catAx>
      <c:valAx>
        <c:axId val="765158304"/>
        <c:scaling>
          <c:orientation val="minMax"/>
          <c:max val="1"/>
          <c:min val="0.4"/>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65161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2024/1/5</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2024/1/5</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4048401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18</a:t>
            </a:fld>
            <a:endParaRPr lang="zh-CN" altLang="en-US"/>
          </a:p>
        </p:txBody>
      </p:sp>
    </p:spTree>
    <p:extLst>
      <p:ext uri="{BB962C8B-B14F-4D97-AF65-F5344CB8AC3E}">
        <p14:creationId xmlns:p14="http://schemas.microsoft.com/office/powerpoint/2010/main" val="1395889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chart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shows the percentage of students completing MassCore in suburban, rural, and urban schools over the last five years. A</a:t>
            </a:r>
            <a:r>
              <a:rPr lang="en-US" sz="1200" kern="1200" baseline="0" dirty="0">
                <a:solidFill>
                  <a:schemeClr val="tx1"/>
                </a:solidFill>
                <a:effectLst/>
                <a:latin typeface="+mn-lt"/>
                <a:ea typeface="+mn-ea"/>
                <a:cs typeface="+mn-cs"/>
              </a:rPr>
              <a:t> student completes MassCore if, at a minimum, they completed all of the recommended coursework laid out in the framework.</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wanted</a:t>
            </a:r>
            <a:r>
              <a:rPr lang="en-US" sz="1200" kern="1200" baseline="0" dirty="0">
                <a:solidFill>
                  <a:schemeClr val="tx1"/>
                </a:solidFill>
                <a:effectLst/>
                <a:latin typeface="+mn-lt"/>
                <a:ea typeface="+mn-ea"/>
                <a:cs typeface="+mn-cs"/>
              </a:rPr>
              <a:t> to point out two takeaways from this graph: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First, more students are completing MassCore now than they were five years ago.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The second takeaway is that on average, suburban and rural communities have much higher rates of MassCore completion than urban communities.</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19</a:t>
            </a:fld>
            <a:endParaRPr lang="zh-CN" altLang="en-US"/>
          </a:p>
        </p:txBody>
      </p:sp>
    </p:spTree>
    <p:extLst>
      <p:ext uri="{BB962C8B-B14F-4D97-AF65-F5344CB8AC3E}">
        <p14:creationId xmlns:p14="http://schemas.microsoft.com/office/powerpoint/2010/main" val="40339251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1/5/2024</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mass.edu/strategic/comp_developmath.asp" TargetMode="External"/><Relationship Id="rId2" Type="http://schemas.openxmlformats.org/officeDocument/2006/relationships/hyperlink" Target="https://www.bls.gov/careeroutlook/2018/data-on-display/education-pays.htm" TargetMode="External"/><Relationship Id="rId1" Type="http://schemas.openxmlformats.org/officeDocument/2006/relationships/slideLayout" Target="../slideLayouts/slideLayout5.xml"/><Relationship Id="rId4" Type="http://schemas.openxmlformats.org/officeDocument/2006/relationships/hyperlink" Target="http://www.mass.edu/forstufam/admissions/admissionsstandards.asp" TargetMode="Externa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www.doe.mass.edu/ccr/definition.pdf" TargetMode="External"/><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www.doe.mass.edu/boe/docs/2012-06/item1_report.pdf"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6654" y="1958196"/>
            <a:ext cx="6678954" cy="1057697"/>
          </a:xfrm>
        </p:spPr>
        <p:txBody>
          <a:bodyPr anchor="t"/>
          <a:lstStyle/>
          <a:p>
            <a:r>
              <a:rPr lang="en-US" altLang="zh-CN" sz="6000" dirty="0">
                <a:latin typeface="Segoe SemiBold" panose="020B0703040204020203" pitchFamily="34" charset="0"/>
                <a:cs typeface="Segoe SemiBold" panose="020B0703040204020203" pitchFamily="34" charset="0"/>
              </a:rPr>
              <a:t>MassCore</a:t>
            </a:r>
            <a:endParaRPr lang="en-US" sz="6000" dirty="0"/>
          </a:p>
        </p:txBody>
      </p:sp>
      <p:sp>
        <p:nvSpPr>
          <p:cNvPr id="3" name="Subtitle 2"/>
          <p:cNvSpPr>
            <a:spLocks noGrp="1"/>
          </p:cNvSpPr>
          <p:nvPr>
            <p:ph type="subTitle" idx="1"/>
          </p:nvPr>
        </p:nvSpPr>
        <p:spPr>
          <a:xfrm>
            <a:off x="5426016" y="2857273"/>
            <a:ext cx="6659592" cy="826214"/>
          </a:xfrm>
        </p:spPr>
        <p:txBody>
          <a:bodyPr/>
          <a:lstStyle/>
          <a:p>
            <a:r>
              <a:rPr lang="en-US" altLang="en-US" dirty="0"/>
              <a:t>A state-recommended program of study intended to align high school coursework with college and workforce expectations</a:t>
            </a:r>
          </a:p>
          <a:p>
            <a:endParaRPr lang="en-US" altLang="en-US" sz="200" dirty="0"/>
          </a:p>
          <a:p>
            <a:r>
              <a:rPr lang="en-US" altLang="zh-CN" sz="1800" dirty="0"/>
              <a:t>July 2022</a:t>
            </a:r>
            <a:endParaRPr lang="zh-CN" alt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C6177-326F-49A0-9EFB-43D39C388BEE}"/>
              </a:ext>
            </a:extLst>
          </p:cNvPr>
          <p:cNvSpPr>
            <a:spLocks noGrp="1"/>
          </p:cNvSpPr>
          <p:nvPr>
            <p:ph type="title" idx="4294967295"/>
          </p:nvPr>
        </p:nvSpPr>
        <p:spPr>
          <a:xfrm>
            <a:off x="822325" y="288925"/>
            <a:ext cx="11369675" cy="679450"/>
          </a:xfrm>
        </p:spPr>
        <p:txBody>
          <a:bodyPr/>
          <a:lstStyle/>
          <a:p>
            <a:r>
              <a:rPr lang="en-US" dirty="0"/>
              <a:t>MassCore Framework</a:t>
            </a:r>
          </a:p>
        </p:txBody>
      </p:sp>
      <p:sp>
        <p:nvSpPr>
          <p:cNvPr id="4" name="Slide Number Placeholder 3">
            <a:extLst>
              <a:ext uri="{FF2B5EF4-FFF2-40B4-BE49-F238E27FC236}">
                <a16:creationId xmlns:a16="http://schemas.microsoft.com/office/drawing/2014/main" id="{897BE96E-282B-4FDB-ABE3-7C598904ED44}"/>
              </a:ext>
            </a:extLst>
          </p:cNvPr>
          <p:cNvSpPr>
            <a:spLocks noGrp="1"/>
          </p:cNvSpPr>
          <p:nvPr>
            <p:ph type="sldNum" sz="quarter" idx="4294967295"/>
          </p:nvPr>
        </p:nvSpPr>
        <p:spPr>
          <a:xfrm>
            <a:off x="9448800" y="6356350"/>
            <a:ext cx="2743200" cy="365125"/>
          </a:xfrm>
        </p:spPr>
        <p:txBody>
          <a:bodyPr/>
          <a:lstStyle/>
          <a:p>
            <a:fld id="{FF27229C-EC7B-4063-A33B-28A5E87E32ED}" type="slidenum">
              <a:rPr lang="zh-CN" altLang="en-US" smtClean="0"/>
              <a:pPr/>
              <a:t>10</a:t>
            </a:fld>
            <a:endParaRPr lang="zh-CN" altLang="en-US" dirty="0"/>
          </a:p>
        </p:txBody>
      </p:sp>
      <p:graphicFrame>
        <p:nvGraphicFramePr>
          <p:cNvPr id="3" name="Table 2" descr="Including completion of Algebra II or the Integrated Mathematics equivalent. A mathematics course during senior year is recommended for all students. Students may substitute one unit of Computer Science that includes rigorous mathematical concepts and aligns with the Digital Literacy and Computer Science &#10;&#10;Other additional coursework (including Career and Technical Education) or any of the above.&#10;&#10;&#10;Physical education shall be taught as a required subject in all grades for all students” (M.G.L. c.71 §3).&#10;&#10;&#10;Of the same language.&#10;&#10;&#10;standards for a mathematics course&#10;&#10;Including U.S. History and World History.&#10;&#10;&#10;Coursework in technology/engineering courses may also count for MassCore science credit. Students may substitute one unit of Computer Science that includes rigorous scientific concepts and aligns with the Digital Literacy and Computer Science standards for a laboratory science course.&#10;">
            <a:extLst>
              <a:ext uri="{FF2B5EF4-FFF2-40B4-BE49-F238E27FC236}">
                <a16:creationId xmlns:a16="http://schemas.microsoft.com/office/drawing/2014/main" id="{C8B54374-0CE3-4B08-A8FD-92035622E31F}"/>
              </a:ext>
            </a:extLst>
          </p:cNvPr>
          <p:cNvGraphicFramePr>
            <a:graphicFrameLocks noGrp="1"/>
          </p:cNvGraphicFramePr>
          <p:nvPr>
            <p:extLst>
              <p:ext uri="{D42A27DB-BD31-4B8C-83A1-F6EECF244321}">
                <p14:modId xmlns:p14="http://schemas.microsoft.com/office/powerpoint/2010/main" val="1358997168"/>
              </p:ext>
            </p:extLst>
          </p:nvPr>
        </p:nvGraphicFramePr>
        <p:xfrm>
          <a:off x="75501" y="-22856"/>
          <a:ext cx="12038202" cy="4876786"/>
        </p:xfrm>
        <a:graphic>
          <a:graphicData uri="http://schemas.openxmlformats.org/drawingml/2006/table">
            <a:tbl>
              <a:tblPr firstRow="1">
                <a:tableStyleId>{2D5ABB26-0587-4C30-8999-92F81FD0307C}</a:tableStyleId>
              </a:tblPr>
              <a:tblGrid>
                <a:gridCol w="2515983">
                  <a:extLst>
                    <a:ext uri="{9D8B030D-6E8A-4147-A177-3AD203B41FA5}">
                      <a16:colId xmlns:a16="http://schemas.microsoft.com/office/drawing/2014/main" val="3165600759"/>
                    </a:ext>
                  </a:extLst>
                </a:gridCol>
                <a:gridCol w="1584229">
                  <a:extLst>
                    <a:ext uri="{9D8B030D-6E8A-4147-A177-3AD203B41FA5}">
                      <a16:colId xmlns:a16="http://schemas.microsoft.com/office/drawing/2014/main" val="594925016"/>
                    </a:ext>
                  </a:extLst>
                </a:gridCol>
                <a:gridCol w="7937990">
                  <a:extLst>
                    <a:ext uri="{9D8B030D-6E8A-4147-A177-3AD203B41FA5}">
                      <a16:colId xmlns:a16="http://schemas.microsoft.com/office/drawing/2014/main" val="3908813468"/>
                    </a:ext>
                  </a:extLst>
                </a:gridCol>
              </a:tblGrid>
              <a:tr h="552970">
                <a:tc gridSpan="3">
                  <a:txBody>
                    <a:bodyPr/>
                    <a:lstStyle/>
                    <a:p>
                      <a:pPr marL="0" marR="0" algn="ctr">
                        <a:lnSpc>
                          <a:spcPct val="107000"/>
                        </a:lnSpc>
                        <a:spcBef>
                          <a:spcPts val="0"/>
                        </a:spcBef>
                        <a:spcAft>
                          <a:spcPts val="0"/>
                        </a:spcAft>
                      </a:pPr>
                      <a:r>
                        <a:rPr lang="en-US" sz="2000" b="1" dirty="0">
                          <a:solidFill>
                            <a:schemeClr val="bg1"/>
                          </a:solidFill>
                          <a:effectLst/>
                          <a:latin typeface="Calibri" panose="020F0502020204030204" pitchFamily="34" charset="0"/>
                          <a:cs typeface="Calibri" panose="020F0502020204030204" pitchFamily="34" charset="0"/>
                        </a:rPr>
                        <a:t>MassCore Framework</a:t>
                      </a:r>
                      <a:endParaRPr lang="en-US" sz="1200" b="1" dirty="0">
                        <a:solidFill>
                          <a:schemeClr val="bg1"/>
                        </a:solidFill>
                        <a:effectLst/>
                        <a:latin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Massachusetts High School Program of Studies</a:t>
                      </a:r>
                      <a:endParaRPr lang="en-US"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38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16408361"/>
                  </a:ext>
                </a:extLst>
              </a:tr>
              <a:tr h="333542">
                <a:tc>
                  <a:txBody>
                    <a:bodyPr/>
                    <a:lstStyle/>
                    <a:p>
                      <a:pPr marL="0" marR="0">
                        <a:lnSpc>
                          <a:spcPct val="107000"/>
                        </a:lnSpc>
                        <a:spcBef>
                          <a:spcPts val="0"/>
                        </a:spcBef>
                        <a:spcAft>
                          <a:spcPts val="0"/>
                        </a:spcAft>
                      </a:pPr>
                      <a:r>
                        <a:rPr lang="en-US" sz="1600" b="1" dirty="0">
                          <a:effectLst/>
                          <a:latin typeface="Calibri" panose="020F0502020204030204" pitchFamily="34" charset="0"/>
                          <a:cs typeface="Calibri" panose="020F0502020204030204" pitchFamily="34" charset="0"/>
                        </a:rPr>
                        <a:t>SUBJECT</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8526"/>
                    </a:solidFill>
                  </a:tcPr>
                </a:tc>
                <a:tc>
                  <a:txBody>
                    <a:bodyPr/>
                    <a:lstStyle/>
                    <a:p>
                      <a:pPr marL="0" marR="0">
                        <a:lnSpc>
                          <a:spcPct val="107000"/>
                        </a:lnSpc>
                        <a:spcBef>
                          <a:spcPts val="0"/>
                        </a:spcBef>
                        <a:spcAft>
                          <a:spcPts val="0"/>
                        </a:spcAft>
                      </a:pPr>
                      <a:r>
                        <a:rPr lang="en-US" sz="1600" b="1" dirty="0">
                          <a:effectLst/>
                          <a:latin typeface="Calibri" panose="020F0502020204030204" pitchFamily="34" charset="0"/>
                          <a:cs typeface="Calibri" panose="020F0502020204030204" pitchFamily="34" charset="0"/>
                        </a:rPr>
                        <a:t>UNITS</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8526"/>
                    </a:solidFill>
                  </a:tcPr>
                </a:tc>
                <a:tc>
                  <a:txBody>
                    <a:bodyPr/>
                    <a:lstStyle/>
                    <a:p>
                      <a:pPr marL="0" marR="0">
                        <a:lnSpc>
                          <a:spcPct val="107000"/>
                        </a:lnSpc>
                        <a:spcBef>
                          <a:spcPts val="0"/>
                        </a:spcBef>
                        <a:spcAft>
                          <a:spcPts val="0"/>
                        </a:spcAft>
                      </a:pPr>
                      <a:r>
                        <a:rPr lang="en-US" sz="1600" b="1" dirty="0">
                          <a:effectLst/>
                          <a:latin typeface="Calibri" panose="020F0502020204030204" pitchFamily="34" charset="0"/>
                          <a:cs typeface="Calibri" panose="020F0502020204030204" pitchFamily="34" charset="0"/>
                        </a:rPr>
                        <a:t>NOTES</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8526"/>
                    </a:solidFill>
                  </a:tcPr>
                </a:tc>
                <a:extLst>
                  <a:ext uri="{0D108BD9-81ED-4DB2-BD59-A6C34878D82A}">
                    <a16:rowId xmlns:a16="http://schemas.microsoft.com/office/drawing/2014/main" val="713507238"/>
                  </a:ext>
                </a:extLst>
              </a:tr>
              <a:tr h="338941">
                <a:tc>
                  <a:txBody>
                    <a:bodyPr/>
                    <a:lstStyle/>
                    <a:p>
                      <a:pPr marL="0" marR="0">
                        <a:lnSpc>
                          <a:spcPct val="107000"/>
                        </a:lnSpc>
                        <a:spcBef>
                          <a:spcPts val="0"/>
                        </a:spcBef>
                        <a:spcAft>
                          <a:spcPts val="0"/>
                        </a:spcAft>
                      </a:pPr>
                      <a:r>
                        <a:rPr lang="en-US" sz="1400" b="1" dirty="0">
                          <a:effectLst/>
                          <a:latin typeface="Calibri" panose="020F0502020204030204" pitchFamily="34" charset="0"/>
                          <a:cs typeface="Calibri" panose="020F0502020204030204" pitchFamily="34" charset="0"/>
                        </a:rPr>
                        <a:t>English Language Arts</a:t>
                      </a:r>
                      <a:endParaRPr lang="en-US"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cs typeface="Calibri" panose="020F0502020204030204" pitchFamily="34" charset="0"/>
                        </a:rPr>
                        <a:t>4 Units</a:t>
                      </a:r>
                      <a:endParaRPr lang="en-US"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US" sz="1400" dirty="0">
                        <a:effectLst/>
                        <a:latin typeface="Calibri" panose="020F0502020204030204" pitchFamily="34"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7199259"/>
                  </a:ext>
                </a:extLst>
              </a:tr>
              <a:tr h="995979">
                <a:tc>
                  <a:txBody>
                    <a:bodyPr/>
                    <a:lstStyle/>
                    <a:p>
                      <a:pPr marL="0" marR="0">
                        <a:lnSpc>
                          <a:spcPct val="107000"/>
                        </a:lnSpc>
                        <a:spcBef>
                          <a:spcPts val="0"/>
                        </a:spcBef>
                        <a:spcAft>
                          <a:spcPts val="0"/>
                        </a:spcAft>
                      </a:pPr>
                      <a:r>
                        <a:rPr lang="en-US" sz="1400" b="1" dirty="0">
                          <a:effectLst/>
                          <a:latin typeface="Calibri" panose="020F0502020204030204" pitchFamily="34" charset="0"/>
                          <a:cs typeface="Calibri" panose="020F0502020204030204" pitchFamily="34" charset="0"/>
                        </a:rPr>
                        <a:t>Mathematics</a:t>
                      </a:r>
                      <a:endParaRPr lang="en-US"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cs typeface="Calibri" panose="020F0502020204030204" pitchFamily="34" charset="0"/>
                        </a:rPr>
                        <a:t>4 Units</a:t>
                      </a:r>
                      <a:endParaRPr lang="en-US"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Including completion of Algebra II or the Integrated Mathematics equivalent. A mathematics course during senior year is recommended for all students. Students may substitute one unit of </a:t>
                      </a:r>
                      <a:r>
                        <a:rPr lang="en-US" sz="1400" b="1" dirty="0">
                          <a:effectLst/>
                          <a:latin typeface="Calibri" panose="020F0502020204030204" pitchFamily="34" charset="0"/>
                          <a:cs typeface="Calibri" panose="020F0502020204030204" pitchFamily="34" charset="0"/>
                        </a:rPr>
                        <a:t>Computer Science </a:t>
                      </a:r>
                      <a:r>
                        <a:rPr lang="en-US" sz="1400" dirty="0">
                          <a:effectLst/>
                          <a:latin typeface="Calibri" panose="020F0502020204030204" pitchFamily="34" charset="0"/>
                          <a:cs typeface="Calibri" panose="020F0502020204030204" pitchFamily="34" charset="0"/>
                        </a:rPr>
                        <a:t>that includes rigorous mathematical concepts and aligns with the Digital Literacy and Computer Science standards for a mathematics course. </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325077"/>
                  </a:ext>
                </a:extLst>
              </a:tr>
              <a:tr h="787098">
                <a:tc>
                  <a:txBody>
                    <a:bodyPr/>
                    <a:lstStyle/>
                    <a:p>
                      <a:pPr marL="0" marR="0">
                        <a:lnSpc>
                          <a:spcPct val="107000"/>
                        </a:lnSpc>
                        <a:spcBef>
                          <a:spcPts val="0"/>
                        </a:spcBef>
                        <a:spcAft>
                          <a:spcPts val="0"/>
                        </a:spcAft>
                      </a:pPr>
                      <a:r>
                        <a:rPr lang="en-US" sz="1400" b="1" dirty="0">
                          <a:effectLst/>
                          <a:latin typeface="Calibri" panose="020F0502020204030204" pitchFamily="34" charset="0"/>
                          <a:cs typeface="Calibri" panose="020F0502020204030204" pitchFamily="34" charset="0"/>
                        </a:rPr>
                        <a:t>Science</a:t>
                      </a:r>
                      <a:endParaRPr lang="en-US"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cs typeface="Calibri" panose="020F0502020204030204" pitchFamily="34" charset="0"/>
                        </a:rPr>
                        <a:t>3 Units of lab-based science</a:t>
                      </a:r>
                      <a:endParaRPr lang="en-US"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Coursework in technology/engineering courses may also count for MassCore science credit. Students may substitute one unit of </a:t>
                      </a:r>
                      <a:r>
                        <a:rPr lang="en-US" sz="1400" b="1" dirty="0">
                          <a:effectLst/>
                          <a:latin typeface="Calibri" panose="020F0502020204030204" pitchFamily="34" charset="0"/>
                          <a:cs typeface="Calibri" panose="020F0502020204030204" pitchFamily="34" charset="0"/>
                        </a:rPr>
                        <a:t>Computer Science </a:t>
                      </a:r>
                      <a:r>
                        <a:rPr lang="en-US" sz="1400" dirty="0">
                          <a:effectLst/>
                          <a:latin typeface="Calibri" panose="020F0502020204030204" pitchFamily="34" charset="0"/>
                          <a:cs typeface="Calibri" panose="020F0502020204030204" pitchFamily="34" charset="0"/>
                        </a:rPr>
                        <a:t>that includes rigorous scientific concepts and aligns with the Digital Literacy and Computer Science standards for a laboratory science course.</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9848668"/>
                  </a:ext>
                </a:extLst>
              </a:tr>
              <a:tr h="324225">
                <a:tc>
                  <a:txBody>
                    <a:bodyPr/>
                    <a:lstStyle/>
                    <a:p>
                      <a:pPr marL="0" marR="0">
                        <a:lnSpc>
                          <a:spcPct val="107000"/>
                        </a:lnSpc>
                        <a:spcBef>
                          <a:spcPts val="0"/>
                        </a:spcBef>
                        <a:spcAft>
                          <a:spcPts val="0"/>
                        </a:spcAft>
                      </a:pPr>
                      <a:r>
                        <a:rPr lang="en-US" sz="1400" b="1" dirty="0">
                          <a:effectLst/>
                          <a:latin typeface="Calibri" panose="020F0502020204030204" pitchFamily="34" charset="0"/>
                          <a:cs typeface="Calibri" panose="020F0502020204030204" pitchFamily="34" charset="0"/>
                        </a:rPr>
                        <a:t>History and Social Science</a:t>
                      </a:r>
                      <a:endParaRPr lang="en-US"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cs typeface="Calibri" panose="020F0502020204030204" pitchFamily="34" charset="0"/>
                        </a:rPr>
                        <a:t>3 Units</a:t>
                      </a:r>
                      <a:endParaRPr lang="en-US"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Including U.S. History and World History.</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6979490"/>
                  </a:ext>
                </a:extLst>
              </a:tr>
              <a:tr h="293273">
                <a:tc>
                  <a:txBody>
                    <a:bodyPr/>
                    <a:lstStyle/>
                    <a:p>
                      <a:pPr marL="0" marR="0">
                        <a:lnSpc>
                          <a:spcPct val="107000"/>
                        </a:lnSpc>
                        <a:spcBef>
                          <a:spcPts val="0"/>
                        </a:spcBef>
                        <a:spcAft>
                          <a:spcPts val="0"/>
                        </a:spcAft>
                      </a:pPr>
                      <a:r>
                        <a:rPr lang="en-US" sz="1400" b="1" dirty="0">
                          <a:effectLst/>
                          <a:latin typeface="Calibri" panose="020F0502020204030204" pitchFamily="34" charset="0"/>
                          <a:cs typeface="Calibri" panose="020F0502020204030204" pitchFamily="34" charset="0"/>
                        </a:rPr>
                        <a:t>world Language</a:t>
                      </a:r>
                      <a:endParaRPr lang="en-US"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cs typeface="Calibri" panose="020F0502020204030204" pitchFamily="34" charset="0"/>
                        </a:rPr>
                        <a:t>2 Units</a:t>
                      </a:r>
                      <a:endParaRPr lang="en-US"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Of the same language. Districts may designate students with demonstrated fluency and literacy in language(s) other than English as meeting the MassCore recommendations for world language</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8213383"/>
                  </a:ext>
                </a:extLst>
              </a:tr>
              <a:tr h="324225">
                <a:tc>
                  <a:txBody>
                    <a:bodyPr/>
                    <a:lstStyle/>
                    <a:p>
                      <a:pPr marL="0" marR="0">
                        <a:lnSpc>
                          <a:spcPct val="107000"/>
                        </a:lnSpc>
                        <a:spcBef>
                          <a:spcPts val="0"/>
                        </a:spcBef>
                        <a:spcAft>
                          <a:spcPts val="0"/>
                        </a:spcAft>
                      </a:pPr>
                      <a:r>
                        <a:rPr lang="en-US" sz="1400" b="1" dirty="0">
                          <a:effectLst/>
                          <a:latin typeface="Calibri" panose="020F0502020204030204" pitchFamily="34" charset="0"/>
                          <a:cs typeface="Calibri" panose="020F0502020204030204" pitchFamily="34" charset="0"/>
                        </a:rPr>
                        <a:t>Physical Education</a:t>
                      </a:r>
                      <a:endParaRPr lang="en-US"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cs typeface="Calibri" panose="020F0502020204030204" pitchFamily="34" charset="0"/>
                        </a:rPr>
                        <a:t>As required by law</a:t>
                      </a:r>
                      <a:endParaRPr lang="en-US"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“Physical education shall be taught as a required subject in all grades for all students” (M.G.L. c.71 §3).</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871946"/>
                  </a:ext>
                </a:extLst>
              </a:tr>
              <a:tr h="288635">
                <a:tc>
                  <a:txBody>
                    <a:bodyPr/>
                    <a:lstStyle/>
                    <a:p>
                      <a:pPr marL="0" marR="0">
                        <a:lnSpc>
                          <a:spcPct val="107000"/>
                        </a:lnSpc>
                        <a:spcBef>
                          <a:spcPts val="0"/>
                        </a:spcBef>
                        <a:spcAft>
                          <a:spcPts val="0"/>
                        </a:spcAft>
                      </a:pPr>
                      <a:r>
                        <a:rPr lang="en-US" sz="1400" b="1" dirty="0">
                          <a:effectLst/>
                          <a:latin typeface="Calibri" panose="020F0502020204030204" pitchFamily="34" charset="0"/>
                          <a:cs typeface="Calibri" panose="020F0502020204030204" pitchFamily="34" charset="0"/>
                        </a:rPr>
                        <a:t>Arts</a:t>
                      </a:r>
                      <a:endParaRPr lang="en-US"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cs typeface="Calibri" panose="020F0502020204030204" pitchFamily="34" charset="0"/>
                        </a:rPr>
                        <a:t>1 Unit</a:t>
                      </a:r>
                      <a:endParaRPr lang="en-US"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US" sz="1400" dirty="0">
                        <a:effectLst/>
                        <a:latin typeface="Calibri" panose="020F0502020204030204" pitchFamily="34"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5499133"/>
                  </a:ext>
                </a:extLst>
              </a:tr>
              <a:tr h="324225">
                <a:tc>
                  <a:txBody>
                    <a:bodyPr/>
                    <a:lstStyle/>
                    <a:p>
                      <a:pPr marL="0" marR="0">
                        <a:lnSpc>
                          <a:spcPct val="107000"/>
                        </a:lnSpc>
                        <a:spcBef>
                          <a:spcPts val="0"/>
                        </a:spcBef>
                        <a:spcAft>
                          <a:spcPts val="0"/>
                        </a:spcAft>
                      </a:pPr>
                      <a:r>
                        <a:rPr lang="en-US" sz="1400" b="1" dirty="0">
                          <a:effectLst/>
                          <a:latin typeface="Calibri" panose="020F0502020204030204" pitchFamily="34" charset="0"/>
                          <a:cs typeface="Calibri" panose="020F0502020204030204" pitchFamily="34" charset="0"/>
                        </a:rPr>
                        <a:t>Additional Core Courses</a:t>
                      </a:r>
                      <a:endParaRPr lang="en-US"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cs typeface="Calibri" panose="020F0502020204030204" pitchFamily="34" charset="0"/>
                        </a:rPr>
                        <a:t>5 Units</a:t>
                      </a:r>
                      <a:endParaRPr lang="en-US"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Other additional coursework (including Career and Technical Education) or any of the above.</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5182842"/>
                  </a:ext>
                </a:extLst>
              </a:tr>
            </a:tbl>
          </a:graphicData>
        </a:graphic>
      </p:graphicFrame>
      <p:sp>
        <p:nvSpPr>
          <p:cNvPr id="6" name="Rectangle 5" descr="*A unit represents a full academic year of study or its equivalent in a subject that covers all the standards contained in a specific Curriculum Framework. &#10;** Students enrolled in a state-approved Career and Technical Education program of studies have the option of opting out of Foreign Language and Art and still fulfill MassCore. &#10;MassCore is a recommended program of study Massachusetts high school students need to excel in college, career, and civic life. Developed by an advisory group from elementary and secondary education, higher education, nonprofits, and the private sector, MassCore maintains flexibility for students while letting districts set additional graduation requirements. Courses included in MassCore should be rigorous, engaging, and based on appropriate learning standards for high school or beyond. Fulfilling MassCore is just a start. Students should also engage in a full range of additional learning opportunities, such as: accelerated/advanced coursework; capstones or senior projects; dual enrollment courses; online courses; service learning; work-based learning; clubs and student organizations; varsity and intramural athletics; and part-time employment">
            <a:extLst>
              <a:ext uri="{FF2B5EF4-FFF2-40B4-BE49-F238E27FC236}">
                <a16:creationId xmlns:a16="http://schemas.microsoft.com/office/drawing/2014/main" id="{15E06C50-7B3C-4FEA-86FA-585FA1CF4B22}"/>
              </a:ext>
            </a:extLst>
          </p:cNvPr>
          <p:cNvSpPr/>
          <p:nvPr/>
        </p:nvSpPr>
        <p:spPr>
          <a:xfrm>
            <a:off x="75501" y="4853930"/>
            <a:ext cx="12038202" cy="1569532"/>
          </a:xfrm>
          <a:prstGeom prst="rect">
            <a:avLst/>
          </a:prstGeom>
          <a:ln w="12700">
            <a:solidFill>
              <a:srgbClr val="004385"/>
            </a:solidFill>
          </a:ln>
        </p:spPr>
        <p:txBody>
          <a:bodyPr wrap="square">
            <a:spAutoFit/>
          </a:bodyPr>
          <a:lstStyle/>
          <a:p>
            <a:pPr>
              <a:lnSpc>
                <a:spcPct val="107000"/>
              </a:lnSpc>
              <a:spcBef>
                <a:spcPts val="200"/>
              </a:spcBef>
              <a:spcAft>
                <a:spcPts val="200"/>
              </a:spcAft>
            </a:pPr>
            <a:r>
              <a:rPr lang="en-US" sz="1200" dirty="0">
                <a:latin typeface="Calibri" panose="020F0502020204030204" pitchFamily="34" charset="0"/>
                <a:cs typeface="Calibri" panose="020F0502020204030204" pitchFamily="34" charset="0"/>
              </a:rPr>
              <a:t>*A unit represents a full academic year of study or its equivalent in a subject that covers all the standards contained in a specific Curriculum Framework. </a:t>
            </a:r>
          </a:p>
          <a:p>
            <a:pPr>
              <a:lnSpc>
                <a:spcPct val="107000"/>
              </a:lnSpc>
              <a:spcBef>
                <a:spcPts val="200"/>
              </a:spcBef>
              <a:spcAft>
                <a:spcPts val="200"/>
              </a:spcAft>
            </a:pPr>
            <a:r>
              <a:rPr lang="en-US" sz="1200" dirty="0">
                <a:latin typeface="Calibri" panose="020F0502020204030204" pitchFamily="34" charset="0"/>
                <a:cs typeface="Calibri" panose="020F0502020204030204" pitchFamily="34" charset="0"/>
              </a:rPr>
              <a:t>** Students enrolled in a state-approved Career and Technical Education program of studies have the option of opting out of world Language and Art and still fulfill MassCore. </a:t>
            </a:r>
          </a:p>
          <a:p>
            <a:pPr>
              <a:lnSpc>
                <a:spcPct val="107000"/>
              </a:lnSpc>
              <a:spcBef>
                <a:spcPts val="200"/>
              </a:spcBef>
              <a:spcAft>
                <a:spcPts val="200"/>
              </a:spcAft>
            </a:pPr>
            <a:r>
              <a:rPr lang="en-US" sz="1200" dirty="0">
                <a:latin typeface="Calibri" panose="020F0502020204030204" pitchFamily="34" charset="0"/>
                <a:cs typeface="Calibri" panose="020F0502020204030204" pitchFamily="34" charset="0"/>
              </a:rPr>
              <a:t>MassCore is a recommended program of study Massachusetts high school students need to excel in college, career, and civic life. Developed by an advisory group from elementary and secondary education, higher education, nonprofits, and the private sector, MassCore maintains flexibility for students while letting districts set additional graduation requirements. Courses included in MassCore should be rigorous, engaging, and based on appropriate learning standards for high school or beyond. Fulfilling MassCore is just a start. Students should also engage in a full range of additional learning opportunities, such as: accelerated/advanced coursework; capstones or senior projects; dual enrollment courses; online courses; service learning; work-based learning; clubs and student organizations; varsity and intramural athletics; and part-time employment.</a:t>
            </a:r>
          </a:p>
        </p:txBody>
      </p:sp>
    </p:spTree>
    <p:extLst>
      <p:ext uri="{BB962C8B-B14F-4D97-AF65-F5344CB8AC3E}">
        <p14:creationId xmlns:p14="http://schemas.microsoft.com/office/powerpoint/2010/main" val="3602155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descr="3&#10;">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03</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4" name="Title 3" descr="Additional Core Courses and Learning Opportunities&#10;" title="Additional Core Courses and Learning Opportunities"/>
          <p:cNvSpPr>
            <a:spLocks noGrp="1"/>
          </p:cNvSpPr>
          <p:nvPr>
            <p:ph type="title"/>
          </p:nvPr>
        </p:nvSpPr>
        <p:spPr>
          <a:xfrm>
            <a:off x="2619632" y="2005226"/>
            <a:ext cx="7929177" cy="1925550"/>
          </a:xfrm>
        </p:spPr>
        <p:txBody>
          <a:bodyPr/>
          <a:lstStyle/>
          <a:p>
            <a:pPr rtl="0" eaLnBrk="1" latinLnBrk="0" hangingPunct="1"/>
            <a:r>
              <a:rPr lang="en-US" sz="4000" kern="1200" dirty="0">
                <a:solidFill>
                  <a:srgbClr val="101D35"/>
                </a:solidFill>
                <a:effectLst/>
                <a:latin typeface="Segoe SemiBold" panose="020B0703040204020203"/>
                <a:ea typeface="+mn-ea"/>
                <a:cs typeface="+mn-cs"/>
              </a:rPr>
              <a:t>Additional Core Courses and Learning Opportunities</a:t>
            </a:r>
            <a:endParaRPr lang="en-US" sz="4000" dirty="0">
              <a:effectLst/>
              <a:latin typeface="Segoe SemiBold" panose="020B0703040204020203"/>
            </a:endParaRPr>
          </a:p>
        </p:txBody>
      </p:sp>
    </p:spTree>
    <p:extLst>
      <p:ext uri="{BB962C8B-B14F-4D97-AF65-F5344CB8AC3E}">
        <p14:creationId xmlns:p14="http://schemas.microsoft.com/office/powerpoint/2010/main" val="2482186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Additional Core Courses</a:t>
            </a:r>
          </a:p>
        </p:txBody>
      </p:sp>
      <p:sp>
        <p:nvSpPr>
          <p:cNvPr id="9" name="Content Placeholder 8"/>
          <p:cNvSpPr>
            <a:spLocks noGrp="1"/>
          </p:cNvSpPr>
          <p:nvPr>
            <p:ph idx="1"/>
          </p:nvPr>
        </p:nvSpPr>
        <p:spPr>
          <a:xfrm>
            <a:off x="567743" y="1230403"/>
            <a:ext cx="11370972" cy="5049746"/>
          </a:xfrm>
        </p:spPr>
        <p:txBody>
          <a:bodyPr/>
          <a:lstStyle/>
          <a:p>
            <a:pPr marL="0" lvl="0" indent="0">
              <a:buNone/>
            </a:pPr>
            <a:r>
              <a:rPr lang="en-US" dirty="0"/>
              <a:t>Additional core courses provide flexibility to students seeking to take multiple electives and/or additional coursework to fill specific interests or follow specific career pathways:</a:t>
            </a:r>
          </a:p>
          <a:p>
            <a:pPr lvl="0"/>
            <a:r>
              <a:rPr lang="en-US" sz="2400" dirty="0">
                <a:solidFill>
                  <a:srgbClr val="E38526"/>
                </a:solidFill>
              </a:rPr>
              <a:t>Students can take 5 or more elective courses in science, technology/engineering or mathematics (STEM); arts and humanities; career and technical education; or other areas of interest. </a:t>
            </a:r>
          </a:p>
          <a:p>
            <a:pPr lvl="0"/>
            <a:r>
              <a:rPr lang="en-US" sz="2400" dirty="0">
                <a:solidFill>
                  <a:srgbClr val="E38526"/>
                </a:solidFill>
              </a:rPr>
              <a:t>Students can take more rigorous coursework including honors and Advanced Placement</a:t>
            </a:r>
            <a:r>
              <a:rPr lang="en-US" sz="2400" baseline="30000" dirty="0">
                <a:solidFill>
                  <a:srgbClr val="E38526"/>
                </a:solidFill>
              </a:rPr>
              <a:t>®</a:t>
            </a:r>
            <a:r>
              <a:rPr lang="en-US" sz="2400" dirty="0">
                <a:solidFill>
                  <a:srgbClr val="E38526"/>
                </a:solidFill>
              </a:rPr>
              <a:t> classes, advanced classes that exceed the grade level standards in the Massachusetts Curriculum Frameworks, early college or dual enrollment classes, or participate in an International Baccalaureate (IB) program.</a:t>
            </a:r>
          </a:p>
          <a:p>
            <a:pPr lvl="0"/>
            <a:endParaRPr lang="en-US" sz="2800" i="1" dirty="0"/>
          </a:p>
          <a:p>
            <a:pPr marL="0" indent="0">
              <a:buNone/>
            </a:pPr>
            <a:endParaRPr lang="en-US"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12</a:t>
            </a:fld>
            <a:endParaRPr lang="zh-CN" altLang="en-US" dirty="0"/>
          </a:p>
        </p:txBody>
      </p:sp>
    </p:spTree>
    <p:extLst>
      <p:ext uri="{BB962C8B-B14F-4D97-AF65-F5344CB8AC3E}">
        <p14:creationId xmlns:p14="http://schemas.microsoft.com/office/powerpoint/2010/main" val="3370386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Additional Learning Opportunities</a:t>
            </a:r>
          </a:p>
        </p:txBody>
      </p:sp>
      <p:sp>
        <p:nvSpPr>
          <p:cNvPr id="9" name="Content Placeholder 8"/>
          <p:cNvSpPr>
            <a:spLocks noGrp="1"/>
          </p:cNvSpPr>
          <p:nvPr>
            <p:ph idx="1"/>
          </p:nvPr>
        </p:nvSpPr>
        <p:spPr>
          <a:xfrm>
            <a:off x="567743" y="1230403"/>
            <a:ext cx="11370972" cy="5049746"/>
          </a:xfrm>
        </p:spPr>
        <p:txBody>
          <a:bodyPr/>
          <a:lstStyle/>
          <a:p>
            <a:pPr marL="0" indent="0">
              <a:buNone/>
            </a:pPr>
            <a:r>
              <a:rPr lang="en-US" dirty="0"/>
              <a:t>Additional learning opportunities help students to learn about careers and contribute to the community they live in. Examples of additional learning opportunities include:</a:t>
            </a:r>
          </a:p>
          <a:p>
            <a:pPr lvl="0"/>
            <a:r>
              <a:rPr lang="en-US" sz="2200" dirty="0">
                <a:solidFill>
                  <a:srgbClr val="E38526"/>
                </a:solidFill>
              </a:rPr>
              <a:t>Advanced Placement</a:t>
            </a:r>
            <a:r>
              <a:rPr lang="en-US" sz="2000" baseline="30000" dirty="0">
                <a:solidFill>
                  <a:srgbClr val="E38526"/>
                </a:solidFill>
              </a:rPr>
              <a:t> ®</a:t>
            </a:r>
            <a:r>
              <a:rPr lang="en-US" sz="2200" dirty="0"/>
              <a:t>, which lets students take college-level courses while still in high school; 37 AP courses exist in 22 subject areas.</a:t>
            </a:r>
          </a:p>
          <a:p>
            <a:pPr lvl="0"/>
            <a:r>
              <a:rPr lang="en-US" sz="2200" dirty="0">
                <a:solidFill>
                  <a:srgbClr val="E38526"/>
                </a:solidFill>
              </a:rPr>
              <a:t>Capstones or senior projects</a:t>
            </a:r>
            <a:r>
              <a:rPr lang="en-US" sz="2200" dirty="0"/>
              <a:t> are student-directed learning experiences that help them develop, design or create a product, service, system or event to better them for further studies or employment after high school. Strong projects demonstrate skills such as critical thinking, reading comprehension, and effective communication.</a:t>
            </a:r>
          </a:p>
          <a:p>
            <a:r>
              <a:rPr lang="en-US" sz="2200" dirty="0">
                <a:solidFill>
                  <a:srgbClr val="E38526"/>
                </a:solidFill>
              </a:rPr>
              <a:t>Dual enrollment courses </a:t>
            </a:r>
            <a:r>
              <a:rPr lang="en-US" sz="2200" dirty="0"/>
              <a:t>let high school students simultaneously earn credits toward a high school diploma and a postsecondary degree or certificate. Including Early College</a:t>
            </a:r>
          </a:p>
          <a:p>
            <a:pPr lvl="0"/>
            <a:endParaRPr lang="en-US" sz="2400" dirty="0"/>
          </a:p>
          <a:p>
            <a:pPr marL="0" indent="0">
              <a:buNone/>
            </a:pPr>
            <a:endParaRPr lang="en-US"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13</a:t>
            </a:fld>
            <a:endParaRPr lang="zh-CN" altLang="en-US" dirty="0"/>
          </a:p>
        </p:txBody>
      </p:sp>
    </p:spTree>
    <p:extLst>
      <p:ext uri="{BB962C8B-B14F-4D97-AF65-F5344CB8AC3E}">
        <p14:creationId xmlns:p14="http://schemas.microsoft.com/office/powerpoint/2010/main" val="74618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Additional Learning Opportunities (Continued)</a:t>
            </a:r>
          </a:p>
        </p:txBody>
      </p:sp>
      <p:sp>
        <p:nvSpPr>
          <p:cNvPr id="9" name="Content Placeholder 8"/>
          <p:cNvSpPr>
            <a:spLocks noGrp="1"/>
          </p:cNvSpPr>
          <p:nvPr>
            <p:ph idx="1"/>
          </p:nvPr>
        </p:nvSpPr>
        <p:spPr>
          <a:xfrm>
            <a:off x="567743" y="1230403"/>
            <a:ext cx="11370972" cy="5049746"/>
          </a:xfrm>
        </p:spPr>
        <p:txBody>
          <a:bodyPr/>
          <a:lstStyle/>
          <a:p>
            <a:pPr lvl="0"/>
            <a:r>
              <a:rPr lang="en-US" sz="2400" dirty="0">
                <a:solidFill>
                  <a:srgbClr val="E38526"/>
                </a:solidFill>
              </a:rPr>
              <a:t>Online courses </a:t>
            </a:r>
            <a:r>
              <a:rPr lang="en-US" sz="2400" dirty="0"/>
              <a:t>for high school or college credit help prepare students for success in 21st century work and life. In addition to building important digital literacy skills, online courses provide greater flexibility in what, where, and how students learn, and at what pace.</a:t>
            </a:r>
          </a:p>
          <a:p>
            <a:pPr lvl="0"/>
            <a:r>
              <a:rPr lang="en-US" sz="2400" dirty="0">
                <a:solidFill>
                  <a:srgbClr val="E38526"/>
                </a:solidFill>
              </a:rPr>
              <a:t>Service learning </a:t>
            </a:r>
            <a:r>
              <a:rPr lang="en-US" sz="2400" dirty="0"/>
              <a:t>integrates meaningful community service with instruction and reflection to enrich the learning experience, teach civic responsibility, and strengthen communities.</a:t>
            </a:r>
          </a:p>
          <a:p>
            <a:pPr lvl="0"/>
            <a:r>
              <a:rPr lang="en-US" sz="2400" dirty="0">
                <a:solidFill>
                  <a:srgbClr val="E38526"/>
                </a:solidFill>
              </a:rPr>
              <a:t>Work-based learning</a:t>
            </a:r>
            <a:r>
              <a:rPr lang="en-US" sz="2400" dirty="0"/>
              <a:t>, work experience that connects classroom learning to work. At the highest level, academic and vocational/occupational curriculum are fully integrated with work site experience.</a:t>
            </a:r>
          </a:p>
          <a:p>
            <a:pPr marL="0" indent="0">
              <a:buNone/>
            </a:pPr>
            <a:endParaRPr lang="en-US"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14</a:t>
            </a:fld>
            <a:endParaRPr lang="zh-CN" altLang="en-US" dirty="0"/>
          </a:p>
        </p:txBody>
      </p:sp>
    </p:spTree>
    <p:extLst>
      <p:ext uri="{BB962C8B-B14F-4D97-AF65-F5344CB8AC3E}">
        <p14:creationId xmlns:p14="http://schemas.microsoft.com/office/powerpoint/2010/main" val="2118980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Additional Learning Opportunities (Continued)</a:t>
            </a:r>
          </a:p>
        </p:txBody>
      </p:sp>
      <p:sp>
        <p:nvSpPr>
          <p:cNvPr id="9" name="Content Placeholder 8"/>
          <p:cNvSpPr>
            <a:spLocks noGrp="1"/>
          </p:cNvSpPr>
          <p:nvPr>
            <p:ph idx="1"/>
          </p:nvPr>
        </p:nvSpPr>
        <p:spPr>
          <a:xfrm>
            <a:off x="567743" y="1230403"/>
            <a:ext cx="11370972" cy="5049746"/>
          </a:xfrm>
        </p:spPr>
        <p:txBody>
          <a:bodyPr/>
          <a:lstStyle/>
          <a:p>
            <a:pPr lvl="0"/>
            <a:r>
              <a:rPr lang="en-US" sz="2400" dirty="0">
                <a:solidFill>
                  <a:srgbClr val="E38526"/>
                </a:solidFill>
              </a:rPr>
              <a:t>Clubs and other student organizations </a:t>
            </a:r>
            <a:r>
              <a:rPr lang="en-US" sz="2400" dirty="0"/>
              <a:t>that line up with students’ interests and provide opportunities to develop leadership and communication skills.</a:t>
            </a:r>
          </a:p>
          <a:p>
            <a:pPr lvl="0"/>
            <a:r>
              <a:rPr lang="en-US" sz="2400" dirty="0">
                <a:solidFill>
                  <a:srgbClr val="E38526"/>
                </a:solidFill>
              </a:rPr>
              <a:t>Varsity and intramural athletics </a:t>
            </a:r>
            <a:r>
              <a:rPr lang="en-US" sz="2400" dirty="0"/>
              <a:t>build fitness, teamwork, perseverance, responsibility, commitment, time management, and social and emotional health.</a:t>
            </a:r>
          </a:p>
          <a:p>
            <a:pPr lvl="0"/>
            <a:r>
              <a:rPr lang="en-US" sz="2400" dirty="0">
                <a:solidFill>
                  <a:srgbClr val="E38526"/>
                </a:solidFill>
              </a:rPr>
              <a:t>Part-time employment</a:t>
            </a:r>
            <a:r>
              <a:rPr lang="en-US" sz="2400" dirty="0"/>
              <a:t>, in which students form good work habits and acquire new skills, including communication, interpersonal, and job application and interview skills.</a:t>
            </a:r>
          </a:p>
          <a:p>
            <a:pPr marL="0" indent="0">
              <a:buNone/>
            </a:pPr>
            <a:endParaRPr lang="en-US"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15</a:t>
            </a:fld>
            <a:endParaRPr lang="zh-CN" altLang="en-US" dirty="0"/>
          </a:p>
        </p:txBody>
      </p:sp>
    </p:spTree>
    <p:extLst>
      <p:ext uri="{BB962C8B-B14F-4D97-AF65-F5344CB8AC3E}">
        <p14:creationId xmlns:p14="http://schemas.microsoft.com/office/powerpoint/2010/main" val="4233941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descr="04">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04</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4" name="Title 3"/>
          <p:cNvSpPr>
            <a:spLocks noGrp="1"/>
          </p:cNvSpPr>
          <p:nvPr>
            <p:ph type="title"/>
          </p:nvPr>
        </p:nvSpPr>
        <p:spPr>
          <a:xfrm>
            <a:off x="2257426" y="2364406"/>
            <a:ext cx="9096214" cy="1325563"/>
          </a:xfrm>
        </p:spPr>
        <p:txBody>
          <a:bodyPr/>
          <a:lstStyle/>
          <a:p>
            <a:pPr rtl="0" eaLnBrk="1" latinLnBrk="0" hangingPunct="1"/>
            <a:r>
              <a:rPr lang="en-US" sz="4000" kern="1200" dirty="0">
                <a:solidFill>
                  <a:srgbClr val="101D35"/>
                </a:solidFill>
                <a:effectLst/>
                <a:latin typeface="Segoe SemiBold" panose="020B0703040204020203"/>
                <a:ea typeface="+mn-ea"/>
                <a:cs typeface="+mn-cs"/>
              </a:rPr>
              <a:t>What the Data Say</a:t>
            </a:r>
            <a:endParaRPr lang="en-US" dirty="0">
              <a:effectLst/>
              <a:latin typeface="Segoe SemiBold" panose="020B0703040204020203"/>
            </a:endParaRPr>
          </a:p>
        </p:txBody>
      </p:sp>
    </p:spTree>
    <p:extLst>
      <p:ext uri="{BB962C8B-B14F-4D97-AF65-F5344CB8AC3E}">
        <p14:creationId xmlns:p14="http://schemas.microsoft.com/office/powerpoint/2010/main" val="4256782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What are the benefits of MassCore?</a:t>
            </a:r>
          </a:p>
        </p:txBody>
      </p:sp>
      <p:sp>
        <p:nvSpPr>
          <p:cNvPr id="9" name="Content Placeholder 8"/>
          <p:cNvSpPr>
            <a:spLocks noGrp="1"/>
          </p:cNvSpPr>
          <p:nvPr>
            <p:ph idx="1"/>
          </p:nvPr>
        </p:nvSpPr>
        <p:spPr>
          <a:xfrm>
            <a:off x="567743" y="1230403"/>
            <a:ext cx="11370972" cy="5049746"/>
          </a:xfrm>
        </p:spPr>
        <p:txBody>
          <a:bodyPr/>
          <a:lstStyle/>
          <a:p>
            <a:r>
              <a:rPr lang="en-US" sz="2400" dirty="0"/>
              <a:t>“The more you learn, the more you earn. Median weekly earnings in 2017 for those with the highest levels of educational attainment—doctoral and professional degrees—were more than triple those with the lowest level, less than a high school diploma. And workers with at least a bachelor’s degree earned more than the $907 median weekly earnings for all workers.” (</a:t>
            </a:r>
            <a:r>
              <a:rPr lang="en-US" sz="2400" dirty="0">
                <a:hlinkClick r:id="rId2"/>
              </a:rPr>
              <a:t>U.S. Bureau of Labor Statistics, 2017</a:t>
            </a:r>
            <a:r>
              <a:rPr lang="en-US" sz="2400" dirty="0"/>
              <a:t>)</a:t>
            </a:r>
          </a:p>
          <a:p>
            <a:r>
              <a:rPr lang="en-US" sz="2400" dirty="0"/>
              <a:t>“A major obstacle to the timely completion of an academic degree program is lack of preparedness of students, particularly in the area of math education.” (</a:t>
            </a:r>
            <a:r>
              <a:rPr lang="en-US" sz="2400" dirty="0">
                <a:hlinkClick r:id="rId3"/>
              </a:rPr>
              <a:t>Massachusetts Department of Higher Education, 2018</a:t>
            </a:r>
            <a:r>
              <a:rPr lang="en-US" sz="2400" dirty="0"/>
              <a:t>)</a:t>
            </a:r>
          </a:p>
          <a:p>
            <a:r>
              <a:rPr lang="en-US" sz="2400" dirty="0"/>
              <a:t>“The admissions standards for the state universities and University of Massachusetts emphasize strong academic preparation while in high school.” (</a:t>
            </a:r>
            <a:r>
              <a:rPr lang="en-US" sz="2400" dirty="0">
                <a:hlinkClick r:id="rId4"/>
              </a:rPr>
              <a:t>Massachusetts Department of Higher Education, 2018</a:t>
            </a:r>
            <a:r>
              <a:rPr lang="en-US" sz="2400" dirty="0"/>
              <a:t>)</a:t>
            </a:r>
          </a:p>
          <a:p>
            <a:endParaRPr lang="en-US"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17</a:t>
            </a:fld>
            <a:endParaRPr lang="zh-CN" altLang="en-US" dirty="0"/>
          </a:p>
        </p:txBody>
      </p:sp>
    </p:spTree>
    <p:extLst>
      <p:ext uri="{BB962C8B-B14F-4D97-AF65-F5344CB8AC3E}">
        <p14:creationId xmlns:p14="http://schemas.microsoft.com/office/powerpoint/2010/main" val="2354685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Where do we stand with MassCore completion?</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18</a:t>
            </a:fld>
            <a:endParaRPr lang="zh-CN" altLang="en-US" dirty="0"/>
          </a:p>
        </p:txBody>
      </p:sp>
      <p:graphicFrame>
        <p:nvGraphicFramePr>
          <p:cNvPr id="10" name="Chart 9" descr="Where do we stand with MassCore completion">
            <a:extLst>
              <a:ext uri="{FF2B5EF4-FFF2-40B4-BE49-F238E27FC236}">
                <a16:creationId xmlns:a16="http://schemas.microsoft.com/office/drawing/2014/main" id="{B9A53EE1-ABA7-4021-8ECA-AD21BB681503}"/>
              </a:ext>
            </a:extLst>
          </p:cNvPr>
          <p:cNvGraphicFramePr>
            <a:graphicFrameLocks/>
          </p:cNvGraphicFramePr>
          <p:nvPr>
            <p:extLst>
              <p:ext uri="{D42A27DB-BD31-4B8C-83A1-F6EECF244321}">
                <p14:modId xmlns:p14="http://schemas.microsoft.com/office/powerpoint/2010/main" val="1670428455"/>
              </p:ext>
            </p:extLst>
          </p:nvPr>
        </p:nvGraphicFramePr>
        <p:xfrm>
          <a:off x="1852551" y="1282535"/>
          <a:ext cx="9084623" cy="47976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5129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742" y="288925"/>
            <a:ext cx="11624257" cy="679905"/>
          </a:xfrm>
        </p:spPr>
        <p:txBody>
          <a:bodyPr/>
          <a:lstStyle/>
          <a:p>
            <a:r>
              <a:rPr lang="en-US" dirty="0"/>
              <a:t>Opportunity Gaps Continue to exist</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19</a:t>
            </a:fld>
            <a:endParaRPr lang="zh-CN" altLang="en-US" dirty="0"/>
          </a:p>
        </p:txBody>
      </p:sp>
      <p:pic>
        <p:nvPicPr>
          <p:cNvPr id="3" name="Picture 2" descr="Masscore and race ethnicity">
            <a:extLst>
              <a:ext uri="{FF2B5EF4-FFF2-40B4-BE49-F238E27FC236}">
                <a16:creationId xmlns:a16="http://schemas.microsoft.com/office/drawing/2014/main" id="{F1C1EBE2-CCC7-42DB-9BF8-89D90A729EB3}"/>
              </a:ext>
            </a:extLst>
          </p:cNvPr>
          <p:cNvPicPr>
            <a:picLocks noChangeAspect="1"/>
          </p:cNvPicPr>
          <p:nvPr/>
        </p:nvPicPr>
        <p:blipFill>
          <a:blip r:embed="rId3"/>
          <a:stretch>
            <a:fillRect/>
          </a:stretch>
        </p:blipFill>
        <p:spPr>
          <a:xfrm>
            <a:off x="1907685" y="1234932"/>
            <a:ext cx="8376630" cy="5303980"/>
          </a:xfrm>
          <a:prstGeom prst="rect">
            <a:avLst/>
          </a:prstGeom>
        </p:spPr>
      </p:pic>
    </p:spTree>
    <p:extLst>
      <p:ext uri="{BB962C8B-B14F-4D97-AF65-F5344CB8AC3E}">
        <p14:creationId xmlns:p14="http://schemas.microsoft.com/office/powerpoint/2010/main" val="3896996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descr="State Definition of College and Career Readiness and Civic Preparation&#10;"/>
          <p:cNvGrpSpPr/>
          <p:nvPr/>
        </p:nvGrpSpPr>
        <p:grpSpPr>
          <a:xfrm>
            <a:off x="3061064" y="396144"/>
            <a:ext cx="8839199" cy="809458"/>
            <a:chOff x="3061064" y="188784"/>
            <a:chExt cx="8839199" cy="809458"/>
          </a:xfrm>
        </p:grpSpPr>
        <p:sp>
          <p:nvSpPr>
            <p:cNvPr id="8" name="矩形 7" descr="01">
              <a:extLst>
                <a:ext uri="{FF2B5EF4-FFF2-40B4-BE49-F238E27FC236}">
                  <a16:creationId xmlns:a16="http://schemas.microsoft.com/office/drawing/2014/main" id="{C0795994-20AF-4E22-89F5-60153C5543DF}"/>
                </a:ext>
              </a:extLst>
            </p:cNvPr>
            <p:cNvSpPr/>
            <p:nvPr/>
          </p:nvSpPr>
          <p:spPr>
            <a:xfrm>
              <a:off x="3061064" y="188784"/>
              <a:ext cx="809458" cy="8094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Segoe SemiBold" panose="020B0703040204020203" pitchFamily="34" charset="0"/>
                  <a:cs typeface="Segoe SemiBold" panose="020B0703040204020203" pitchFamily="34" charset="0"/>
                </a:rPr>
                <a:t>01</a:t>
              </a:r>
              <a:endParaRPr lang="zh-CN" altLang="en-US" sz="2000" dirty="0">
                <a:solidFill>
                  <a:schemeClr val="bg1"/>
                </a:solidFill>
                <a:latin typeface="Segoe SemiBold" panose="020B0703040204020203" pitchFamily="34" charset="0"/>
                <a:cs typeface="Segoe SemiBold" panose="020B0703040204020203" pitchFamily="34" charset="0"/>
              </a:endParaRPr>
            </a:p>
          </p:txBody>
        </p:sp>
        <p:sp>
          <p:nvSpPr>
            <p:cNvPr id="9" name="文本框 8" descr="State Definition of College and Career Readiness and Civic Preparation&#10;">
              <a:extLst>
                <a:ext uri="{FF2B5EF4-FFF2-40B4-BE49-F238E27FC236}">
                  <a16:creationId xmlns:a16="http://schemas.microsoft.com/office/drawing/2014/main" id="{73115394-DBAC-4972-899F-89A1E17FA883}"/>
                </a:ext>
              </a:extLst>
            </p:cNvPr>
            <p:cNvSpPr txBox="1"/>
            <p:nvPr/>
          </p:nvSpPr>
          <p:spPr>
            <a:xfrm>
              <a:off x="3918853" y="188784"/>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1800" dirty="0">
                  <a:solidFill>
                    <a:schemeClr val="accent1">
                      <a:lumMod val="50000"/>
                    </a:schemeClr>
                  </a:solidFill>
                </a:rPr>
                <a:t>State Definition of College and Career Readiness and Civic Preparation</a:t>
              </a:r>
              <a:endParaRPr lang="zh-CN" altLang="en-US" sz="1800" dirty="0">
                <a:solidFill>
                  <a:schemeClr val="accent1">
                    <a:lumMod val="50000"/>
                  </a:schemeClr>
                </a:solidFill>
              </a:endParaRPr>
            </a:p>
          </p:txBody>
        </p:sp>
      </p:grpSp>
      <p:grpSp>
        <p:nvGrpSpPr>
          <p:cNvPr id="21" name="Group 20" descr="MassCore Framework&#10;"/>
          <p:cNvGrpSpPr/>
          <p:nvPr/>
        </p:nvGrpSpPr>
        <p:grpSpPr>
          <a:xfrm>
            <a:off x="3061063" y="1450999"/>
            <a:ext cx="8839200" cy="809459"/>
            <a:chOff x="3061063" y="1873080"/>
            <a:chExt cx="8839200" cy="809459"/>
          </a:xfrm>
        </p:grpSpPr>
        <p:sp>
          <p:nvSpPr>
            <p:cNvPr id="10" name="矩形 9" descr="02">
              <a:extLst>
                <a:ext uri="{FF2B5EF4-FFF2-40B4-BE49-F238E27FC236}">
                  <a16:creationId xmlns:a16="http://schemas.microsoft.com/office/drawing/2014/main" id="{8F780B69-F97B-4D0D-8F5F-78444E7DF0F0}"/>
                </a:ext>
              </a:extLst>
            </p:cNvPr>
            <p:cNvSpPr/>
            <p:nvPr/>
          </p:nvSpPr>
          <p:spPr>
            <a:xfrm>
              <a:off x="3061063" y="1873080"/>
              <a:ext cx="809459" cy="8094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Segoe SemiBold" panose="020B0703040204020203" pitchFamily="34" charset="0"/>
                  <a:cs typeface="Segoe SemiBold" panose="020B0703040204020203" pitchFamily="34" charset="0"/>
                </a:rPr>
                <a:t>02</a:t>
              </a:r>
              <a:endParaRPr lang="zh-CN" altLang="en-US" sz="2000" dirty="0">
                <a:latin typeface="Segoe SemiBold" panose="020B0703040204020203" pitchFamily="34" charset="0"/>
                <a:cs typeface="Segoe SemiBold" panose="020B0703040204020203" pitchFamily="34" charset="0"/>
              </a:endParaRPr>
            </a:p>
          </p:txBody>
        </p:sp>
        <p:sp>
          <p:nvSpPr>
            <p:cNvPr id="11" name="文本框 10" descr="MassCore Framework&#10;">
              <a:extLst>
                <a:ext uri="{FF2B5EF4-FFF2-40B4-BE49-F238E27FC236}">
                  <a16:creationId xmlns:a16="http://schemas.microsoft.com/office/drawing/2014/main" id="{EBB88417-3982-47EE-8B46-D25117B6C604}"/>
                </a:ext>
              </a:extLst>
            </p:cNvPr>
            <p:cNvSpPr txBox="1"/>
            <p:nvPr/>
          </p:nvSpPr>
          <p:spPr>
            <a:xfrm>
              <a:off x="3918853" y="1873080"/>
              <a:ext cx="7981410"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1800" dirty="0">
                  <a:solidFill>
                    <a:schemeClr val="accent1">
                      <a:lumMod val="50000"/>
                    </a:schemeClr>
                  </a:solidFill>
                </a:rPr>
                <a:t>MassCore Framework</a:t>
              </a:r>
              <a:endParaRPr lang="zh-CN" altLang="en-US" sz="1800" dirty="0">
                <a:solidFill>
                  <a:schemeClr val="accent1">
                    <a:lumMod val="50000"/>
                  </a:schemeClr>
                </a:solidFill>
              </a:endParaRPr>
            </a:p>
          </p:txBody>
        </p:sp>
      </p:grpSp>
      <p:grpSp>
        <p:nvGrpSpPr>
          <p:cNvPr id="22" name="Group 21" descr="Additional Core Courses and Learning Opportunities&#10;"/>
          <p:cNvGrpSpPr/>
          <p:nvPr/>
        </p:nvGrpSpPr>
        <p:grpSpPr>
          <a:xfrm>
            <a:off x="3061062" y="2505855"/>
            <a:ext cx="8839201" cy="809459"/>
            <a:chOff x="3061062" y="3110799"/>
            <a:chExt cx="8839201" cy="809459"/>
          </a:xfrm>
        </p:grpSpPr>
        <p:sp>
          <p:nvSpPr>
            <p:cNvPr id="12" name="矩形 11" descr="03&#10;">
              <a:extLst>
                <a:ext uri="{FF2B5EF4-FFF2-40B4-BE49-F238E27FC236}">
                  <a16:creationId xmlns:a16="http://schemas.microsoft.com/office/drawing/2014/main" id="{8EED5C95-0E4E-4512-8773-6CA4934A6C58}"/>
                </a:ext>
              </a:extLst>
            </p:cNvPr>
            <p:cNvSpPr/>
            <p:nvPr/>
          </p:nvSpPr>
          <p:spPr>
            <a:xfrm>
              <a:off x="3061062" y="3110799"/>
              <a:ext cx="809459" cy="8094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Segoe SemiBold" panose="020B0703040204020203" pitchFamily="34" charset="0"/>
                  <a:cs typeface="Segoe SemiBold" panose="020B0703040204020203" pitchFamily="34" charset="0"/>
                </a:rPr>
                <a:t>03</a:t>
              </a:r>
              <a:endParaRPr lang="zh-CN" altLang="en-US" sz="2000" dirty="0">
                <a:latin typeface="Segoe SemiBold" panose="020B0703040204020203" pitchFamily="34" charset="0"/>
                <a:cs typeface="Segoe SemiBold" panose="020B0703040204020203" pitchFamily="34" charset="0"/>
              </a:endParaRPr>
            </a:p>
          </p:txBody>
        </p:sp>
        <p:sp>
          <p:nvSpPr>
            <p:cNvPr id="13" name="文本框 12" descr="Additional Core Courses and Learning Opportunities&#10;">
              <a:extLst>
                <a:ext uri="{FF2B5EF4-FFF2-40B4-BE49-F238E27FC236}">
                  <a16:creationId xmlns:a16="http://schemas.microsoft.com/office/drawing/2014/main" id="{2EAD39A1-22F8-4668-9D3F-D036B2AB825E}"/>
                </a:ext>
              </a:extLst>
            </p:cNvPr>
            <p:cNvSpPr txBox="1"/>
            <p:nvPr/>
          </p:nvSpPr>
          <p:spPr>
            <a:xfrm>
              <a:off x="3918853" y="3110800"/>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1800" dirty="0">
                  <a:solidFill>
                    <a:schemeClr val="accent1">
                      <a:lumMod val="50000"/>
                    </a:schemeClr>
                  </a:solidFill>
                </a:rPr>
                <a:t>Additional Core Courses and Learning Opportunities</a:t>
              </a:r>
              <a:endParaRPr lang="zh-CN" altLang="en-US" sz="1800" dirty="0">
                <a:solidFill>
                  <a:schemeClr val="accent1">
                    <a:lumMod val="50000"/>
                  </a:schemeClr>
                </a:solidFill>
              </a:endParaRPr>
            </a:p>
          </p:txBody>
        </p:sp>
      </p:grpSp>
      <p:grpSp>
        <p:nvGrpSpPr>
          <p:cNvPr id="24" name="Group 23" descr="What the Data Say&#10;"/>
          <p:cNvGrpSpPr/>
          <p:nvPr/>
        </p:nvGrpSpPr>
        <p:grpSpPr>
          <a:xfrm>
            <a:off x="3063333" y="3560711"/>
            <a:ext cx="8839202" cy="809459"/>
            <a:chOff x="3063333" y="5566136"/>
            <a:chExt cx="8839202" cy="809459"/>
          </a:xfrm>
        </p:grpSpPr>
        <p:sp>
          <p:nvSpPr>
            <p:cNvPr id="16" name="矩形 13" descr="04">
              <a:extLst>
                <a:ext uri="{FF2B5EF4-FFF2-40B4-BE49-F238E27FC236}">
                  <a16:creationId xmlns:a16="http://schemas.microsoft.com/office/drawing/2014/main" id="{DF81D714-3905-427B-B5F8-783DEB3D0A2D}"/>
                </a:ext>
              </a:extLst>
            </p:cNvPr>
            <p:cNvSpPr/>
            <p:nvPr/>
          </p:nvSpPr>
          <p:spPr>
            <a:xfrm>
              <a:off x="3063333" y="5566136"/>
              <a:ext cx="809459" cy="8094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Segoe SemiBold" panose="020B0703040204020203" pitchFamily="34" charset="0"/>
                  <a:cs typeface="Segoe SemiBold" panose="020B0703040204020203" pitchFamily="34" charset="0"/>
                </a:rPr>
                <a:t>04</a:t>
              </a:r>
              <a:endParaRPr lang="zh-CN" altLang="en-US" sz="2000" dirty="0">
                <a:latin typeface="Segoe SemiBold" panose="020B0703040204020203" pitchFamily="34" charset="0"/>
                <a:cs typeface="Segoe SemiBold" panose="020B0703040204020203" pitchFamily="34" charset="0"/>
              </a:endParaRPr>
            </a:p>
          </p:txBody>
        </p:sp>
        <p:sp>
          <p:nvSpPr>
            <p:cNvPr id="17" name="文本框 14" descr="What the Data Say&#10;">
              <a:extLst>
                <a:ext uri="{FF2B5EF4-FFF2-40B4-BE49-F238E27FC236}">
                  <a16:creationId xmlns:a16="http://schemas.microsoft.com/office/drawing/2014/main" id="{9440FE6B-2417-4F54-8A87-259875C67EB3}"/>
                </a:ext>
              </a:extLst>
            </p:cNvPr>
            <p:cNvSpPr txBox="1"/>
            <p:nvPr/>
          </p:nvSpPr>
          <p:spPr>
            <a:xfrm>
              <a:off x="3921125" y="5616923"/>
              <a:ext cx="7981410" cy="75867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1800" dirty="0">
                  <a:solidFill>
                    <a:schemeClr val="accent1">
                      <a:lumMod val="50000"/>
                    </a:schemeClr>
                  </a:solidFill>
                </a:rPr>
                <a:t>What the Data Say</a:t>
              </a:r>
              <a:endParaRPr lang="zh-CN" altLang="en-US" sz="1800" dirty="0">
                <a:solidFill>
                  <a:schemeClr val="accent1">
                    <a:lumMod val="50000"/>
                  </a:schemeClr>
                </a:solidFill>
              </a:endParaRPr>
            </a:p>
          </p:txBody>
        </p:sp>
      </p:grpSp>
      <p:grpSp>
        <p:nvGrpSpPr>
          <p:cNvPr id="19" name="Group 18" descr="Critical Statewide Issues&#10;">
            <a:extLst>
              <a:ext uri="{FF2B5EF4-FFF2-40B4-BE49-F238E27FC236}">
                <a16:creationId xmlns:a16="http://schemas.microsoft.com/office/drawing/2014/main" id="{1F40255E-FB12-4BF7-A70B-167B030B9BF8}"/>
              </a:ext>
            </a:extLst>
          </p:cNvPr>
          <p:cNvGrpSpPr/>
          <p:nvPr/>
        </p:nvGrpSpPr>
        <p:grpSpPr>
          <a:xfrm>
            <a:off x="3055313" y="4615567"/>
            <a:ext cx="8839202" cy="809459"/>
            <a:chOff x="3063333" y="5566136"/>
            <a:chExt cx="8839202" cy="809459"/>
          </a:xfrm>
        </p:grpSpPr>
        <p:sp>
          <p:nvSpPr>
            <p:cNvPr id="20" name="矩形 13" descr="05&#10;">
              <a:extLst>
                <a:ext uri="{FF2B5EF4-FFF2-40B4-BE49-F238E27FC236}">
                  <a16:creationId xmlns:a16="http://schemas.microsoft.com/office/drawing/2014/main" id="{B7A890A3-7EAA-457F-928E-6ECDE3857414}"/>
                </a:ext>
              </a:extLst>
            </p:cNvPr>
            <p:cNvSpPr/>
            <p:nvPr/>
          </p:nvSpPr>
          <p:spPr>
            <a:xfrm>
              <a:off x="3063333" y="5566136"/>
              <a:ext cx="809459" cy="8094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Segoe SemiBold" panose="020B0703040204020203" pitchFamily="34" charset="0"/>
                  <a:cs typeface="Segoe SemiBold" panose="020B0703040204020203" pitchFamily="34" charset="0"/>
                </a:rPr>
                <a:t>05</a:t>
              </a:r>
              <a:endParaRPr lang="zh-CN" altLang="en-US" sz="2000" dirty="0">
                <a:latin typeface="Segoe SemiBold" panose="020B0703040204020203" pitchFamily="34" charset="0"/>
                <a:cs typeface="Segoe SemiBold" panose="020B0703040204020203" pitchFamily="34" charset="0"/>
              </a:endParaRPr>
            </a:p>
          </p:txBody>
        </p:sp>
        <p:sp>
          <p:nvSpPr>
            <p:cNvPr id="25" name="文本框 14" descr="Critical Statewide Issues&#10;">
              <a:extLst>
                <a:ext uri="{FF2B5EF4-FFF2-40B4-BE49-F238E27FC236}">
                  <a16:creationId xmlns:a16="http://schemas.microsoft.com/office/drawing/2014/main" id="{22A717C2-D2EE-4E7A-8638-FBA23948EB15}"/>
                </a:ext>
              </a:extLst>
            </p:cNvPr>
            <p:cNvSpPr txBox="1"/>
            <p:nvPr/>
          </p:nvSpPr>
          <p:spPr>
            <a:xfrm>
              <a:off x="3921125" y="5616923"/>
              <a:ext cx="7981410" cy="75867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1800" dirty="0">
                  <a:solidFill>
                    <a:schemeClr val="accent1">
                      <a:lumMod val="50000"/>
                    </a:schemeClr>
                  </a:solidFill>
                </a:rPr>
                <a:t>Critical Statewide Issues</a:t>
              </a:r>
              <a:endParaRPr lang="zh-CN" altLang="en-US" sz="1800" dirty="0">
                <a:solidFill>
                  <a:schemeClr val="accent1">
                    <a:lumMod val="50000"/>
                  </a:schemeClr>
                </a:solidFill>
              </a:endParaRPr>
            </a:p>
          </p:txBody>
        </p:sp>
      </p:grpSp>
      <p:grpSp>
        <p:nvGrpSpPr>
          <p:cNvPr id="26" name="Group 25" descr="Guiding Questions for Further Discussion&#10;">
            <a:extLst>
              <a:ext uri="{FF2B5EF4-FFF2-40B4-BE49-F238E27FC236}">
                <a16:creationId xmlns:a16="http://schemas.microsoft.com/office/drawing/2014/main" id="{FE0CBA10-0C1C-4FC8-A70C-2ABE78CA98D3}"/>
              </a:ext>
            </a:extLst>
          </p:cNvPr>
          <p:cNvGrpSpPr/>
          <p:nvPr/>
        </p:nvGrpSpPr>
        <p:grpSpPr>
          <a:xfrm>
            <a:off x="3055313" y="5670422"/>
            <a:ext cx="8839202" cy="809459"/>
            <a:chOff x="3063333" y="5566136"/>
            <a:chExt cx="8839202" cy="809459"/>
          </a:xfrm>
        </p:grpSpPr>
        <p:sp>
          <p:nvSpPr>
            <p:cNvPr id="27" name="矩形 13" descr="06&#10;">
              <a:extLst>
                <a:ext uri="{FF2B5EF4-FFF2-40B4-BE49-F238E27FC236}">
                  <a16:creationId xmlns:a16="http://schemas.microsoft.com/office/drawing/2014/main" id="{52E44ECC-9648-4671-A3D4-EB9DA8114588}"/>
                </a:ext>
              </a:extLst>
            </p:cNvPr>
            <p:cNvSpPr/>
            <p:nvPr/>
          </p:nvSpPr>
          <p:spPr>
            <a:xfrm>
              <a:off x="3063333" y="5566136"/>
              <a:ext cx="809459" cy="8094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Segoe SemiBold" panose="020B0703040204020203" pitchFamily="34" charset="0"/>
                  <a:cs typeface="Segoe SemiBold" panose="020B0703040204020203" pitchFamily="34" charset="0"/>
                </a:rPr>
                <a:t>06</a:t>
              </a:r>
              <a:endParaRPr lang="zh-CN" altLang="en-US" sz="2000" dirty="0">
                <a:solidFill>
                  <a:schemeClr val="bg1"/>
                </a:solidFill>
                <a:latin typeface="Segoe SemiBold" panose="020B0703040204020203" pitchFamily="34" charset="0"/>
                <a:cs typeface="Segoe SemiBold" panose="020B0703040204020203" pitchFamily="34" charset="0"/>
              </a:endParaRPr>
            </a:p>
          </p:txBody>
        </p:sp>
        <p:sp>
          <p:nvSpPr>
            <p:cNvPr id="28" name="文本框 14" descr="Guiding Questions for Further Discussion&#10;">
              <a:extLst>
                <a:ext uri="{FF2B5EF4-FFF2-40B4-BE49-F238E27FC236}">
                  <a16:creationId xmlns:a16="http://schemas.microsoft.com/office/drawing/2014/main" id="{3EF28399-FCC9-47B0-83EE-55C75C112D14}"/>
                </a:ext>
              </a:extLst>
            </p:cNvPr>
            <p:cNvSpPr txBox="1"/>
            <p:nvPr/>
          </p:nvSpPr>
          <p:spPr>
            <a:xfrm>
              <a:off x="3921125" y="5616923"/>
              <a:ext cx="7981410" cy="75867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1800" dirty="0">
                  <a:solidFill>
                    <a:schemeClr val="accent1">
                      <a:lumMod val="50000"/>
                    </a:schemeClr>
                  </a:solidFill>
                </a:rPr>
                <a:t>Guiding Questions for Further Discussion</a:t>
              </a:r>
              <a:endParaRPr lang="zh-CN" altLang="en-US" sz="1800" dirty="0">
                <a:solidFill>
                  <a:schemeClr val="accent1">
                    <a:lumMod val="50000"/>
                  </a:schemeClr>
                </a:solidFill>
              </a:endParaRPr>
            </a:p>
          </p:txBody>
        </p:sp>
      </p:grpSp>
      <p:sp>
        <p:nvSpPr>
          <p:cNvPr id="3" name="Title 2"/>
          <p:cNvSpPr>
            <a:spLocks noGrp="1"/>
          </p:cNvSpPr>
          <p:nvPr>
            <p:ph type="title" idx="4294967295"/>
          </p:nvPr>
        </p:nvSpPr>
        <p:spPr>
          <a:xfrm>
            <a:off x="209965" y="2763364"/>
            <a:ext cx="2456481" cy="1325563"/>
          </a:xfrm>
        </p:spPr>
        <p:txBody>
          <a:bodyPr/>
          <a:lstStyle/>
          <a:p>
            <a:pPr rtl="0" eaLnBrk="1" latinLnBrk="0" hangingPunct="1"/>
            <a:r>
              <a:rPr lang="en-US" sz="3200" kern="1200" dirty="0">
                <a:solidFill>
                  <a:srgbClr val="FFFFFF"/>
                </a:solidFill>
                <a:effectLst/>
                <a:latin typeface="Segoe SemiBold" panose="020B0703040204020203"/>
                <a:ea typeface="Segoe UI Black" panose="020B0A02040204020203" pitchFamily="34" charset="0"/>
                <a:cs typeface="Segoe SemiBold" panose="020B0703040204020203"/>
              </a:rPr>
              <a:t>CONTENTS</a:t>
            </a:r>
            <a:endParaRPr lang="en-US" dirty="0">
              <a:effectLst/>
            </a:endParaRPr>
          </a:p>
        </p:txBody>
      </p:sp>
    </p:spTree>
    <p:extLst>
      <p:ext uri="{BB962C8B-B14F-4D97-AF65-F5344CB8AC3E}">
        <p14:creationId xmlns:p14="http://schemas.microsoft.com/office/powerpoint/2010/main" val="3218815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05</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4" name="Title 3"/>
          <p:cNvSpPr>
            <a:spLocks noGrp="1"/>
          </p:cNvSpPr>
          <p:nvPr>
            <p:ph type="title"/>
          </p:nvPr>
        </p:nvSpPr>
        <p:spPr>
          <a:xfrm>
            <a:off x="2384854" y="2305219"/>
            <a:ext cx="6750463" cy="1325563"/>
          </a:xfrm>
        </p:spPr>
        <p:txBody>
          <a:bodyPr/>
          <a:lstStyle/>
          <a:p>
            <a:pPr rtl="0" eaLnBrk="1" latinLnBrk="0" hangingPunct="1"/>
            <a:r>
              <a:rPr lang="en-US" sz="4000" kern="1200" dirty="0">
                <a:solidFill>
                  <a:srgbClr val="101D35"/>
                </a:solidFill>
                <a:effectLst/>
                <a:latin typeface="Segoe SemiBold" panose="020B0703040204020203"/>
                <a:ea typeface="+mn-ea"/>
                <a:cs typeface="+mn-cs"/>
              </a:rPr>
              <a:t>Critical Statewide Issues</a:t>
            </a:r>
            <a:endParaRPr lang="en-US" dirty="0">
              <a:effectLst/>
              <a:latin typeface="Segoe SemiBold" panose="020B0703040204020203"/>
            </a:endParaRPr>
          </a:p>
        </p:txBody>
      </p:sp>
    </p:spTree>
    <p:extLst>
      <p:ext uri="{BB962C8B-B14F-4D97-AF65-F5344CB8AC3E}">
        <p14:creationId xmlns:p14="http://schemas.microsoft.com/office/powerpoint/2010/main" val="193013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Critical Statewide Issue #1: Access</a:t>
            </a:r>
          </a:p>
        </p:txBody>
      </p:sp>
      <p:sp>
        <p:nvSpPr>
          <p:cNvPr id="9" name="Content Placeholder 8"/>
          <p:cNvSpPr>
            <a:spLocks noGrp="1"/>
          </p:cNvSpPr>
          <p:nvPr>
            <p:ph idx="1"/>
          </p:nvPr>
        </p:nvSpPr>
        <p:spPr>
          <a:xfrm>
            <a:off x="567743" y="1230403"/>
            <a:ext cx="11370972" cy="5049746"/>
          </a:xfrm>
        </p:spPr>
        <p:txBody>
          <a:bodyPr/>
          <a:lstStyle/>
          <a:p>
            <a:r>
              <a:rPr lang="en-US" sz="2600" dirty="0"/>
              <a:t>Students should be able to access to appropriately rigorous, standards aligned coursework and other learning experiences that accommodate the full range of academic, advanced, elective, early college, and career and technical courses they need to excel in college, career, and civic life. </a:t>
            </a:r>
          </a:p>
          <a:p>
            <a:r>
              <a:rPr lang="en-US" sz="2600" dirty="0"/>
              <a:t>A wide range of quality courses (face-to-face, blended, and fully online) expands curricular options for students, includes a range of instructional approaches, and offers students flexibility in meeting their diverse learning needs. </a:t>
            </a:r>
          </a:p>
          <a:p>
            <a:r>
              <a:rPr lang="en-US" sz="2600" dirty="0"/>
              <a:t>Districts should identify opportunities beyond traditional coursework like jobs, internships, and volunteer opportunities that build workplace and interpersonal skills.</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21</a:t>
            </a:fld>
            <a:endParaRPr lang="zh-CN" altLang="en-US" dirty="0"/>
          </a:p>
        </p:txBody>
      </p:sp>
    </p:spTree>
    <p:extLst>
      <p:ext uri="{BB962C8B-B14F-4D97-AF65-F5344CB8AC3E}">
        <p14:creationId xmlns:p14="http://schemas.microsoft.com/office/powerpoint/2010/main" val="3534115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Critical Statewide Issue #2: Participation</a:t>
            </a:r>
          </a:p>
        </p:txBody>
      </p:sp>
      <p:sp>
        <p:nvSpPr>
          <p:cNvPr id="9" name="Content Placeholder 8"/>
          <p:cNvSpPr>
            <a:spLocks noGrp="1"/>
          </p:cNvSpPr>
          <p:nvPr>
            <p:ph idx="1"/>
          </p:nvPr>
        </p:nvSpPr>
        <p:spPr>
          <a:xfrm>
            <a:off x="567743" y="1230403"/>
            <a:ext cx="11370972" cy="5049746"/>
          </a:xfrm>
        </p:spPr>
        <p:txBody>
          <a:bodyPr/>
          <a:lstStyle/>
          <a:p>
            <a:r>
              <a:rPr lang="en-US" sz="2600" dirty="0"/>
              <a:t>Districts should set ambitious goals for increasing student participation in rigorous coursework, especially for historically underserved groups: students who are English language learners, those receiving special education services, economically disadvantaged students, and/or members of racial and ethnic minority groups. </a:t>
            </a:r>
          </a:p>
          <a:p>
            <a:r>
              <a:rPr lang="en-US" sz="2600" dirty="0"/>
              <a:t>Guidance counselors can help students and teachers understand that all students can benefit from challenging coursework, and address implicit bias, stereotypes, or misconceptions about who takes advanced coursework.</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22</a:t>
            </a:fld>
            <a:endParaRPr lang="zh-CN" altLang="en-US" dirty="0"/>
          </a:p>
        </p:txBody>
      </p:sp>
    </p:spTree>
    <p:extLst>
      <p:ext uri="{BB962C8B-B14F-4D97-AF65-F5344CB8AC3E}">
        <p14:creationId xmlns:p14="http://schemas.microsoft.com/office/powerpoint/2010/main" val="2168215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Critical Statewide Issue #3: Performance</a:t>
            </a:r>
          </a:p>
        </p:txBody>
      </p:sp>
      <p:sp>
        <p:nvSpPr>
          <p:cNvPr id="9" name="Content Placeholder 8"/>
          <p:cNvSpPr>
            <a:spLocks noGrp="1"/>
          </p:cNvSpPr>
          <p:nvPr>
            <p:ph idx="1"/>
          </p:nvPr>
        </p:nvSpPr>
        <p:spPr>
          <a:xfrm>
            <a:off x="567743" y="1230403"/>
            <a:ext cx="11370972" cy="5049746"/>
          </a:xfrm>
        </p:spPr>
        <p:txBody>
          <a:bodyPr/>
          <a:lstStyle/>
          <a:p>
            <a:r>
              <a:rPr lang="en-US" sz="2600" dirty="0"/>
              <a:t>Success in ninth grade is highly predictive of later outcomes in high school and beyond: districts should be proactive with students and families in keeping them on track to earn credit in core subjects like English Language Arts, Mathematics, Science, and History and Social Science.</a:t>
            </a:r>
          </a:p>
          <a:p>
            <a:r>
              <a:rPr lang="en-US" sz="2600" dirty="0"/>
              <a:t>Tutoring, counseling, and advising – among other supports –helps ensure all students get the academic help they need, and be known well by the adults in their school.</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23</a:t>
            </a:fld>
            <a:endParaRPr lang="zh-CN" altLang="en-US" dirty="0"/>
          </a:p>
        </p:txBody>
      </p:sp>
    </p:spTree>
    <p:extLst>
      <p:ext uri="{BB962C8B-B14F-4D97-AF65-F5344CB8AC3E}">
        <p14:creationId xmlns:p14="http://schemas.microsoft.com/office/powerpoint/2010/main" val="2813849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06</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4" name="Title 3"/>
          <p:cNvSpPr>
            <a:spLocks noGrp="1"/>
          </p:cNvSpPr>
          <p:nvPr>
            <p:ph type="title"/>
          </p:nvPr>
        </p:nvSpPr>
        <p:spPr>
          <a:xfrm>
            <a:off x="2167380" y="2460170"/>
            <a:ext cx="10515600" cy="1325563"/>
          </a:xfrm>
        </p:spPr>
        <p:txBody>
          <a:bodyPr/>
          <a:lstStyle/>
          <a:p>
            <a:pPr rtl="0" eaLnBrk="1" latinLnBrk="0" hangingPunct="1"/>
            <a:r>
              <a:rPr lang="en-US" sz="4000" kern="1200" dirty="0">
                <a:solidFill>
                  <a:srgbClr val="101D35"/>
                </a:solidFill>
                <a:effectLst/>
                <a:latin typeface="Segoe SemiBold" panose="020B0703040204020203"/>
                <a:ea typeface="+mn-ea"/>
                <a:cs typeface="+mn-cs"/>
              </a:rPr>
              <a:t>Guiding Questions for Further Discussion</a:t>
            </a:r>
            <a:endParaRPr lang="en-US" dirty="0">
              <a:effectLst/>
              <a:latin typeface="Segoe SemiBold" panose="020B0703040204020203"/>
            </a:endParaRPr>
          </a:p>
        </p:txBody>
      </p:sp>
    </p:spTree>
    <p:extLst>
      <p:ext uri="{BB962C8B-B14F-4D97-AF65-F5344CB8AC3E}">
        <p14:creationId xmlns:p14="http://schemas.microsoft.com/office/powerpoint/2010/main" val="1173924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Guiding Questions for Further Discussion</a:t>
            </a:r>
          </a:p>
        </p:txBody>
      </p:sp>
      <p:sp>
        <p:nvSpPr>
          <p:cNvPr id="9" name="Content Placeholder 8"/>
          <p:cNvSpPr>
            <a:spLocks noGrp="1"/>
          </p:cNvSpPr>
          <p:nvPr>
            <p:ph idx="1"/>
          </p:nvPr>
        </p:nvSpPr>
        <p:spPr>
          <a:xfrm>
            <a:off x="567743" y="1230403"/>
            <a:ext cx="11370972" cy="5049746"/>
          </a:xfrm>
        </p:spPr>
        <p:txBody>
          <a:bodyPr/>
          <a:lstStyle/>
          <a:p>
            <a:r>
              <a:rPr lang="en-US" sz="2000" dirty="0"/>
              <a:t>Do all students have access to appropriately rigorous, standards aligned coursework and other learning experiences that accommodate the full range of academic, advanced, elective, early college, and career and technical courses they need to excel in college, career, and civic life?</a:t>
            </a:r>
          </a:p>
          <a:p>
            <a:r>
              <a:rPr lang="en-US" sz="2000" dirty="0"/>
              <a:t>Does the district offer a wide range of quality courses (face-to-face, blended, and fully online) that expand curricular options for students, include a range of instructional approaches, and offer students flexibility in meeting their diverse learning needs?</a:t>
            </a:r>
          </a:p>
          <a:p>
            <a:r>
              <a:rPr lang="en-US" sz="2000" dirty="0"/>
              <a:t>Does the districts identify opportunities for students beyond traditional coursework like jobs, internships, and volunteer opportunities that build workplace and interpersonal skills?</a:t>
            </a:r>
          </a:p>
          <a:p>
            <a:r>
              <a:rPr lang="en-US" sz="2000" dirty="0"/>
              <a:t>Does the district set ambitious goals for increasing student participation in rigorous coursework, especially for historically underserved groups (students who are English language learners, those receiving special education services, economically disadvantaged students, and/or members of racial and ethnic minority groups)?</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25</a:t>
            </a:fld>
            <a:endParaRPr lang="zh-CN" altLang="en-US" dirty="0"/>
          </a:p>
        </p:txBody>
      </p:sp>
    </p:spTree>
    <p:extLst>
      <p:ext uri="{BB962C8B-B14F-4D97-AF65-F5344CB8AC3E}">
        <p14:creationId xmlns:p14="http://schemas.microsoft.com/office/powerpoint/2010/main" val="1948799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Guiding Questions for Further Discussion (Continued)</a:t>
            </a:r>
          </a:p>
        </p:txBody>
      </p:sp>
      <p:sp>
        <p:nvSpPr>
          <p:cNvPr id="9" name="Content Placeholder 8"/>
          <p:cNvSpPr>
            <a:spLocks noGrp="1"/>
          </p:cNvSpPr>
          <p:nvPr>
            <p:ph idx="1"/>
          </p:nvPr>
        </p:nvSpPr>
        <p:spPr>
          <a:xfrm>
            <a:off x="567743" y="1230403"/>
            <a:ext cx="11370972" cy="5049746"/>
          </a:xfrm>
        </p:spPr>
        <p:txBody>
          <a:bodyPr/>
          <a:lstStyle/>
          <a:p>
            <a:r>
              <a:rPr lang="en-US" sz="2000" dirty="0"/>
              <a:t>Do guidance counselors help students and teachers understand that all students can benefit from challenging coursework, and address implicit bias, stereotypes, or misconceptions about who takes advanced coursework?</a:t>
            </a:r>
          </a:p>
          <a:p>
            <a:r>
              <a:rPr lang="en-US" sz="2000" dirty="0"/>
              <a:t>Is the district proactive with students and families in keeping them on track to earn credit in core subjects like English Language Arts, Mathematics, Science, and History and Social Science in students’ freshman year of high school?</a:t>
            </a:r>
          </a:p>
          <a:p>
            <a:r>
              <a:rPr lang="en-US" sz="2000" dirty="0"/>
              <a:t>Does the district offer tutoring, counseling, and advising – among other supports – to help ensure all students get the academic help they need, and are known well by the adults in their school?</a:t>
            </a:r>
          </a:p>
          <a:p>
            <a:endParaRPr lang="en-US" sz="2000"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26</a:t>
            </a:fld>
            <a:endParaRPr lang="zh-CN" altLang="en-US" dirty="0"/>
          </a:p>
        </p:txBody>
      </p:sp>
    </p:spTree>
    <p:extLst>
      <p:ext uri="{BB962C8B-B14F-4D97-AF65-F5344CB8AC3E}">
        <p14:creationId xmlns:p14="http://schemas.microsoft.com/office/powerpoint/2010/main" val="3142795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27229C-EC7B-4063-A33B-28A5E87E32ED}" type="slidenum">
              <a:rPr lang="zh-CN" altLang="en-US" smtClean="0"/>
              <a:pPr/>
              <a:t>27</a:t>
            </a:fld>
            <a:endParaRPr lang="zh-CN" altLang="en-US" dirty="0"/>
          </a:p>
        </p:txBody>
      </p:sp>
      <p:sp>
        <p:nvSpPr>
          <p:cNvPr id="3" name="Rectangle 2"/>
          <p:cNvSpPr/>
          <p:nvPr/>
        </p:nvSpPr>
        <p:spPr>
          <a:xfrm>
            <a:off x="1215108" y="1435192"/>
            <a:ext cx="10212334" cy="4524315"/>
          </a:xfrm>
          <a:prstGeom prst="rect">
            <a:avLst/>
          </a:prstGeom>
        </p:spPr>
        <p:txBody>
          <a:bodyPr wrap="square">
            <a:spAutoFit/>
          </a:bodyPr>
          <a:lstStyle/>
          <a:p>
            <a:pPr>
              <a:buFontTx/>
              <a:buNone/>
            </a:pPr>
            <a:r>
              <a:rPr lang="en-US" b="1" dirty="0"/>
              <a:t>Generally….</a:t>
            </a:r>
          </a:p>
          <a:p>
            <a:r>
              <a:rPr lang="en-US" dirty="0"/>
              <a:t>Students failing coursework early in their high school careers</a:t>
            </a:r>
          </a:p>
          <a:p>
            <a:r>
              <a:rPr lang="en-US" dirty="0"/>
              <a:t>Resources for staff to teach and to develop appropriate coursework to meet </a:t>
            </a:r>
            <a:r>
              <a:rPr lang="en-US" dirty="0" err="1"/>
              <a:t>MassCore</a:t>
            </a:r>
            <a:r>
              <a:rPr lang="en-US" dirty="0"/>
              <a:t> requirements</a:t>
            </a:r>
          </a:p>
          <a:p>
            <a:r>
              <a:rPr lang="en-US" dirty="0"/>
              <a:t>Students who are unprepared for a rigorous course of study (pipeline and new arrivals)</a:t>
            </a:r>
          </a:p>
          <a:p>
            <a:r>
              <a:rPr lang="en-US" dirty="0"/>
              <a:t>Lack of incentives for students to complete </a:t>
            </a:r>
            <a:r>
              <a:rPr lang="en-US" dirty="0" err="1"/>
              <a:t>MassCore</a:t>
            </a:r>
            <a:endParaRPr lang="en-US" dirty="0"/>
          </a:p>
          <a:p>
            <a:r>
              <a:rPr lang="en-US" dirty="0"/>
              <a:t>Collection of accurate data for decision making</a:t>
            </a:r>
          </a:p>
          <a:p>
            <a:endParaRPr lang="en-US" dirty="0"/>
          </a:p>
          <a:p>
            <a:pPr>
              <a:buFontTx/>
              <a:buNone/>
            </a:pPr>
            <a:r>
              <a:rPr lang="en-US" b="1" dirty="0"/>
              <a:t>Course Specific…</a:t>
            </a:r>
          </a:p>
          <a:p>
            <a:r>
              <a:rPr lang="en-US" dirty="0"/>
              <a:t>Appropriate math pathways for students (esp. year 4)</a:t>
            </a:r>
          </a:p>
          <a:p>
            <a:r>
              <a:rPr lang="en-US"/>
              <a:t>World Language</a:t>
            </a:r>
            <a:endParaRPr lang="en-US" dirty="0"/>
          </a:p>
          <a:p>
            <a:r>
              <a:rPr lang="en-US" dirty="0"/>
              <a:t>The Arts</a:t>
            </a:r>
          </a:p>
          <a:p>
            <a:r>
              <a:rPr lang="en-US" dirty="0"/>
              <a:t>Access to appropriate Science, Technology and Engineering courses</a:t>
            </a:r>
          </a:p>
          <a:p>
            <a:r>
              <a:rPr lang="en-US" dirty="0"/>
              <a:t>Maintenance of a course balance for all students, i.e. “my students have too many/not enough &lt;insert course here&gt;”</a:t>
            </a:r>
          </a:p>
          <a:p>
            <a:r>
              <a:rPr lang="en-US" dirty="0"/>
              <a:t>Meeting state law around the physical education requirement</a:t>
            </a:r>
          </a:p>
        </p:txBody>
      </p:sp>
      <p:sp>
        <p:nvSpPr>
          <p:cNvPr id="5" name="Title 4"/>
          <p:cNvSpPr>
            <a:spLocks noGrp="1"/>
          </p:cNvSpPr>
          <p:nvPr>
            <p:ph type="title" idx="4294967295"/>
          </p:nvPr>
        </p:nvSpPr>
        <p:spPr>
          <a:xfrm>
            <a:off x="1215108" y="365125"/>
            <a:ext cx="10138692" cy="1325563"/>
          </a:xfrm>
        </p:spPr>
        <p:txBody>
          <a:bodyPr/>
          <a:lstStyle/>
          <a:p>
            <a:pPr rtl="0" eaLnBrk="1" latinLnBrk="0" hangingPunct="1"/>
            <a:r>
              <a:rPr lang="en-US" sz="1800" kern="1200" dirty="0">
                <a:solidFill>
                  <a:srgbClr val="203B6A"/>
                </a:solidFill>
                <a:effectLst/>
                <a:latin typeface="Segoe UI" panose="020B0502040204020203" pitchFamily="34" charset="0"/>
                <a:ea typeface="+mn-ea"/>
                <a:cs typeface="+mn-cs"/>
              </a:rPr>
              <a:t>Potential risks </a:t>
            </a:r>
            <a:r>
              <a:rPr lang="en-US" sz="1800" dirty="0">
                <a:solidFill>
                  <a:srgbClr val="203B6A"/>
                </a:solidFill>
                <a:latin typeface="Segoe UI" panose="020B0502040204020203" pitchFamily="34" charset="0"/>
                <a:ea typeface="+mn-ea"/>
                <a:cs typeface="+mn-cs"/>
              </a:rPr>
              <a:t>for </a:t>
            </a:r>
            <a:r>
              <a:rPr lang="en-US" sz="1800" kern="1200" dirty="0">
                <a:solidFill>
                  <a:srgbClr val="203B6A"/>
                </a:solidFill>
                <a:effectLst/>
                <a:latin typeface="Segoe UI" panose="020B0502040204020203" pitchFamily="34" charset="0"/>
                <a:ea typeface="+mn-ea"/>
                <a:cs typeface="+mn-cs"/>
              </a:rPr>
              <a:t>not completing </a:t>
            </a:r>
            <a:r>
              <a:rPr lang="en-US" sz="1800" kern="1200" dirty="0" err="1">
                <a:solidFill>
                  <a:srgbClr val="203B6A"/>
                </a:solidFill>
                <a:effectLst/>
                <a:latin typeface="Segoe UI" panose="020B0502040204020203" pitchFamily="34" charset="0"/>
                <a:ea typeface="+mn-ea"/>
                <a:cs typeface="+mn-cs"/>
              </a:rPr>
              <a:t>MassCore</a:t>
            </a:r>
            <a:endParaRPr lang="en-US" dirty="0">
              <a:effectLst/>
            </a:endParaRPr>
          </a:p>
          <a:p>
            <a:endParaRPr lang="en-US" dirty="0"/>
          </a:p>
        </p:txBody>
      </p:sp>
    </p:spTree>
    <p:extLst>
      <p:ext uri="{BB962C8B-B14F-4D97-AF65-F5344CB8AC3E}">
        <p14:creationId xmlns:p14="http://schemas.microsoft.com/office/powerpoint/2010/main" val="3293998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27229C-EC7B-4063-A33B-28A5E87E32ED}" type="slidenum">
              <a:rPr lang="zh-CN" altLang="en-US" smtClean="0"/>
              <a:pPr/>
              <a:t>28</a:t>
            </a:fld>
            <a:endParaRPr lang="zh-CN" altLang="en-US" dirty="0"/>
          </a:p>
        </p:txBody>
      </p:sp>
      <p:sp>
        <p:nvSpPr>
          <p:cNvPr id="3" name="Rectangle 2"/>
          <p:cNvSpPr/>
          <p:nvPr/>
        </p:nvSpPr>
        <p:spPr>
          <a:xfrm>
            <a:off x="632178" y="1379721"/>
            <a:ext cx="10538178" cy="4344779"/>
          </a:xfrm>
          <a:prstGeom prst="rect">
            <a:avLst/>
          </a:prstGeom>
        </p:spPr>
        <p:txBody>
          <a:bodyPr wrap="square">
            <a:spAutoFit/>
          </a:bodyPr>
          <a:lstStyle/>
          <a:p>
            <a:pPr>
              <a:spcBef>
                <a:spcPts val="1000"/>
              </a:spcBef>
            </a:pPr>
            <a:r>
              <a:rPr lang="en-US" sz="2800" b="1" dirty="0">
                <a:solidFill>
                  <a:srgbClr val="101D35"/>
                </a:solidFill>
                <a:latin typeface="Calibri" panose="020F0502020204030204" pitchFamily="34" charset="0"/>
                <a:ea typeface="Calibri" panose="020F0502020204030204" pitchFamily="34" charset="0"/>
              </a:rPr>
              <a:t>My Career and Academic Plan (</a:t>
            </a:r>
            <a:r>
              <a:rPr lang="en-US" sz="2800" b="1" dirty="0" err="1">
                <a:solidFill>
                  <a:srgbClr val="101D35"/>
                </a:solidFill>
                <a:latin typeface="Calibri" panose="020F0502020204030204" pitchFamily="34" charset="0"/>
                <a:ea typeface="Calibri" panose="020F0502020204030204" pitchFamily="34" charset="0"/>
              </a:rPr>
              <a:t>MyCAP</a:t>
            </a:r>
            <a:r>
              <a:rPr lang="en-US" sz="2800" b="1" dirty="0">
                <a:solidFill>
                  <a:srgbClr val="101D35"/>
                </a:solidFill>
                <a:latin typeface="Calibri" panose="020F0502020204030204" pitchFamily="34" charset="0"/>
                <a:ea typeface="Calibri" panose="020F0502020204030204" pitchFamily="34" charset="0"/>
              </a:rPr>
              <a:t>)  </a:t>
            </a:r>
            <a:endParaRPr lang="en-US" sz="2800" b="1" dirty="0">
              <a:latin typeface="Times New Roman" panose="02020603050405020304" pitchFamily="18" charset="0"/>
              <a:ea typeface="Calibri" panose="020F0502020204030204" pitchFamily="34" charset="0"/>
            </a:endParaRPr>
          </a:p>
          <a:p>
            <a:pPr>
              <a:spcBef>
                <a:spcPts val="1000"/>
              </a:spcBef>
            </a:pPr>
            <a:r>
              <a:rPr lang="en-US" sz="2400" dirty="0">
                <a:solidFill>
                  <a:srgbClr val="101D35"/>
                </a:solidFill>
                <a:latin typeface="Calibri" panose="020F0502020204030204" pitchFamily="34" charset="0"/>
                <a:ea typeface="Calibri" panose="020F0502020204030204" pitchFamily="34" charset="0"/>
              </a:rPr>
              <a:t>A student-directed, multiyear process for the development of academic plans, personal/social skills, and career development activities that take into account the student’s unique, self-defined interests, needs, and goals for the attainment of post-secondary success.  </a:t>
            </a:r>
            <a:endParaRPr lang="en-US" sz="24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n-US" sz="2400" dirty="0">
                <a:solidFill>
                  <a:srgbClr val="101D35"/>
                </a:solidFill>
                <a:latin typeface="Calibri" panose="020F0502020204030204" pitchFamily="34" charset="0"/>
                <a:ea typeface="Calibri" panose="020F0502020204030204" pitchFamily="34" charset="0"/>
                <a:cs typeface="Times New Roman" panose="02020603050405020304" pitchFamily="18" charset="0"/>
              </a:rPr>
              <a:t>Engages students in individual college and career planning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400" dirty="0">
                <a:solidFill>
                  <a:srgbClr val="101D35"/>
                </a:solidFill>
                <a:latin typeface="Calibri" panose="020F0502020204030204" pitchFamily="34" charset="0"/>
                <a:ea typeface="Calibri" panose="020F0502020204030204" pitchFamily="34" charset="0"/>
                <a:cs typeface="Times New Roman" panose="02020603050405020304" pitchFamily="18" charset="0"/>
              </a:rPr>
              <a:t>Uses an online platform (</a:t>
            </a:r>
            <a:r>
              <a:rPr lang="en-US" sz="2400" dirty="0" err="1">
                <a:solidFill>
                  <a:srgbClr val="101D35"/>
                </a:solidFill>
                <a:latin typeface="Calibri" panose="020F0502020204030204" pitchFamily="34" charset="0"/>
                <a:ea typeface="Calibri" panose="020F0502020204030204" pitchFamily="34" charset="0"/>
                <a:cs typeface="Times New Roman" panose="02020603050405020304" pitchFamily="18" charset="0"/>
              </a:rPr>
              <a:t>Naviance</a:t>
            </a:r>
            <a:r>
              <a:rPr lang="en-US" sz="2400" dirty="0">
                <a:solidFill>
                  <a:srgbClr val="101D35"/>
                </a:solidFill>
                <a:latin typeface="Calibri" panose="020F0502020204030204" pitchFamily="34" charset="0"/>
                <a:ea typeface="Calibri" panose="020F0502020204030204" pitchFamily="34" charset="0"/>
                <a:cs typeface="Times New Roman" panose="02020603050405020304" pitchFamily="18" charset="0"/>
              </a:rPr>
              <a:t>, MEFA Pathways,  </a:t>
            </a:r>
            <a:r>
              <a:rPr lang="en-US" sz="2400" dirty="0" err="1">
                <a:solidFill>
                  <a:srgbClr val="101D35"/>
                </a:solidFill>
                <a:latin typeface="Calibri" panose="020F0502020204030204" pitchFamily="34" charset="0"/>
                <a:ea typeface="Calibri" panose="020F0502020204030204" pitchFamily="34" charset="0"/>
                <a:cs typeface="Times New Roman" panose="02020603050405020304" pitchFamily="18" charset="0"/>
              </a:rPr>
              <a:t>MassCIS</a:t>
            </a:r>
            <a:r>
              <a:rPr lang="en-US" sz="2400" dirty="0">
                <a:solidFill>
                  <a:srgbClr val="101D35"/>
                </a:solidFill>
                <a:latin typeface="Calibri" panose="020F0502020204030204" pitchFamily="34" charset="0"/>
                <a:ea typeface="Calibri" panose="020F0502020204030204" pitchFamily="34" charset="0"/>
                <a:cs typeface="Times New Roman" panose="02020603050405020304" pitchFamily="18" charset="0"/>
              </a:rPr>
              <a:t>, etc.) to capture the learning and document the achievement of learning objectives at each grade level</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400" dirty="0">
                <a:solidFill>
                  <a:srgbClr val="101D35"/>
                </a:solidFill>
                <a:latin typeface="Calibri" panose="020F0502020204030204" pitchFamily="34" charset="0"/>
                <a:ea typeface="Calibri" panose="020F0502020204030204" pitchFamily="34" charset="0"/>
                <a:cs typeface="Times New Roman" panose="02020603050405020304" pitchFamily="18" charset="0"/>
              </a:rPr>
              <a:t>Provides opportunity for students to connect current learning with future goals</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400" dirty="0">
                <a:solidFill>
                  <a:srgbClr val="101D35"/>
                </a:solidFill>
                <a:latin typeface="Calibri" panose="020F0502020204030204" pitchFamily="34" charset="0"/>
                <a:ea typeface="Calibri" panose="020F0502020204030204" pitchFamily="34" charset="0"/>
                <a:cs typeface="Times New Roman" panose="02020603050405020304" pitchFamily="18" charset="0"/>
              </a:rPr>
              <a:t>Leads students to choose a more rigorous course of study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itle 4"/>
          <p:cNvSpPr>
            <a:spLocks noGrp="1"/>
          </p:cNvSpPr>
          <p:nvPr>
            <p:ph type="title" idx="4294967295"/>
          </p:nvPr>
        </p:nvSpPr>
        <p:spPr/>
        <p:txBody>
          <a:bodyPr/>
          <a:lstStyle/>
          <a:p>
            <a:pPr rtl="0" eaLnBrk="1" latinLnBrk="0" hangingPunct="1"/>
            <a:r>
              <a:rPr lang="en-US" sz="3600" kern="1200" dirty="0">
                <a:solidFill>
                  <a:srgbClr val="203B6A"/>
                </a:solidFill>
                <a:effectLst/>
                <a:latin typeface="Segoe UI" panose="020B0502040204020203" pitchFamily="34" charset="0"/>
                <a:ea typeface="+mn-ea"/>
                <a:cs typeface="+mn-cs"/>
              </a:rPr>
              <a:t>Developing an Individual Plan for Success</a:t>
            </a:r>
            <a:endParaRPr lang="en-US" dirty="0">
              <a:effectLst/>
            </a:endParaRPr>
          </a:p>
          <a:p>
            <a:endParaRPr lang="en-US" dirty="0"/>
          </a:p>
        </p:txBody>
      </p:sp>
    </p:spTree>
    <p:extLst>
      <p:ext uri="{BB962C8B-B14F-4D97-AF65-F5344CB8AC3E}">
        <p14:creationId xmlns:p14="http://schemas.microsoft.com/office/powerpoint/2010/main" val="2180072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57426" y="2280443"/>
            <a:ext cx="10515600" cy="1325563"/>
          </a:xfrm>
        </p:spPr>
        <p:txBody>
          <a:bodyPr/>
          <a:lstStyle/>
          <a:p>
            <a:r>
              <a:rPr lang="en-US" altLang="zh-CN" sz="4000" dirty="0">
                <a:solidFill>
                  <a:schemeClr val="accent1">
                    <a:lumMod val="50000"/>
                  </a:schemeClr>
                </a:solidFill>
                <a:latin typeface="Segoe SemiBold" panose="020B0703040204020203"/>
              </a:rPr>
              <a:t>State Definition of College and Career Readiness and Civic Preparation</a:t>
            </a:r>
          </a:p>
        </p:txBody>
      </p:sp>
      <p:sp>
        <p:nvSpPr>
          <p:cNvPr id="2" name="文本框 1" descr="0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01</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Tree>
    <p:extLst>
      <p:ext uri="{BB962C8B-B14F-4D97-AF65-F5344CB8AC3E}">
        <p14:creationId xmlns:p14="http://schemas.microsoft.com/office/powerpoint/2010/main" val="1350330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College and Career Readiness and Civic Preparation</a:t>
            </a:r>
          </a:p>
        </p:txBody>
      </p:sp>
      <p:sp>
        <p:nvSpPr>
          <p:cNvPr id="9" name="Content Placeholder 8"/>
          <p:cNvSpPr>
            <a:spLocks noGrp="1"/>
          </p:cNvSpPr>
          <p:nvPr>
            <p:ph idx="1"/>
          </p:nvPr>
        </p:nvSpPr>
        <p:spPr>
          <a:xfrm>
            <a:off x="567743" y="1230403"/>
            <a:ext cx="11370972" cy="5049746"/>
          </a:xfrm>
        </p:spPr>
        <p:txBody>
          <a:bodyPr/>
          <a:lstStyle/>
          <a:p>
            <a:pPr marL="0" indent="0">
              <a:buNone/>
            </a:pPr>
            <a:r>
              <a:rPr lang="en-US" dirty="0"/>
              <a:t>Massachusetts students who are college and career ready and prepared for civic life will demonstrate the knowledge, skills and abilities that are necessary to successfully complete entry-level, credit-bearing college courses, participate in certificate or workplace training programs, enter economically viable career pathways, and engage as active and responsible citizens in our democracy.</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4</a:t>
            </a:fld>
            <a:endParaRPr lang="zh-CN" altLang="en-US" dirty="0"/>
          </a:p>
        </p:txBody>
      </p:sp>
    </p:spTree>
    <p:extLst>
      <p:ext uri="{BB962C8B-B14F-4D97-AF65-F5344CB8AC3E}">
        <p14:creationId xmlns:p14="http://schemas.microsoft.com/office/powerpoint/2010/main" val="3958641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College and Career Readiness and Civic Preparation</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5</a:t>
            </a:fld>
            <a:endParaRPr lang="zh-CN" altLang="en-US" dirty="0"/>
          </a:p>
        </p:txBody>
      </p:sp>
      <p:pic>
        <p:nvPicPr>
          <p:cNvPr id="1026" name="Picture 2" descr="All young people must be prepared for Successful Careers with knowledge, skills and expereince for College and Career Readiness. Workplace readiness, Academic and Personal/Social Development domains">
            <a:extLst>
              <a:ext uri="{FF2B5EF4-FFF2-40B4-BE49-F238E27FC236}">
                <a16:creationId xmlns:a16="http://schemas.microsoft.com/office/drawing/2014/main" id="{181E1DB9-1CCE-463E-9AB8-01A4549D36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76" r="16188"/>
          <a:stretch/>
        </p:blipFill>
        <p:spPr bwMode="auto">
          <a:xfrm>
            <a:off x="292100" y="1171568"/>
            <a:ext cx="5372100" cy="51847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48B1082-4C65-45AF-B4F0-ED2C75ED96F2}"/>
              </a:ext>
            </a:extLst>
          </p:cNvPr>
          <p:cNvSpPr txBox="1"/>
          <p:nvPr/>
        </p:nvSpPr>
        <p:spPr>
          <a:xfrm>
            <a:off x="6096000" y="1701800"/>
            <a:ext cx="5372100" cy="3046988"/>
          </a:xfrm>
          <a:prstGeom prst="rect">
            <a:avLst/>
          </a:prstGeom>
          <a:noFill/>
        </p:spPr>
        <p:txBody>
          <a:bodyPr wrap="square" rtlCol="0">
            <a:spAutoFit/>
          </a:bodyPr>
          <a:lstStyle/>
          <a:p>
            <a:r>
              <a:rPr lang="en-US" sz="2400" dirty="0">
                <a:solidFill>
                  <a:schemeClr val="accent1">
                    <a:lumMod val="50000"/>
                  </a:schemeClr>
                </a:solidFill>
                <a:latin typeface="Segoe UI" panose="020B0502040204020203" pitchFamily="34" charset="0"/>
                <a:cs typeface="Segoe UI" panose="020B0502040204020203" pitchFamily="34" charset="0"/>
              </a:rPr>
              <a:t>The Commonwealth has defined a set of learning competencies, intellectual capacities and experiences essential for all students to become lifelong learners; positive contributors to their families, workplaces and communities; and successfully engaged citizens of a global 21st century.</a:t>
            </a:r>
          </a:p>
        </p:txBody>
      </p:sp>
      <p:sp>
        <p:nvSpPr>
          <p:cNvPr id="7" name="Rectangle 6">
            <a:extLst>
              <a:ext uri="{FF2B5EF4-FFF2-40B4-BE49-F238E27FC236}">
                <a16:creationId xmlns:a16="http://schemas.microsoft.com/office/drawing/2014/main" id="{21035CFD-7F8C-4423-A29E-5D24EAE962DC}"/>
              </a:ext>
            </a:extLst>
          </p:cNvPr>
          <p:cNvSpPr/>
          <p:nvPr/>
        </p:nvSpPr>
        <p:spPr>
          <a:xfrm>
            <a:off x="6096000" y="5181440"/>
            <a:ext cx="6096000" cy="830997"/>
          </a:xfrm>
          <a:prstGeom prst="rect">
            <a:avLst/>
          </a:prstGeom>
        </p:spPr>
        <p:txBody>
          <a:bodyPr>
            <a:spAutoFit/>
          </a:bodyPr>
          <a:lstStyle/>
          <a:p>
            <a:r>
              <a:rPr lang="en-US" altLang="zh-CN" sz="2400" dirty="0">
                <a:solidFill>
                  <a:schemeClr val="accent1">
                    <a:lumMod val="50000"/>
                  </a:schemeClr>
                </a:solidFill>
                <a:latin typeface="Segoe UI" panose="020B0502040204020203" pitchFamily="34" charset="0"/>
                <a:cs typeface="Segoe UI" panose="020B0502040204020203" pitchFamily="34" charset="0"/>
                <a:hlinkClick r:id="rId3"/>
              </a:rPr>
              <a:t>Massachusetts Definition of College &amp; Career Readiness &amp; Civic Preparation</a:t>
            </a:r>
            <a:endParaRPr lang="zh-CN" altLang="en-US" sz="2400" dirty="0">
              <a:solidFill>
                <a:schemeClr val="accent1">
                  <a:lumMod val="5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93480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College and Career Readiness and Civic Preparation</a:t>
            </a:r>
          </a:p>
        </p:txBody>
      </p:sp>
      <p:sp>
        <p:nvSpPr>
          <p:cNvPr id="9" name="Content Placeholder 8"/>
          <p:cNvSpPr>
            <a:spLocks noGrp="1"/>
          </p:cNvSpPr>
          <p:nvPr>
            <p:ph idx="1"/>
          </p:nvPr>
        </p:nvSpPr>
        <p:spPr>
          <a:xfrm>
            <a:off x="567743" y="1230403"/>
            <a:ext cx="11370972" cy="5049746"/>
          </a:xfrm>
        </p:spPr>
        <p:txBody>
          <a:bodyPr/>
          <a:lstStyle/>
          <a:p>
            <a:pPr marL="0" indent="0">
              <a:buNone/>
            </a:pPr>
            <a:r>
              <a:rPr lang="en-US" dirty="0"/>
              <a:t>Beyond achieving college and career ready levels of competence in English Language Arts / Literacy and Mathematics, all high school students should:</a:t>
            </a:r>
          </a:p>
          <a:p>
            <a:r>
              <a:rPr lang="en-US" sz="2400" dirty="0">
                <a:solidFill>
                  <a:srgbClr val="E38526"/>
                </a:solidFill>
              </a:rPr>
              <a:t>Develop a foundation in the academic disciplines identified in the MassCore course of study;</a:t>
            </a:r>
          </a:p>
          <a:p>
            <a:r>
              <a:rPr lang="en-US" sz="2400" dirty="0">
                <a:solidFill>
                  <a:srgbClr val="E38526"/>
                </a:solidFill>
              </a:rPr>
              <a:t>Build competencies for workplace readiness as articulated in the </a:t>
            </a:r>
            <a:r>
              <a:rPr lang="en-US" sz="2400" dirty="0">
                <a:solidFill>
                  <a:srgbClr val="E38526"/>
                </a:solidFill>
                <a:hlinkClick r:id="rId2"/>
              </a:rPr>
              <a:t>Integrating College and Career Task Force Report</a:t>
            </a:r>
            <a:r>
              <a:rPr lang="en-US" sz="2400" dirty="0">
                <a:solidFill>
                  <a:srgbClr val="E38526"/>
                </a:solidFill>
              </a:rPr>
              <a:t>; and </a:t>
            </a:r>
          </a:p>
          <a:p>
            <a:r>
              <a:rPr lang="en-US" sz="2400" dirty="0">
                <a:solidFill>
                  <a:srgbClr val="E38526"/>
                </a:solidFill>
              </a:rPr>
              <a:t>focus on applying academic strategies to problem solving in diverse professional and life contexts, appropriate to individual student goals.</a:t>
            </a:r>
            <a:endParaRPr lang="en-US" sz="4400" dirty="0">
              <a:solidFill>
                <a:srgbClr val="E38526"/>
              </a:solidFill>
            </a:endParaRP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6</a:t>
            </a:fld>
            <a:endParaRPr lang="zh-CN" altLang="en-US" dirty="0"/>
          </a:p>
        </p:txBody>
      </p:sp>
    </p:spTree>
    <p:extLst>
      <p:ext uri="{BB962C8B-B14F-4D97-AF65-F5344CB8AC3E}">
        <p14:creationId xmlns:p14="http://schemas.microsoft.com/office/powerpoint/2010/main" val="3856848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descr="02">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02</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descr="MassCore Framework&#10;">
            <a:extLst>
              <a:ext uri="{FF2B5EF4-FFF2-40B4-BE49-F238E27FC236}">
                <a16:creationId xmlns:a16="http://schemas.microsoft.com/office/drawing/2014/main" id="{CD1339F8-8D02-41F1-BC13-8A7F7814425B}"/>
              </a:ext>
            </a:extLst>
          </p:cNvPr>
          <p:cNvSpPr txBox="1"/>
          <p:nvPr/>
        </p:nvSpPr>
        <p:spPr>
          <a:xfrm>
            <a:off x="2220605" y="1967876"/>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en-US" altLang="zh-CN" sz="4000" dirty="0">
              <a:solidFill>
                <a:schemeClr val="accent1">
                  <a:lumMod val="50000"/>
                </a:schemeClr>
              </a:solidFill>
            </a:endParaRPr>
          </a:p>
        </p:txBody>
      </p:sp>
      <p:sp>
        <p:nvSpPr>
          <p:cNvPr id="4" name="Title 3"/>
          <p:cNvSpPr>
            <a:spLocks noGrp="1"/>
          </p:cNvSpPr>
          <p:nvPr>
            <p:ph type="title"/>
          </p:nvPr>
        </p:nvSpPr>
        <p:spPr>
          <a:xfrm>
            <a:off x="2101312" y="2379905"/>
            <a:ext cx="10515600" cy="1325563"/>
          </a:xfr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000" kern="1200" baseline="0" dirty="0" err="1">
                <a:solidFill>
                  <a:schemeClr val="tx1"/>
                </a:solidFill>
                <a:effectLst/>
                <a:latin typeface="Segoe UI Semibold" panose="020B0702040204020203" pitchFamily="34" charset="0"/>
                <a:ea typeface="+mj-ea"/>
                <a:cs typeface="Segoe UI Semibold" panose="020B0702040204020203" pitchFamily="34" charset="0"/>
              </a:rPr>
              <a:t>MassCore</a:t>
            </a:r>
            <a:r>
              <a:rPr lang="en-US" sz="3000" kern="1200" baseline="0" dirty="0">
                <a:solidFill>
                  <a:schemeClr val="tx1"/>
                </a:solidFill>
                <a:effectLst/>
                <a:latin typeface="Segoe UI Semibold" panose="020B0702040204020203" pitchFamily="34" charset="0"/>
                <a:ea typeface="+mj-ea"/>
                <a:cs typeface="Segoe UI Semibold" panose="020B0702040204020203" pitchFamily="34" charset="0"/>
              </a:rPr>
              <a:t> Framework</a:t>
            </a:r>
            <a:endParaRPr lang="en-US" dirty="0">
              <a:effectLst/>
            </a:endParaRPr>
          </a:p>
          <a:p>
            <a:endParaRPr lang="en-US" dirty="0"/>
          </a:p>
        </p:txBody>
      </p:sp>
    </p:spTree>
    <p:extLst>
      <p:ext uri="{BB962C8B-B14F-4D97-AF65-F5344CB8AC3E}">
        <p14:creationId xmlns:p14="http://schemas.microsoft.com/office/powerpoint/2010/main" val="2155124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a:t>MassCore</a:t>
            </a:r>
            <a:endParaRPr lang="en-US" dirty="0"/>
          </a:p>
        </p:txBody>
      </p:sp>
      <p:sp>
        <p:nvSpPr>
          <p:cNvPr id="9" name="Content Placeholder 8"/>
          <p:cNvSpPr>
            <a:spLocks noGrp="1"/>
          </p:cNvSpPr>
          <p:nvPr>
            <p:ph idx="1"/>
          </p:nvPr>
        </p:nvSpPr>
        <p:spPr>
          <a:xfrm>
            <a:off x="567743" y="1230403"/>
            <a:ext cx="11370972" cy="5049746"/>
          </a:xfrm>
        </p:spPr>
        <p:txBody>
          <a:bodyPr/>
          <a:lstStyle/>
          <a:p>
            <a:pPr marL="0" indent="0">
              <a:buNone/>
            </a:pPr>
            <a:r>
              <a:rPr lang="en-US" dirty="0"/>
              <a:t>Adopted by the Board of Elementary and Secondary Education in 2007 and amended in 2018, MassCore is a state-recommended program of study intended to align high school coursework with college and workforce expectations.</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8</a:t>
            </a:fld>
            <a:endParaRPr lang="zh-CN" altLang="en-US" dirty="0"/>
          </a:p>
        </p:txBody>
      </p:sp>
    </p:spTree>
    <p:extLst>
      <p:ext uri="{BB962C8B-B14F-4D97-AF65-F5344CB8AC3E}">
        <p14:creationId xmlns:p14="http://schemas.microsoft.com/office/powerpoint/2010/main" val="3767596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Program of Studies</a:t>
            </a:r>
          </a:p>
        </p:txBody>
      </p:sp>
      <p:sp>
        <p:nvSpPr>
          <p:cNvPr id="9" name="Content Placeholder 8"/>
          <p:cNvSpPr>
            <a:spLocks noGrp="1"/>
          </p:cNvSpPr>
          <p:nvPr>
            <p:ph idx="1"/>
          </p:nvPr>
        </p:nvSpPr>
        <p:spPr>
          <a:xfrm>
            <a:off x="567743" y="1230403"/>
            <a:ext cx="11370972" cy="5049746"/>
          </a:xfrm>
        </p:spPr>
        <p:txBody>
          <a:bodyPr/>
          <a:lstStyle/>
          <a:p>
            <a:pPr marL="0" indent="0">
              <a:buNone/>
            </a:pPr>
            <a:r>
              <a:rPr lang="en-US" dirty="0"/>
              <a:t>The program of studies includes successful completion of four units of English, four units of mathematics, three units of a lab-based science, three units of history, two units of the same world language, one unit of the arts, and five additional "core" courses.</a:t>
            </a:r>
          </a:p>
          <a:p>
            <a:r>
              <a:rPr lang="en-US" sz="2400" dirty="0">
                <a:solidFill>
                  <a:srgbClr val="E38526"/>
                </a:solidFill>
              </a:rPr>
              <a:t>Certain computer science courses can substitute for either a laboratory science course or a mathematics course.</a:t>
            </a:r>
          </a:p>
          <a:p>
            <a:endParaRPr lang="en-US" dirty="0"/>
          </a:p>
          <a:p>
            <a:pPr marL="0" indent="0">
              <a:buNone/>
            </a:pPr>
            <a:endParaRPr lang="en-US"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9</a:t>
            </a:fld>
            <a:endParaRPr lang="zh-CN" altLang="en-US" dirty="0"/>
          </a:p>
        </p:txBody>
      </p:sp>
    </p:spTree>
    <p:extLst>
      <p:ext uri="{BB962C8B-B14F-4D97-AF65-F5344CB8AC3E}">
        <p14:creationId xmlns:p14="http://schemas.microsoft.com/office/powerpoint/2010/main" val="1105679033"/>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68B9A924C50B4E83B552A1AE49283C" ma:contentTypeVersion="13" ma:contentTypeDescription="Create a new document." ma:contentTypeScope="" ma:versionID="955ed1f4332813c4a626007f66bc22f0">
  <xsd:schema xmlns:xsd="http://www.w3.org/2001/XMLSchema" xmlns:xs="http://www.w3.org/2001/XMLSchema" xmlns:p="http://schemas.microsoft.com/office/2006/metadata/properties" xmlns:ns2="6cc6ac48-9972-4fdd-8495-0ab5ba7fdac9" xmlns:ns3="c7223b7f-d29a-40a7-89e9-7fcbaea795a5" targetNamespace="http://schemas.microsoft.com/office/2006/metadata/properties" ma:root="true" ma:fieldsID="f41cf15dccbd5828d00b0a9db24ead87" ns2:_="" ns3:_="">
    <xsd:import namespace="6cc6ac48-9972-4fdd-8495-0ab5ba7fdac9"/>
    <xsd:import namespace="c7223b7f-d29a-40a7-89e9-7fcbaea795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6ac48-9972-4fdd-8495-0ab5ba7fd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223b7f-d29a-40a7-89e9-7fcbaea795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18680e48-e4c8-42e1-b5db-82ebe673ee82}" ma:internalName="TaxCatchAll" ma:showField="CatchAllData" ma:web="c7223b7f-d29a-40a7-89e9-7fcbaea795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7223b7f-d29a-40a7-89e9-7fcbaea795a5" xsi:nil="true"/>
    <lcf76f155ced4ddcb4097134ff3c332f xmlns="6cc6ac48-9972-4fdd-8495-0ab5ba7fdac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3AE33B6-15FA-4895-BB69-A6C79C79B78F}">
  <ds:schemaRefs>
    <ds:schemaRef ds:uri="http://schemas.microsoft.com/sharepoint/v3/contenttype/forms"/>
  </ds:schemaRefs>
</ds:datastoreItem>
</file>

<file path=customXml/itemProps2.xml><?xml version="1.0" encoding="utf-8"?>
<ds:datastoreItem xmlns:ds="http://schemas.openxmlformats.org/officeDocument/2006/customXml" ds:itemID="{D78B9694-FBBE-418E-A0A1-680C2AEDAE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c6ac48-9972-4fdd-8495-0ab5ba7fdac9"/>
    <ds:schemaRef ds:uri="c7223b7f-d29a-40a7-89e9-7fcbaea795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D240A0-C390-430B-8C20-7D1A0D63C603}">
  <ds:schemaRefs>
    <ds:schemaRef ds:uri="http://schemas.microsoft.com/office/infopath/2007/PartnerControls"/>
    <ds:schemaRef ds:uri="http://schemas.microsoft.com/office/2006/documentManagement/types"/>
    <ds:schemaRef ds:uri="http://schemas.microsoft.com/office/2006/metadata/properties"/>
    <ds:schemaRef ds:uri="http://purl.org/dc/elements/1.1/"/>
    <ds:schemaRef ds:uri="0a4e05da-b9bc-4326-ad73-01ef31b95567"/>
    <ds:schemaRef ds:uri="733efe1c-5bbe-4968-87dc-d400e65c879f"/>
    <ds:schemaRef ds:uri="http://purl.org/dc/terms/"/>
    <ds:schemaRef ds:uri="http://schemas.openxmlformats.org/package/2006/metadata/core-properties"/>
    <ds:schemaRef ds:uri="http://www.w3.org/XML/1998/namespace"/>
    <ds:schemaRef ds:uri="http://purl.org/dc/dcmitype/"/>
    <ds:schemaRef ds:uri="c7223b7f-d29a-40a7-89e9-7fcbaea795a5"/>
    <ds:schemaRef ds:uri="6cc6ac48-9972-4fdd-8495-0ab5ba7fdac9"/>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16598</TotalTime>
  <Words>2377</Words>
  <Application>Microsoft Office PowerPoint</Application>
  <PresentationFormat>Widescreen</PresentationFormat>
  <Paragraphs>169</Paragraphs>
  <Slides>28</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等线</vt:lpstr>
      <vt:lpstr>Segoe</vt:lpstr>
      <vt:lpstr>Segoe SemiBold</vt:lpstr>
      <vt:lpstr>Arial</vt:lpstr>
      <vt:lpstr>Calibri</vt:lpstr>
      <vt:lpstr>Courier New</vt:lpstr>
      <vt:lpstr>Segoe UI</vt:lpstr>
      <vt:lpstr>Segoe UI Semibold</vt:lpstr>
      <vt:lpstr>Times New Roman</vt:lpstr>
      <vt:lpstr>Wingdings</vt:lpstr>
      <vt:lpstr>ESE​​</vt:lpstr>
      <vt:lpstr>MassCore</vt:lpstr>
      <vt:lpstr>CONTENTS</vt:lpstr>
      <vt:lpstr>State Definition of College and Career Readiness and Civic Preparation</vt:lpstr>
      <vt:lpstr>College and Career Readiness and Civic Preparation</vt:lpstr>
      <vt:lpstr>College and Career Readiness and Civic Preparation</vt:lpstr>
      <vt:lpstr>College and Career Readiness and Civic Preparation</vt:lpstr>
      <vt:lpstr>MassCore Framework </vt:lpstr>
      <vt:lpstr>MassCore</vt:lpstr>
      <vt:lpstr>Program of Studies</vt:lpstr>
      <vt:lpstr>MassCore Framework</vt:lpstr>
      <vt:lpstr>Additional Core Courses and Learning Opportunities</vt:lpstr>
      <vt:lpstr>Additional Core Courses</vt:lpstr>
      <vt:lpstr>Additional Learning Opportunities</vt:lpstr>
      <vt:lpstr>Additional Learning Opportunities (Continued)</vt:lpstr>
      <vt:lpstr>Additional Learning Opportunities (Continued)</vt:lpstr>
      <vt:lpstr>What the Data Say</vt:lpstr>
      <vt:lpstr>What are the benefits of MassCore?</vt:lpstr>
      <vt:lpstr>Where do we stand with MassCore completion?</vt:lpstr>
      <vt:lpstr>Opportunity Gaps Continue to exist</vt:lpstr>
      <vt:lpstr>Critical Statewide Issues</vt:lpstr>
      <vt:lpstr>Critical Statewide Issue #1: Access</vt:lpstr>
      <vt:lpstr>Critical Statewide Issue #2: Participation</vt:lpstr>
      <vt:lpstr>Critical Statewide Issue #3: Performance</vt:lpstr>
      <vt:lpstr>Guiding Questions for Further Discussion</vt:lpstr>
      <vt:lpstr>Guiding Questions for Further Discussion</vt:lpstr>
      <vt:lpstr>Guiding Questions for Further Discussion (Continued)</vt:lpstr>
      <vt:lpstr>Potential risks for not completing MassCore </vt:lpstr>
      <vt:lpstr>Developing an Individual Plan for Success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MassCore PowerPoint Presentation — July 2022</dc:title>
  <dc:creator>DESE</dc:creator>
  <cp:lastModifiedBy>Zou, Dong (EOE)</cp:lastModifiedBy>
  <cp:revision>62</cp:revision>
  <cp:lastPrinted>2017-08-07T14:46:10Z</cp:lastPrinted>
  <dcterms:created xsi:type="dcterms:W3CDTF">2018-07-30T16:55:16Z</dcterms:created>
  <dcterms:modified xsi:type="dcterms:W3CDTF">2024-01-05T20:01:02Z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Jan 5 2024 12:00AM</vt:lpwstr>
  </property>
</Properties>
</file>