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336" r:id="rId5"/>
    <p:sldId id="487" r:id="rId6"/>
    <p:sldId id="525" r:id="rId7"/>
    <p:sldId id="526" r:id="rId8"/>
    <p:sldId id="387" r:id="rId9"/>
    <p:sldId id="531" r:id="rId10"/>
    <p:sldId id="532" r:id="rId11"/>
    <p:sldId id="529" r:id="rId12"/>
    <p:sldId id="2141411985" r:id="rId13"/>
    <p:sldId id="2141411992" r:id="rId14"/>
    <p:sldId id="2141411991" r:id="rId15"/>
    <p:sldId id="2141411989" r:id="rId16"/>
    <p:sldId id="2141411984" r:id="rId17"/>
    <p:sldId id="263" r:id="rId18"/>
    <p:sldId id="523" r:id="rId19"/>
    <p:sldId id="533" r:id="rId20"/>
    <p:sldId id="2141411993" r:id="rId21"/>
    <p:sldId id="293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pleyard, Jennifer (DESE)" initials="A(" lastIdx="4" clrIdx="0">
    <p:extLst>
      <p:ext uri="{19B8F6BF-5375-455C-9EA6-DF929625EA0E}">
        <p15:presenceInfo xmlns:p15="http://schemas.microsoft.com/office/powerpoint/2012/main" userId="S::jennifer.e.appleyard@mass.gov::ab913637-a3d2-4f92-9d5b-c59339f2fc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FBC46-49F6-4CD4-B479-03FE5CC8309F}" v="1450" dt="2022-04-04T20:52:58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754" autoAdjust="0"/>
    <p:restoredTop sz="86388" autoAdjust="0"/>
  </p:normalViewPr>
  <p:slideViewPr>
    <p:cSldViewPr snapToGrid="0">
      <p:cViewPr varScale="1">
        <p:scale>
          <a:sx n="88" d="100"/>
          <a:sy n="88" d="100"/>
        </p:scale>
        <p:origin x="114" y="108"/>
      </p:cViewPr>
      <p:guideLst/>
    </p:cSldViewPr>
  </p:slideViewPr>
  <p:outlineViewPr>
    <p:cViewPr>
      <p:scale>
        <a:sx n="33" d="100"/>
        <a:sy n="33" d="100"/>
      </p:scale>
      <p:origin x="0" y="-86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E51A3-CD59-46AA-8C96-22A4CA2B91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2ABC4EC-717C-47A7-81B7-5AACAD23A2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Report 2022 Overview</a:t>
          </a:r>
          <a:endParaRPr lang="en-US" dirty="0"/>
        </a:p>
      </dgm:t>
    </dgm:pt>
    <dgm:pt modelId="{6F24BEDB-6965-4236-9F49-EB7AEEEDDE18}" type="parTrans" cxnId="{A577F3F0-C290-40E1-BE36-AF98EE512D88}">
      <dgm:prSet/>
      <dgm:spPr/>
      <dgm:t>
        <a:bodyPr/>
        <a:lstStyle/>
        <a:p>
          <a:endParaRPr lang="en-US"/>
        </a:p>
      </dgm:t>
    </dgm:pt>
    <dgm:pt modelId="{9FB50D77-D341-449A-A558-CF76A98DC234}" type="sibTrans" cxnId="{A577F3F0-C290-40E1-BE36-AF98EE512D88}">
      <dgm:prSet/>
      <dgm:spPr/>
      <dgm:t>
        <a:bodyPr/>
        <a:lstStyle/>
        <a:p>
          <a:endParaRPr lang="en-US"/>
        </a:p>
      </dgm:t>
    </dgm:pt>
    <dgm:pt modelId="{56DF39EB-3576-458E-9440-E47492F5AE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Core Indicator Definitions</a:t>
          </a:r>
          <a:endParaRPr lang="en-US"/>
        </a:p>
      </dgm:t>
    </dgm:pt>
    <dgm:pt modelId="{CD75B702-C287-41D1-99A4-E248EB107F42}" type="parTrans" cxnId="{28147D0B-31FF-4E45-A197-994CBD471CF4}">
      <dgm:prSet/>
      <dgm:spPr/>
      <dgm:t>
        <a:bodyPr/>
        <a:lstStyle/>
        <a:p>
          <a:endParaRPr lang="en-US"/>
        </a:p>
      </dgm:t>
    </dgm:pt>
    <dgm:pt modelId="{3967BFCD-7F3D-41DD-837B-81BD7C1C6B91}" type="sibTrans" cxnId="{28147D0B-31FF-4E45-A197-994CBD471CF4}">
      <dgm:prSet/>
      <dgm:spPr/>
      <dgm:t>
        <a:bodyPr/>
        <a:lstStyle/>
        <a:p>
          <a:endParaRPr lang="en-US"/>
        </a:p>
      </dgm:t>
    </dgm:pt>
    <dgm:pt modelId="{FFD83165-C772-46C2-BC3B-1F3ADA2E5B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Student Examples</a:t>
          </a:r>
          <a:endParaRPr lang="en-US" dirty="0"/>
        </a:p>
      </dgm:t>
    </dgm:pt>
    <dgm:pt modelId="{5872981B-6285-46D2-ADC5-BC288AFA9B51}" type="parTrans" cxnId="{49CF0853-7836-450F-8FA4-5204519AA725}">
      <dgm:prSet/>
      <dgm:spPr/>
      <dgm:t>
        <a:bodyPr/>
        <a:lstStyle/>
        <a:p>
          <a:endParaRPr lang="en-US"/>
        </a:p>
      </dgm:t>
    </dgm:pt>
    <dgm:pt modelId="{FC49DB36-351A-419B-8C99-24ACD337CD6E}" type="sibTrans" cxnId="{49CF0853-7836-450F-8FA4-5204519AA725}">
      <dgm:prSet/>
      <dgm:spPr/>
      <dgm:t>
        <a:bodyPr/>
        <a:lstStyle/>
        <a:p>
          <a:endParaRPr lang="en-US"/>
        </a:p>
      </dgm:t>
    </dgm:pt>
    <dgm:pt modelId="{4DC613EF-8962-4190-B70C-68141DECF2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Resources</a:t>
          </a:r>
          <a:endParaRPr lang="en-US"/>
        </a:p>
      </dgm:t>
    </dgm:pt>
    <dgm:pt modelId="{CD275A59-60EC-43E7-B185-D8EE19CC636B}" type="parTrans" cxnId="{548058C2-7479-4F52-A1DE-14CF561C5923}">
      <dgm:prSet/>
      <dgm:spPr/>
      <dgm:t>
        <a:bodyPr/>
        <a:lstStyle/>
        <a:p>
          <a:endParaRPr lang="en-US"/>
        </a:p>
      </dgm:t>
    </dgm:pt>
    <dgm:pt modelId="{D1018700-7C61-48D9-B53F-44D8BE4A86E4}" type="sibTrans" cxnId="{548058C2-7479-4F52-A1DE-14CF561C5923}">
      <dgm:prSet/>
      <dgm:spPr/>
      <dgm:t>
        <a:bodyPr/>
        <a:lstStyle/>
        <a:p>
          <a:endParaRPr lang="en-US"/>
        </a:p>
      </dgm:t>
    </dgm:pt>
    <dgm:pt modelId="{3ECC341A-7E01-46A2-8B8E-339268C810B4}" type="pres">
      <dgm:prSet presAssocID="{4EDE51A3-CD59-46AA-8C96-22A4CA2B915B}" presName="root" presStyleCnt="0">
        <dgm:presLayoutVars>
          <dgm:dir/>
          <dgm:resizeHandles val="exact"/>
        </dgm:presLayoutVars>
      </dgm:prSet>
      <dgm:spPr/>
    </dgm:pt>
    <dgm:pt modelId="{5E189ED8-6B98-4636-A6CB-CD272941BB04}" type="pres">
      <dgm:prSet presAssocID="{82ABC4EC-717C-47A7-81B7-5AACAD23A21C}" presName="compNode" presStyleCnt="0"/>
      <dgm:spPr/>
    </dgm:pt>
    <dgm:pt modelId="{70EA1744-76F8-4A47-8363-D01B66F9B434}" type="pres">
      <dgm:prSet presAssocID="{82ABC4EC-717C-47A7-81B7-5AACAD23A21C}" presName="bgRect" presStyleLbl="bgShp" presStyleIdx="0" presStyleCnt="4"/>
      <dgm:spPr/>
    </dgm:pt>
    <dgm:pt modelId="{118F82BD-2A82-4A51-8225-3CBB483CF30C}" type="pres">
      <dgm:prSet presAssocID="{82ABC4EC-717C-47A7-81B7-5AACAD23A21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BAE29A6-4F76-47DF-8541-64566C8DFB0A}" type="pres">
      <dgm:prSet presAssocID="{82ABC4EC-717C-47A7-81B7-5AACAD23A21C}" presName="spaceRect" presStyleCnt="0"/>
      <dgm:spPr/>
    </dgm:pt>
    <dgm:pt modelId="{C61B0FC7-AC5F-48D1-8741-AA0D2B63B785}" type="pres">
      <dgm:prSet presAssocID="{82ABC4EC-717C-47A7-81B7-5AACAD23A21C}" presName="parTx" presStyleLbl="revTx" presStyleIdx="0" presStyleCnt="4">
        <dgm:presLayoutVars>
          <dgm:chMax val="0"/>
          <dgm:chPref val="0"/>
        </dgm:presLayoutVars>
      </dgm:prSet>
      <dgm:spPr/>
    </dgm:pt>
    <dgm:pt modelId="{869C031E-4550-481A-8625-77F6CBF6AD46}" type="pres">
      <dgm:prSet presAssocID="{9FB50D77-D341-449A-A558-CF76A98DC234}" presName="sibTrans" presStyleCnt="0"/>
      <dgm:spPr/>
    </dgm:pt>
    <dgm:pt modelId="{16C70C07-BCE9-4718-8E4A-DFA46F9CEBF4}" type="pres">
      <dgm:prSet presAssocID="{56DF39EB-3576-458E-9440-E47492F5AEE2}" presName="compNode" presStyleCnt="0"/>
      <dgm:spPr/>
    </dgm:pt>
    <dgm:pt modelId="{BC33138D-2173-49C1-98AA-3F973F02B87B}" type="pres">
      <dgm:prSet presAssocID="{56DF39EB-3576-458E-9440-E47492F5AEE2}" presName="bgRect" presStyleLbl="bgShp" presStyleIdx="1" presStyleCnt="4"/>
      <dgm:spPr/>
    </dgm:pt>
    <dgm:pt modelId="{7E2F1C0F-FDBA-4EC1-80DD-67EA459D0799}" type="pres">
      <dgm:prSet presAssocID="{56DF39EB-3576-458E-9440-E47492F5AEE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4D1083DC-8B07-4AB2-A9E8-1E7F8115CD12}" type="pres">
      <dgm:prSet presAssocID="{56DF39EB-3576-458E-9440-E47492F5AEE2}" presName="spaceRect" presStyleCnt="0"/>
      <dgm:spPr/>
    </dgm:pt>
    <dgm:pt modelId="{40244F4C-8B97-4EE0-895E-EE27E8411CFA}" type="pres">
      <dgm:prSet presAssocID="{56DF39EB-3576-458E-9440-E47492F5AEE2}" presName="parTx" presStyleLbl="revTx" presStyleIdx="1" presStyleCnt="4">
        <dgm:presLayoutVars>
          <dgm:chMax val="0"/>
          <dgm:chPref val="0"/>
        </dgm:presLayoutVars>
      </dgm:prSet>
      <dgm:spPr/>
    </dgm:pt>
    <dgm:pt modelId="{670B4B42-0008-4662-83E9-EB239E8B1B33}" type="pres">
      <dgm:prSet presAssocID="{3967BFCD-7F3D-41DD-837B-81BD7C1C6B91}" presName="sibTrans" presStyleCnt="0"/>
      <dgm:spPr/>
    </dgm:pt>
    <dgm:pt modelId="{3392C29F-2E2B-4CF5-87BB-1755DEF03584}" type="pres">
      <dgm:prSet presAssocID="{FFD83165-C772-46C2-BC3B-1F3ADA2E5B75}" presName="compNode" presStyleCnt="0"/>
      <dgm:spPr/>
    </dgm:pt>
    <dgm:pt modelId="{B2CB9894-01C2-4519-AA84-851BD17C1E9D}" type="pres">
      <dgm:prSet presAssocID="{FFD83165-C772-46C2-BC3B-1F3ADA2E5B75}" presName="bgRect" presStyleLbl="bgShp" presStyleIdx="2" presStyleCnt="4"/>
      <dgm:spPr/>
    </dgm:pt>
    <dgm:pt modelId="{DC090475-D723-4324-A492-B7409FE866CB}" type="pres">
      <dgm:prSet presAssocID="{FFD83165-C772-46C2-BC3B-1F3ADA2E5B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3F3CC32D-2242-4A6E-B05E-DC7BA771508B}" type="pres">
      <dgm:prSet presAssocID="{FFD83165-C772-46C2-BC3B-1F3ADA2E5B75}" presName="spaceRect" presStyleCnt="0"/>
      <dgm:spPr/>
    </dgm:pt>
    <dgm:pt modelId="{F271A7C5-888A-466F-B859-6752EBFC3748}" type="pres">
      <dgm:prSet presAssocID="{FFD83165-C772-46C2-BC3B-1F3ADA2E5B75}" presName="parTx" presStyleLbl="revTx" presStyleIdx="2" presStyleCnt="4">
        <dgm:presLayoutVars>
          <dgm:chMax val="0"/>
          <dgm:chPref val="0"/>
        </dgm:presLayoutVars>
      </dgm:prSet>
      <dgm:spPr/>
    </dgm:pt>
    <dgm:pt modelId="{259E6D17-B59E-44E4-AF7A-83EF4EDEFB2E}" type="pres">
      <dgm:prSet presAssocID="{FC49DB36-351A-419B-8C99-24ACD337CD6E}" presName="sibTrans" presStyleCnt="0"/>
      <dgm:spPr/>
    </dgm:pt>
    <dgm:pt modelId="{D9F84F70-D1CF-495A-8185-F8105A0F0102}" type="pres">
      <dgm:prSet presAssocID="{4DC613EF-8962-4190-B70C-68141DECF297}" presName="compNode" presStyleCnt="0"/>
      <dgm:spPr/>
    </dgm:pt>
    <dgm:pt modelId="{604A911E-85BA-4B49-9FCC-77F4178E32E1}" type="pres">
      <dgm:prSet presAssocID="{4DC613EF-8962-4190-B70C-68141DECF297}" presName="bgRect" presStyleLbl="bgShp" presStyleIdx="3" presStyleCnt="4"/>
      <dgm:spPr/>
    </dgm:pt>
    <dgm:pt modelId="{B77D4FF0-CB89-43A8-BCA4-BDB2DDFDB45A}" type="pres">
      <dgm:prSet presAssocID="{4DC613EF-8962-4190-B70C-68141DECF29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B9F2E8CC-3503-4F40-9A3D-4E59DA2860A8}" type="pres">
      <dgm:prSet presAssocID="{4DC613EF-8962-4190-B70C-68141DECF297}" presName="spaceRect" presStyleCnt="0"/>
      <dgm:spPr/>
    </dgm:pt>
    <dgm:pt modelId="{FFA20F3B-63E8-477A-BA53-D490B755FC12}" type="pres">
      <dgm:prSet presAssocID="{4DC613EF-8962-4190-B70C-68141DECF29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CAF0E02-D331-45FB-B8E5-27CC5643C9AE}" type="presOf" srcId="{FFD83165-C772-46C2-BC3B-1F3ADA2E5B75}" destId="{F271A7C5-888A-466F-B859-6752EBFC3748}" srcOrd="0" destOrd="0" presId="urn:microsoft.com/office/officeart/2018/2/layout/IconVerticalSolidList"/>
    <dgm:cxn modelId="{DDD04207-8F3F-400A-977A-0F8B9A1B86E3}" type="presOf" srcId="{4EDE51A3-CD59-46AA-8C96-22A4CA2B915B}" destId="{3ECC341A-7E01-46A2-8B8E-339268C810B4}" srcOrd="0" destOrd="0" presId="urn:microsoft.com/office/officeart/2018/2/layout/IconVerticalSolidList"/>
    <dgm:cxn modelId="{28147D0B-31FF-4E45-A197-994CBD471CF4}" srcId="{4EDE51A3-CD59-46AA-8C96-22A4CA2B915B}" destId="{56DF39EB-3576-458E-9440-E47492F5AEE2}" srcOrd="1" destOrd="0" parTransId="{CD75B702-C287-41D1-99A4-E248EB107F42}" sibTransId="{3967BFCD-7F3D-41DD-837B-81BD7C1C6B91}"/>
    <dgm:cxn modelId="{83533E12-1C91-49D0-9AB6-5A67D10BD901}" type="presOf" srcId="{82ABC4EC-717C-47A7-81B7-5AACAD23A21C}" destId="{C61B0FC7-AC5F-48D1-8741-AA0D2B63B785}" srcOrd="0" destOrd="0" presId="urn:microsoft.com/office/officeart/2018/2/layout/IconVerticalSolidList"/>
    <dgm:cxn modelId="{326DA01C-FED7-4C6B-82AF-C6FC5BB42676}" type="presOf" srcId="{4DC613EF-8962-4190-B70C-68141DECF297}" destId="{FFA20F3B-63E8-477A-BA53-D490B755FC12}" srcOrd="0" destOrd="0" presId="urn:microsoft.com/office/officeart/2018/2/layout/IconVerticalSolidList"/>
    <dgm:cxn modelId="{49CF0853-7836-450F-8FA4-5204519AA725}" srcId="{4EDE51A3-CD59-46AA-8C96-22A4CA2B915B}" destId="{FFD83165-C772-46C2-BC3B-1F3ADA2E5B75}" srcOrd="2" destOrd="0" parTransId="{5872981B-6285-46D2-ADC5-BC288AFA9B51}" sibTransId="{FC49DB36-351A-419B-8C99-24ACD337CD6E}"/>
    <dgm:cxn modelId="{80DC1676-FEBC-4E90-BCF5-0EEC1D24CD00}" type="presOf" srcId="{56DF39EB-3576-458E-9440-E47492F5AEE2}" destId="{40244F4C-8B97-4EE0-895E-EE27E8411CFA}" srcOrd="0" destOrd="0" presId="urn:microsoft.com/office/officeart/2018/2/layout/IconVerticalSolidList"/>
    <dgm:cxn modelId="{548058C2-7479-4F52-A1DE-14CF561C5923}" srcId="{4EDE51A3-CD59-46AA-8C96-22A4CA2B915B}" destId="{4DC613EF-8962-4190-B70C-68141DECF297}" srcOrd="3" destOrd="0" parTransId="{CD275A59-60EC-43E7-B185-D8EE19CC636B}" sibTransId="{D1018700-7C61-48D9-B53F-44D8BE4A86E4}"/>
    <dgm:cxn modelId="{A577F3F0-C290-40E1-BE36-AF98EE512D88}" srcId="{4EDE51A3-CD59-46AA-8C96-22A4CA2B915B}" destId="{82ABC4EC-717C-47A7-81B7-5AACAD23A21C}" srcOrd="0" destOrd="0" parTransId="{6F24BEDB-6965-4236-9F49-EB7AEEEDDE18}" sibTransId="{9FB50D77-D341-449A-A558-CF76A98DC234}"/>
    <dgm:cxn modelId="{BE8BAFCE-0C21-4575-BC3B-EBE84AEC3562}" type="presParOf" srcId="{3ECC341A-7E01-46A2-8B8E-339268C810B4}" destId="{5E189ED8-6B98-4636-A6CB-CD272941BB04}" srcOrd="0" destOrd="0" presId="urn:microsoft.com/office/officeart/2018/2/layout/IconVerticalSolidList"/>
    <dgm:cxn modelId="{67641600-BBE2-4787-A4EE-C76BF77467E1}" type="presParOf" srcId="{5E189ED8-6B98-4636-A6CB-CD272941BB04}" destId="{70EA1744-76F8-4A47-8363-D01B66F9B434}" srcOrd="0" destOrd="0" presId="urn:microsoft.com/office/officeart/2018/2/layout/IconVerticalSolidList"/>
    <dgm:cxn modelId="{020B301B-8948-4BF9-9C20-432CED2D3921}" type="presParOf" srcId="{5E189ED8-6B98-4636-A6CB-CD272941BB04}" destId="{118F82BD-2A82-4A51-8225-3CBB483CF30C}" srcOrd="1" destOrd="0" presId="urn:microsoft.com/office/officeart/2018/2/layout/IconVerticalSolidList"/>
    <dgm:cxn modelId="{1F78E3A3-241F-4DAD-9347-406B5ECD17B6}" type="presParOf" srcId="{5E189ED8-6B98-4636-A6CB-CD272941BB04}" destId="{7BAE29A6-4F76-47DF-8541-64566C8DFB0A}" srcOrd="2" destOrd="0" presId="urn:microsoft.com/office/officeart/2018/2/layout/IconVerticalSolidList"/>
    <dgm:cxn modelId="{69BF7DF6-DE0C-47DE-B760-53B9A52FAF0C}" type="presParOf" srcId="{5E189ED8-6B98-4636-A6CB-CD272941BB04}" destId="{C61B0FC7-AC5F-48D1-8741-AA0D2B63B785}" srcOrd="3" destOrd="0" presId="urn:microsoft.com/office/officeart/2018/2/layout/IconVerticalSolidList"/>
    <dgm:cxn modelId="{BFD156E0-1837-431D-AB70-ADB56C6016BC}" type="presParOf" srcId="{3ECC341A-7E01-46A2-8B8E-339268C810B4}" destId="{869C031E-4550-481A-8625-77F6CBF6AD46}" srcOrd="1" destOrd="0" presId="urn:microsoft.com/office/officeart/2018/2/layout/IconVerticalSolidList"/>
    <dgm:cxn modelId="{D8505ED5-33A2-4FAC-846B-4DFD2E5BC1A7}" type="presParOf" srcId="{3ECC341A-7E01-46A2-8B8E-339268C810B4}" destId="{16C70C07-BCE9-4718-8E4A-DFA46F9CEBF4}" srcOrd="2" destOrd="0" presId="urn:microsoft.com/office/officeart/2018/2/layout/IconVerticalSolidList"/>
    <dgm:cxn modelId="{43F1590F-1817-4056-AA2C-B4DA8249AE88}" type="presParOf" srcId="{16C70C07-BCE9-4718-8E4A-DFA46F9CEBF4}" destId="{BC33138D-2173-49C1-98AA-3F973F02B87B}" srcOrd="0" destOrd="0" presId="urn:microsoft.com/office/officeart/2018/2/layout/IconVerticalSolidList"/>
    <dgm:cxn modelId="{8CD367D4-606C-4D5F-ADE1-1FA6D7F338CA}" type="presParOf" srcId="{16C70C07-BCE9-4718-8E4A-DFA46F9CEBF4}" destId="{7E2F1C0F-FDBA-4EC1-80DD-67EA459D0799}" srcOrd="1" destOrd="0" presId="urn:microsoft.com/office/officeart/2018/2/layout/IconVerticalSolidList"/>
    <dgm:cxn modelId="{D3AAB85E-B827-46CB-877E-FA8C2431D8A9}" type="presParOf" srcId="{16C70C07-BCE9-4718-8E4A-DFA46F9CEBF4}" destId="{4D1083DC-8B07-4AB2-A9E8-1E7F8115CD12}" srcOrd="2" destOrd="0" presId="urn:microsoft.com/office/officeart/2018/2/layout/IconVerticalSolidList"/>
    <dgm:cxn modelId="{2F624D6D-F6FF-4AEF-B4DD-CB7F50A496B6}" type="presParOf" srcId="{16C70C07-BCE9-4718-8E4A-DFA46F9CEBF4}" destId="{40244F4C-8B97-4EE0-895E-EE27E8411CFA}" srcOrd="3" destOrd="0" presId="urn:microsoft.com/office/officeart/2018/2/layout/IconVerticalSolidList"/>
    <dgm:cxn modelId="{4E7CC9FD-0E2C-45E0-A4B5-40DA20EFC5F4}" type="presParOf" srcId="{3ECC341A-7E01-46A2-8B8E-339268C810B4}" destId="{670B4B42-0008-4662-83E9-EB239E8B1B33}" srcOrd="3" destOrd="0" presId="urn:microsoft.com/office/officeart/2018/2/layout/IconVerticalSolidList"/>
    <dgm:cxn modelId="{72B1F495-D17C-44F7-91C4-CDA9FF744CA7}" type="presParOf" srcId="{3ECC341A-7E01-46A2-8B8E-339268C810B4}" destId="{3392C29F-2E2B-4CF5-87BB-1755DEF03584}" srcOrd="4" destOrd="0" presId="urn:microsoft.com/office/officeart/2018/2/layout/IconVerticalSolidList"/>
    <dgm:cxn modelId="{2542D97C-B789-4787-924C-4DD95BE5D7ED}" type="presParOf" srcId="{3392C29F-2E2B-4CF5-87BB-1755DEF03584}" destId="{B2CB9894-01C2-4519-AA84-851BD17C1E9D}" srcOrd="0" destOrd="0" presId="urn:microsoft.com/office/officeart/2018/2/layout/IconVerticalSolidList"/>
    <dgm:cxn modelId="{51B4B0EE-42B2-4E48-B132-5D6A04CD84DA}" type="presParOf" srcId="{3392C29F-2E2B-4CF5-87BB-1755DEF03584}" destId="{DC090475-D723-4324-A492-B7409FE866CB}" srcOrd="1" destOrd="0" presId="urn:microsoft.com/office/officeart/2018/2/layout/IconVerticalSolidList"/>
    <dgm:cxn modelId="{68C592FA-A972-4BA9-B6EF-4DE8D97BD6E2}" type="presParOf" srcId="{3392C29F-2E2B-4CF5-87BB-1755DEF03584}" destId="{3F3CC32D-2242-4A6E-B05E-DC7BA771508B}" srcOrd="2" destOrd="0" presId="urn:microsoft.com/office/officeart/2018/2/layout/IconVerticalSolidList"/>
    <dgm:cxn modelId="{8740B069-9ADA-4ABA-A7E9-105C407D5CDA}" type="presParOf" srcId="{3392C29F-2E2B-4CF5-87BB-1755DEF03584}" destId="{F271A7C5-888A-466F-B859-6752EBFC3748}" srcOrd="3" destOrd="0" presId="urn:microsoft.com/office/officeart/2018/2/layout/IconVerticalSolidList"/>
    <dgm:cxn modelId="{2DD5330C-D4F7-43F7-8356-D19ACFA7D11E}" type="presParOf" srcId="{3ECC341A-7E01-46A2-8B8E-339268C810B4}" destId="{259E6D17-B59E-44E4-AF7A-83EF4EDEFB2E}" srcOrd="5" destOrd="0" presId="urn:microsoft.com/office/officeart/2018/2/layout/IconVerticalSolidList"/>
    <dgm:cxn modelId="{A429D193-20C2-4026-A49E-EE5E290EFCE7}" type="presParOf" srcId="{3ECC341A-7E01-46A2-8B8E-339268C810B4}" destId="{D9F84F70-D1CF-495A-8185-F8105A0F0102}" srcOrd="6" destOrd="0" presId="urn:microsoft.com/office/officeart/2018/2/layout/IconVerticalSolidList"/>
    <dgm:cxn modelId="{236B6446-C7D7-49DD-8103-FC6F0AE185A2}" type="presParOf" srcId="{D9F84F70-D1CF-495A-8185-F8105A0F0102}" destId="{604A911E-85BA-4B49-9FCC-77F4178E32E1}" srcOrd="0" destOrd="0" presId="urn:microsoft.com/office/officeart/2018/2/layout/IconVerticalSolidList"/>
    <dgm:cxn modelId="{06E37C7A-5DC1-4967-A1D4-FCBEB6260152}" type="presParOf" srcId="{D9F84F70-D1CF-495A-8185-F8105A0F0102}" destId="{B77D4FF0-CB89-43A8-BCA4-BDB2DDFDB45A}" srcOrd="1" destOrd="0" presId="urn:microsoft.com/office/officeart/2018/2/layout/IconVerticalSolidList"/>
    <dgm:cxn modelId="{D5811C68-1298-4C16-9B01-B465FE8226BA}" type="presParOf" srcId="{D9F84F70-D1CF-495A-8185-F8105A0F0102}" destId="{B9F2E8CC-3503-4F40-9A3D-4E59DA2860A8}" srcOrd="2" destOrd="0" presId="urn:microsoft.com/office/officeart/2018/2/layout/IconVerticalSolidList"/>
    <dgm:cxn modelId="{668305BE-62C3-4EE4-B95E-75D7A74011D2}" type="presParOf" srcId="{D9F84F70-D1CF-495A-8185-F8105A0F0102}" destId="{FFA20F3B-63E8-477A-BA53-D490B755FC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A1744-76F8-4A47-8363-D01B66F9B434}">
      <dsp:nvSpPr>
        <dsp:cNvPr id="0" name=""/>
        <dsp:cNvSpPr/>
      </dsp:nvSpPr>
      <dsp:spPr>
        <a:xfrm>
          <a:off x="0" y="2173"/>
          <a:ext cx="6057065" cy="11014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F82BD-2A82-4A51-8225-3CBB483CF30C}">
      <dsp:nvSpPr>
        <dsp:cNvPr id="0" name=""/>
        <dsp:cNvSpPr/>
      </dsp:nvSpPr>
      <dsp:spPr>
        <a:xfrm>
          <a:off x="333196" y="250005"/>
          <a:ext cx="605812" cy="605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B0FC7-AC5F-48D1-8741-AA0D2B63B785}">
      <dsp:nvSpPr>
        <dsp:cNvPr id="0" name=""/>
        <dsp:cNvSpPr/>
      </dsp:nvSpPr>
      <dsp:spPr>
        <a:xfrm>
          <a:off x="1272205" y="2173"/>
          <a:ext cx="4784859" cy="110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73" tIns="116573" rIns="116573" bIns="11657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Report 2022 Overview</a:t>
          </a:r>
          <a:endParaRPr lang="en-US" sz="2200" kern="1200" dirty="0"/>
        </a:p>
      </dsp:txBody>
      <dsp:txXfrm>
        <a:off x="1272205" y="2173"/>
        <a:ext cx="4784859" cy="1101476"/>
      </dsp:txXfrm>
    </dsp:sp>
    <dsp:sp modelId="{BC33138D-2173-49C1-98AA-3F973F02B87B}">
      <dsp:nvSpPr>
        <dsp:cNvPr id="0" name=""/>
        <dsp:cNvSpPr/>
      </dsp:nvSpPr>
      <dsp:spPr>
        <a:xfrm>
          <a:off x="0" y="1379018"/>
          <a:ext cx="6057065" cy="11014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F1C0F-FDBA-4EC1-80DD-67EA459D0799}">
      <dsp:nvSpPr>
        <dsp:cNvPr id="0" name=""/>
        <dsp:cNvSpPr/>
      </dsp:nvSpPr>
      <dsp:spPr>
        <a:xfrm>
          <a:off x="333196" y="1626851"/>
          <a:ext cx="605812" cy="605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44F4C-8B97-4EE0-895E-EE27E8411CFA}">
      <dsp:nvSpPr>
        <dsp:cNvPr id="0" name=""/>
        <dsp:cNvSpPr/>
      </dsp:nvSpPr>
      <dsp:spPr>
        <a:xfrm>
          <a:off x="1272205" y="1379018"/>
          <a:ext cx="4784859" cy="110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73" tIns="116573" rIns="116573" bIns="11657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/>
            <a:t>Core Indicator Definitions</a:t>
          </a:r>
          <a:endParaRPr lang="en-US" sz="2200" kern="1200"/>
        </a:p>
      </dsp:txBody>
      <dsp:txXfrm>
        <a:off x="1272205" y="1379018"/>
        <a:ext cx="4784859" cy="1101476"/>
      </dsp:txXfrm>
    </dsp:sp>
    <dsp:sp modelId="{B2CB9894-01C2-4519-AA84-851BD17C1E9D}">
      <dsp:nvSpPr>
        <dsp:cNvPr id="0" name=""/>
        <dsp:cNvSpPr/>
      </dsp:nvSpPr>
      <dsp:spPr>
        <a:xfrm>
          <a:off x="0" y="2755864"/>
          <a:ext cx="6057065" cy="11014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90475-D723-4324-A492-B7409FE866CB}">
      <dsp:nvSpPr>
        <dsp:cNvPr id="0" name=""/>
        <dsp:cNvSpPr/>
      </dsp:nvSpPr>
      <dsp:spPr>
        <a:xfrm>
          <a:off x="333196" y="3003696"/>
          <a:ext cx="605812" cy="605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1A7C5-888A-466F-B859-6752EBFC3748}">
      <dsp:nvSpPr>
        <dsp:cNvPr id="0" name=""/>
        <dsp:cNvSpPr/>
      </dsp:nvSpPr>
      <dsp:spPr>
        <a:xfrm>
          <a:off x="1272205" y="2755864"/>
          <a:ext cx="4784859" cy="110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73" tIns="116573" rIns="116573" bIns="11657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Student Examples</a:t>
          </a:r>
          <a:endParaRPr lang="en-US" sz="2200" kern="1200" dirty="0"/>
        </a:p>
      </dsp:txBody>
      <dsp:txXfrm>
        <a:off x="1272205" y="2755864"/>
        <a:ext cx="4784859" cy="1101476"/>
      </dsp:txXfrm>
    </dsp:sp>
    <dsp:sp modelId="{604A911E-85BA-4B49-9FCC-77F4178E32E1}">
      <dsp:nvSpPr>
        <dsp:cNvPr id="0" name=""/>
        <dsp:cNvSpPr/>
      </dsp:nvSpPr>
      <dsp:spPr>
        <a:xfrm>
          <a:off x="0" y="4132710"/>
          <a:ext cx="6057065" cy="11014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D4FF0-CB89-43A8-BCA4-BDB2DDFDB45A}">
      <dsp:nvSpPr>
        <dsp:cNvPr id="0" name=""/>
        <dsp:cNvSpPr/>
      </dsp:nvSpPr>
      <dsp:spPr>
        <a:xfrm>
          <a:off x="333196" y="4380542"/>
          <a:ext cx="605812" cy="6058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20F3B-63E8-477A-BA53-D490B755FC12}">
      <dsp:nvSpPr>
        <dsp:cNvPr id="0" name=""/>
        <dsp:cNvSpPr/>
      </dsp:nvSpPr>
      <dsp:spPr>
        <a:xfrm>
          <a:off x="1272205" y="4132710"/>
          <a:ext cx="4784859" cy="110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73" tIns="116573" rIns="116573" bIns="11657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/>
            <a:t>Resources</a:t>
          </a:r>
          <a:endParaRPr lang="en-US" sz="2200" kern="1200"/>
        </a:p>
      </dsp:txBody>
      <dsp:txXfrm>
        <a:off x="1272205" y="4132710"/>
        <a:ext cx="4784859" cy="1101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C0A90D-3308-438E-B3F2-855B6BBD9A4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9F79D9C-F3EA-4FF0-BA75-233B5536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6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25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DD53E29-7B3D-44CF-BCC4-6CCC97926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DD53E29-7B3D-44CF-BCC4-6CCC97926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9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DD53E29-7B3D-44CF-BCC4-6CCC97926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8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83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DD53E29-7B3D-44CF-BCC4-6CCC97926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43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36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7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54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23896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05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6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179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149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15567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99133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8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16075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39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4/5/2022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37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CCTE@mass.gov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ccte/cvte/perkins-v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ccte/cvte/perkins-v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Postsecondary Perkins Enrollment &amp; Outcomes Report 2022&#10;"/>
          <p:cNvSpPr txBox="1">
            <a:spLocks noGrp="1"/>
          </p:cNvSpPr>
          <p:nvPr>
            <p:ph type="title" idx="4294967295"/>
          </p:nvPr>
        </p:nvSpPr>
        <p:spPr>
          <a:xfrm>
            <a:off x="5396519" y="1975486"/>
            <a:ext cx="6795481" cy="31393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Postsecondary Perkins Enrollment &amp; Outcomes Report 2022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Segoe U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 for College, Career, and Technical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12085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Now, let’s focus on a subset of enrolled students…">
            <a:extLst>
              <a:ext uri="{FF2B5EF4-FFF2-40B4-BE49-F238E27FC236}">
                <a16:creationId xmlns:a16="http://schemas.microsoft.com/office/drawing/2014/main" id="{CFFF9CED-1564-4985-A83A-F8AFACA7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Now, let’s focus on a subset of enrolled students…</a:t>
            </a:r>
            <a:endParaRPr lang="en-US" dirty="0"/>
          </a:p>
        </p:txBody>
      </p:sp>
      <p:pic>
        <p:nvPicPr>
          <p:cNvPr id="9" name="Picture 8" descr="Diagram showing the two definitions for Perkins Concentrator:&#10;&#10;(1) Student earned at least 12 credits within a CTE program or program of study OR&#10;(2) Student completed a program if the program encompasses fewer than 12 credits or the equivalent in total">
            <a:extLst>
              <a:ext uri="{FF2B5EF4-FFF2-40B4-BE49-F238E27FC236}">
                <a16:creationId xmlns:a16="http://schemas.microsoft.com/office/drawing/2014/main" id="{E5E5EA4C-718E-4C84-B7DD-DC7510AD1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18" y="1078458"/>
            <a:ext cx="8202011" cy="54828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308A7-1489-4B56-BDB0-9A148829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82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ho is reported in Indicator 3P1(Nontraditional Program Enrollment)?*">
            <a:extLst>
              <a:ext uri="{FF2B5EF4-FFF2-40B4-BE49-F238E27FC236}">
                <a16:creationId xmlns:a16="http://schemas.microsoft.com/office/drawing/2014/main" id="{2F4D4869-89A8-45F3-8D48-49305F92A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14" y="296630"/>
            <a:ext cx="11370972" cy="679905"/>
          </a:xfrm>
        </p:spPr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Who is reported in Indicator 3P1</a:t>
            </a:r>
            <a:r>
              <a:rPr lang="en-US" sz="1800" dirty="0">
                <a:latin typeface="Segoe UI Semibold"/>
                <a:cs typeface="Segoe UI Semibold"/>
              </a:rPr>
              <a:t>(Nontraditional Program Enrollment)</a:t>
            </a:r>
            <a:r>
              <a:rPr lang="en-US" dirty="0">
                <a:latin typeface="Segoe UI Semibold"/>
                <a:cs typeface="Segoe UI Semibold"/>
              </a:rPr>
              <a:t>?*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E7E903-7556-4105-AB29-522692249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725" y="60336"/>
            <a:ext cx="1714906" cy="1241118"/>
          </a:xfrm>
          <a:prstGeom prst="rect">
            <a:avLst/>
          </a:prstGeom>
        </p:spPr>
      </p:pic>
      <p:pic>
        <p:nvPicPr>
          <p:cNvPr id="11" name="Picture 10" descr="Cartoon picture of one student - description of whether or not student should be reported in Indicator 3P1 follows image ">
            <a:extLst>
              <a:ext uri="{FF2B5EF4-FFF2-40B4-BE49-F238E27FC236}">
                <a16:creationId xmlns:a16="http://schemas.microsoft.com/office/drawing/2014/main" id="{C70E394C-4CBF-442A-8315-222BF55BE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567" y="1194993"/>
            <a:ext cx="570885" cy="1743722"/>
          </a:xfrm>
          <a:prstGeom prst="rect">
            <a:avLst/>
          </a:prstGeom>
        </p:spPr>
      </p:pic>
      <p:pic>
        <p:nvPicPr>
          <p:cNvPr id="15" name="Picture 14" descr="Cartoon picture of one student - description of whether or not student should be reported in Indicator 3P1 follows image ">
            <a:extLst>
              <a:ext uri="{FF2B5EF4-FFF2-40B4-BE49-F238E27FC236}">
                <a16:creationId xmlns:a16="http://schemas.microsoft.com/office/drawing/2014/main" id="{3D495527-1091-497C-A99F-43459E726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541" y="1101749"/>
            <a:ext cx="464424" cy="1836966"/>
          </a:xfrm>
          <a:prstGeom prst="rect">
            <a:avLst/>
          </a:prstGeom>
        </p:spPr>
      </p:pic>
      <p:pic>
        <p:nvPicPr>
          <p:cNvPr id="13" name="Picture 12" descr="Cartoon picture of one student - description of whether or not student should be reported in Indicator 3P1 follows image ">
            <a:extLst>
              <a:ext uri="{FF2B5EF4-FFF2-40B4-BE49-F238E27FC236}">
                <a16:creationId xmlns:a16="http://schemas.microsoft.com/office/drawing/2014/main" id="{E94ADF0C-E4DF-4521-82F2-6F82E6BA8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774" y="1133317"/>
            <a:ext cx="500452" cy="1867074"/>
          </a:xfrm>
          <a:prstGeom prst="rect">
            <a:avLst/>
          </a:prstGeom>
        </p:spPr>
      </p:pic>
      <p:pic>
        <p:nvPicPr>
          <p:cNvPr id="12" name="Picture 11" descr="Cartoon picture of one student - description of whether or not student should be reported in Indicator 3P1 follows image ">
            <a:extLst>
              <a:ext uri="{FF2B5EF4-FFF2-40B4-BE49-F238E27FC236}">
                <a16:creationId xmlns:a16="http://schemas.microsoft.com/office/drawing/2014/main" id="{D2BC2D9C-1F7E-4234-AD28-AE4EC8FC1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50" r="23809"/>
          <a:stretch/>
        </p:blipFill>
        <p:spPr>
          <a:xfrm>
            <a:off x="8166236" y="1194993"/>
            <a:ext cx="523537" cy="1767545"/>
          </a:xfrm>
          <a:prstGeom prst="rect">
            <a:avLst/>
          </a:prstGeom>
        </p:spPr>
      </p:pic>
      <p:pic>
        <p:nvPicPr>
          <p:cNvPr id="19" name="Picture 18" descr="Cartoon picture of one student - description of whether or not student should be reported in Indicator 3P1 follows image ">
            <a:extLst>
              <a:ext uri="{FF2B5EF4-FFF2-40B4-BE49-F238E27FC236}">
                <a16:creationId xmlns:a16="http://schemas.microsoft.com/office/drawing/2014/main" id="{53B0B2BD-1AAC-4202-B015-A6B644AF5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1740" y="1160282"/>
            <a:ext cx="444363" cy="1836966"/>
          </a:xfrm>
          <a:prstGeom prst="rect">
            <a:avLst/>
          </a:prstGeom>
        </p:spPr>
      </p:pic>
      <p:graphicFrame>
        <p:nvGraphicFramePr>
          <p:cNvPr id="5" name="Table 5" descr="First student is Female concentrator in Architecture during Fall 2021 semester. YES is included – As a concentrator in a nontrad program, this student is included in the Total concentrator count and as a nontrad student based on her gender. &#10; &#10;Second student is Female concentrator in Early Childhood Education during Spring 2021 semester. YES is included - As a concentrator in a nontrad program, this student is included in the Total concentrator count but not as a nontrad student based on her gender. &#10;&#10;Third student is Male student in Rehabilitation Science during Fall 2021 semester. NO not included – not a concentrator&#10;&#10;Fourth student is Nonbinary &#10;concentrator in Business Machine Repair during Spring 2021 semester. YES is included - This student is included in the Total concentrator count. This student is not a nontrad student. &#10;&#10;Fifth student has Graduated from Practical Nursing during Summer 2020. NO not included – Out of reporting timeframe for 3P1&#10; ">
            <a:extLst>
              <a:ext uri="{FF2B5EF4-FFF2-40B4-BE49-F238E27FC236}">
                <a16:creationId xmlns:a16="http://schemas.microsoft.com/office/drawing/2014/main" id="{B14D6FC0-783F-41EA-867E-D60051AA1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556823"/>
              </p:ext>
            </p:extLst>
          </p:nvPr>
        </p:nvGraphicFramePr>
        <p:xfrm>
          <a:off x="567743" y="1088585"/>
          <a:ext cx="11056520" cy="5362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304">
                  <a:extLst>
                    <a:ext uri="{9D8B030D-6E8A-4147-A177-3AD203B41FA5}">
                      <a16:colId xmlns:a16="http://schemas.microsoft.com/office/drawing/2014/main" val="2306207318"/>
                    </a:ext>
                  </a:extLst>
                </a:gridCol>
                <a:gridCol w="2211304">
                  <a:extLst>
                    <a:ext uri="{9D8B030D-6E8A-4147-A177-3AD203B41FA5}">
                      <a16:colId xmlns:a16="http://schemas.microsoft.com/office/drawing/2014/main" val="2156800814"/>
                    </a:ext>
                  </a:extLst>
                </a:gridCol>
                <a:gridCol w="2211304">
                  <a:extLst>
                    <a:ext uri="{9D8B030D-6E8A-4147-A177-3AD203B41FA5}">
                      <a16:colId xmlns:a16="http://schemas.microsoft.com/office/drawing/2014/main" val="3190753168"/>
                    </a:ext>
                  </a:extLst>
                </a:gridCol>
                <a:gridCol w="2211304">
                  <a:extLst>
                    <a:ext uri="{9D8B030D-6E8A-4147-A177-3AD203B41FA5}">
                      <a16:colId xmlns:a16="http://schemas.microsoft.com/office/drawing/2014/main" val="460458632"/>
                    </a:ext>
                  </a:extLst>
                </a:gridCol>
                <a:gridCol w="2211304">
                  <a:extLst>
                    <a:ext uri="{9D8B030D-6E8A-4147-A177-3AD203B41FA5}">
                      <a16:colId xmlns:a16="http://schemas.microsoft.com/office/drawing/2014/main" val="2432780601"/>
                    </a:ext>
                  </a:extLst>
                </a:gridCol>
              </a:tblGrid>
              <a:tr h="19629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025212"/>
                  </a:ext>
                </a:extLst>
              </a:tr>
              <a:tr h="1540186">
                <a:tc>
                  <a:txBody>
                    <a:bodyPr/>
                    <a:lstStyle/>
                    <a:p>
                      <a:r>
                        <a:rPr lang="en-US" sz="1800" dirty="0"/>
                        <a:t>Female concentrator in Architecture during Fall 2021 semester</a:t>
                      </a:r>
                    </a:p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Female concentrator in Early Childhood Education during Spring 2021 semester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Male student in Rehabilitation Science during Fall 2021 semester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>
                          <a:latin typeface="Segoe UI"/>
                        </a:rPr>
                        <a:t>Nonbinary </a:t>
                      </a:r>
                    </a:p>
                    <a:p>
                      <a:r>
                        <a:rPr lang="en-US" sz="1800" b="0" i="0" u="none" strike="noStrike" noProof="0" dirty="0">
                          <a:latin typeface="Segoe UI"/>
                        </a:rPr>
                        <a:t>concentrator in Business Machine Repair during Spring 2021 semester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Segoe UI"/>
                        </a:rPr>
                        <a:t>Graduated from Practical Nursing during Summer 2020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404191"/>
                  </a:ext>
                </a:extLst>
              </a:tr>
              <a:tr h="382244">
                <a:tc gridSpan="5">
                  <a:txBody>
                    <a:bodyPr/>
                    <a:lstStyle/>
                    <a:p>
                      <a:r>
                        <a:rPr lang="en-US" b="1"/>
                        <a:t>Include student on Indicator 3P1 page?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413548"/>
                  </a:ext>
                </a:extLst>
              </a:tr>
              <a:tr h="48158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YES – 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</a:rPr>
                        <a:t>As a concentrator in a </a:t>
                      </a:r>
                      <a:r>
                        <a:rPr lang="en-US" sz="1200" dirty="0" err="1">
                          <a:solidFill>
                            <a:schemeClr val="accent4"/>
                          </a:solidFill>
                        </a:rPr>
                        <a:t>nontrad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</a:rPr>
                        <a:t> program, this student is included in the Total concentrator count </a:t>
                      </a:r>
                      <a:r>
                        <a:rPr lang="en-US" sz="1200" b="1" u="sng" dirty="0">
                          <a:solidFill>
                            <a:schemeClr val="accent4"/>
                          </a:solidFill>
                        </a:rPr>
                        <a:t>and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</a:rPr>
                        <a:t> as a </a:t>
                      </a:r>
                      <a:r>
                        <a:rPr lang="en-US" sz="1200" dirty="0" err="1">
                          <a:solidFill>
                            <a:schemeClr val="accent4"/>
                          </a:solidFill>
                        </a:rPr>
                        <a:t>nontrad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</a:rPr>
                        <a:t> student based on her gender. 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YES - 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</a:rPr>
                        <a:t>As a concentrator in a </a:t>
                      </a:r>
                      <a:r>
                        <a:rPr lang="en-US" sz="1200" dirty="0" err="1">
                          <a:solidFill>
                            <a:schemeClr val="accent4"/>
                          </a:solidFill>
                        </a:rPr>
                        <a:t>nontrad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</a:rPr>
                        <a:t> program, this student is included in the Total concentrator count </a:t>
                      </a:r>
                      <a:r>
                        <a:rPr lang="en-US" sz="1200" b="1" u="sng" dirty="0">
                          <a:solidFill>
                            <a:schemeClr val="accent4"/>
                          </a:solidFill>
                        </a:rPr>
                        <a:t>but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US" sz="1200" b="1" u="sng" dirty="0">
                          <a:solidFill>
                            <a:schemeClr val="accent4"/>
                          </a:solidFill>
                        </a:rPr>
                        <a:t>not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</a:rPr>
                        <a:t> as a </a:t>
                      </a:r>
                      <a:r>
                        <a:rPr lang="en-US" sz="1200" dirty="0" err="1">
                          <a:solidFill>
                            <a:schemeClr val="accent4"/>
                          </a:solidFill>
                        </a:rPr>
                        <a:t>nontrad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</a:rPr>
                        <a:t> student based on her gender. 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NO – not a concentrator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accent4"/>
                          </a:solidFill>
                          <a:latin typeface="Segoe UI"/>
                        </a:rPr>
                        <a:t>YES</a:t>
                      </a:r>
                      <a:r>
                        <a:rPr lang="en-US" sz="1400" b="0" i="0" u="none" strike="noStrike" noProof="0" dirty="0">
                          <a:solidFill>
                            <a:schemeClr val="accent4"/>
                          </a:solidFill>
                          <a:latin typeface="Segoe UI"/>
                        </a:rPr>
                        <a:t> - </a:t>
                      </a:r>
                      <a:r>
                        <a:rPr lang="en-US" sz="1400" b="0" i="0" u="none" strike="noStrike" noProof="0" dirty="0">
                          <a:solidFill>
                            <a:schemeClr val="accent4"/>
                          </a:solidFill>
                          <a:latin typeface="+mn-lt"/>
                        </a:rPr>
                        <a:t>This student is included in the Total concentrator count. This student is not a </a:t>
                      </a:r>
                      <a:r>
                        <a:rPr lang="en-US" sz="1400" b="0" i="0" u="none" strike="noStrike" noProof="0" dirty="0" err="1">
                          <a:solidFill>
                            <a:schemeClr val="accent4"/>
                          </a:solidFill>
                          <a:latin typeface="+mn-lt"/>
                        </a:rPr>
                        <a:t>nontrad</a:t>
                      </a:r>
                      <a:r>
                        <a:rPr lang="en-US" sz="1400" b="0" i="0" u="none" strike="noStrike" noProof="0" dirty="0">
                          <a:solidFill>
                            <a:schemeClr val="accent4"/>
                          </a:solidFill>
                          <a:latin typeface="+mn-lt"/>
                        </a:rPr>
                        <a:t> student.</a:t>
                      </a:r>
                      <a:endParaRPr lang="en-US" sz="1400" b="0" i="0" u="none" strike="noStrike" noProof="0" dirty="0">
                        <a:solidFill>
                          <a:schemeClr val="accent4"/>
                        </a:solidFill>
                        <a:latin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>
                          <a:solidFill>
                            <a:srgbClr val="FF0000"/>
                          </a:solidFill>
                          <a:latin typeface="Segoe UI"/>
                        </a:rPr>
                        <a:t>NO – Out of reporting timeframe for 3P1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88933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2C90F3D-FA6F-4B49-99D7-09618E9514BD}"/>
              </a:ext>
            </a:extLst>
          </p:cNvPr>
          <p:cNvSpPr txBox="1"/>
          <p:nvPr/>
        </p:nvSpPr>
        <p:spPr>
          <a:xfrm>
            <a:off x="5715284" y="6538912"/>
            <a:ext cx="542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*Note: these are instructional examples, student cases may vary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C46B0-57EF-4A55-AD6F-2B4FFA8B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48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ho is reported in Indicator 2P1(Postsec Credential, Certificate or Diploma)?*">
            <a:extLst>
              <a:ext uri="{FF2B5EF4-FFF2-40B4-BE49-F238E27FC236}">
                <a16:creationId xmlns:a16="http://schemas.microsoft.com/office/drawing/2014/main" id="{2F4D4869-89A8-45F3-8D48-49305F92A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14" y="283466"/>
            <a:ext cx="11370972" cy="679905"/>
          </a:xfrm>
        </p:spPr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Who is reported in Indicator 2P1</a:t>
            </a:r>
            <a:r>
              <a:rPr lang="en-US" sz="1600" dirty="0">
                <a:latin typeface="Segoe UI Semibold"/>
                <a:cs typeface="Segoe UI Semibold"/>
              </a:rPr>
              <a:t>(</a:t>
            </a:r>
            <a:r>
              <a:rPr lang="en-US" sz="1600" dirty="0" err="1">
                <a:latin typeface="Segoe UI Semibold"/>
                <a:cs typeface="Segoe UI Semibold"/>
              </a:rPr>
              <a:t>Postsec</a:t>
            </a:r>
            <a:r>
              <a:rPr lang="en-US" sz="1600" dirty="0">
                <a:latin typeface="Segoe UI Semibold"/>
                <a:cs typeface="Segoe UI Semibold"/>
              </a:rPr>
              <a:t> Credential, Certificate or Diploma)</a:t>
            </a:r>
            <a:r>
              <a:rPr lang="en-US" dirty="0">
                <a:latin typeface="Segoe UI Semibold"/>
                <a:cs typeface="Segoe UI Semibold"/>
              </a:rPr>
              <a:t>?*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E7E903-7556-4105-AB29-522692249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725" y="60336"/>
            <a:ext cx="1714906" cy="1241118"/>
          </a:xfrm>
          <a:prstGeom prst="rect">
            <a:avLst/>
          </a:prstGeom>
        </p:spPr>
      </p:pic>
      <p:pic>
        <p:nvPicPr>
          <p:cNvPr id="11" name="Picture 10" descr="Cartoon picture of one student - description of whether or not student should be reported in Indicator 2P1 follows image ">
            <a:extLst>
              <a:ext uri="{FF2B5EF4-FFF2-40B4-BE49-F238E27FC236}">
                <a16:creationId xmlns:a16="http://schemas.microsoft.com/office/drawing/2014/main" id="{C70E394C-4CBF-442A-8315-222BF55BE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567" y="1194993"/>
            <a:ext cx="570885" cy="1743722"/>
          </a:xfrm>
          <a:prstGeom prst="rect">
            <a:avLst/>
          </a:prstGeom>
        </p:spPr>
      </p:pic>
      <p:pic>
        <p:nvPicPr>
          <p:cNvPr id="15" name="Picture 14" descr="Cartoon picture of one student - description of whether or not student should be reported in Indicator 2P1 follows image ">
            <a:extLst>
              <a:ext uri="{FF2B5EF4-FFF2-40B4-BE49-F238E27FC236}">
                <a16:creationId xmlns:a16="http://schemas.microsoft.com/office/drawing/2014/main" id="{3D495527-1091-497C-A99F-43459E726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541" y="1101749"/>
            <a:ext cx="464424" cy="1836966"/>
          </a:xfrm>
          <a:prstGeom prst="rect">
            <a:avLst/>
          </a:prstGeom>
        </p:spPr>
      </p:pic>
      <p:pic>
        <p:nvPicPr>
          <p:cNvPr id="13" name="Picture 12" descr="Cartoon picture of one student - description of whether or not student should be reported in Indicator 2P1 follows image ">
            <a:extLst>
              <a:ext uri="{FF2B5EF4-FFF2-40B4-BE49-F238E27FC236}">
                <a16:creationId xmlns:a16="http://schemas.microsoft.com/office/drawing/2014/main" id="{E94ADF0C-E4DF-4521-82F2-6F82E6BA8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774" y="1133317"/>
            <a:ext cx="500452" cy="1867074"/>
          </a:xfrm>
          <a:prstGeom prst="rect">
            <a:avLst/>
          </a:prstGeom>
        </p:spPr>
      </p:pic>
      <p:pic>
        <p:nvPicPr>
          <p:cNvPr id="12" name="Picture 11" descr="Cartoon picture of one student - description of whether or not student should be reported in Indicator 2P1 follows image ">
            <a:extLst>
              <a:ext uri="{FF2B5EF4-FFF2-40B4-BE49-F238E27FC236}">
                <a16:creationId xmlns:a16="http://schemas.microsoft.com/office/drawing/2014/main" id="{D2BC2D9C-1F7E-4234-AD28-AE4EC8FC1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50" r="23809"/>
          <a:stretch/>
        </p:blipFill>
        <p:spPr>
          <a:xfrm>
            <a:off x="8166236" y="1194993"/>
            <a:ext cx="523537" cy="1767545"/>
          </a:xfrm>
          <a:prstGeom prst="rect">
            <a:avLst/>
          </a:prstGeom>
        </p:spPr>
      </p:pic>
      <p:pic>
        <p:nvPicPr>
          <p:cNvPr id="19" name="Picture 18" descr="Cartoon picture of one student - description of whether or not student should be reported in Indicator 2P1 follows image ">
            <a:extLst>
              <a:ext uri="{FF2B5EF4-FFF2-40B4-BE49-F238E27FC236}">
                <a16:creationId xmlns:a16="http://schemas.microsoft.com/office/drawing/2014/main" id="{53B0B2BD-1AAC-4202-B015-A6B644AF5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1740" y="1160282"/>
            <a:ext cx="444363" cy="1836966"/>
          </a:xfrm>
          <a:prstGeom prst="rect">
            <a:avLst/>
          </a:prstGeom>
        </p:spPr>
      </p:pic>
      <p:graphicFrame>
        <p:nvGraphicFramePr>
          <p:cNvPr id="5" name="Table 5" descr="First student is a Multilingual Education concentrator end of Spring 2018, graduated from institution in Spring 2019. Yes student is included in 2P1 report. &#10;&#10;Second student is a Pharmacy Technician concentrator in Fall 2017, became Certified Pharmacy Technician in Summer 2018. Yes student is included in 2P1 report. &#10;&#10;Third student Became a concentrator in Practical Nursing in SY 2018, not enrolled in Fall 2021 &amp; did not complete program. YES this student is reported for 2P1 – As a concentrator in SY 2018, this student is included in the Total concentrator count but not towards credentials earned. &#10;&#10;Fourth student Became a concentrator in Practical Nursing in SY 2018, enrolled in coursework in Fall 2021. No not included in 2P1 because still enrolled in program. &#10;&#10;Fifth student Completed Cosmetology program in Spring 2017, obtained license in Fall 2017. No not included in 2P1 - out of reporting timeframe for 2P1">
            <a:extLst>
              <a:ext uri="{FF2B5EF4-FFF2-40B4-BE49-F238E27FC236}">
                <a16:creationId xmlns:a16="http://schemas.microsoft.com/office/drawing/2014/main" id="{B14D6FC0-783F-41EA-867E-D60051AA1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952370"/>
              </p:ext>
            </p:extLst>
          </p:nvPr>
        </p:nvGraphicFramePr>
        <p:xfrm>
          <a:off x="567743" y="1088585"/>
          <a:ext cx="11056520" cy="5437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304">
                  <a:extLst>
                    <a:ext uri="{9D8B030D-6E8A-4147-A177-3AD203B41FA5}">
                      <a16:colId xmlns:a16="http://schemas.microsoft.com/office/drawing/2014/main" val="2306207318"/>
                    </a:ext>
                  </a:extLst>
                </a:gridCol>
                <a:gridCol w="2211304">
                  <a:extLst>
                    <a:ext uri="{9D8B030D-6E8A-4147-A177-3AD203B41FA5}">
                      <a16:colId xmlns:a16="http://schemas.microsoft.com/office/drawing/2014/main" val="2156800814"/>
                    </a:ext>
                  </a:extLst>
                </a:gridCol>
                <a:gridCol w="2211304">
                  <a:extLst>
                    <a:ext uri="{9D8B030D-6E8A-4147-A177-3AD203B41FA5}">
                      <a16:colId xmlns:a16="http://schemas.microsoft.com/office/drawing/2014/main" val="3190753168"/>
                    </a:ext>
                  </a:extLst>
                </a:gridCol>
                <a:gridCol w="2211304">
                  <a:extLst>
                    <a:ext uri="{9D8B030D-6E8A-4147-A177-3AD203B41FA5}">
                      <a16:colId xmlns:a16="http://schemas.microsoft.com/office/drawing/2014/main" val="460458632"/>
                    </a:ext>
                  </a:extLst>
                </a:gridCol>
                <a:gridCol w="2211304">
                  <a:extLst>
                    <a:ext uri="{9D8B030D-6E8A-4147-A177-3AD203B41FA5}">
                      <a16:colId xmlns:a16="http://schemas.microsoft.com/office/drawing/2014/main" val="2432780601"/>
                    </a:ext>
                  </a:extLst>
                </a:gridCol>
              </a:tblGrid>
              <a:tr h="19629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025212"/>
                  </a:ext>
                </a:extLst>
              </a:tr>
              <a:tr h="1540186">
                <a:tc>
                  <a:txBody>
                    <a:bodyPr/>
                    <a:lstStyle/>
                    <a:p>
                      <a:r>
                        <a:rPr lang="en-US" dirty="0"/>
                        <a:t>Multilingual Education concentrator end of Spring 2018, graduated from institution in Spring 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Pharmacy Technician concentrator in Fall 2017, became Certified Pharmacy Technician in Summer 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/>
                        <a:t>Became a concentrator in Practical Nursing in SY 2018, not enrolled in Fall 2021 &amp; did not complete program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/>
                        <a:t>Became a concentrator in Practical Nursing in SY 2018, enrolled in coursework in Fall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 Cosmetology program in Spring 2017, obtained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license in Fall 2017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404191"/>
                  </a:ext>
                </a:extLst>
              </a:tr>
              <a:tr h="141154">
                <a:tc gridSpan="5">
                  <a:txBody>
                    <a:bodyPr/>
                    <a:lstStyle/>
                    <a:p>
                      <a:r>
                        <a:rPr lang="en-US" b="1" dirty="0"/>
                        <a:t>Include student on Indicator 2P1 page?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413548"/>
                  </a:ext>
                </a:extLst>
              </a:tr>
              <a:tr h="48158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YES – 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</a:rPr>
                        <a:t>As a concentrator in SY 2018, this student is included in the Total concentrator count </a:t>
                      </a:r>
                      <a:r>
                        <a:rPr lang="en-US" sz="1200" b="1" u="sng" dirty="0">
                          <a:solidFill>
                            <a:schemeClr val="accent4"/>
                          </a:solidFill>
                        </a:rPr>
                        <a:t>but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US" sz="1200" b="1" u="sng" dirty="0">
                          <a:solidFill>
                            <a:schemeClr val="accent4"/>
                          </a:solidFill>
                        </a:rPr>
                        <a:t>not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</a:rPr>
                        <a:t> towards credentials earned.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– Still enrolled in program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–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Out of reporting timeframe for 2P1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88933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2C90F3D-FA6F-4B49-99D7-09618E9514BD}"/>
              </a:ext>
            </a:extLst>
          </p:cNvPr>
          <p:cNvSpPr txBox="1"/>
          <p:nvPr/>
        </p:nvSpPr>
        <p:spPr>
          <a:xfrm>
            <a:off x="5715284" y="6538912"/>
            <a:ext cx="542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*Note: these are instructional examples, student cases may vary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C46B0-57EF-4A55-AD6F-2B4FFA8B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49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ho is reported in Indicator 1P1(Postsec Retention &amp; Placement)?*">
            <a:extLst>
              <a:ext uri="{FF2B5EF4-FFF2-40B4-BE49-F238E27FC236}">
                <a16:creationId xmlns:a16="http://schemas.microsoft.com/office/drawing/2014/main" id="{2F4D4869-89A8-45F3-8D48-49305F92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Who is reported in Indicator 1P1</a:t>
            </a:r>
            <a:r>
              <a:rPr lang="en-US" sz="1800" dirty="0">
                <a:latin typeface="Segoe UI Semibold"/>
                <a:cs typeface="Segoe UI Semibold"/>
              </a:rPr>
              <a:t>(</a:t>
            </a:r>
            <a:r>
              <a:rPr lang="en-US" sz="1800" dirty="0" err="1">
                <a:latin typeface="Segoe UI Semibold"/>
                <a:cs typeface="Segoe UI Semibold"/>
              </a:rPr>
              <a:t>Postsec</a:t>
            </a:r>
            <a:r>
              <a:rPr lang="en-US" sz="1800" dirty="0">
                <a:latin typeface="Segoe UI Semibold"/>
                <a:cs typeface="Segoe UI Semibold"/>
              </a:rPr>
              <a:t> Retention &amp; Placement)</a:t>
            </a:r>
            <a:r>
              <a:rPr lang="en-US" dirty="0">
                <a:latin typeface="Segoe UI Semibold"/>
                <a:cs typeface="Segoe UI Semibold"/>
              </a:rPr>
              <a:t>?*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E7E903-7556-4105-AB29-522692249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725" y="60336"/>
            <a:ext cx="1714906" cy="1241118"/>
          </a:xfrm>
          <a:prstGeom prst="rect">
            <a:avLst/>
          </a:prstGeom>
        </p:spPr>
      </p:pic>
      <p:pic>
        <p:nvPicPr>
          <p:cNvPr id="11" name="Picture 10" descr="Cartoon picture of one student - description of whether or not student should be reported in Indicator 1P1 follows image ">
            <a:extLst>
              <a:ext uri="{FF2B5EF4-FFF2-40B4-BE49-F238E27FC236}">
                <a16:creationId xmlns:a16="http://schemas.microsoft.com/office/drawing/2014/main" id="{C70E394C-4CBF-442A-8315-222BF55BE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692" y="1450982"/>
            <a:ext cx="570885" cy="1743722"/>
          </a:xfrm>
          <a:prstGeom prst="rect">
            <a:avLst/>
          </a:prstGeom>
        </p:spPr>
      </p:pic>
      <p:pic>
        <p:nvPicPr>
          <p:cNvPr id="15" name="Picture 14" descr="Cartoon picture of one student - description of whether or not student should be reported in Indicator 1P1 follows image ">
            <a:extLst>
              <a:ext uri="{FF2B5EF4-FFF2-40B4-BE49-F238E27FC236}">
                <a16:creationId xmlns:a16="http://schemas.microsoft.com/office/drawing/2014/main" id="{3D495527-1091-497C-A99F-43459E726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568" y="1344486"/>
            <a:ext cx="464424" cy="1836966"/>
          </a:xfrm>
          <a:prstGeom prst="rect">
            <a:avLst/>
          </a:prstGeom>
        </p:spPr>
      </p:pic>
      <p:pic>
        <p:nvPicPr>
          <p:cNvPr id="13" name="Picture 12" descr="Cartoon picture of one student - description of whether or not student should be reported in Indicator 1P1 follows image ">
            <a:extLst>
              <a:ext uri="{FF2B5EF4-FFF2-40B4-BE49-F238E27FC236}">
                <a16:creationId xmlns:a16="http://schemas.microsoft.com/office/drawing/2014/main" id="{E94ADF0C-E4DF-4521-82F2-6F82E6BA8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231" y="1194816"/>
            <a:ext cx="523537" cy="1953197"/>
          </a:xfrm>
          <a:prstGeom prst="rect">
            <a:avLst/>
          </a:prstGeom>
        </p:spPr>
      </p:pic>
      <p:pic>
        <p:nvPicPr>
          <p:cNvPr id="12" name="Picture 11" descr="Cartoon picture of one student - description of whether or not student should be reported in Indicator 1P1 follows image ">
            <a:extLst>
              <a:ext uri="{FF2B5EF4-FFF2-40B4-BE49-F238E27FC236}">
                <a16:creationId xmlns:a16="http://schemas.microsoft.com/office/drawing/2014/main" id="{D2BC2D9C-1F7E-4234-AD28-AE4EC8FC1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50" r="23809"/>
          <a:stretch/>
        </p:blipFill>
        <p:spPr>
          <a:xfrm>
            <a:off x="8166237" y="1413907"/>
            <a:ext cx="523537" cy="1767545"/>
          </a:xfrm>
          <a:prstGeom prst="rect">
            <a:avLst/>
          </a:prstGeom>
        </p:spPr>
      </p:pic>
      <p:pic>
        <p:nvPicPr>
          <p:cNvPr id="19" name="Picture 18" descr="Cartoon picture of one student - description of whether or not student should be reported in Indicator 1P1 follows image ">
            <a:extLst>
              <a:ext uri="{FF2B5EF4-FFF2-40B4-BE49-F238E27FC236}">
                <a16:creationId xmlns:a16="http://schemas.microsoft.com/office/drawing/2014/main" id="{53B0B2BD-1AAC-4202-B015-A6B644AF5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2831" y="1301454"/>
            <a:ext cx="444363" cy="1836966"/>
          </a:xfrm>
          <a:prstGeom prst="rect">
            <a:avLst/>
          </a:prstGeom>
        </p:spPr>
      </p:pic>
      <p:graphicFrame>
        <p:nvGraphicFramePr>
          <p:cNvPr id="5" name="Table 5" descr="First student Completed Medical Transcription program in January 2021, has been working in field since program completion. Yes, reported in 1P1.&#10;&#10;Second student Completed Maritime Law Enforcement program in October 2020, enlisted in the U.S. Navy. Yes, reported in 1P1. &#10;&#10;Third student Completed Construction program in May 2021, follow-up was not conducted. Yes, student is still reported, even though current employment status is unknown. &#10;&#10;Fourth student Studied Hospitality Management, graduated from institution in May 2020, working in field. No, not included in 1P1. Out of reporting timeframe&#10;&#10;Fifth student Studied Business Management and earned 10 credits, enrolled at a four-year institution. No, not included in 1P1. Not a concentrator&#10;">
            <a:extLst>
              <a:ext uri="{FF2B5EF4-FFF2-40B4-BE49-F238E27FC236}">
                <a16:creationId xmlns:a16="http://schemas.microsoft.com/office/drawing/2014/main" id="{B14D6FC0-783F-41EA-867E-D60051AA1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144120"/>
              </p:ext>
            </p:extLst>
          </p:nvPr>
        </p:nvGraphicFramePr>
        <p:xfrm>
          <a:off x="567743" y="1194816"/>
          <a:ext cx="11056515" cy="525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303">
                  <a:extLst>
                    <a:ext uri="{9D8B030D-6E8A-4147-A177-3AD203B41FA5}">
                      <a16:colId xmlns:a16="http://schemas.microsoft.com/office/drawing/2014/main" val="2306207318"/>
                    </a:ext>
                  </a:extLst>
                </a:gridCol>
                <a:gridCol w="2211303">
                  <a:extLst>
                    <a:ext uri="{9D8B030D-6E8A-4147-A177-3AD203B41FA5}">
                      <a16:colId xmlns:a16="http://schemas.microsoft.com/office/drawing/2014/main" val="2156800814"/>
                    </a:ext>
                  </a:extLst>
                </a:gridCol>
                <a:gridCol w="2211303">
                  <a:extLst>
                    <a:ext uri="{9D8B030D-6E8A-4147-A177-3AD203B41FA5}">
                      <a16:colId xmlns:a16="http://schemas.microsoft.com/office/drawing/2014/main" val="3190753168"/>
                    </a:ext>
                  </a:extLst>
                </a:gridCol>
                <a:gridCol w="2211303">
                  <a:extLst>
                    <a:ext uri="{9D8B030D-6E8A-4147-A177-3AD203B41FA5}">
                      <a16:colId xmlns:a16="http://schemas.microsoft.com/office/drawing/2014/main" val="460458632"/>
                    </a:ext>
                  </a:extLst>
                </a:gridCol>
                <a:gridCol w="2211303">
                  <a:extLst>
                    <a:ext uri="{9D8B030D-6E8A-4147-A177-3AD203B41FA5}">
                      <a16:colId xmlns:a16="http://schemas.microsoft.com/office/drawing/2014/main" val="2432780601"/>
                    </a:ext>
                  </a:extLst>
                </a:gridCol>
              </a:tblGrid>
              <a:tr h="19629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025212"/>
                  </a:ext>
                </a:extLst>
              </a:tr>
              <a:tr h="1540186">
                <a:tc>
                  <a:txBody>
                    <a:bodyPr/>
                    <a:lstStyle/>
                    <a:p>
                      <a:r>
                        <a:rPr lang="en-US" dirty="0"/>
                        <a:t>Completed Medical Transcription program in </a:t>
                      </a:r>
                      <a:r>
                        <a:rPr lang="en-US" u="none" dirty="0"/>
                        <a:t>January 2021</a:t>
                      </a:r>
                      <a:r>
                        <a:rPr lang="en-US" dirty="0"/>
                        <a:t>, has been working in field since program completion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Completed Maritime Law Enforcement program in October 2020, enlisted in the U.S. Navy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 Construction program in May 2021, follow-up was not conducted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Studied Hospitality Management, graduated from institution in May 2020, working in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Studied Business Management and earned 10 credits, enrolled at a four-year institution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404191"/>
                  </a:ext>
                </a:extLst>
              </a:tr>
              <a:tr h="141154">
                <a:tc gridSpan="5">
                  <a:txBody>
                    <a:bodyPr/>
                    <a:lstStyle/>
                    <a:p>
                      <a:r>
                        <a:rPr lang="en-US" b="1"/>
                        <a:t>Include student on Indicator 1P1 page?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413548"/>
                  </a:ext>
                </a:extLst>
              </a:tr>
              <a:tr h="481584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4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4"/>
                          </a:solidFill>
                        </a:rPr>
                        <a:t>YES – Student is still reported.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NO – Out of reporting timeframe for 1P1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– Not a concentrator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88933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2C90F3D-FA6F-4B49-99D7-09618E9514BD}"/>
              </a:ext>
            </a:extLst>
          </p:cNvPr>
          <p:cNvSpPr txBox="1"/>
          <p:nvPr/>
        </p:nvSpPr>
        <p:spPr>
          <a:xfrm>
            <a:off x="5715285" y="6459161"/>
            <a:ext cx="542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*Note: these are instructional examples, student cases may vary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C46B0-57EF-4A55-AD6F-2B4FFA8B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28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itle 1" descr="Submitting Report 2022"/>
          <p:cNvSpPr txBox="1">
            <a:spLocks noGrp="1"/>
          </p:cNvSpPr>
          <p:nvPr>
            <p:ph type="title"/>
          </p:nvPr>
        </p:nvSpPr>
        <p:spPr>
          <a:xfrm>
            <a:off x="567743" y="288924"/>
            <a:ext cx="11370972" cy="679907"/>
          </a:xfrm>
          <a:prstGeom prst="rect">
            <a:avLst/>
          </a:prstGeom>
        </p:spPr>
        <p:txBody>
          <a:bodyPr/>
          <a:lstStyle/>
          <a:p>
            <a:r>
              <a:rPr dirty="0"/>
              <a:t>Submitting Report 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19" name="Content Placeholder 12" descr="Go to Security Portal – then Drop Box Central – finally CVTE College&#10;For access to Drop Box: email CCTE@mass.gov &#10;Subject: CVTE Colleges drop box access "/>
          <p:cNvSpPr txBox="1">
            <a:spLocks noGrp="1"/>
          </p:cNvSpPr>
          <p:nvPr>
            <p:ph type="body" idx="1"/>
          </p:nvPr>
        </p:nvSpPr>
        <p:spPr>
          <a:xfrm>
            <a:off x="567743" y="1170757"/>
            <a:ext cx="11064276" cy="50497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dirty="0">
                <a:latin typeface="Segoe UI"/>
                <a:cs typeface="Segoe UI"/>
              </a:rPr>
              <a:t>Security Portal – Drop Box Central – CVTE </a:t>
            </a:r>
            <a:r>
              <a:rPr lang="en-US" dirty="0">
                <a:latin typeface="Segoe UI"/>
                <a:cs typeface="Segoe UI"/>
              </a:rPr>
              <a:t>College</a:t>
            </a:r>
            <a:endParaRPr dirty="0"/>
          </a:p>
          <a:p>
            <a:pPr lvl="1">
              <a:buFont typeface="Courier New"/>
              <a:defRPr sz="2800"/>
            </a:pPr>
            <a:r>
              <a:rPr dirty="0">
                <a:latin typeface="Segoe UI"/>
                <a:cs typeface="Segoe UI"/>
              </a:rPr>
              <a:t>For access: email </a:t>
            </a:r>
            <a:r>
              <a:rPr u="sng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CCTE@mass.gov</a:t>
            </a:r>
            <a:r>
              <a:rPr lang="en-US" dirty="0">
                <a:latin typeface="Segoe UI"/>
                <a:cs typeface="Segoe UI"/>
              </a:rPr>
              <a:t> </a:t>
            </a:r>
            <a:endParaRPr dirty="0"/>
          </a:p>
          <a:p>
            <a:pPr lvl="1">
              <a:buFont typeface="Courier New"/>
              <a:defRPr sz="2800"/>
            </a:pPr>
            <a:r>
              <a:rPr dirty="0">
                <a:latin typeface="Segoe UI"/>
                <a:cs typeface="Segoe UI"/>
              </a:rPr>
              <a:t>Subject: CVTE Colleges drop box access</a:t>
            </a:r>
            <a:r>
              <a:rPr lang="en-US" dirty="0">
                <a:latin typeface="Segoe UI"/>
                <a:cs typeface="Segoe UI"/>
              </a:rPr>
              <a:t> </a:t>
            </a:r>
            <a:endParaRPr dirty="0"/>
          </a:p>
        </p:txBody>
      </p:sp>
      <p:pic>
        <p:nvPicPr>
          <p:cNvPr id="420" name="Picture 14" descr="Image of DESE homepage. At top right corner, there is a hyperlink to Security Portal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69" y="2719627"/>
            <a:ext cx="6630026" cy="1457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Picture 16" descr="Image of Security Portal application list. From this app list, go to DropBox Central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271" y="3760904"/>
            <a:ext cx="3455915" cy="2785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Picture 17" descr="Image of DropBox Central. From DropBox Central, go to CVTE College DropBox.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559" y="4107827"/>
            <a:ext cx="5523282" cy="2764368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055885" y="6397942"/>
            <a:ext cx="297916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9pPr>
          </a:lstStyle>
          <a:p>
            <a:fld id="{86CB4B4D-7CA3-9044-876B-883B54F8677D}" type="slidenum">
              <a:rPr lang="en-US" smtClean="0"/>
              <a:pPr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Report 2022 Resources">
            <a:extLst>
              <a:ext uri="{FF2B5EF4-FFF2-40B4-BE49-F238E27FC236}">
                <a16:creationId xmlns:a16="http://schemas.microsoft.com/office/drawing/2014/main" id="{8CB47760-DA16-44F6-BB33-16CA2DF6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Report 2022 Resources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A6B20-5F95-4B81-A3EF-289ABCDC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8" name="Content Placeholder 2" descr="File specs&#10;Core Indicator Measurement Approach&#10;Office Hours&#10;Friday, April 29th&#10;Friday, May 6th&#10;">
            <a:extLst>
              <a:ext uri="{FF2B5EF4-FFF2-40B4-BE49-F238E27FC236}">
                <a16:creationId xmlns:a16="http://schemas.microsoft.com/office/drawing/2014/main" id="{425C25E6-C408-4984-8A93-55E925B9D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679905"/>
          </a:xfrm>
        </p:spPr>
        <p:txBody>
          <a:bodyPr/>
          <a:lstStyle/>
          <a:p>
            <a:r>
              <a:rPr lang="en-US" dirty="0"/>
              <a:t>File specs</a:t>
            </a:r>
          </a:p>
          <a:p>
            <a:r>
              <a:rPr lang="en-US" dirty="0"/>
              <a:t>Core Indicator Measurement Approach</a:t>
            </a:r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Friday, April 29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Friday, May 6th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43415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Report 2022 File Specs&#10;">
            <a:extLst>
              <a:ext uri="{FF2B5EF4-FFF2-40B4-BE49-F238E27FC236}">
                <a16:creationId xmlns:a16="http://schemas.microsoft.com/office/drawing/2014/main" id="{2BE522CC-77BA-4832-A879-71203A86D0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7743" y="288925"/>
            <a:ext cx="11370972" cy="6799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/>
                <a:ea typeface="+mj-ea"/>
                <a:cs typeface="Segoe UI Semibold"/>
              </a:rPr>
              <a:t>Report 2022 File Specs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pic>
        <p:nvPicPr>
          <p:cNvPr id="3" name="Picture 2" descr="Screenshot of portion of Report 2022 File Specification workbook">
            <a:extLst>
              <a:ext uri="{FF2B5EF4-FFF2-40B4-BE49-F238E27FC236}">
                <a16:creationId xmlns:a16="http://schemas.microsoft.com/office/drawing/2014/main" id="{E38E7E9D-8169-45DD-B1BA-85B709235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0" y="1420206"/>
            <a:ext cx="11902849" cy="462499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356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055885" y="6397942"/>
            <a:ext cx="297916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9pPr>
          </a:lstStyle>
          <a:p>
            <a:fld id="{86CB4B4D-7CA3-9044-876B-883B54F8677D}" type="slidenum">
              <a:rPr lang="en-US" smtClean="0"/>
              <a:pPr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Core Indicator Measurement Approach&#10;">
            <a:extLst>
              <a:ext uri="{FF2B5EF4-FFF2-40B4-BE49-F238E27FC236}">
                <a16:creationId xmlns:a16="http://schemas.microsoft.com/office/drawing/2014/main" id="{2BE522CC-77BA-4832-A879-71203A86D0D9}"/>
              </a:ext>
            </a:extLst>
          </p:cNvPr>
          <p:cNvSpPr txBox="1">
            <a:spLocks/>
          </p:cNvSpPr>
          <p:nvPr/>
        </p:nvSpPr>
        <p:spPr>
          <a:xfrm>
            <a:off x="567743" y="288925"/>
            <a:ext cx="11370972" cy="679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dirty="0">
                <a:latin typeface="Segoe UI Semibold"/>
                <a:cs typeface="Segoe UI Semibold"/>
              </a:rPr>
              <a:t>Core Indicator Measurement Approach</a:t>
            </a:r>
            <a:endParaRPr lang="en-US" dirty="0"/>
          </a:p>
        </p:txBody>
      </p:sp>
      <p:pic>
        <p:nvPicPr>
          <p:cNvPr id="4" name="Picture 3" descr="Screenshot of Core Indicator Measurement Approach, which describes the definition of each indicator and identifies the numerator and denominator of each indicator">
            <a:extLst>
              <a:ext uri="{FF2B5EF4-FFF2-40B4-BE49-F238E27FC236}">
                <a16:creationId xmlns:a16="http://schemas.microsoft.com/office/drawing/2014/main" id="{F2F341B4-3694-480D-899D-464D4CE89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40" y="1094288"/>
            <a:ext cx="9088120" cy="5178196"/>
          </a:xfrm>
          <a:prstGeom prst="rect">
            <a:avLst/>
          </a:prstGeom>
        </p:spPr>
      </p:pic>
      <p:sp>
        <p:nvSpPr>
          <p:cNvPr id="358" name="Title 6"/>
          <p:cNvSpPr txBox="1">
            <a:spLocks noGrp="1"/>
          </p:cNvSpPr>
          <p:nvPr>
            <p:ph type="title"/>
          </p:nvPr>
        </p:nvSpPr>
        <p:spPr>
          <a:xfrm>
            <a:off x="6373585" y="6302323"/>
            <a:ext cx="4474029" cy="523221"/>
          </a:xfrm>
          <a:prstGeom prst="rect">
            <a:avLst/>
          </a:prstGeom>
          <a:solidFill>
            <a:srgbClr val="F2F2F2"/>
          </a:solidFill>
        </p:spPr>
        <p:txBody>
          <a:bodyPr anchor="t"/>
          <a:lstStyle/>
          <a:p>
            <a:pPr defTabSz="850391">
              <a:lnSpc>
                <a:spcPct val="100000"/>
              </a:lnSpc>
              <a:defRPr sz="1302" b="0">
                <a:solidFill>
                  <a:schemeClr val="accent1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From Postsecondary definition on Perkins V website:</a:t>
            </a:r>
            <a:endParaRPr lang="en-US" dirty="0"/>
          </a:p>
          <a:p>
            <a:pPr defTabSz="850391">
              <a:lnSpc>
                <a:spcPct val="100000"/>
              </a:lnSpc>
              <a:defRPr sz="1302" b="0">
                <a:solidFill>
                  <a:schemeClr val="accent1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u="sng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hlinkClick r:id="rId3"/>
              </a:rPr>
              <a:t>https://www.doe.mass.edu/ccte/cvte/perkins-v/</a:t>
            </a:r>
            <a:r>
              <a:rPr lang="en-US" dirty="0"/>
              <a:t>  </a:t>
            </a:r>
          </a:p>
        </p:txBody>
      </p:sp>
      <p:sp>
        <p:nvSpPr>
          <p:cNvPr id="356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055885" y="6397942"/>
            <a:ext cx="297916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9pPr>
          </a:lstStyle>
          <a:p>
            <a:fld id="{86CB4B4D-7CA3-9044-876B-883B54F8677D}" type="slidenum">
              <a:rPr lang="en-US" smtClean="0"/>
              <a:p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290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Thank you!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963497"/>
            <a:ext cx="12191999" cy="18620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emiBold" panose="020B0703040204020203" pitchFamily="34" charset="0"/>
              <a:ea typeface="+mn-ea"/>
              <a:cs typeface="Segoe SemiBold" panose="020B0703040204020203" pitchFamily="34" charset="0"/>
            </a:endParaRPr>
          </a:p>
        </p:txBody>
      </p:sp>
      <p:sp>
        <p:nvSpPr>
          <p:cNvPr id="12" name="文本框 10" descr="Office for College, Career, and Technical Education&#10;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328865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Office for College, Career, and Technical Education</a:t>
            </a:r>
            <a:endParaRPr lang="zh-CN" altLang="en-US" sz="20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7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680809" y="3991102"/>
            <a:ext cx="336075" cy="321542"/>
          </a:xfrm>
          <a:prstGeom prst="rect">
            <a:avLst/>
          </a:prstGeom>
        </p:spPr>
      </p:pic>
      <p:sp>
        <p:nvSpPr>
          <p:cNvPr id="8" name="文本框 7" descr="781.338.3907&#10;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1179434" y="3967214"/>
            <a:ext cx="374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781.338.3907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4978577" y="3999226"/>
            <a:ext cx="423731" cy="374688"/>
          </a:xfrm>
          <a:prstGeom prst="rect">
            <a:avLst/>
          </a:prstGeom>
        </p:spPr>
      </p:pic>
      <p:sp>
        <p:nvSpPr>
          <p:cNvPr id="11" name="文本框 10" descr="Nicole.Ventrone@mass.gov&#10;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5418056" y="3997301"/>
            <a:ext cx="5937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Nicole.Ventrone@mass.gov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629108" y="4312644"/>
            <a:ext cx="439476" cy="520388"/>
          </a:xfrm>
          <a:prstGeom prst="rect">
            <a:avLst/>
          </a:prstGeom>
        </p:spPr>
      </p:pic>
      <p:sp>
        <p:nvSpPr>
          <p:cNvPr id="14" name="文本框 13" descr="www.doe.mass.edu/cte/&#10;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1179434" y="4367324"/>
            <a:ext cx="359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www.doe.mass.edu/cte/</a:t>
            </a:r>
            <a:endParaRPr lang="zh-CN" altLang="en-US" sz="20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6" name="图片 15" descr="address icon">
            <a:extLst>
              <a:ext uri="{FF2B5EF4-FFF2-40B4-BE49-F238E27FC236}">
                <a16:creationId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4941001" y="4329743"/>
            <a:ext cx="439479" cy="444494"/>
          </a:xfrm>
          <a:prstGeom prst="rect">
            <a:avLst/>
          </a:prstGeom>
        </p:spPr>
      </p:pic>
      <p:sp>
        <p:nvSpPr>
          <p:cNvPr id="17" name="文本框 16" descr="75 Pleasant Street, Malden, MA 02148&#10;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396228" y="4397411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75 Pleasant Street, Malden, MA 02148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5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elcome! slide">
            <a:extLst>
              <a:ext uri="{FF2B5EF4-FFF2-40B4-BE49-F238E27FC236}">
                <a16:creationId xmlns:a16="http://schemas.microsoft.com/office/drawing/2014/main" id="{CFFF9CED-1564-4985-A83A-F8AFACA7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UI Semibold"/>
                <a:cs typeface="Segoe UI Semibold"/>
              </a:rPr>
              <a:t>Welcome!</a:t>
            </a:r>
            <a:endParaRPr lang="en-US" dirty="0"/>
          </a:p>
        </p:txBody>
      </p:sp>
      <p:sp>
        <p:nvSpPr>
          <p:cNvPr id="3" name="Content Placeholder 2" descr="In the chat...&#10; include your Name, School &amp; Role&#10;In the Zoom poll, please share your experience with and understanding of the annual Perkins Report. &#10;">
            <a:extLst>
              <a:ext uri="{FF2B5EF4-FFF2-40B4-BE49-F238E27FC236}">
                <a16:creationId xmlns:a16="http://schemas.microsoft.com/office/drawing/2014/main" id="{8232800F-F8F6-4D25-B2B5-1447682C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egoe UI"/>
                <a:cs typeface="Segoe UI"/>
              </a:rPr>
              <a:t>In the chat...</a:t>
            </a:r>
            <a:endParaRPr lang="en-US" dirty="0"/>
          </a:p>
          <a:p>
            <a:pPr lvl="1"/>
            <a:r>
              <a:rPr lang="en-US" dirty="0">
                <a:latin typeface="Segoe UI"/>
                <a:cs typeface="Segoe UI"/>
              </a:rPr>
              <a:t> include your Name, School &amp; Role</a:t>
            </a:r>
            <a:endParaRPr lang="en-US" dirty="0"/>
          </a:p>
          <a:p>
            <a:r>
              <a:rPr lang="en-US" dirty="0">
                <a:latin typeface="Segoe UI"/>
                <a:cs typeface="Segoe UI"/>
              </a:rPr>
              <a:t>In the Zoom poll, please share your experience with and understanding of the annual Perkins Report. 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308A7-1489-4B56-BDB0-9A148829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5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erkins V Purpose">
            <a:extLst>
              <a:ext uri="{FF2B5EF4-FFF2-40B4-BE49-F238E27FC236}">
                <a16:creationId xmlns:a16="http://schemas.microsoft.com/office/drawing/2014/main" id="{CFFF9CED-1564-4985-A83A-F8AFACA7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UI Semibold"/>
                <a:cs typeface="Segoe UI Semibold"/>
              </a:rPr>
              <a:t>Perkins V Purpose</a:t>
            </a:r>
            <a:endParaRPr lang="en-US" dirty="0"/>
          </a:p>
        </p:txBody>
      </p:sp>
      <p:sp>
        <p:nvSpPr>
          <p:cNvPr id="3" name="Content Placeholder 2" descr="Perkins V is focused on increasing learner access to high-quality Career Technical Education (CTE) programs, paying particular attention to: &#10;Alignment to employment options&#10;Continual program improvement&#10;Equitable access to programs&#10;">
            <a:extLst>
              <a:ext uri="{FF2B5EF4-FFF2-40B4-BE49-F238E27FC236}">
                <a16:creationId xmlns:a16="http://schemas.microsoft.com/office/drawing/2014/main" id="{8232800F-F8F6-4D25-B2B5-1447682C6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68" y="1246306"/>
            <a:ext cx="6671972" cy="50497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egoe UI"/>
                <a:cs typeface="Segoe UI"/>
              </a:rPr>
              <a:t>Perkins V is focused on increasing learner access to high-quality Career Technical Education (CTE) programs, paying particular attention to: </a:t>
            </a:r>
            <a:endParaRPr lang="en-US" dirty="0"/>
          </a:p>
          <a:p>
            <a:pPr lvl="1"/>
            <a:r>
              <a:rPr lang="en-US" dirty="0">
                <a:latin typeface="Segoe UI"/>
                <a:cs typeface="Segoe UI"/>
              </a:rPr>
              <a:t>Alignment to employment options</a:t>
            </a:r>
          </a:p>
          <a:p>
            <a:pPr lvl="1"/>
            <a:r>
              <a:rPr lang="en-US" dirty="0">
                <a:latin typeface="Segoe UI"/>
                <a:cs typeface="Segoe UI"/>
              </a:rPr>
              <a:t>Continual program improvement</a:t>
            </a:r>
            <a:endParaRPr lang="en-US" dirty="0"/>
          </a:p>
          <a:p>
            <a:pPr lvl="1"/>
            <a:r>
              <a:rPr lang="en-US" dirty="0">
                <a:latin typeface="Segoe UI"/>
                <a:cs typeface="Segoe UI"/>
              </a:rPr>
              <a:t>Equitable access to programs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Pictured here is an image of an adult learner at Minuteman Technical Institute. The student is welding two metal pipes in the appropriate protective gear. ">
            <a:extLst>
              <a:ext uri="{FF2B5EF4-FFF2-40B4-BE49-F238E27FC236}">
                <a16:creationId xmlns:a16="http://schemas.microsoft.com/office/drawing/2014/main" id="{1B402DA6-D1E0-4B01-B3A0-1F3352D33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30"/>
          <a:stretch/>
        </p:blipFill>
        <p:spPr bwMode="auto">
          <a:xfrm>
            <a:off x="6778540" y="1343310"/>
            <a:ext cx="5029200" cy="417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 descr="Photo courtesy of Minuteman Technical Institute ">
            <a:extLst>
              <a:ext uri="{FF2B5EF4-FFF2-40B4-BE49-F238E27FC236}">
                <a16:creationId xmlns:a16="http://schemas.microsoft.com/office/drawing/2014/main" id="{24CAEA44-AAED-45CE-94A8-ABB0ABC62CD3}"/>
              </a:ext>
            </a:extLst>
          </p:cNvPr>
          <p:cNvSpPr txBox="1"/>
          <p:nvPr/>
        </p:nvSpPr>
        <p:spPr>
          <a:xfrm>
            <a:off x="6766666" y="5611694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Photo courtesy of Minuteman Technical Institute (https://www.minutemanti.org/programs/metal-fabrication-welding)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308A7-1489-4B56-BDB0-9A148829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05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erkins V Purpose">
            <a:extLst>
              <a:ext uri="{FF2B5EF4-FFF2-40B4-BE49-F238E27FC236}">
                <a16:creationId xmlns:a16="http://schemas.microsoft.com/office/drawing/2014/main" id="{CFFF9CED-1564-4985-A83A-F8AFACA7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UI Semibold"/>
                <a:cs typeface="Segoe UI Semibold"/>
              </a:rPr>
              <a:t>Perkins V Purpose</a:t>
            </a:r>
            <a:endParaRPr lang="en-US" dirty="0"/>
          </a:p>
        </p:txBody>
      </p:sp>
      <p:pic>
        <p:nvPicPr>
          <p:cNvPr id="3074" name="Picture 2" descr="A cosmetology student is styling a wig that is placed on a mannequin's head.">
            <a:extLst>
              <a:ext uri="{FF2B5EF4-FFF2-40B4-BE49-F238E27FC236}">
                <a16:creationId xmlns:a16="http://schemas.microsoft.com/office/drawing/2014/main" id="{B30AB516-26D7-44E7-8400-7825077AB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/>
          <a:stretch/>
        </p:blipFill>
        <p:spPr bwMode="auto">
          <a:xfrm>
            <a:off x="1046019" y="1680685"/>
            <a:ext cx="5105741" cy="306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wo Respiratory Care students are practicing assisted breathing techniques on a mannequin. ">
            <a:extLst>
              <a:ext uri="{FF2B5EF4-FFF2-40B4-BE49-F238E27FC236}">
                <a16:creationId xmlns:a16="http://schemas.microsoft.com/office/drawing/2014/main" id="{B489A3E2-B21E-46AC-B513-B1E2DA387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65" y="1680168"/>
            <a:ext cx="4531116" cy="302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 descr="Based upon your own work with Perkins V, what would you share with prospective students about the benefits of CTE programs?&#10;">
            <a:extLst>
              <a:ext uri="{FF2B5EF4-FFF2-40B4-BE49-F238E27FC236}">
                <a16:creationId xmlns:a16="http://schemas.microsoft.com/office/drawing/2014/main" id="{8232800F-F8F6-4D25-B2B5-1447682C6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43" y="5013945"/>
            <a:ext cx="11370972" cy="10761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Segoe UI"/>
                <a:cs typeface="Segoe UI"/>
              </a:rPr>
              <a:t>Based upon your own work with Perkins V, what would you share with prospective students about the benefits of CTE programs?</a:t>
            </a:r>
            <a:endParaRPr lang="en-US" sz="2800" b="1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F7D10B-D5E6-4D29-BDB4-B417C4D9B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27216" y="6125517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Photo courtesy of North Shore Community College and </a:t>
            </a:r>
            <a:r>
              <a:rPr lang="en-US" sz="1200" i="1" dirty="0" err="1"/>
              <a:t>Quinsigamond</a:t>
            </a:r>
            <a:r>
              <a:rPr lang="en-US" sz="1200" i="1" dirty="0"/>
              <a:t> Community College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308A7-1489-4B56-BDB0-9A148829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36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11363A0-DE10-4C5C-827C-9CE8FB380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descr="Agenda">
            <a:extLst>
              <a:ext uri="{FF2B5EF4-FFF2-40B4-BE49-F238E27FC236}">
                <a16:creationId xmlns:a16="http://schemas.microsoft.com/office/drawing/2014/main" id="{49E0507F-78F3-4EC5-A07B-44A701F1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758284"/>
            <a:ext cx="3657600" cy="31965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+mj-lt"/>
                <a:cs typeface="+mj-cs"/>
              </a:rPr>
              <a:t>Agenda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A1A9B2-DA9A-487B-8B22-CFE8E073C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4063141"/>
            <a:ext cx="2586790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84127-55B2-40D2-9AAD-019F6CEC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9863" y="6318166"/>
            <a:ext cx="1373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F27229C-EC7B-4063-A33B-28A5E87E32ED}" type="slidenum">
              <a:rPr lang="en-US" altLang="zh-CN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altLang="zh-CN">
              <a:solidFill>
                <a:srgbClr val="FFFFFF"/>
              </a:solidFill>
              <a:latin typeface="Calibri" panose="020F0502020204030204"/>
            </a:endParaRPr>
          </a:p>
        </p:txBody>
      </p:sp>
      <p:graphicFrame>
        <p:nvGraphicFramePr>
          <p:cNvPr id="6" name="Content Placeholder 2" descr="This image details the meeting's agenda, which includes the following:&#10;(1) Report 2022 Overview&#10;(2) Core Indicator Definitions&#10;(3) Student Examples&#10;(4) Resources">
            <a:extLst>
              <a:ext uri="{FF2B5EF4-FFF2-40B4-BE49-F238E27FC236}">
                <a16:creationId xmlns:a16="http://schemas.microsoft.com/office/drawing/2014/main" id="{1C639482-C70F-DBE6-6A04-106F053FF6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360646"/>
              </p:ext>
            </p:extLst>
          </p:nvPr>
        </p:nvGraphicFramePr>
        <p:xfrm>
          <a:off x="5460698" y="1081806"/>
          <a:ext cx="6057065" cy="523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D2E8123-E0A4-4386-B5F5-92FB52E6E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4" y="214684"/>
            <a:ext cx="11794435" cy="8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1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Report 2022 Overview">
            <a:extLst>
              <a:ext uri="{FF2B5EF4-FFF2-40B4-BE49-F238E27FC236}">
                <a16:creationId xmlns:a16="http://schemas.microsoft.com/office/drawing/2014/main" id="{EE9C3538-21C1-4509-87F7-8A7B38340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2022 Overview</a:t>
            </a:r>
          </a:p>
        </p:txBody>
      </p:sp>
      <p:sp>
        <p:nvSpPr>
          <p:cNvPr id="3" name="Content Placeholder 2" descr="What is Report 2022?&#10;Annual Perkins V collection&#10;Student-level data related to Enrollment and Core Indicators&#10;Who should report?&#10;Two-year postsecondary institutions&#10;Schools in Postsecondary Consortium&#10;When is it due?&#10;Last Friday in June">
            <a:extLst>
              <a:ext uri="{FF2B5EF4-FFF2-40B4-BE49-F238E27FC236}">
                <a16:creationId xmlns:a16="http://schemas.microsoft.com/office/drawing/2014/main" id="{E99C950F-2721-4221-9D96-8F691CF53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latin typeface="Segoe UI"/>
                <a:cs typeface="Segoe UI"/>
              </a:rPr>
              <a:t>What is Report 2022?</a:t>
            </a:r>
          </a:p>
          <a:p>
            <a:pPr lvl="1"/>
            <a:r>
              <a:rPr lang="en-US" dirty="0">
                <a:latin typeface="Segoe UI"/>
                <a:cs typeface="Segoe UI"/>
              </a:rPr>
              <a:t>Annual Perkins V collection</a:t>
            </a:r>
          </a:p>
          <a:p>
            <a:pPr lvl="1"/>
            <a:r>
              <a:rPr lang="en-US" dirty="0">
                <a:latin typeface="Segoe UI"/>
                <a:cs typeface="Segoe UI"/>
              </a:rPr>
              <a:t>Student-level data related to Enrollment </a:t>
            </a:r>
            <a:r>
              <a:rPr lang="en-US" b="1" u="sng" dirty="0">
                <a:latin typeface="Segoe UI"/>
                <a:cs typeface="Segoe UI"/>
              </a:rPr>
              <a:t>and</a:t>
            </a:r>
            <a:r>
              <a:rPr lang="en-US" dirty="0">
                <a:latin typeface="Segoe UI"/>
                <a:cs typeface="Segoe UI"/>
              </a:rPr>
              <a:t> Core Indicators</a:t>
            </a:r>
          </a:p>
          <a:p>
            <a:r>
              <a:rPr lang="en-US" b="1" dirty="0">
                <a:latin typeface="Segoe UI"/>
                <a:cs typeface="Segoe UI"/>
              </a:rPr>
              <a:t>Who should report?</a:t>
            </a:r>
          </a:p>
          <a:p>
            <a:pPr lvl="1"/>
            <a:r>
              <a:rPr lang="en-US" dirty="0">
                <a:latin typeface="Segoe UI"/>
                <a:cs typeface="Segoe UI"/>
              </a:rPr>
              <a:t>Two-year postsecondary institutions</a:t>
            </a:r>
          </a:p>
          <a:p>
            <a:pPr lvl="1"/>
            <a:r>
              <a:rPr lang="en-US" dirty="0">
                <a:latin typeface="Segoe UI"/>
                <a:cs typeface="Segoe UI"/>
              </a:rPr>
              <a:t>Schools in Postsecondary Consortium</a:t>
            </a:r>
          </a:p>
          <a:p>
            <a:r>
              <a:rPr lang="en-US" b="1" dirty="0">
                <a:latin typeface="Segoe UI"/>
                <a:cs typeface="Segoe UI"/>
              </a:rPr>
              <a:t>When is it due?</a:t>
            </a:r>
          </a:p>
          <a:p>
            <a:pPr lvl="1"/>
            <a:r>
              <a:rPr lang="en-US" dirty="0">
                <a:latin typeface="Segoe UI"/>
                <a:cs typeface="Segoe UI"/>
              </a:rPr>
              <a:t>Last Friday in June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125CC-1A24-49C2-A471-59E88D13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60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Report 2022 Overview">
            <a:extLst>
              <a:ext uri="{FF2B5EF4-FFF2-40B4-BE49-F238E27FC236}">
                <a16:creationId xmlns:a16="http://schemas.microsoft.com/office/drawing/2014/main" id="{EE9C3538-21C1-4509-87F7-8A7B38340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2022 Overview</a:t>
            </a:r>
          </a:p>
        </p:txBody>
      </p:sp>
      <p:sp>
        <p:nvSpPr>
          <p:cNvPr id="3" name="Content Placeholder 2" descr="Where to find this report?&#10;Will be posted on CVTE Reporting &amp; Data page&#10;How to complete this report?&#10;(During webinar, shared screen to explain how to complete Report 2022.)">
            <a:extLst>
              <a:ext uri="{FF2B5EF4-FFF2-40B4-BE49-F238E27FC236}">
                <a16:creationId xmlns:a16="http://schemas.microsoft.com/office/drawing/2014/main" id="{E99C950F-2721-4221-9D96-8F691CF53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6799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egoe UI"/>
                <a:cs typeface="Segoe UI"/>
              </a:rPr>
              <a:t>Where to find this report?</a:t>
            </a:r>
          </a:p>
          <a:p>
            <a:pPr lvl="1"/>
            <a:r>
              <a:rPr lang="en-US" dirty="0">
                <a:latin typeface="Segoe UI"/>
                <a:cs typeface="Segoe UI"/>
              </a:rPr>
              <a:t>Will be posted on CVTE Reporting &amp; Data page</a:t>
            </a:r>
          </a:p>
          <a:p>
            <a:r>
              <a:rPr lang="en-US" dirty="0">
                <a:latin typeface="Segoe UI"/>
                <a:cs typeface="Segoe UI"/>
              </a:rPr>
              <a:t>How to complete this report?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125CC-1A24-49C2-A471-59E88D13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62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ow Postsecondary Core Indicators are Calculated">
            <a:extLst>
              <a:ext uri="{FF2B5EF4-FFF2-40B4-BE49-F238E27FC236}">
                <a16:creationId xmlns:a16="http://schemas.microsoft.com/office/drawing/2014/main" id="{8CB47760-DA16-44F6-BB33-16CA2DF6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How Postsecondary Core Indicators are Calculated</a:t>
            </a:r>
            <a:endParaRPr lang="en-US" dirty="0"/>
          </a:p>
        </p:txBody>
      </p:sp>
      <p:sp>
        <p:nvSpPr>
          <p:cNvPr id="11" name="Rectangle 10" descr="3P1: Nontraditional Program Enrollment">
            <a:extLst>
              <a:ext uri="{FF2B5EF4-FFF2-40B4-BE49-F238E27FC236}">
                <a16:creationId xmlns:a16="http://schemas.microsoft.com/office/drawing/2014/main" id="{E793BA68-2606-46BB-8E1C-0CCA65169ED5}"/>
              </a:ext>
            </a:extLst>
          </p:cNvPr>
          <p:cNvSpPr/>
          <p:nvPr/>
        </p:nvSpPr>
        <p:spPr>
          <a:xfrm>
            <a:off x="7377" y="1537715"/>
            <a:ext cx="37759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3P1: Nontraditional Program Enrollment</a:t>
            </a:r>
          </a:p>
        </p:txBody>
      </p:sp>
      <p:sp>
        <p:nvSpPr>
          <p:cNvPr id="6" name="TextBox 5" descr="# of concentrators in a program nontraditional for their gender&#10;">
            <a:extLst>
              <a:ext uri="{FF2B5EF4-FFF2-40B4-BE49-F238E27FC236}">
                <a16:creationId xmlns:a16="http://schemas.microsoft.com/office/drawing/2014/main" id="{A72C1B67-C429-4C37-A0EC-93EB960068E2}"/>
              </a:ext>
            </a:extLst>
          </p:cNvPr>
          <p:cNvSpPr txBox="1"/>
          <p:nvPr/>
        </p:nvSpPr>
        <p:spPr>
          <a:xfrm>
            <a:off x="404977" y="2677579"/>
            <a:ext cx="3139017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# of concentrators in a program nontraditional </a:t>
            </a:r>
            <a:r>
              <a:rPr lang="en-US" i="1" dirty="0">
                <a:solidFill>
                  <a:schemeClr val="dk1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for their gender</a:t>
            </a:r>
            <a:endParaRPr lang="en-US" dirty="0">
              <a:solidFill>
                <a:schemeClr val="dk1"/>
              </a:solidFill>
              <a:latin typeface="Segoe UI"/>
              <a:cs typeface="Segoe UI"/>
            </a:endParaRPr>
          </a:p>
        </p:txBody>
      </p:sp>
      <p:cxnSp>
        <p:nvCxnSpPr>
          <p:cNvPr id="16" name="Straight Connector 15" descr="Fraction bar line separating the 3P1 numerator and denominator">
            <a:extLst>
              <a:ext uri="{FF2B5EF4-FFF2-40B4-BE49-F238E27FC236}">
                <a16:creationId xmlns:a16="http://schemas.microsoft.com/office/drawing/2014/main" id="{4907B1B4-8351-4B15-99B7-D751D7A49546}"/>
              </a:ext>
            </a:extLst>
          </p:cNvPr>
          <p:cNvCxnSpPr>
            <a:cxnSpLocks/>
          </p:cNvCxnSpPr>
          <p:nvPr/>
        </p:nvCxnSpPr>
        <p:spPr>
          <a:xfrm flipV="1">
            <a:off x="257048" y="3780824"/>
            <a:ext cx="3234267" cy="10584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 descr="# of concentrators in programs that lead to nontraditional occupations&#10;">
            <a:extLst>
              <a:ext uri="{FF2B5EF4-FFF2-40B4-BE49-F238E27FC236}">
                <a16:creationId xmlns:a16="http://schemas.microsoft.com/office/drawing/2014/main" id="{FB47091F-4B73-43C7-AF44-862079399878}"/>
              </a:ext>
            </a:extLst>
          </p:cNvPr>
          <p:cNvSpPr txBox="1"/>
          <p:nvPr/>
        </p:nvSpPr>
        <p:spPr>
          <a:xfrm>
            <a:off x="401578" y="3884877"/>
            <a:ext cx="298497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# of concentrators in programs that lead to nontraditional occupations</a:t>
            </a:r>
            <a:endParaRPr lang="en-US" dirty="0">
              <a:solidFill>
                <a:schemeClr val="dk1"/>
              </a:solidFill>
              <a:latin typeface="Segoe UI"/>
              <a:cs typeface="Segoe UI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76FDCA-2CBC-45BB-900E-D0ED9D555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02149" y="1629296"/>
            <a:ext cx="0" cy="308092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 descr="2P1: Postsecondary Credential, Certificate or Diploma*&#10;">
            <a:extLst>
              <a:ext uri="{FF2B5EF4-FFF2-40B4-BE49-F238E27FC236}">
                <a16:creationId xmlns:a16="http://schemas.microsoft.com/office/drawing/2014/main" id="{753196B0-2FA5-4E9E-B176-13AAF596EB1E}"/>
              </a:ext>
            </a:extLst>
          </p:cNvPr>
          <p:cNvSpPr/>
          <p:nvPr/>
        </p:nvSpPr>
        <p:spPr>
          <a:xfrm>
            <a:off x="4042144" y="1531306"/>
            <a:ext cx="44750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2P1: Postsecondary Credential, Certificate or Diploma*</a:t>
            </a:r>
          </a:p>
        </p:txBody>
      </p:sp>
      <p:sp>
        <p:nvSpPr>
          <p:cNvPr id="3" name="TextBox 2" descr="# of concentrators who received a recognized postsecondary credential during participation in or within 1 year of program completion&#10;">
            <a:extLst>
              <a:ext uri="{FF2B5EF4-FFF2-40B4-BE49-F238E27FC236}">
                <a16:creationId xmlns:a16="http://schemas.microsoft.com/office/drawing/2014/main" id="{68383E8A-1F6D-45D9-9E66-06AFB0190162}"/>
              </a:ext>
            </a:extLst>
          </p:cNvPr>
          <p:cNvSpPr txBox="1"/>
          <p:nvPr/>
        </p:nvSpPr>
        <p:spPr>
          <a:xfrm>
            <a:off x="4206875" y="2471571"/>
            <a:ext cx="3943350" cy="12109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# of concentrators </a:t>
            </a:r>
            <a:r>
              <a:rPr lang="en-US" i="1" dirty="0">
                <a:solidFill>
                  <a:schemeClr val="dk1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who received a recognized postsecondary credential during participation in or within 1 year of program completion</a:t>
            </a:r>
            <a:endParaRPr lang="en-US" dirty="0">
              <a:solidFill>
                <a:schemeClr val="dk1"/>
              </a:solidFill>
              <a:latin typeface="Segoe UI"/>
              <a:cs typeface="Segoe UI"/>
            </a:endParaRPr>
          </a:p>
        </p:txBody>
      </p:sp>
      <p:cxnSp>
        <p:nvCxnSpPr>
          <p:cNvPr id="17" name="Straight Connector 16" descr="Fraction bar line separating the 2P1 numerator and denominator">
            <a:extLst>
              <a:ext uri="{FF2B5EF4-FFF2-40B4-BE49-F238E27FC236}">
                <a16:creationId xmlns:a16="http://schemas.microsoft.com/office/drawing/2014/main" id="{07950987-66D8-48F8-A459-42F4CFD602EE}"/>
              </a:ext>
            </a:extLst>
          </p:cNvPr>
          <p:cNvCxnSpPr>
            <a:cxnSpLocks/>
          </p:cNvCxnSpPr>
          <p:nvPr/>
        </p:nvCxnSpPr>
        <p:spPr>
          <a:xfrm flipV="1">
            <a:off x="4478866" y="3796700"/>
            <a:ext cx="3234267" cy="10584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 descr="# of concentrators&#10;">
            <a:extLst>
              <a:ext uri="{FF2B5EF4-FFF2-40B4-BE49-F238E27FC236}">
                <a16:creationId xmlns:a16="http://schemas.microsoft.com/office/drawing/2014/main" id="{D85E4007-389F-4BB1-90EB-655B80C43C5B}"/>
              </a:ext>
            </a:extLst>
          </p:cNvPr>
          <p:cNvSpPr txBox="1"/>
          <p:nvPr/>
        </p:nvSpPr>
        <p:spPr>
          <a:xfrm>
            <a:off x="4715402" y="3998448"/>
            <a:ext cx="276119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# of concentrators</a:t>
            </a:r>
            <a:endParaRPr lang="en-US" dirty="0">
              <a:solidFill>
                <a:schemeClr val="dk1"/>
              </a:solidFill>
              <a:latin typeface="Segoe UI"/>
              <a:cs typeface="Segoe UI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0AE741-DE4B-4D64-B7EA-BFB6E8F02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92936" y="1629295"/>
            <a:ext cx="0" cy="308092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 descr="1P1: Postsecondary Retention &amp; Placement&#10;">
            <a:extLst>
              <a:ext uri="{FF2B5EF4-FFF2-40B4-BE49-F238E27FC236}">
                <a16:creationId xmlns:a16="http://schemas.microsoft.com/office/drawing/2014/main" id="{1A20BE3C-698B-458D-B287-95F9397AED50}"/>
              </a:ext>
            </a:extLst>
          </p:cNvPr>
          <p:cNvSpPr/>
          <p:nvPr/>
        </p:nvSpPr>
        <p:spPr>
          <a:xfrm>
            <a:off x="8604091" y="1532498"/>
            <a:ext cx="33855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1P1: Postsecondary Retention &amp; Placement</a:t>
            </a:r>
          </a:p>
        </p:txBody>
      </p:sp>
      <p:sp>
        <p:nvSpPr>
          <p:cNvPr id="15" name="TextBox 14" descr="# of concentrators who completed program &amp; are positively placed&#10;">
            <a:extLst>
              <a:ext uri="{FF2B5EF4-FFF2-40B4-BE49-F238E27FC236}">
                <a16:creationId xmlns:a16="http://schemas.microsoft.com/office/drawing/2014/main" id="{6658F156-A5FB-4827-AFEC-9C552149A14D}"/>
              </a:ext>
            </a:extLst>
          </p:cNvPr>
          <p:cNvSpPr txBox="1"/>
          <p:nvPr/>
        </p:nvSpPr>
        <p:spPr>
          <a:xfrm>
            <a:off x="8949630" y="2679336"/>
            <a:ext cx="2789767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# of concentrators who completed program </a:t>
            </a:r>
            <a:r>
              <a:rPr lang="en-US" i="1" dirty="0">
                <a:solidFill>
                  <a:schemeClr val="dk1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&amp; are positively placed</a:t>
            </a:r>
            <a:endParaRPr lang="en-US" sz="2400" dirty="0">
              <a:solidFill>
                <a:schemeClr val="dk1"/>
              </a:solidFill>
              <a:latin typeface="Segoe UI"/>
              <a:cs typeface="Segoe UI"/>
            </a:endParaRPr>
          </a:p>
        </p:txBody>
      </p:sp>
      <p:cxnSp>
        <p:nvCxnSpPr>
          <p:cNvPr id="25" name="Straight Connector 24" descr="Fraction bar line separating the 1P1 numerator and denominator">
            <a:extLst>
              <a:ext uri="{FF2B5EF4-FFF2-40B4-BE49-F238E27FC236}">
                <a16:creationId xmlns:a16="http://schemas.microsoft.com/office/drawing/2014/main" id="{AAF96691-9B59-4FC9-87E3-C7D1EF8F9509}"/>
              </a:ext>
            </a:extLst>
          </p:cNvPr>
          <p:cNvCxnSpPr>
            <a:cxnSpLocks/>
          </p:cNvCxnSpPr>
          <p:nvPr/>
        </p:nvCxnSpPr>
        <p:spPr>
          <a:xfrm flipV="1">
            <a:off x="8775006" y="3786116"/>
            <a:ext cx="3043767" cy="10584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 descr="# of concentrators who completed program&#10;">
            <a:extLst>
              <a:ext uri="{FF2B5EF4-FFF2-40B4-BE49-F238E27FC236}">
                <a16:creationId xmlns:a16="http://schemas.microsoft.com/office/drawing/2014/main" id="{F5FBF34E-AF1B-46F0-9376-1F4D3E506A77}"/>
              </a:ext>
            </a:extLst>
          </p:cNvPr>
          <p:cNvSpPr txBox="1"/>
          <p:nvPr/>
        </p:nvSpPr>
        <p:spPr>
          <a:xfrm>
            <a:off x="8931108" y="3998448"/>
            <a:ext cx="282680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Segoe UI"/>
                <a:ea typeface="Quattrocento Sans"/>
                <a:cs typeface="Quattrocento Sans"/>
                <a:sym typeface="Quattrocento Sans"/>
              </a:rPr>
              <a:t># of concentrators who completed program</a:t>
            </a:r>
            <a:endParaRPr lang="en-US" dirty="0">
              <a:solidFill>
                <a:schemeClr val="dk1"/>
              </a:solidFill>
              <a:latin typeface="Segoe UI"/>
              <a:cs typeface="Segoe UI"/>
            </a:endParaRPr>
          </a:p>
        </p:txBody>
      </p:sp>
      <p:sp>
        <p:nvSpPr>
          <p:cNvPr id="23" name="Google Shape;225;p3">
            <a:extLst>
              <a:ext uri="{FF2B5EF4-FFF2-40B4-BE49-F238E27FC236}">
                <a16:creationId xmlns:a16="http://schemas.microsoft.com/office/drawing/2014/main" id="{B70CD207-066F-4F31-B0C0-5DC705754432}"/>
              </a:ext>
            </a:extLst>
          </p:cNvPr>
          <p:cNvSpPr txBox="1"/>
          <p:nvPr/>
        </p:nvSpPr>
        <p:spPr>
          <a:xfrm>
            <a:off x="6178550" y="6196364"/>
            <a:ext cx="4693406" cy="4616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From Postsecondary Indicators at a Glance on Perkins V website: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https://www.doe.mass.edu/ccte/cvte/perkins-v/</a:t>
            </a:r>
            <a:r>
              <a:rPr lang="en-US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</a:t>
            </a:r>
            <a:endParaRPr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A6B20-5F95-4B81-A3EF-289ABCDC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00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ho is reported in Enrollment?*">
            <a:extLst>
              <a:ext uri="{FF2B5EF4-FFF2-40B4-BE49-F238E27FC236}">
                <a16:creationId xmlns:a16="http://schemas.microsoft.com/office/drawing/2014/main" id="{2F4D4869-89A8-45F3-8D48-49305F92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Who is reported in Enrollment?*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E7E903-7556-4105-AB29-522692249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725" y="60336"/>
            <a:ext cx="1714906" cy="1241118"/>
          </a:xfrm>
          <a:prstGeom prst="rect">
            <a:avLst/>
          </a:prstGeom>
        </p:spPr>
      </p:pic>
      <p:pic>
        <p:nvPicPr>
          <p:cNvPr id="11" name="Picture 10" descr="Cartoon picture of one student - description of whether or not student should be reported in Enrollment follows image ">
            <a:extLst>
              <a:ext uri="{FF2B5EF4-FFF2-40B4-BE49-F238E27FC236}">
                <a16:creationId xmlns:a16="http://schemas.microsoft.com/office/drawing/2014/main" id="{C70E394C-4CBF-442A-8315-222BF55BE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567" y="1208245"/>
            <a:ext cx="570885" cy="1743722"/>
          </a:xfrm>
          <a:prstGeom prst="rect">
            <a:avLst/>
          </a:prstGeom>
        </p:spPr>
      </p:pic>
      <p:pic>
        <p:nvPicPr>
          <p:cNvPr id="15" name="Picture 14" descr="Cartoon picture of one student - description of whether or not student should be reported in Enrollment follows image ">
            <a:extLst>
              <a:ext uri="{FF2B5EF4-FFF2-40B4-BE49-F238E27FC236}">
                <a16:creationId xmlns:a16="http://schemas.microsoft.com/office/drawing/2014/main" id="{3D495527-1091-497C-A99F-43459E726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541" y="1101749"/>
            <a:ext cx="464424" cy="1836966"/>
          </a:xfrm>
          <a:prstGeom prst="rect">
            <a:avLst/>
          </a:prstGeom>
        </p:spPr>
      </p:pic>
      <p:pic>
        <p:nvPicPr>
          <p:cNvPr id="13" name="Picture 12" descr="Cartoon picture of one student - description of whether or not student should be reported in Enrollment follows image ">
            <a:extLst>
              <a:ext uri="{FF2B5EF4-FFF2-40B4-BE49-F238E27FC236}">
                <a16:creationId xmlns:a16="http://schemas.microsoft.com/office/drawing/2014/main" id="{E94ADF0C-E4DF-4521-82F2-6F82E6BA8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774" y="1133317"/>
            <a:ext cx="500452" cy="1867074"/>
          </a:xfrm>
          <a:prstGeom prst="rect">
            <a:avLst/>
          </a:prstGeom>
        </p:spPr>
      </p:pic>
      <p:pic>
        <p:nvPicPr>
          <p:cNvPr id="12" name="Picture 11" descr="Cartoon picture of one student - description of whether or not student should be reported in Enrollment follows image ">
            <a:extLst>
              <a:ext uri="{FF2B5EF4-FFF2-40B4-BE49-F238E27FC236}">
                <a16:creationId xmlns:a16="http://schemas.microsoft.com/office/drawing/2014/main" id="{D2BC2D9C-1F7E-4234-AD28-AE4EC8FC1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50" r="23809"/>
          <a:stretch/>
        </p:blipFill>
        <p:spPr>
          <a:xfrm>
            <a:off x="8166236" y="1194993"/>
            <a:ext cx="523537" cy="1767545"/>
          </a:xfrm>
          <a:prstGeom prst="rect">
            <a:avLst/>
          </a:prstGeom>
        </p:spPr>
      </p:pic>
      <p:pic>
        <p:nvPicPr>
          <p:cNvPr id="19" name="Picture 18" descr="Cartoon picture of one student - description of whether or not student should be reported in Enrollment follows image ">
            <a:extLst>
              <a:ext uri="{FF2B5EF4-FFF2-40B4-BE49-F238E27FC236}">
                <a16:creationId xmlns:a16="http://schemas.microsoft.com/office/drawing/2014/main" id="{53B0B2BD-1AAC-4202-B015-A6B644AF5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1740" y="1160282"/>
            <a:ext cx="444363" cy="1836966"/>
          </a:xfrm>
          <a:prstGeom prst="rect">
            <a:avLst/>
          </a:prstGeom>
        </p:spPr>
      </p:pic>
      <p:graphicFrame>
        <p:nvGraphicFramePr>
          <p:cNvPr id="5" name="Table 5" descr="First student is Participating in Architecture program during Fall 2021 semester. YES – student is included in Enrollment page because enrolled during School Year 2022&#10;&#10;Second student is Podiatry student during Spring 2022 semester. YES – student is included in Enrollment page because enrolled during School Year 2022&#10;&#10;Third student is Concentrator in Rehabilitation Science during Fall 2021 semester. YES – student is included Enrollment page because enrolled during School Year 2022&#10;&#10;Fourth student is Concentrator in Business Machine Repair during Spring 2022 semester. YES – student is included in Enrollment page because enrolled during School Year 2022&#10;&#10;Fifth student has Graduated from Practical Nursing during Summer 2020. NO – student is not included in Enrollment page because Out of reporting timeframe for Enrollment&#10; ">
            <a:extLst>
              <a:ext uri="{FF2B5EF4-FFF2-40B4-BE49-F238E27FC236}">
                <a16:creationId xmlns:a16="http://schemas.microsoft.com/office/drawing/2014/main" id="{B14D6FC0-783F-41EA-867E-D60051AA1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589168"/>
              </p:ext>
            </p:extLst>
          </p:nvPr>
        </p:nvGraphicFramePr>
        <p:xfrm>
          <a:off x="567743" y="1088585"/>
          <a:ext cx="11056520" cy="505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304">
                  <a:extLst>
                    <a:ext uri="{9D8B030D-6E8A-4147-A177-3AD203B41FA5}">
                      <a16:colId xmlns:a16="http://schemas.microsoft.com/office/drawing/2014/main" val="2306207318"/>
                    </a:ext>
                  </a:extLst>
                </a:gridCol>
                <a:gridCol w="2211304">
                  <a:extLst>
                    <a:ext uri="{9D8B030D-6E8A-4147-A177-3AD203B41FA5}">
                      <a16:colId xmlns:a16="http://schemas.microsoft.com/office/drawing/2014/main" val="2156800814"/>
                    </a:ext>
                  </a:extLst>
                </a:gridCol>
                <a:gridCol w="2211304">
                  <a:extLst>
                    <a:ext uri="{9D8B030D-6E8A-4147-A177-3AD203B41FA5}">
                      <a16:colId xmlns:a16="http://schemas.microsoft.com/office/drawing/2014/main" val="3190753168"/>
                    </a:ext>
                  </a:extLst>
                </a:gridCol>
                <a:gridCol w="2211304">
                  <a:extLst>
                    <a:ext uri="{9D8B030D-6E8A-4147-A177-3AD203B41FA5}">
                      <a16:colId xmlns:a16="http://schemas.microsoft.com/office/drawing/2014/main" val="460458632"/>
                    </a:ext>
                  </a:extLst>
                </a:gridCol>
                <a:gridCol w="2211304">
                  <a:extLst>
                    <a:ext uri="{9D8B030D-6E8A-4147-A177-3AD203B41FA5}">
                      <a16:colId xmlns:a16="http://schemas.microsoft.com/office/drawing/2014/main" val="2432780601"/>
                    </a:ext>
                  </a:extLst>
                </a:gridCol>
              </a:tblGrid>
              <a:tr h="19629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025212"/>
                  </a:ext>
                </a:extLst>
              </a:tr>
              <a:tr h="1540186">
                <a:tc>
                  <a:txBody>
                    <a:bodyPr/>
                    <a:lstStyle/>
                    <a:p>
                      <a:r>
                        <a:rPr lang="en-US" sz="1800" dirty="0"/>
                        <a:t>Participating in Architecture program during </a:t>
                      </a:r>
                      <a:r>
                        <a:rPr lang="en-US" sz="1800" u="sng" dirty="0"/>
                        <a:t>Fall 2021</a:t>
                      </a:r>
                      <a:r>
                        <a:rPr lang="en-US" sz="1800" u="none" dirty="0"/>
                        <a:t> </a:t>
                      </a:r>
                      <a:r>
                        <a:rPr lang="en-US" sz="1800" dirty="0"/>
                        <a:t>semester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Podiatry student during </a:t>
                      </a:r>
                      <a:r>
                        <a:rPr lang="en-US" sz="1800" u="sng" dirty="0"/>
                        <a:t>Spring 2022</a:t>
                      </a:r>
                      <a:r>
                        <a:rPr lang="en-US" sz="1800" u="none" dirty="0"/>
                        <a:t> </a:t>
                      </a:r>
                      <a:r>
                        <a:rPr lang="en-US" sz="1800" dirty="0"/>
                        <a:t>semester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Concentrator in Rehabilitation Science during </a:t>
                      </a:r>
                      <a:r>
                        <a:rPr lang="en-US" sz="1800" u="sng" dirty="0"/>
                        <a:t>Fall 2021 </a:t>
                      </a:r>
                      <a:r>
                        <a:rPr lang="en-US" sz="1800" dirty="0"/>
                        <a:t>semester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>
                          <a:latin typeface="Segoe UI"/>
                        </a:rPr>
                        <a:t>Concentrator in Business Machine Repair during </a:t>
                      </a:r>
                      <a:r>
                        <a:rPr lang="en-US" sz="1800" b="0" i="0" u="sng" strike="noStrike" noProof="0" dirty="0">
                          <a:latin typeface="Segoe UI"/>
                        </a:rPr>
                        <a:t>Spring 2022 </a:t>
                      </a:r>
                      <a:r>
                        <a:rPr lang="en-US" sz="1800" b="0" i="0" u="none" strike="noStrike" noProof="0" dirty="0">
                          <a:latin typeface="Segoe UI"/>
                        </a:rPr>
                        <a:t>semester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Segoe UI"/>
                        </a:rPr>
                        <a:t>Graduated from Practical Nursing during Summer 2020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404191"/>
                  </a:ext>
                </a:extLst>
              </a:tr>
              <a:tr h="141154">
                <a:tc gridSpan="5">
                  <a:txBody>
                    <a:bodyPr/>
                    <a:lstStyle/>
                    <a:p>
                      <a:r>
                        <a:rPr lang="en-US" b="1" dirty="0"/>
                        <a:t>Include student on Enrollment page?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413548"/>
                  </a:ext>
                </a:extLst>
              </a:tr>
              <a:tr h="48158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YES – enrolled during School Year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YES – enrolled during School Year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YES – enrolled during School Year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accent4"/>
                          </a:solidFill>
                          <a:latin typeface="Segoe UI"/>
                        </a:rPr>
                        <a:t>YES – enrolled during School Year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>
                          <a:solidFill>
                            <a:srgbClr val="FF0000"/>
                          </a:solidFill>
                          <a:latin typeface="Segoe UI"/>
                        </a:rPr>
                        <a:t>NO – Out of reporting timeframe for Enrollment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88933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2C90F3D-FA6F-4B49-99D7-09618E9514BD}"/>
              </a:ext>
            </a:extLst>
          </p:cNvPr>
          <p:cNvSpPr txBox="1"/>
          <p:nvPr/>
        </p:nvSpPr>
        <p:spPr>
          <a:xfrm>
            <a:off x="5715284" y="6538912"/>
            <a:ext cx="542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*Note: these are instructional examples, student cases may vary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C46B0-57EF-4A55-AD6F-2B4FFA8B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234608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104C6C6C0EE34A9E7DA4AF8CD79644" ma:contentTypeVersion="6" ma:contentTypeDescription="Create a new document." ma:contentTypeScope="" ma:versionID="b09b28ba14cae3aabd741811b476866a">
  <xsd:schema xmlns:xsd="http://www.w3.org/2001/XMLSchema" xmlns:xs="http://www.w3.org/2001/XMLSchema" xmlns:p="http://schemas.microsoft.com/office/2006/metadata/properties" xmlns:ns2="c44155c1-6877-4058-bd69-293f8cf0321f" xmlns:ns3="fdcd57df-05e8-4749-9cc8-5afe3dcd00a5" targetNamespace="http://schemas.microsoft.com/office/2006/metadata/properties" ma:root="true" ma:fieldsID="f1d005aa2d5f132621985ff9225f3555" ns2:_="" ns3:_="">
    <xsd:import namespace="c44155c1-6877-4058-bd69-293f8cf0321f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155c1-6877-4058-bd69-293f8cf03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329C63-882F-4B31-8020-9383AB4413A7}">
  <ds:schemaRefs>
    <ds:schemaRef ds:uri="c44155c1-6877-4058-bd69-293f8cf0321f"/>
    <ds:schemaRef ds:uri="fdcd57df-05e8-4749-9cc8-5afe3dcd00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AF6D7DC-167B-4297-BBF1-72BBB9321DA2}">
  <ds:schemaRefs>
    <ds:schemaRef ds:uri="c44155c1-6877-4058-bd69-293f8cf0321f"/>
    <ds:schemaRef ds:uri="http://purl.org/dc/terms/"/>
    <ds:schemaRef ds:uri="http://purl.org/dc/dcmitype/"/>
    <ds:schemaRef ds:uri="http://schemas.openxmlformats.org/package/2006/metadata/core-properties"/>
    <ds:schemaRef ds:uri="fdcd57df-05e8-4749-9cc8-5afe3dcd00a5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962102B-C9D5-406D-A066-9D1688CBA7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1014</Words>
  <Application>Microsoft Office PowerPoint</Application>
  <PresentationFormat>Widescreen</PresentationFormat>
  <Paragraphs>155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Courier New</vt:lpstr>
      <vt:lpstr>Quattrocento Sans</vt:lpstr>
      <vt:lpstr>Segoe</vt:lpstr>
      <vt:lpstr>Segoe SemiBold</vt:lpstr>
      <vt:lpstr>Segoe UI</vt:lpstr>
      <vt:lpstr>Segoe UI Semibold</vt:lpstr>
      <vt:lpstr>Wingdings</vt:lpstr>
      <vt:lpstr>ESE​​</vt:lpstr>
      <vt:lpstr>Postsecondary Perkins Enrollment &amp; Outcomes Report 2022   Office for College, Career, and Technical Education March 2022</vt:lpstr>
      <vt:lpstr>Welcome!</vt:lpstr>
      <vt:lpstr>Perkins V Purpose</vt:lpstr>
      <vt:lpstr>Perkins V Purpose</vt:lpstr>
      <vt:lpstr>Agenda</vt:lpstr>
      <vt:lpstr>Report 2022 Overview</vt:lpstr>
      <vt:lpstr>Report 2022 Overview</vt:lpstr>
      <vt:lpstr>How Postsecondary Core Indicators are Calculated</vt:lpstr>
      <vt:lpstr>Who is reported in Enrollment?*</vt:lpstr>
      <vt:lpstr>Now, let’s focus on a subset of enrolled students…</vt:lpstr>
      <vt:lpstr>Who is reported in Indicator 3P1(Nontraditional Program Enrollment)?*</vt:lpstr>
      <vt:lpstr>Who is reported in Indicator 2P1(Postsec Credential, Certificate or Diploma)?*</vt:lpstr>
      <vt:lpstr>Who is reported in Indicator 1P1(Postsec Retention &amp; Placement)?*</vt:lpstr>
      <vt:lpstr>Submitting Report 2022</vt:lpstr>
      <vt:lpstr>Report 2022 Resources</vt:lpstr>
      <vt:lpstr>Report 2022 File Specs</vt:lpstr>
      <vt:lpstr>From Postsecondary definition on Perkins V website: https://www.doe.mass.edu/ccte/cvte/perkins-v/ 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Postsecondary Data Webinar: Report 2022 — March 2022</dc:title>
  <dc:creator>DESE</dc:creator>
  <cp:lastModifiedBy>Zou, Dong (EOE)</cp:lastModifiedBy>
  <cp:revision>145</cp:revision>
  <cp:lastPrinted>2022-01-31T18:37:49Z</cp:lastPrinted>
  <dcterms:created xsi:type="dcterms:W3CDTF">2020-09-09T16:22:42Z</dcterms:created>
  <dcterms:modified xsi:type="dcterms:W3CDTF">2022-04-05T15:34:04Z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Apr 5 2022</vt:lpwstr>
  </property>
</Properties>
</file>