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77" r:id="rId6"/>
    <p:sldId id="464" r:id="rId7"/>
    <p:sldId id="386" r:id="rId8"/>
    <p:sldId id="387" r:id="rId9"/>
    <p:sldId id="260" r:id="rId10"/>
    <p:sldId id="370" r:id="rId11"/>
    <p:sldId id="343" r:id="rId12"/>
    <p:sldId id="344" r:id="rId13"/>
    <p:sldId id="373" r:id="rId14"/>
    <p:sldId id="465" r:id="rId15"/>
    <p:sldId id="369" r:id="rId16"/>
    <p:sldId id="371" r:id="rId17"/>
    <p:sldId id="372" r:id="rId18"/>
    <p:sldId id="375" r:id="rId19"/>
    <p:sldId id="384" r:id="rId20"/>
    <p:sldId id="376" r:id="rId21"/>
    <p:sldId id="385" r:id="rId22"/>
    <p:sldId id="383" r:id="rId23"/>
    <p:sldId id="367" r:id="rId24"/>
    <p:sldId id="362" r:id="rId25"/>
    <p:sldId id="359" r:id="rId26"/>
    <p:sldId id="265" r:id="rId2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64"/>
            <p14:sldId id="386"/>
            <p14:sldId id="387"/>
            <p14:sldId id="260"/>
            <p14:sldId id="370"/>
            <p14:sldId id="343"/>
            <p14:sldId id="344"/>
            <p14:sldId id="373"/>
            <p14:sldId id="465"/>
            <p14:sldId id="369"/>
            <p14:sldId id="371"/>
            <p14:sldId id="372"/>
            <p14:sldId id="375"/>
            <p14:sldId id="384"/>
            <p14:sldId id="376"/>
            <p14:sldId id="385"/>
            <p14:sldId id="383"/>
            <p14:sldId id="367"/>
            <p14:sldId id="362"/>
            <p14:sldId id="35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7E8EB"/>
    <a:srgbClr val="203B6A"/>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2" autoAdjust="0"/>
    <p:restoredTop sz="78216" autoAdjust="0"/>
  </p:normalViewPr>
  <p:slideViewPr>
    <p:cSldViewPr snapToGrid="0">
      <p:cViewPr varScale="1">
        <p:scale>
          <a:sx n="61" d="100"/>
          <a:sy n="61" d="100"/>
        </p:scale>
        <p:origin x="90" y="5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6"/>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2020/10/14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2020/10/14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038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In this workshop, we’ll cover logging into the Security Portal, reviewing the Indicator reports (including Perkins V changes), and using them in program development. This workshop is suitable for anyone new to Perkins, or would like a refresher, and is curious how to use Indicator trends in program development: CVTE Directors, Data/Instruction contacts or other leaders.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5CE95-5358-4A8A-8A04-58C85493A3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69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Perkins V Accountability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1754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DOE035:	Career/Vocational Technical Education – Type of Program</a:t>
            </a:r>
            <a:endParaRPr lang="en-US" sz="1800" dirty="0">
              <a:effectLst/>
              <a:latin typeface="Courier"/>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DOE042:	Career/Vocational Technical Education - Special Populations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[SINGLE PARENTS] </a:t>
            </a:r>
            <a:endParaRPr lang="en-US" sz="1800" b="1" dirty="0">
              <a:effectLst/>
              <a:latin typeface="Courier"/>
              <a:ea typeface="Times New Roman" panose="02020603050405020304" pitchFamily="18" charset="0"/>
              <a:cs typeface="Times New Roman" panose="02020603050405020304" pitchFamily="18" charset="0"/>
            </a:endParaRPr>
          </a:p>
          <a:p>
            <a:pPr marL="1371600" marR="0" indent="-91440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DOE043:	Career/Vocational Technical Education - Chapter 74-Approved Vocational Technical Education Program Participation</a:t>
            </a:r>
            <a:endParaRPr lang="en-US" sz="1800" dirty="0">
              <a:effectLst/>
              <a:latin typeface="Courier"/>
              <a:ea typeface="Times New Roman" panose="02020603050405020304" pitchFamily="18" charset="0"/>
              <a:cs typeface="Times New Roman" panose="02020603050405020304" pitchFamily="18" charset="0"/>
            </a:endParaRPr>
          </a:p>
          <a:p>
            <a:pPr marL="1371600" marR="0" indent="-91440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DOE044:	Career/Vocational Technical Education - Non-Chapter 74 Career and Technical Education Program Participation</a:t>
            </a:r>
            <a:endParaRPr lang="en-US" sz="1800" dirty="0">
              <a:effectLst/>
              <a:latin typeface="Courier"/>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DOE047	Industry Recognized Credentials</a:t>
            </a:r>
            <a:endParaRPr lang="en-US" sz="1800" dirty="0">
              <a:effectLst/>
              <a:latin typeface="Courier"/>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DOE048	Industry Recognized Credentials</a:t>
            </a:r>
            <a:endParaRPr lang="en-US" sz="1800" dirty="0">
              <a:effectLst/>
              <a:latin typeface="Courier"/>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DOE049	Industry Recognized Credentials</a:t>
            </a: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57369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 – offline/other circumstances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ea typeface="Times New Roman" panose="02020603050405020304" pitchFamily="18" charset="0"/>
                <a:cs typeface="Times New Roman" panose="02020603050405020304" pitchFamily="18" charset="0"/>
              </a:rPr>
              <a:t>N74: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ea typeface="Times New Roman" panose="02020603050405020304" pitchFamily="18" charset="0"/>
                <a:cs typeface="Times New Roman" panose="02020603050405020304" pitchFamily="18" charset="0"/>
              </a:rPr>
              <a:t>Students </a:t>
            </a:r>
            <a:r>
              <a:rPr lang="en-US" sz="1800" b="0" i="1" dirty="0">
                <a:effectLst/>
                <a:latin typeface="Times New Roman" panose="02020603050405020304" pitchFamily="18" charset="0"/>
                <a:ea typeface="Times New Roman" panose="02020603050405020304" pitchFamily="18" charset="0"/>
                <a:cs typeface="Times New Roman" panose="02020603050405020304" pitchFamily="18" charset="0"/>
              </a:rPr>
              <a:t>might not be aware</a:t>
            </a:r>
            <a:r>
              <a:rPr lang="en-US" sz="1800" b="0" i="0" dirty="0">
                <a:effectLst/>
                <a:latin typeface="Times New Roman" panose="02020603050405020304" pitchFamily="18" charset="0"/>
                <a:ea typeface="Times New Roman" panose="02020603050405020304" pitchFamily="18" charset="0"/>
                <a:cs typeface="Times New Roman" panose="02020603050405020304" pitchFamily="18" charset="0"/>
              </a:rPr>
              <a:t> of available programs or how they may signal their intention to participate. Districts should inform students of programs available and have a method in place for identifying students wishing to participate.  </a:t>
            </a:r>
            <a:endParaRPr lang="en-US" sz="1800" b="1" i="1" dirty="0">
              <a:effectLst/>
              <a:latin typeface="Humanst521 Lt B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99162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PLTW – 14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946808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2" name="Title 1"/>
          <p:cNvSpPr>
            <a:spLocks noGrp="1"/>
          </p:cNvSpPr>
          <p:nvPr>
            <p:ph type="title" hasCustomPrompt="1"/>
          </p:nvPr>
        </p:nvSpPr>
        <p:spPr/>
        <p:txBody>
          <a:bodyPr/>
          <a:lstStyle>
            <a:lvl1pPr>
              <a:defRPr baseline="0"/>
            </a:lvl1pPr>
          </a:lstStyle>
          <a:p>
            <a:r>
              <a:rPr lang="en-US" dirty="0"/>
              <a:t>What questions do you have?</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a:t>Thank you</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FA753-C078-4A33-86AC-D161EAE99881}"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66AE6-9B33-47FB-A101-BDA6387D9FA7}" type="slidenum">
              <a:rPr lang="en-US" smtClean="0"/>
              <a:t>‹#›</a:t>
            </a:fld>
            <a:endParaRPr lang="en-US"/>
          </a:p>
        </p:txBody>
      </p:sp>
    </p:spTree>
    <p:extLst>
      <p:ext uri="{BB962C8B-B14F-4D97-AF65-F5344CB8AC3E}">
        <p14:creationId xmlns:p14="http://schemas.microsoft.com/office/powerpoint/2010/main" val="21949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hasCustomPrompt="1"/>
          </p:nvPr>
        </p:nvSpPr>
        <p:spPr/>
        <p:txBody>
          <a:bodyPr/>
          <a:lstStyle>
            <a:lvl1pPr>
              <a:defRPr baseline="0"/>
            </a:lvl1pPr>
          </a:lstStyle>
          <a:p>
            <a:r>
              <a:rPr lang="en-US" dirty="0"/>
              <a:t>Introduction to SSDR</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10/14/2020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e.mass.edu/ele/resources/id-assess-place-reclass.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doe.mass.edu/infoservices/data/schedule.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www.doe.mass.edu/infoservices/data/sim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doe.mass.edu/infoservices/data/sim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jennifer.e.appleyard@mass.gov"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doe.mass.edu/infoservices/data/" TargetMode="External"/><Relationship Id="rId2" Type="http://schemas.openxmlformats.org/officeDocument/2006/relationships/hyperlink" Target="http://www.doe.mass.edu/ccte/cvte/data/"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7018" y="1958195"/>
            <a:ext cx="6848590" cy="2599949"/>
          </a:xfrm>
        </p:spPr>
        <p:txBody>
          <a:bodyPr/>
          <a:lstStyle/>
          <a:p>
            <a:r>
              <a:rPr lang="en-US" sz="3200" dirty="0">
                <a:latin typeface="Segoe SemiBold" panose="020B0703040204020203" pitchFamily="34" charset="0"/>
              </a:rPr>
              <a:t>  CVTE Data Collection</a:t>
            </a:r>
            <a:br>
              <a:rPr lang="en-US" sz="3600" dirty="0">
                <a:latin typeface="Segoe SemiBold" panose="020B0703040204020203" pitchFamily="34" charset="0"/>
              </a:rPr>
            </a:br>
            <a:br>
              <a:rPr lang="en-US" sz="3200" dirty="0">
                <a:latin typeface="Segoe SemiBold" panose="020B0703040204020203" pitchFamily="34" charset="0"/>
              </a:rPr>
            </a:br>
            <a:r>
              <a:rPr lang="en-US" sz="2000" dirty="0">
                <a:latin typeface="Segoe SemiBold" panose="020B0703040204020203" pitchFamily="34" charset="0"/>
              </a:rPr>
              <a:t> </a:t>
            </a:r>
            <a:br>
              <a:rPr lang="en-US" sz="3200" dirty="0">
                <a:latin typeface="Segoe SemiBold" panose="020B0703040204020203" pitchFamily="34" charset="0"/>
              </a:rPr>
            </a:br>
            <a:br>
              <a:rPr lang="en-US" sz="2000" dirty="0">
                <a:latin typeface="Segoe SemiBold" panose="020B0703040204020203" pitchFamily="34" charset="0"/>
              </a:rPr>
            </a:br>
            <a:r>
              <a:rPr lang="en-US" sz="2000" dirty="0">
                <a:latin typeface="Segoe SemiBold" panose="020B0703040204020203" pitchFamily="34" charset="0"/>
              </a:rPr>
              <a:t>					   September 2020</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58C0-FDA6-4CB2-A922-04FB4EA97DA3}"/>
              </a:ext>
            </a:extLst>
          </p:cNvPr>
          <p:cNvSpPr>
            <a:spLocks noGrp="1"/>
          </p:cNvSpPr>
          <p:nvPr>
            <p:ph type="title"/>
          </p:nvPr>
        </p:nvSpPr>
        <p:spPr/>
        <p:txBody>
          <a:bodyPr/>
          <a:lstStyle/>
          <a:p>
            <a:r>
              <a:rPr lang="en-US" dirty="0"/>
              <a:t>Example: EL students</a:t>
            </a:r>
          </a:p>
        </p:txBody>
      </p:sp>
      <p:sp>
        <p:nvSpPr>
          <p:cNvPr id="3" name="Content Placeholder 2">
            <a:extLst>
              <a:ext uri="{FF2B5EF4-FFF2-40B4-BE49-F238E27FC236}">
                <a16:creationId xmlns:a16="http://schemas.microsoft.com/office/drawing/2014/main" id="{965862D3-3FB6-408D-94E3-2EA6E4057E54}"/>
              </a:ext>
            </a:extLst>
          </p:cNvPr>
          <p:cNvSpPr>
            <a:spLocks noGrp="1"/>
          </p:cNvSpPr>
          <p:nvPr>
            <p:ph idx="1"/>
          </p:nvPr>
        </p:nvSpPr>
        <p:spPr/>
        <p:txBody>
          <a:bodyPr/>
          <a:lstStyle/>
          <a:p>
            <a:r>
              <a:rPr lang="en-US" sz="2400" dirty="0">
                <a:latin typeface="+mn-lt"/>
              </a:rPr>
              <a:t>Perkins V</a:t>
            </a:r>
          </a:p>
          <a:p>
            <a:r>
              <a:rPr lang="en-US" sz="2400" dirty="0">
                <a:latin typeface="+mn-lt"/>
                <a:hlinkClick r:id="rId2"/>
              </a:rPr>
              <a:t>http://www.doe.mass.edu/ele/resources/id-assess-place-reclass.html</a:t>
            </a:r>
            <a:r>
              <a:rPr lang="en-US" sz="2400" dirty="0">
                <a:latin typeface="+mn-lt"/>
              </a:rPr>
              <a:t> </a:t>
            </a:r>
          </a:p>
          <a:p>
            <a:pPr lvl="1"/>
            <a:r>
              <a:rPr lang="en-US" sz="2000" dirty="0">
                <a:effectLst/>
                <a:latin typeface="+mn-lt"/>
                <a:ea typeface="MS Mincho" panose="02020609040205080304" pitchFamily="49" charset="-128"/>
                <a:cs typeface="Arial" panose="020B0604020202020204" pitchFamily="34" charset="0"/>
              </a:rPr>
              <a:t>The EDWIN Analytics system contains a mechanism for requesting historical MCAS and ACCESS data about a recently enrolled student who transferred from another district in Massachusetts. </a:t>
            </a:r>
          </a:p>
          <a:p>
            <a:endParaRPr lang="en-US" sz="2400" dirty="0">
              <a:latin typeface="+mn-lt"/>
            </a:endParaRPr>
          </a:p>
        </p:txBody>
      </p:sp>
      <p:sp>
        <p:nvSpPr>
          <p:cNvPr id="4" name="Slide Number Placeholder 3">
            <a:extLst>
              <a:ext uri="{FF2B5EF4-FFF2-40B4-BE49-F238E27FC236}">
                <a16:creationId xmlns:a16="http://schemas.microsoft.com/office/drawing/2014/main" id="{B50C458A-9A28-4F95-B2D3-57D96E01183D}"/>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25479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C49-2199-48F8-AC48-2DCB7B5FED1F}"/>
              </a:ext>
            </a:extLst>
          </p:cNvPr>
          <p:cNvSpPr>
            <a:spLocks noGrp="1"/>
          </p:cNvSpPr>
          <p:nvPr>
            <p:ph type="title"/>
          </p:nvPr>
        </p:nvSpPr>
        <p:spPr/>
        <p:txBody>
          <a:bodyPr/>
          <a:lstStyle/>
          <a:p>
            <a:r>
              <a:rPr lang="en-US" dirty="0"/>
              <a:t>Reporting Timelines</a:t>
            </a:r>
          </a:p>
        </p:txBody>
      </p:sp>
      <p:sp>
        <p:nvSpPr>
          <p:cNvPr id="3" name="Content Placeholder 2">
            <a:extLst>
              <a:ext uri="{FF2B5EF4-FFF2-40B4-BE49-F238E27FC236}">
                <a16:creationId xmlns:a16="http://schemas.microsoft.com/office/drawing/2014/main" id="{B1FFE324-4418-4C62-B144-E5E4F498FE2F}"/>
              </a:ext>
            </a:extLst>
          </p:cNvPr>
          <p:cNvSpPr>
            <a:spLocks noGrp="1"/>
          </p:cNvSpPr>
          <p:nvPr>
            <p:ph idx="1"/>
          </p:nvPr>
        </p:nvSpPr>
        <p:spPr/>
        <p:txBody>
          <a:bodyPr/>
          <a:lstStyle/>
          <a:p>
            <a:r>
              <a:rPr lang="en-US" sz="2800" dirty="0"/>
              <a:t>Student Information Management System (SIMS) – Student-level </a:t>
            </a:r>
          </a:p>
          <a:p>
            <a:pPr lvl="1"/>
            <a:r>
              <a:rPr lang="en-US" sz="2400" dirty="0"/>
              <a:t>October</a:t>
            </a:r>
          </a:p>
          <a:p>
            <a:pPr lvl="1"/>
            <a:r>
              <a:rPr lang="en-US" sz="2400" dirty="0"/>
              <a:t>March</a:t>
            </a:r>
          </a:p>
          <a:p>
            <a:pPr lvl="1"/>
            <a:r>
              <a:rPr lang="en-US" sz="2400" dirty="0"/>
              <a:t>End-of-Year </a:t>
            </a:r>
          </a:p>
          <a:p>
            <a:r>
              <a:rPr lang="en-US" sz="2800" dirty="0"/>
              <a:t>Student Course Scheduling (SCS) – Course-taking</a:t>
            </a:r>
          </a:p>
          <a:p>
            <a:pPr lvl="1"/>
            <a:r>
              <a:rPr lang="en-US" sz="2400" dirty="0"/>
              <a:t>October</a:t>
            </a:r>
          </a:p>
          <a:p>
            <a:pPr lvl="1"/>
            <a:r>
              <a:rPr lang="en-US" sz="2400" dirty="0"/>
              <a:t>End-of-Year</a:t>
            </a:r>
          </a:p>
          <a:p>
            <a:r>
              <a:rPr lang="en-US" sz="2800" dirty="0">
                <a:hlinkClick r:id="rId2"/>
              </a:rPr>
              <a:t>http://www.doe.mass.edu/infoservices/data/schedule.html</a:t>
            </a:r>
            <a:r>
              <a:rPr lang="en-US" sz="2800" dirty="0"/>
              <a:t>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5E88248-0520-4072-ADD1-842EA9A9119D}"/>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43462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F8AB-9661-497A-A26D-12FBB780A03C}"/>
              </a:ext>
            </a:extLst>
          </p:cNvPr>
          <p:cNvSpPr>
            <a:spLocks noGrp="1"/>
          </p:cNvSpPr>
          <p:nvPr>
            <p:ph type="title"/>
          </p:nvPr>
        </p:nvSpPr>
        <p:spPr/>
        <p:txBody>
          <a:bodyPr/>
          <a:lstStyle/>
          <a:p>
            <a:r>
              <a:rPr lang="en-US" dirty="0"/>
              <a:t>Which Students Should be Reported?</a:t>
            </a:r>
          </a:p>
        </p:txBody>
      </p:sp>
      <p:sp>
        <p:nvSpPr>
          <p:cNvPr id="3" name="Content Placeholder 2">
            <a:extLst>
              <a:ext uri="{FF2B5EF4-FFF2-40B4-BE49-F238E27FC236}">
                <a16:creationId xmlns:a16="http://schemas.microsoft.com/office/drawing/2014/main" id="{D3CD52A2-2BC0-4FBF-9DE7-B15602AB2B35}"/>
              </a:ext>
            </a:extLst>
          </p:cNvPr>
          <p:cNvSpPr>
            <a:spLocks noGrp="1"/>
          </p:cNvSpPr>
          <p:nvPr>
            <p:ph idx="1"/>
          </p:nvPr>
        </p:nvSpPr>
        <p:spPr/>
        <p:txBody>
          <a:bodyPr/>
          <a:lstStyle/>
          <a:p>
            <a:r>
              <a:rPr lang="en-US" sz="2400" dirty="0"/>
              <a:t>Districts with Chapter 74-approved programs should report students consistent with state-approved Admissions policies. </a:t>
            </a:r>
          </a:p>
          <a:p>
            <a:r>
              <a:rPr lang="en-US" sz="2400" dirty="0"/>
              <a:t>Districts with non-Chapter74 programs should report students consistent with program policies.</a:t>
            </a:r>
          </a:p>
          <a:p>
            <a:pPr lvl="1"/>
            <a:r>
              <a:rPr lang="en-US" sz="2000" dirty="0"/>
              <a:t>The Department encourages districts to have a clear process of determining which students are enrolled in non-Chapter74 Perkins programs for the purpose of accurate data reporting. </a:t>
            </a:r>
          </a:p>
          <a:p>
            <a:r>
              <a:rPr lang="en-US" sz="2400" i="1" dirty="0"/>
              <a:t>Students should only be enrolled in a CVTE program in SIMS if they can be provided with all required elements of the program before graduation.  </a:t>
            </a:r>
          </a:p>
          <a:p>
            <a:endParaRPr lang="en-US" sz="2400" dirty="0"/>
          </a:p>
        </p:txBody>
      </p:sp>
      <p:sp>
        <p:nvSpPr>
          <p:cNvPr id="4" name="Slide Number Placeholder 3">
            <a:extLst>
              <a:ext uri="{FF2B5EF4-FFF2-40B4-BE49-F238E27FC236}">
                <a16:creationId xmlns:a16="http://schemas.microsoft.com/office/drawing/2014/main" id="{783F0984-C659-42FF-8C80-E7ECEA1A18A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84606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1F9B-874E-4688-8892-FA9805125A84}"/>
              </a:ext>
            </a:extLst>
          </p:cNvPr>
          <p:cNvSpPr>
            <a:spLocks noGrp="1"/>
          </p:cNvSpPr>
          <p:nvPr>
            <p:ph type="title"/>
          </p:nvPr>
        </p:nvSpPr>
        <p:spPr/>
        <p:txBody>
          <a:bodyPr/>
          <a:lstStyle/>
          <a:p>
            <a:r>
              <a:rPr lang="en-US" dirty="0"/>
              <a:t>SIMS  DOE035: CVTE Type of Program </a:t>
            </a:r>
          </a:p>
        </p:txBody>
      </p:sp>
      <p:sp>
        <p:nvSpPr>
          <p:cNvPr id="3" name="Content Placeholder 2">
            <a:extLst>
              <a:ext uri="{FF2B5EF4-FFF2-40B4-BE49-F238E27FC236}">
                <a16:creationId xmlns:a16="http://schemas.microsoft.com/office/drawing/2014/main" id="{A3B176A5-BE32-4F22-AF02-EAD63A23EF72}"/>
              </a:ext>
            </a:extLst>
          </p:cNvPr>
          <p:cNvSpPr>
            <a:spLocks noGrp="1"/>
          </p:cNvSpPr>
          <p:nvPr>
            <p:ph idx="1"/>
          </p:nvPr>
        </p:nvSpPr>
        <p:spPr/>
        <p:txBody>
          <a:bodyPr/>
          <a:lstStyle/>
          <a:p>
            <a:r>
              <a:rPr lang="en-US" dirty="0"/>
              <a:t>Enrollment in a CVTE Program</a:t>
            </a:r>
          </a:p>
          <a:p>
            <a:pPr>
              <a:buClr>
                <a:srgbClr val="FFC000"/>
              </a:buClr>
            </a:pPr>
            <a:r>
              <a:rPr lang="en-US" dirty="0"/>
              <a:t>Four values:</a:t>
            </a:r>
          </a:p>
          <a:p>
            <a:pPr marL="762000" lvl="3" indent="-228600" eaLnBrk="1" fontAlgn="auto" hangingPunct="1">
              <a:spcBef>
                <a:spcPts val="1000"/>
              </a:spcBef>
              <a:spcAft>
                <a:spcPts val="0"/>
              </a:spcAft>
              <a:buClr>
                <a:srgbClr val="E38526"/>
              </a:buClr>
            </a:pPr>
            <a:r>
              <a:rPr lang="en-US" sz="2400" dirty="0"/>
              <a:t>00= </a:t>
            </a:r>
            <a:r>
              <a:rPr lang="en-US" sz="2400" b="1" dirty="0"/>
              <a:t>Not enrolled </a:t>
            </a:r>
            <a:r>
              <a:rPr lang="en-US" sz="2400" dirty="0"/>
              <a:t>in a career/vocational technical education program</a:t>
            </a:r>
          </a:p>
          <a:p>
            <a:pPr marL="762000" lvl="3" indent="-228600" eaLnBrk="1" fontAlgn="auto" hangingPunct="1">
              <a:spcBef>
                <a:spcPts val="1000"/>
              </a:spcBef>
              <a:spcAft>
                <a:spcPts val="0"/>
              </a:spcAft>
              <a:buClr>
                <a:srgbClr val="E38526"/>
              </a:buClr>
            </a:pPr>
            <a:r>
              <a:rPr lang="en-US" sz="2400" dirty="0"/>
              <a:t>02= </a:t>
            </a:r>
            <a:r>
              <a:rPr lang="en-US" sz="2400" b="1" dirty="0"/>
              <a:t>Chapter 74–approved </a:t>
            </a:r>
            <a:r>
              <a:rPr lang="en-US" sz="2400" dirty="0"/>
              <a:t>vocational technical education program secondary </a:t>
            </a:r>
            <a:r>
              <a:rPr lang="en-US" sz="2400" b="1" dirty="0"/>
              <a:t>cooperative education</a:t>
            </a:r>
          </a:p>
          <a:p>
            <a:pPr marL="762000" lvl="3" indent="-228600" eaLnBrk="1" fontAlgn="auto" hangingPunct="1">
              <a:spcBef>
                <a:spcPts val="1000"/>
              </a:spcBef>
              <a:spcAft>
                <a:spcPts val="0"/>
              </a:spcAft>
              <a:buClr>
                <a:srgbClr val="E38526"/>
              </a:buClr>
            </a:pPr>
            <a:r>
              <a:rPr lang="en-US" sz="2400" dirty="0"/>
              <a:t>04= </a:t>
            </a:r>
            <a:r>
              <a:rPr lang="en-US" sz="2400" b="1" dirty="0"/>
              <a:t>Chapter 74–approved </a:t>
            </a:r>
            <a:r>
              <a:rPr lang="en-US" sz="2400" dirty="0"/>
              <a:t>vocational technical education program secondary </a:t>
            </a:r>
            <a:r>
              <a:rPr lang="en-US" sz="2400" b="1" dirty="0"/>
              <a:t>regular</a:t>
            </a:r>
          </a:p>
          <a:p>
            <a:pPr marL="762000" lvl="3" indent="-228600" eaLnBrk="1" fontAlgn="auto" hangingPunct="1">
              <a:spcBef>
                <a:spcPts val="1000"/>
              </a:spcBef>
              <a:spcAft>
                <a:spcPts val="0"/>
              </a:spcAft>
              <a:buClr>
                <a:srgbClr val="E38526"/>
              </a:buClr>
            </a:pPr>
            <a:r>
              <a:rPr lang="en-US" sz="2400" dirty="0"/>
              <a:t>14= </a:t>
            </a:r>
            <a:r>
              <a:rPr lang="en-US" sz="2400" b="1" dirty="0"/>
              <a:t>Non-Chapter 74 </a:t>
            </a:r>
            <a:r>
              <a:rPr lang="en-US" sz="2400" dirty="0"/>
              <a:t>career and technical education program — secondary </a:t>
            </a:r>
            <a:r>
              <a:rPr lang="en-US" sz="2400" b="1" dirty="0"/>
              <a:t>regular</a:t>
            </a:r>
          </a:p>
          <a:p>
            <a:endParaRPr lang="en-US" dirty="0"/>
          </a:p>
        </p:txBody>
      </p:sp>
      <p:sp>
        <p:nvSpPr>
          <p:cNvPr id="4" name="Slide Number Placeholder 3">
            <a:extLst>
              <a:ext uri="{FF2B5EF4-FFF2-40B4-BE49-F238E27FC236}">
                <a16:creationId xmlns:a16="http://schemas.microsoft.com/office/drawing/2014/main" id="{F8D5C248-7F08-4612-828D-EFDC62855DBF}"/>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351256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9698-FD4C-4A1D-9DD9-5C65FE160735}"/>
              </a:ext>
            </a:extLst>
          </p:cNvPr>
          <p:cNvSpPr>
            <a:spLocks noGrp="1"/>
          </p:cNvSpPr>
          <p:nvPr>
            <p:ph type="title"/>
          </p:nvPr>
        </p:nvSpPr>
        <p:spPr/>
        <p:txBody>
          <a:bodyPr/>
          <a:lstStyle/>
          <a:p>
            <a:r>
              <a:rPr lang="en-US" dirty="0"/>
              <a:t>SIMS  DOE043 and DOE044: CVTE Programs</a:t>
            </a:r>
          </a:p>
        </p:txBody>
      </p:sp>
      <p:sp>
        <p:nvSpPr>
          <p:cNvPr id="4" name="Slide Number Placeholder 3">
            <a:extLst>
              <a:ext uri="{FF2B5EF4-FFF2-40B4-BE49-F238E27FC236}">
                <a16:creationId xmlns:a16="http://schemas.microsoft.com/office/drawing/2014/main" id="{8743E069-8B09-4DE6-B3B9-9B9BEDA1EE57}"/>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8" name="Content Placeholder 2">
            <a:extLst>
              <a:ext uri="{FF2B5EF4-FFF2-40B4-BE49-F238E27FC236}">
                <a16:creationId xmlns:a16="http://schemas.microsoft.com/office/drawing/2014/main" id="{E220D0EE-CCBA-4220-B092-CCE51CB5CA22}"/>
              </a:ext>
            </a:extLst>
          </p:cNvPr>
          <p:cNvSpPr>
            <a:spLocks noGrp="1"/>
          </p:cNvSpPr>
          <p:nvPr>
            <p:ph idx="1"/>
          </p:nvPr>
        </p:nvSpPr>
        <p:spPr>
          <a:xfrm>
            <a:off x="567743" y="1230403"/>
            <a:ext cx="11370972" cy="5049746"/>
          </a:xfrm>
        </p:spPr>
        <p:txBody>
          <a:bodyPr/>
          <a:lstStyle/>
          <a:p>
            <a:r>
              <a:rPr lang="en-US" sz="2800" dirty="0"/>
              <a:t>Select from the list of CH74 programs </a:t>
            </a:r>
          </a:p>
          <a:p>
            <a:pPr lvl="1"/>
            <a:r>
              <a:rPr lang="en-US" sz="2400" dirty="0"/>
              <a:t>DOE043: Career/Vocational Technical Education - Chapter 74-Approved Vocational Technical Education Program Participation</a:t>
            </a:r>
          </a:p>
          <a:p>
            <a:r>
              <a:rPr lang="en-US" sz="2800" dirty="0"/>
              <a:t>Select from the list of Non-CH74 programs </a:t>
            </a:r>
          </a:p>
          <a:p>
            <a:pPr lvl="1"/>
            <a:r>
              <a:rPr lang="en-US" sz="2400" dirty="0"/>
              <a:t>DOE044: Career/Vocational Technical Education - Non-Chapter 74 Career and Technical Education Program Participation</a:t>
            </a:r>
          </a:p>
          <a:p>
            <a:r>
              <a:rPr lang="en-US" sz="2800" dirty="0"/>
              <a:t>Those values are captured in the SIMS handbook, available at the DESE website:  </a:t>
            </a:r>
            <a:r>
              <a:rPr lang="en-US" sz="2800" i="1" dirty="0">
                <a:solidFill>
                  <a:srgbClr val="FFC000"/>
                </a:solidFill>
                <a:hlinkClick r:id="rId2"/>
              </a:rPr>
              <a:t>http://www.doe.mass.edu/infoservices/data/sims/</a:t>
            </a:r>
            <a:r>
              <a:rPr lang="en-US" sz="2800" i="1" dirty="0">
                <a:solidFill>
                  <a:srgbClr val="FFC000"/>
                </a:solidFill>
              </a:rPr>
              <a:t> </a:t>
            </a:r>
          </a:p>
          <a:p>
            <a:endParaRPr lang="en-US" dirty="0"/>
          </a:p>
        </p:txBody>
      </p:sp>
    </p:spTree>
    <p:extLst>
      <p:ext uri="{BB962C8B-B14F-4D97-AF65-F5344CB8AC3E}">
        <p14:creationId xmlns:p14="http://schemas.microsoft.com/office/powerpoint/2010/main" val="366960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8206-651E-4A3E-BC6A-34528B336820}"/>
              </a:ext>
            </a:extLst>
          </p:cNvPr>
          <p:cNvSpPr>
            <a:spLocks noGrp="1"/>
          </p:cNvSpPr>
          <p:nvPr>
            <p:ph type="title"/>
          </p:nvPr>
        </p:nvSpPr>
        <p:spPr/>
        <p:txBody>
          <a:bodyPr/>
          <a:lstStyle/>
          <a:p>
            <a:r>
              <a:rPr lang="en-US" dirty="0"/>
              <a:t>Examples </a:t>
            </a:r>
          </a:p>
        </p:txBody>
      </p:sp>
      <p:sp>
        <p:nvSpPr>
          <p:cNvPr id="3" name="Content Placeholder 2">
            <a:extLst>
              <a:ext uri="{FF2B5EF4-FFF2-40B4-BE49-F238E27FC236}">
                <a16:creationId xmlns:a16="http://schemas.microsoft.com/office/drawing/2014/main" id="{F7AAC06F-D9F2-4238-BB6E-D742A477B50A}"/>
              </a:ext>
            </a:extLst>
          </p:cNvPr>
          <p:cNvSpPr>
            <a:spLocks noGrp="1"/>
          </p:cNvSpPr>
          <p:nvPr>
            <p:ph idx="1"/>
          </p:nvPr>
        </p:nvSpPr>
        <p:spPr>
          <a:xfrm>
            <a:off x="567743" y="1080655"/>
            <a:ext cx="11370972" cy="5403272"/>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2400" b="0" i="0" dirty="0">
                <a:effectLst/>
                <a:latin typeface="+mn-lt"/>
                <a:ea typeface="Times New Roman" panose="02020603050405020304" pitchFamily="18" charset="0"/>
                <a:cs typeface="Times New Roman" panose="02020603050405020304" pitchFamily="18" charset="0"/>
              </a:rPr>
              <a:t>Students enrolled in a Chapter 74-approved Culinary program </a:t>
            </a:r>
          </a:p>
          <a:p>
            <a:pPr marL="850900" lvl="1" indent="-342900">
              <a:lnSpc>
                <a:spcPct val="115000"/>
              </a:lnSpc>
              <a:spcBef>
                <a:spcPts val="0"/>
              </a:spcBef>
              <a:buFont typeface="Symbol" panose="05050102010706020507" pitchFamily="18" charset="2"/>
              <a:buChar char=""/>
            </a:pPr>
            <a:r>
              <a:rPr lang="en-US" sz="2000" b="0" i="0" dirty="0">
                <a:effectLst/>
                <a:latin typeface="+mn-lt"/>
                <a:ea typeface="Times New Roman" panose="02020603050405020304" pitchFamily="18" charset="0"/>
                <a:cs typeface="Times New Roman" panose="02020603050405020304" pitchFamily="18" charset="0"/>
              </a:rPr>
              <a:t>Reported as enrolled in </a:t>
            </a:r>
            <a:r>
              <a:rPr lang="en-US" sz="2000" b="1" i="0" dirty="0">
                <a:effectLst/>
                <a:latin typeface="+mn-lt"/>
                <a:ea typeface="Times New Roman" panose="02020603050405020304" pitchFamily="18" charset="0"/>
                <a:cs typeface="Times New Roman" panose="02020603050405020304" pitchFamily="18" charset="0"/>
              </a:rPr>
              <a:t>Chapter-74 Program </a:t>
            </a:r>
            <a:r>
              <a:rPr lang="en-US" sz="2000" b="0" i="0" dirty="0">
                <a:effectLst/>
                <a:latin typeface="+mn-lt"/>
                <a:ea typeface="Times New Roman" panose="02020603050405020304" pitchFamily="18" charset="0"/>
                <a:cs typeface="Times New Roman" panose="02020603050405020304" pitchFamily="18" charset="0"/>
              </a:rPr>
              <a:t>(DOE035=04)</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a:t>
            </a:r>
            <a:r>
              <a:rPr lang="en-US" sz="2000" b="0" i="0" dirty="0">
                <a:effectLst/>
                <a:latin typeface="+mn-lt"/>
                <a:ea typeface="Times New Roman" panose="02020603050405020304" pitchFamily="18" charset="0"/>
                <a:cs typeface="Times New Roman" panose="02020603050405020304" pitchFamily="18" charset="0"/>
              </a:rPr>
              <a:t>eported program is </a:t>
            </a:r>
            <a:r>
              <a:rPr lang="en-US" sz="2000" b="1" i="0" dirty="0">
                <a:effectLst/>
                <a:latin typeface="+mn-lt"/>
                <a:ea typeface="Times New Roman" panose="02020603050405020304" pitchFamily="18" charset="0"/>
                <a:cs typeface="Times New Roman" panose="02020603050405020304" pitchFamily="18" charset="0"/>
              </a:rPr>
              <a:t>Culinary Arts </a:t>
            </a:r>
            <a:r>
              <a:rPr lang="en-US" sz="2000" b="0" i="0" dirty="0">
                <a:effectLst/>
                <a:latin typeface="+mn-lt"/>
                <a:ea typeface="Times New Roman" panose="02020603050405020304" pitchFamily="18" charset="0"/>
                <a:cs typeface="Times New Roman" panose="02020603050405020304" pitchFamily="18" charset="0"/>
              </a:rPr>
              <a:t>(DOE 043=120500)</a:t>
            </a:r>
            <a:endParaRPr lang="en-US" sz="2000" b="1" i="1" dirty="0">
              <a:effectLst/>
              <a:latin typeface="+mn-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0" i="0" dirty="0">
                <a:effectLst/>
                <a:latin typeface="+mn-lt"/>
                <a:ea typeface="Times New Roman" panose="02020603050405020304" pitchFamily="18" charset="0"/>
                <a:cs typeface="Times New Roman" panose="02020603050405020304" pitchFamily="18" charset="0"/>
              </a:rPr>
              <a:t>Students enrolled in a non-Chapter 74 (Perkins) Culinary program </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a:t>
            </a:r>
            <a:r>
              <a:rPr lang="en-US" sz="2000" b="0" i="0" dirty="0">
                <a:effectLst/>
                <a:latin typeface="+mn-lt"/>
                <a:ea typeface="Times New Roman" panose="02020603050405020304" pitchFamily="18" charset="0"/>
                <a:cs typeface="Times New Roman" panose="02020603050405020304" pitchFamily="18" charset="0"/>
              </a:rPr>
              <a:t>eported as enrolled in </a:t>
            </a:r>
            <a:r>
              <a:rPr lang="en-US" sz="2000" b="1" i="0" dirty="0">
                <a:effectLst/>
                <a:latin typeface="+mn-lt"/>
                <a:ea typeface="Times New Roman" panose="02020603050405020304" pitchFamily="18" charset="0"/>
                <a:cs typeface="Times New Roman" panose="02020603050405020304" pitchFamily="18" charset="0"/>
              </a:rPr>
              <a:t>non-Chapter 74 Program </a:t>
            </a:r>
            <a:r>
              <a:rPr lang="en-US" sz="2000" b="0" i="0" dirty="0">
                <a:effectLst/>
                <a:latin typeface="+mn-lt"/>
                <a:ea typeface="Times New Roman" panose="02020603050405020304" pitchFamily="18" charset="0"/>
                <a:cs typeface="Times New Roman" panose="02020603050405020304" pitchFamily="18" charset="0"/>
              </a:rPr>
              <a:t>(DOE035=14)</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a:t>
            </a:r>
            <a:r>
              <a:rPr lang="en-US" sz="2000" b="0" i="0" dirty="0">
                <a:effectLst/>
                <a:latin typeface="+mn-lt"/>
                <a:ea typeface="Times New Roman" panose="02020603050405020304" pitchFamily="18" charset="0"/>
                <a:cs typeface="Times New Roman" panose="02020603050405020304" pitchFamily="18" charset="0"/>
              </a:rPr>
              <a:t>eported program is </a:t>
            </a:r>
            <a:r>
              <a:rPr lang="en-US" sz="2000" b="1" i="0" dirty="0">
                <a:effectLst/>
                <a:latin typeface="+mn-lt"/>
                <a:ea typeface="Times New Roman" panose="02020603050405020304" pitchFamily="18" charset="0"/>
                <a:cs typeface="Times New Roman" panose="02020603050405020304" pitchFamily="18" charset="0"/>
              </a:rPr>
              <a:t>Culinary Arts </a:t>
            </a:r>
            <a:r>
              <a:rPr lang="en-US" sz="2000" b="0" i="0" dirty="0">
                <a:effectLst/>
                <a:latin typeface="+mn-lt"/>
                <a:ea typeface="Times New Roman" panose="02020603050405020304" pitchFamily="18" charset="0"/>
                <a:cs typeface="Times New Roman" panose="02020603050405020304" pitchFamily="18" charset="0"/>
              </a:rPr>
              <a:t>(DOE 044=1205)</a:t>
            </a:r>
            <a:endParaRPr lang="en-US" sz="2000" b="1" i="1" dirty="0">
              <a:effectLst/>
              <a:latin typeface="+mn-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0" i="0" dirty="0">
                <a:effectLst/>
                <a:latin typeface="+mn-lt"/>
                <a:ea typeface="Times New Roman" panose="02020603050405020304" pitchFamily="18" charset="0"/>
                <a:cs typeface="Times New Roman" panose="02020603050405020304" pitchFamily="18" charset="0"/>
              </a:rPr>
              <a:t>Districts with five or more Chapter74-approved programs offer Exploratory, where 9</a:t>
            </a:r>
            <a:r>
              <a:rPr lang="en-US" sz="2400" b="0" i="0" baseline="30000" dirty="0">
                <a:effectLst/>
                <a:latin typeface="+mn-lt"/>
                <a:ea typeface="Times New Roman" panose="02020603050405020304" pitchFamily="18" charset="0"/>
                <a:cs typeface="Times New Roman" panose="02020603050405020304" pitchFamily="18" charset="0"/>
              </a:rPr>
              <a:t>th</a:t>
            </a:r>
            <a:r>
              <a:rPr lang="en-US" sz="2400" b="0" i="0" dirty="0">
                <a:effectLst/>
                <a:latin typeface="+mn-lt"/>
                <a:ea typeface="Times New Roman" panose="02020603050405020304" pitchFamily="18" charset="0"/>
                <a:cs typeface="Times New Roman" panose="02020603050405020304" pitchFamily="18" charset="0"/>
              </a:rPr>
              <a:t> grade students explore the available programs. </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Re</a:t>
            </a:r>
            <a:r>
              <a:rPr lang="en-US" sz="2000" b="0" i="0" dirty="0">
                <a:effectLst/>
                <a:latin typeface="+mn-lt"/>
                <a:ea typeface="Times New Roman" panose="02020603050405020304" pitchFamily="18" charset="0"/>
                <a:cs typeface="Times New Roman" panose="02020603050405020304" pitchFamily="18" charset="0"/>
              </a:rPr>
              <a:t>ported as enrolled in </a:t>
            </a:r>
            <a:r>
              <a:rPr lang="en-US" sz="2000" b="1" i="0" dirty="0">
                <a:effectLst/>
                <a:latin typeface="+mn-lt"/>
                <a:ea typeface="Times New Roman" panose="02020603050405020304" pitchFamily="18" charset="0"/>
                <a:cs typeface="Times New Roman" panose="02020603050405020304" pitchFamily="18" charset="0"/>
              </a:rPr>
              <a:t>Chapter-74 Program </a:t>
            </a:r>
            <a:r>
              <a:rPr lang="en-US" sz="2000" b="0" i="0" dirty="0">
                <a:effectLst/>
                <a:latin typeface="+mn-lt"/>
                <a:ea typeface="Times New Roman" panose="02020603050405020304" pitchFamily="18" charset="0"/>
                <a:cs typeface="Times New Roman" panose="02020603050405020304" pitchFamily="18" charset="0"/>
              </a:rPr>
              <a:t>(DOE 035=04)</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a:t>
            </a:r>
            <a:r>
              <a:rPr lang="en-US" sz="2000" b="0" i="0" dirty="0">
                <a:effectLst/>
                <a:latin typeface="+mn-lt"/>
                <a:ea typeface="Times New Roman" panose="02020603050405020304" pitchFamily="18" charset="0"/>
                <a:cs typeface="Times New Roman" panose="02020603050405020304" pitchFamily="18" charset="0"/>
              </a:rPr>
              <a:t>eported program is </a:t>
            </a:r>
            <a:r>
              <a:rPr lang="en-US" sz="2000" b="1" i="0" dirty="0">
                <a:effectLst/>
                <a:latin typeface="+mn-lt"/>
                <a:ea typeface="Times New Roman" panose="02020603050405020304" pitchFamily="18" charset="0"/>
                <a:cs typeface="Times New Roman" panose="02020603050405020304" pitchFamily="18" charset="0"/>
              </a:rPr>
              <a:t>Exploratory</a:t>
            </a:r>
            <a:r>
              <a:rPr lang="en-US" sz="2000" b="0" i="0" dirty="0">
                <a:effectLst/>
                <a:latin typeface="+mn-lt"/>
                <a:ea typeface="Times New Roman" panose="02020603050405020304" pitchFamily="18" charset="0"/>
                <a:cs typeface="Times New Roman" panose="02020603050405020304" pitchFamily="18" charset="0"/>
              </a:rPr>
              <a:t> (DOE 043=990100)</a:t>
            </a:r>
            <a:endParaRPr lang="en-US" sz="2000" b="1" i="1" dirty="0">
              <a:effectLst/>
              <a:latin typeface="+mn-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0" i="0" dirty="0">
                <a:effectLst/>
                <a:latin typeface="+mn-lt"/>
                <a:ea typeface="Times New Roman" panose="02020603050405020304" pitchFamily="18" charset="0"/>
                <a:cs typeface="Times New Roman" panose="02020603050405020304" pitchFamily="18" charset="0"/>
              </a:rPr>
              <a:t>Students not enrolled in a program</a:t>
            </a:r>
          </a:p>
          <a:p>
            <a:pPr marL="850900" lvl="1" indent="-342900">
              <a:lnSpc>
                <a:spcPct val="115000"/>
              </a:lnSpc>
              <a:spcBef>
                <a:spcPts val="0"/>
              </a:spcBef>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a:t>
            </a:r>
            <a:r>
              <a:rPr lang="en-US" sz="2000" b="0" i="0" dirty="0">
                <a:effectLst/>
                <a:latin typeface="+mn-lt"/>
                <a:ea typeface="Times New Roman" panose="02020603050405020304" pitchFamily="18" charset="0"/>
                <a:cs typeface="Times New Roman" panose="02020603050405020304" pitchFamily="18" charset="0"/>
              </a:rPr>
              <a:t>eported as </a:t>
            </a:r>
            <a:r>
              <a:rPr lang="en-US" sz="2000" b="1" i="0" dirty="0">
                <a:effectLst/>
                <a:latin typeface="+mn-lt"/>
                <a:ea typeface="Times New Roman" panose="02020603050405020304" pitchFamily="18" charset="0"/>
                <a:cs typeface="Times New Roman" panose="02020603050405020304" pitchFamily="18" charset="0"/>
              </a:rPr>
              <a:t>not enrolled </a:t>
            </a:r>
            <a:r>
              <a:rPr lang="en-US" sz="2000" b="0" i="0" dirty="0">
                <a:effectLst/>
                <a:latin typeface="+mn-lt"/>
                <a:ea typeface="Times New Roman" panose="02020603050405020304" pitchFamily="18" charset="0"/>
                <a:cs typeface="Times New Roman" panose="02020603050405020304" pitchFamily="18" charset="0"/>
              </a:rPr>
              <a:t>in a career/vocational technical education program. (DOE 035=00).</a:t>
            </a:r>
            <a:endParaRPr lang="en-US" sz="2000" b="1" i="1" dirty="0">
              <a:latin typeface="+mn-lt"/>
              <a:ea typeface="Times New Roman" panose="02020603050405020304" pitchFamily="18" charset="0"/>
              <a:cs typeface="Times New Roman" panose="02020603050405020304" pitchFamily="18" charset="0"/>
            </a:endParaRPr>
          </a:p>
          <a:p>
            <a:pPr marL="342900" indent="-342900">
              <a:lnSpc>
                <a:spcPct val="115000"/>
              </a:lnSpc>
              <a:spcBef>
                <a:spcPts val="0"/>
              </a:spcBef>
              <a:buFont typeface="Symbol" panose="05050102010706020507" pitchFamily="18" charset="2"/>
              <a:buChar char=""/>
            </a:pPr>
            <a:r>
              <a:rPr lang="en-US" sz="2400" b="1" dirty="0"/>
              <a:t>Instructions for School Districts in Reporting Student-Level Data in CVTE</a:t>
            </a:r>
            <a:endParaRPr lang="en-US" sz="2400" dirty="0">
              <a:latin typeface="+mn-lt"/>
            </a:endParaRPr>
          </a:p>
        </p:txBody>
      </p:sp>
      <p:sp>
        <p:nvSpPr>
          <p:cNvPr id="4" name="Slide Number Placeholder 3">
            <a:extLst>
              <a:ext uri="{FF2B5EF4-FFF2-40B4-BE49-F238E27FC236}">
                <a16:creationId xmlns:a16="http://schemas.microsoft.com/office/drawing/2014/main" id="{3E096929-EF19-4705-9CFE-D651392877F6}"/>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3214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61BF-A1A2-4240-90BC-AFA80320063D}"/>
              </a:ext>
            </a:extLst>
          </p:cNvPr>
          <p:cNvSpPr>
            <a:spLocks noGrp="1"/>
          </p:cNvSpPr>
          <p:nvPr>
            <p:ph type="title"/>
          </p:nvPr>
        </p:nvSpPr>
        <p:spPr/>
        <p:txBody>
          <a:bodyPr/>
          <a:lstStyle/>
          <a:p>
            <a:r>
              <a:rPr lang="en-US" sz="2800" dirty="0"/>
              <a:t>SIMS DOE047, 048, 049: Industry Recognized Credentials</a:t>
            </a:r>
          </a:p>
        </p:txBody>
      </p:sp>
      <p:sp>
        <p:nvSpPr>
          <p:cNvPr id="3" name="Content Placeholder 2">
            <a:extLst>
              <a:ext uri="{FF2B5EF4-FFF2-40B4-BE49-F238E27FC236}">
                <a16:creationId xmlns:a16="http://schemas.microsoft.com/office/drawing/2014/main" id="{90A18EF6-A657-4629-914D-F540A54C4BA0}"/>
              </a:ext>
            </a:extLst>
          </p:cNvPr>
          <p:cNvSpPr>
            <a:spLocks noGrp="1"/>
          </p:cNvSpPr>
          <p:nvPr>
            <p:ph idx="1"/>
          </p:nvPr>
        </p:nvSpPr>
        <p:spPr/>
        <p:txBody>
          <a:bodyPr/>
          <a:lstStyle/>
          <a:p>
            <a:r>
              <a:rPr lang="en-US" sz="2800" dirty="0"/>
              <a:t>There are three identical fields, allowing for up to 3 credentials to be reported per student.</a:t>
            </a:r>
          </a:p>
          <a:p>
            <a:r>
              <a:rPr lang="en-US" sz="2800" dirty="0"/>
              <a:t>These fields will be applicable to any student in grades 9 through 12.</a:t>
            </a:r>
          </a:p>
          <a:p>
            <a:r>
              <a:rPr lang="en-US" sz="2800" dirty="0"/>
              <a:t>There are approximately 200 reportable values for these fields, representing certifications from many industries (agriculture, business, construction, health, education, manufacturing, technology etc.)</a:t>
            </a:r>
          </a:p>
          <a:p>
            <a:r>
              <a:rPr lang="en-US" sz="2800" dirty="0"/>
              <a:t>Those values are captured in the SIMS handbook, available at the DESE website:  </a:t>
            </a:r>
            <a:r>
              <a:rPr lang="en-US" sz="2800" i="1" dirty="0">
                <a:solidFill>
                  <a:srgbClr val="FFC000"/>
                </a:solidFill>
                <a:hlinkClick r:id="rId2"/>
              </a:rPr>
              <a:t>http://www.doe.mass.edu/infoservices/data/sims/</a:t>
            </a:r>
            <a:r>
              <a:rPr lang="en-US" sz="2800" i="1" dirty="0">
                <a:solidFill>
                  <a:srgbClr val="FFC000"/>
                </a:solidFill>
              </a:rPr>
              <a:t> </a:t>
            </a:r>
          </a:p>
          <a:p>
            <a:endParaRPr lang="en-US" dirty="0"/>
          </a:p>
        </p:txBody>
      </p:sp>
      <p:sp>
        <p:nvSpPr>
          <p:cNvPr id="4" name="Slide Number Placeholder 3">
            <a:extLst>
              <a:ext uri="{FF2B5EF4-FFF2-40B4-BE49-F238E27FC236}">
                <a16:creationId xmlns:a16="http://schemas.microsoft.com/office/drawing/2014/main" id="{89274164-7B64-48A5-96C5-5FA03F749AEA}"/>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8" name="TextBox 7">
            <a:extLst>
              <a:ext uri="{FF2B5EF4-FFF2-40B4-BE49-F238E27FC236}">
                <a16:creationId xmlns:a16="http://schemas.microsoft.com/office/drawing/2014/main" id="{9F09C416-D088-4EFF-9867-7387ADCB8887}"/>
              </a:ext>
            </a:extLst>
          </p:cNvPr>
          <p:cNvSpPr txBox="1"/>
          <p:nvPr/>
        </p:nvSpPr>
        <p:spPr>
          <a:xfrm>
            <a:off x="253284" y="5433020"/>
            <a:ext cx="7986825" cy="707886"/>
          </a:xfrm>
          <a:prstGeom prst="rect">
            <a:avLst/>
          </a:prstGeom>
          <a:solidFill>
            <a:schemeClr val="bg1">
              <a:lumMod val="85000"/>
            </a:schemeClr>
          </a:solidFill>
        </p:spPr>
        <p:txBody>
          <a:bodyPr wrap="square">
            <a:spAutoFit/>
          </a:bodyPr>
          <a:lstStyle/>
          <a:p>
            <a:r>
              <a:rPr lang="en-US" sz="2000" dirty="0">
                <a:effectLst/>
                <a:latin typeface="Calibri" panose="020F0502020204030204" pitchFamily="34" charset="0"/>
                <a:ea typeface="Calibri" panose="020F0502020204030204" pitchFamily="34" charset="0"/>
              </a:rPr>
              <a:t>Students’ attainment of these valuable credentials is part of the success story of CTE education; let’s capture all the data to tell that story!</a:t>
            </a:r>
            <a:endParaRPr lang="en-US" sz="2000" dirty="0"/>
          </a:p>
        </p:txBody>
      </p:sp>
    </p:spTree>
    <p:extLst>
      <p:ext uri="{BB962C8B-B14F-4D97-AF65-F5344CB8AC3E}">
        <p14:creationId xmlns:p14="http://schemas.microsoft.com/office/powerpoint/2010/main" val="184852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1F9B-874E-4688-8892-FA9805125A84}"/>
              </a:ext>
            </a:extLst>
          </p:cNvPr>
          <p:cNvSpPr>
            <a:spLocks noGrp="1"/>
          </p:cNvSpPr>
          <p:nvPr>
            <p:ph type="title"/>
          </p:nvPr>
        </p:nvSpPr>
        <p:spPr/>
        <p:txBody>
          <a:bodyPr/>
          <a:lstStyle/>
          <a:p>
            <a:r>
              <a:rPr lang="en-US" dirty="0"/>
              <a:t>Student Attributes </a:t>
            </a:r>
          </a:p>
        </p:txBody>
      </p:sp>
      <p:sp>
        <p:nvSpPr>
          <p:cNvPr id="3" name="Content Placeholder 2">
            <a:extLst>
              <a:ext uri="{FF2B5EF4-FFF2-40B4-BE49-F238E27FC236}">
                <a16:creationId xmlns:a16="http://schemas.microsoft.com/office/drawing/2014/main" id="{A3B176A5-BE32-4F22-AF02-EAD63A23EF72}"/>
              </a:ext>
            </a:extLst>
          </p:cNvPr>
          <p:cNvSpPr>
            <a:spLocks noGrp="1"/>
          </p:cNvSpPr>
          <p:nvPr>
            <p:ph idx="1"/>
          </p:nvPr>
        </p:nvSpPr>
        <p:spPr/>
        <p:txBody>
          <a:bodyPr/>
          <a:lstStyle/>
          <a:p>
            <a:r>
              <a:rPr lang="en-US" dirty="0"/>
              <a:t>Various SIMS fields</a:t>
            </a:r>
          </a:p>
          <a:p>
            <a:pPr lvl="1"/>
            <a:r>
              <a:rPr lang="en-US" dirty="0"/>
              <a:t>Gender</a:t>
            </a:r>
          </a:p>
          <a:p>
            <a:pPr lvl="1"/>
            <a:r>
              <a:rPr lang="en-US" dirty="0"/>
              <a:t>Race/Ethnicity </a:t>
            </a:r>
          </a:p>
          <a:p>
            <a:pPr lvl="1"/>
            <a:r>
              <a:rPr lang="en-US" dirty="0"/>
              <a:t>Single Parents</a:t>
            </a:r>
          </a:p>
          <a:p>
            <a:pPr lvl="1"/>
            <a:r>
              <a:rPr lang="en-US" dirty="0"/>
              <a:t>English Learner</a:t>
            </a:r>
          </a:p>
          <a:p>
            <a:pPr lvl="1"/>
            <a:r>
              <a:rPr lang="en-US" dirty="0"/>
              <a:t>Students with Disabilities </a:t>
            </a:r>
          </a:p>
          <a:p>
            <a:pPr lvl="1"/>
            <a:r>
              <a:rPr lang="en-US" dirty="0"/>
              <a:t>Military connected</a:t>
            </a:r>
          </a:p>
          <a:p>
            <a:pPr>
              <a:buClr>
                <a:srgbClr val="FFC000"/>
              </a:buClr>
            </a:pPr>
            <a:r>
              <a:rPr lang="en-US" dirty="0"/>
              <a:t>See </a:t>
            </a:r>
            <a:r>
              <a:rPr lang="en-US" b="1" dirty="0"/>
              <a:t>SIMS Handbook </a:t>
            </a:r>
            <a:r>
              <a:rPr lang="en-US" dirty="0"/>
              <a:t>for full instructions</a:t>
            </a:r>
          </a:p>
          <a:p>
            <a:pPr>
              <a:buClr>
                <a:srgbClr val="FFC000"/>
              </a:buClr>
            </a:pPr>
            <a:r>
              <a:rPr lang="en-US" dirty="0"/>
              <a:t>Foster/Homeless Application for students in these groups</a:t>
            </a:r>
          </a:p>
        </p:txBody>
      </p:sp>
      <p:sp>
        <p:nvSpPr>
          <p:cNvPr id="4" name="Slide Number Placeholder 3">
            <a:extLst>
              <a:ext uri="{FF2B5EF4-FFF2-40B4-BE49-F238E27FC236}">
                <a16:creationId xmlns:a16="http://schemas.microsoft.com/office/drawing/2014/main" id="{F8D5C248-7F08-4612-828D-EFDC62855DBF}"/>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217913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615119"/>
            <a:ext cx="7440756" cy="1015663"/>
          </a:xfrm>
        </p:spPr>
        <p:txBody>
          <a:bodyPr/>
          <a:lstStyle/>
          <a:p>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600" dirty="0">
                <a:solidFill>
                  <a:schemeClr val="accent1">
                    <a:lumMod val="50000"/>
                  </a:schemeClr>
                </a:solidFill>
                <a:latin typeface="Segoe SemiBold" panose="020B0703040204020203"/>
              </a:rPr>
            </a:br>
            <a:r>
              <a:rPr lang="en-US" sz="3600" dirty="0">
                <a:solidFill>
                  <a:schemeClr val="accent1">
                    <a:lumMod val="50000"/>
                  </a:schemeClr>
                </a:solidFill>
                <a:latin typeface="Segoe SemiBold" panose="020B0703040204020203"/>
              </a:rPr>
              <a:t>2020-21 Data Collection Changes</a:t>
            </a: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endParaRPr lang="en-US" sz="3200" dirty="0">
              <a:latin typeface="Segoe SemiBold" panose="020B0703040204020203"/>
            </a:endParaRPr>
          </a:p>
        </p:txBody>
      </p:sp>
    </p:spTree>
    <p:extLst>
      <p:ext uri="{BB962C8B-B14F-4D97-AF65-F5344CB8AC3E}">
        <p14:creationId xmlns:p14="http://schemas.microsoft.com/office/powerpoint/2010/main" val="55548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BC34-03E5-4730-BA21-3D16874DC72A}"/>
              </a:ext>
            </a:extLst>
          </p:cNvPr>
          <p:cNvSpPr>
            <a:spLocks noGrp="1"/>
          </p:cNvSpPr>
          <p:nvPr>
            <p:ph type="title"/>
          </p:nvPr>
        </p:nvSpPr>
        <p:spPr/>
        <p:txBody>
          <a:bodyPr/>
          <a:lstStyle/>
          <a:p>
            <a:r>
              <a:rPr lang="en-US" dirty="0"/>
              <a:t>SCS: new subject area course codes reportable in SCS05</a:t>
            </a:r>
          </a:p>
        </p:txBody>
      </p:sp>
      <p:pic>
        <p:nvPicPr>
          <p:cNvPr id="5" name="Content Placeholder 4" descr="table of new subject area course codes in SCS">
            <a:extLst>
              <a:ext uri="{FF2B5EF4-FFF2-40B4-BE49-F238E27FC236}">
                <a16:creationId xmlns:a16="http://schemas.microsoft.com/office/drawing/2014/main" id="{68F268B6-E936-4457-9F9D-73AC995C66C9}"/>
              </a:ext>
            </a:extLst>
          </p:cNvPr>
          <p:cNvPicPr>
            <a:picLocks noGrp="1" noChangeAspect="1"/>
          </p:cNvPicPr>
          <p:nvPr>
            <p:ph idx="1"/>
          </p:nvPr>
        </p:nvPicPr>
        <p:blipFill>
          <a:blip r:embed="rId2"/>
          <a:stretch>
            <a:fillRect/>
          </a:stretch>
        </p:blipFill>
        <p:spPr>
          <a:xfrm>
            <a:off x="1246909" y="1930935"/>
            <a:ext cx="9422823" cy="4425415"/>
          </a:xfrm>
          <a:prstGeom prst="rect">
            <a:avLst/>
          </a:prstGeom>
        </p:spPr>
      </p:pic>
      <p:sp>
        <p:nvSpPr>
          <p:cNvPr id="4" name="Slide Number Placeholder 3">
            <a:extLst>
              <a:ext uri="{FF2B5EF4-FFF2-40B4-BE49-F238E27FC236}">
                <a16:creationId xmlns:a16="http://schemas.microsoft.com/office/drawing/2014/main" id="{587403F6-BE6D-492B-BECE-D3EF6B420B64}"/>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7" name="TextBox 6">
            <a:extLst>
              <a:ext uri="{FF2B5EF4-FFF2-40B4-BE49-F238E27FC236}">
                <a16:creationId xmlns:a16="http://schemas.microsoft.com/office/drawing/2014/main" id="{CABB3B9E-9C0A-4B06-9731-A48556B912E2}"/>
              </a:ext>
            </a:extLst>
          </p:cNvPr>
          <p:cNvSpPr txBox="1"/>
          <p:nvPr/>
        </p:nvSpPr>
        <p:spPr>
          <a:xfrm>
            <a:off x="221673" y="1219200"/>
            <a:ext cx="11717042" cy="646331"/>
          </a:xfrm>
          <a:prstGeom prst="rect">
            <a:avLst/>
          </a:prstGeom>
          <a:noFill/>
        </p:spPr>
        <p:txBody>
          <a:bodyPr wrap="square" rtlCol="0">
            <a:spAutoFit/>
          </a:bodyPr>
          <a:lstStyle/>
          <a:p>
            <a:pPr algn="ctr"/>
            <a:r>
              <a:rPr lang="en-US" dirty="0">
                <a:solidFill>
                  <a:schemeClr val="accent2">
                    <a:lumMod val="75000"/>
                  </a:schemeClr>
                </a:solidFill>
                <a:latin typeface="Calibri" panose="020F0502020204030204" pitchFamily="34" charset="0"/>
                <a:cs typeface="Calibri" panose="020F0502020204030204" pitchFamily="34" charset="0"/>
              </a:rPr>
              <a:t>This is the </a:t>
            </a:r>
            <a:r>
              <a:rPr lang="en-US" b="1" dirty="0">
                <a:solidFill>
                  <a:schemeClr val="accent2">
                    <a:lumMod val="75000"/>
                  </a:schemeClr>
                </a:solidFill>
                <a:latin typeface="Calibri" panose="020F0502020204030204" pitchFamily="34" charset="0"/>
                <a:cs typeface="Calibri" panose="020F0502020204030204" pitchFamily="34" charset="0"/>
              </a:rPr>
              <a:t>addition of four </a:t>
            </a:r>
            <a:r>
              <a:rPr lang="en-US" b="1" dirty="0" err="1">
                <a:solidFill>
                  <a:schemeClr val="accent2">
                    <a:lumMod val="75000"/>
                  </a:schemeClr>
                </a:solidFill>
                <a:latin typeface="Calibri" panose="020F0502020204030204" pitchFamily="34" charset="0"/>
                <a:cs typeface="Calibri" panose="020F0502020204030204" pitchFamily="34" charset="0"/>
              </a:rPr>
              <a:t>MyCAP</a:t>
            </a:r>
            <a:r>
              <a:rPr lang="en-US" b="1" dirty="0">
                <a:solidFill>
                  <a:schemeClr val="accent2">
                    <a:lumMod val="75000"/>
                  </a:schemeClr>
                </a:solidFill>
                <a:latin typeface="Calibri" panose="020F0502020204030204" pitchFamily="34" charset="0"/>
                <a:cs typeface="Calibri" panose="020F0502020204030204" pitchFamily="34" charset="0"/>
              </a:rPr>
              <a:t> course codes</a:t>
            </a:r>
            <a:r>
              <a:rPr lang="en-US" dirty="0">
                <a:solidFill>
                  <a:schemeClr val="accent2">
                    <a:lumMod val="75000"/>
                  </a:schemeClr>
                </a:solidFill>
                <a:latin typeface="Calibri" panose="020F0502020204030204" pitchFamily="34" charset="0"/>
                <a:cs typeface="Calibri" panose="020F0502020204030204" pitchFamily="34" charset="0"/>
              </a:rPr>
              <a:t>, as these plans are required by both Early College and Innovation Pathway programs.  Also the </a:t>
            </a:r>
            <a:r>
              <a:rPr lang="en-US" b="1" dirty="0">
                <a:solidFill>
                  <a:schemeClr val="accent2">
                    <a:lumMod val="75000"/>
                  </a:schemeClr>
                </a:solidFill>
                <a:latin typeface="Calibri" panose="020F0502020204030204" pitchFamily="34" charset="0"/>
                <a:cs typeface="Calibri" panose="020F0502020204030204" pitchFamily="34" charset="0"/>
              </a:rPr>
              <a:t>addition of course codes for Pathways Internship and Pathways Capstone coursework</a:t>
            </a:r>
            <a:r>
              <a:rPr lang="en-US" dirty="0">
                <a:solidFill>
                  <a:schemeClr val="accent2">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313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DCD1-7355-4B07-A752-E705EB63D392}"/>
              </a:ext>
            </a:extLst>
          </p:cNvPr>
          <p:cNvSpPr>
            <a:spLocks noGrp="1"/>
          </p:cNvSpPr>
          <p:nvPr>
            <p:ph type="title"/>
          </p:nvPr>
        </p:nvSpPr>
        <p:spPr/>
        <p:txBody>
          <a:bodyPr/>
          <a:lstStyle/>
          <a:p>
            <a:r>
              <a:rPr lang="en-US" sz="3600" dirty="0"/>
              <a:t>CVTE / Perkins V – Data Webinars</a:t>
            </a:r>
            <a:endParaRPr lang="en-US" sz="3600" i="1" dirty="0"/>
          </a:p>
        </p:txBody>
      </p:sp>
      <p:sp>
        <p:nvSpPr>
          <p:cNvPr id="3" name="Content Placeholder 2">
            <a:extLst>
              <a:ext uri="{FF2B5EF4-FFF2-40B4-BE49-F238E27FC236}">
                <a16:creationId xmlns:a16="http://schemas.microsoft.com/office/drawing/2014/main" id="{1CFC524E-E940-4240-9EAF-BAFD05EE17D7}"/>
              </a:ext>
            </a:extLst>
          </p:cNvPr>
          <p:cNvSpPr>
            <a:spLocks noGrp="1"/>
          </p:cNvSpPr>
          <p:nvPr>
            <p:ph idx="1"/>
          </p:nvPr>
        </p:nvSpPr>
        <p:spPr/>
        <p:txBody>
          <a:bodyPr/>
          <a:lstStyle/>
          <a:p>
            <a:r>
              <a:rPr lang="en-US" dirty="0"/>
              <a:t>Welcome &amp; Introductions</a:t>
            </a:r>
          </a:p>
          <a:p>
            <a:endParaRPr lang="en-US" dirty="0"/>
          </a:p>
          <a:p>
            <a:r>
              <a:rPr lang="en-US" dirty="0"/>
              <a:t>In the chat, please let us know – </a:t>
            </a:r>
          </a:p>
          <a:p>
            <a:pPr lvl="1"/>
            <a:r>
              <a:rPr lang="en-US" dirty="0"/>
              <a:t>Your Name &amp; Role </a:t>
            </a:r>
          </a:p>
          <a:p>
            <a:endParaRPr lang="en-US" dirty="0"/>
          </a:p>
          <a:p>
            <a:r>
              <a:rPr lang="en-US" dirty="0"/>
              <a:t>Webinars – </a:t>
            </a:r>
          </a:p>
          <a:p>
            <a:pPr lvl="1"/>
            <a:r>
              <a:rPr lang="en-US" sz="2400" b="0" i="0" dirty="0">
                <a:solidFill>
                  <a:srgbClr val="333333"/>
                </a:solidFill>
                <a:effectLst/>
                <a:latin typeface="Helvetica Neue"/>
              </a:rPr>
              <a:t>Using new Perkins Reports – part 1 	9/23 </a:t>
            </a:r>
          </a:p>
          <a:p>
            <a:pPr lvl="1"/>
            <a:r>
              <a:rPr lang="en-US" sz="2400" b="0" i="0" dirty="0">
                <a:solidFill>
                  <a:srgbClr val="333333"/>
                </a:solidFill>
                <a:effectLst/>
                <a:latin typeface="Helvetica Neue"/>
              </a:rPr>
              <a:t>Data Collection 				9/30</a:t>
            </a:r>
          </a:p>
          <a:p>
            <a:pPr lvl="1"/>
            <a:r>
              <a:rPr lang="en-US" sz="2400" b="0" i="0" dirty="0">
                <a:solidFill>
                  <a:srgbClr val="333333"/>
                </a:solidFill>
                <a:effectLst/>
                <a:latin typeface="Helvetica Neue"/>
              </a:rPr>
              <a:t>Using new Perkins Reports – part 2 	10/7</a:t>
            </a:r>
          </a:p>
          <a:p>
            <a:endParaRPr lang="en-US" b="0" i="0" dirty="0">
              <a:solidFill>
                <a:srgbClr val="333333"/>
              </a:solidFill>
              <a:effectLst/>
              <a:latin typeface="Helvetica Neue"/>
            </a:endParaRPr>
          </a:p>
          <a:p>
            <a:endParaRPr lang="en-US" b="0" i="0" dirty="0">
              <a:solidFill>
                <a:srgbClr val="333333"/>
              </a:solidFill>
              <a:effectLst/>
              <a:latin typeface="Helvetica Neue"/>
            </a:endParaRPr>
          </a:p>
          <a:p>
            <a:endParaRPr lang="en-US" dirty="0"/>
          </a:p>
        </p:txBody>
      </p:sp>
      <p:sp>
        <p:nvSpPr>
          <p:cNvPr id="4" name="Slide Number Placeholder 3">
            <a:extLst>
              <a:ext uri="{FF2B5EF4-FFF2-40B4-BE49-F238E27FC236}">
                <a16:creationId xmlns:a16="http://schemas.microsoft.com/office/drawing/2014/main" id="{A65DB33D-E272-4599-B739-BA6F23BEF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27622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ED42-8B39-4D9F-AB53-AD0C8B380B0F}"/>
              </a:ext>
            </a:extLst>
          </p:cNvPr>
          <p:cNvSpPr>
            <a:spLocks noGrp="1"/>
          </p:cNvSpPr>
          <p:nvPr>
            <p:ph type="title"/>
          </p:nvPr>
        </p:nvSpPr>
        <p:spPr/>
        <p:txBody>
          <a:bodyPr/>
          <a:lstStyle/>
          <a:p>
            <a:r>
              <a:rPr lang="en-US" dirty="0"/>
              <a:t>SCS:  SCS14 Pathways Course </a:t>
            </a:r>
          </a:p>
        </p:txBody>
      </p:sp>
      <p:sp>
        <p:nvSpPr>
          <p:cNvPr id="3" name="Content Placeholder 2">
            <a:extLst>
              <a:ext uri="{FF2B5EF4-FFF2-40B4-BE49-F238E27FC236}">
                <a16:creationId xmlns:a16="http://schemas.microsoft.com/office/drawing/2014/main" id="{32ECA0DD-AB9E-4665-8574-79F3CF1D67B4}"/>
              </a:ext>
            </a:extLst>
          </p:cNvPr>
          <p:cNvSpPr>
            <a:spLocks noGrp="1"/>
          </p:cNvSpPr>
          <p:nvPr>
            <p:ph idx="1"/>
          </p:nvPr>
        </p:nvSpPr>
        <p:spPr>
          <a:xfrm>
            <a:off x="567743" y="1230403"/>
            <a:ext cx="11370972" cy="5338672"/>
          </a:xfrm>
        </p:spPr>
        <p:txBody>
          <a:bodyPr/>
          <a:lstStyle/>
          <a:p>
            <a:pPr marL="0" indent="0" algn="ctr">
              <a:buNone/>
            </a:pPr>
            <a:r>
              <a:rPr lang="en-US" sz="2800" dirty="0">
                <a:solidFill>
                  <a:schemeClr val="accent2">
                    <a:lumMod val="75000"/>
                  </a:schemeClr>
                </a:solidFill>
                <a:latin typeface="Calibri" panose="020F0502020204030204" pitchFamily="34" charset="0"/>
                <a:cs typeface="Calibri" panose="020F0502020204030204" pitchFamily="34" charset="0"/>
              </a:rPr>
              <a:t>This is the addition of a </a:t>
            </a:r>
            <a:r>
              <a:rPr lang="en-US" sz="2800" b="1" dirty="0">
                <a:solidFill>
                  <a:schemeClr val="accent2">
                    <a:lumMod val="75000"/>
                  </a:schemeClr>
                </a:solidFill>
                <a:latin typeface="Calibri" panose="020F0502020204030204" pitchFamily="34" charset="0"/>
                <a:cs typeface="Calibri" panose="020F0502020204030204" pitchFamily="34" charset="0"/>
              </a:rPr>
              <a:t>new data element </a:t>
            </a:r>
            <a:r>
              <a:rPr lang="en-US" sz="2800" dirty="0">
                <a:solidFill>
                  <a:schemeClr val="accent2">
                    <a:lumMod val="75000"/>
                  </a:schemeClr>
                </a:solidFill>
                <a:latin typeface="Calibri" panose="020F0502020204030204" pitchFamily="34" charset="0"/>
                <a:cs typeface="Calibri" panose="020F0502020204030204" pitchFamily="34" charset="0"/>
              </a:rPr>
              <a:t>in the </a:t>
            </a:r>
            <a:r>
              <a:rPr lang="en-US" sz="2800" dirty="0" err="1">
                <a:solidFill>
                  <a:schemeClr val="accent2">
                    <a:lumMod val="75000"/>
                  </a:schemeClr>
                </a:solidFill>
                <a:latin typeface="Calibri" panose="020F0502020204030204" pitchFamily="34" charset="0"/>
                <a:cs typeface="Calibri" panose="020F0502020204030204" pitchFamily="34" charset="0"/>
              </a:rPr>
              <a:t>studentsectionenrollment</a:t>
            </a:r>
            <a:r>
              <a:rPr lang="en-US" sz="2800" dirty="0">
                <a:solidFill>
                  <a:schemeClr val="accent2">
                    <a:lumMod val="75000"/>
                  </a:schemeClr>
                </a:solidFill>
                <a:latin typeface="Calibri" panose="020F0502020204030204" pitchFamily="34" charset="0"/>
                <a:cs typeface="Calibri" panose="020F0502020204030204" pitchFamily="34" charset="0"/>
              </a:rPr>
              <a:t> SIF object</a:t>
            </a:r>
          </a:p>
          <a:p>
            <a:pPr marL="0" indent="0">
              <a:buNone/>
            </a:pPr>
            <a:r>
              <a:rPr lang="en-US" b="1" dirty="0">
                <a:latin typeface="Calibri" panose="020F0502020204030204" pitchFamily="34" charset="0"/>
                <a:cs typeface="Calibri" panose="020F0502020204030204" pitchFamily="34" charset="0"/>
              </a:rPr>
              <a:t>SCS14 Pathways Course </a:t>
            </a:r>
            <a:r>
              <a:rPr lang="en-US" dirty="0">
                <a:latin typeface="Calibri" panose="020F0502020204030204" pitchFamily="34" charset="0"/>
                <a:cs typeface="Calibri" panose="020F0502020204030204" pitchFamily="34" charset="0"/>
              </a:rPr>
              <a:t>will be a binary element with acceptable values: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00 Non Pathways Course</a:t>
            </a:r>
          </a:p>
          <a:p>
            <a:pPr marL="0" indent="0">
              <a:buNone/>
            </a:pPr>
            <a:r>
              <a:rPr lang="en-US" dirty="0">
                <a:latin typeface="Calibri" panose="020F0502020204030204" pitchFamily="34" charset="0"/>
                <a:cs typeface="Calibri" panose="020F0502020204030204" pitchFamily="34" charset="0"/>
              </a:rPr>
              <a:t>               	01 Pathways Course</a:t>
            </a:r>
            <a:endParaRPr lang="en-US" b="1" dirty="0">
              <a:solidFill>
                <a:schemeClr val="accent2">
                  <a:lumMod val="75000"/>
                </a:schemeClr>
              </a:solidFill>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This variable will be to indicate that a particular course is being used to meet the technical course </a:t>
            </a:r>
            <a:r>
              <a:rPr lang="en-US" sz="2800">
                <a:latin typeface="Calibri" panose="020F0502020204030204" pitchFamily="34" charset="0"/>
                <a:cs typeface="Calibri" panose="020F0502020204030204" pitchFamily="34" charset="0"/>
              </a:rPr>
              <a:t>taking requirement.</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F17C87E-6347-4E90-98F9-6A50BC7FE49A}"/>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340662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615119"/>
            <a:ext cx="7440756" cy="1015663"/>
          </a:xfrm>
        </p:spPr>
        <p:txBody>
          <a:bodyPr/>
          <a:lstStyle/>
          <a:p>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600" dirty="0">
                <a:solidFill>
                  <a:schemeClr val="accent1">
                    <a:lumMod val="50000"/>
                  </a:schemeClr>
                </a:solidFill>
                <a:latin typeface="Segoe SemiBold" panose="020B0703040204020203"/>
              </a:rPr>
            </a:br>
            <a:r>
              <a:rPr lang="en-US" sz="3600" dirty="0">
                <a:solidFill>
                  <a:schemeClr val="accent1">
                    <a:lumMod val="50000"/>
                  </a:schemeClr>
                </a:solidFill>
                <a:latin typeface="Segoe SemiBold" panose="020B0703040204020203"/>
              </a:rPr>
              <a:t>Q&amp;A</a:t>
            </a: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endParaRPr lang="en-US" sz="3200" dirty="0">
              <a:latin typeface="Segoe SemiBold" panose="020B0703040204020203"/>
            </a:endParaRPr>
          </a:p>
        </p:txBody>
      </p:sp>
    </p:spTree>
    <p:extLst>
      <p:ext uri="{BB962C8B-B14F-4D97-AF65-F5344CB8AC3E}">
        <p14:creationId xmlns:p14="http://schemas.microsoft.com/office/powerpoint/2010/main" val="123240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a:extLst>
              <a:ext uri="{FF2B5EF4-FFF2-40B4-BE49-F238E27FC236}">
                <a16:creationId xmlns:a16="http://schemas.microsoft.com/office/drawing/2014/main" id="{7702F5C2-4DC0-4CA8-AF5F-AA20DC05FA81}"/>
              </a:ext>
            </a:extLst>
          </p:cNvPr>
          <p:cNvSpPr txBox="1"/>
          <p:nvPr/>
        </p:nvSpPr>
        <p:spPr>
          <a:xfrm>
            <a:off x="-1" y="3312189"/>
            <a:ext cx="12191999" cy="1323439"/>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Please be in touch with further questions.</a:t>
            </a:r>
          </a:p>
          <a:p>
            <a:pPr algn="ctr"/>
            <a:endParaRPr lang="en-US" altLang="zh-CN" sz="2000" b="1" dirty="0">
              <a:solidFill>
                <a:schemeClr val="bg1"/>
              </a:solidFill>
              <a:latin typeface="Segoe SemiBold" panose="020B0703040204020203" pitchFamily="34" charset="0"/>
              <a:cs typeface="Segoe SemiBold" panose="020B0703040204020203" pitchFamily="34" charset="0"/>
            </a:endParaRPr>
          </a:p>
          <a:p>
            <a:pPr algn="ctr"/>
            <a:r>
              <a:rPr lang="en-US" altLang="zh-CN" sz="2000" b="1" dirty="0">
                <a:solidFill>
                  <a:schemeClr val="bg1"/>
                </a:solidFill>
                <a:latin typeface="Segoe SemiBold" panose="020B0703040204020203" pitchFamily="34" charset="0"/>
                <a:cs typeface="Segoe SemiBold" panose="020B0703040204020203" pitchFamily="34" charset="0"/>
              </a:rPr>
              <a:t>Jen Appleyard, CVTE Data &amp; Development, </a:t>
            </a:r>
            <a:r>
              <a:rPr lang="en-US" altLang="zh-CN" sz="2000" b="1" dirty="0">
                <a:solidFill>
                  <a:schemeClr val="bg1"/>
                </a:solidFill>
                <a:latin typeface="Segoe SemiBold" panose="020B0703040204020203" pitchFamily="34" charset="0"/>
                <a:cs typeface="Segoe SemiBold" panose="020B0703040204020203" pitchFamily="34" charset="0"/>
                <a:hlinkClick r:id="rId2"/>
              </a:rPr>
              <a:t>jennifer.e.appleyard@mass.gov</a:t>
            </a:r>
            <a:r>
              <a:rPr lang="en-US" altLang="zh-CN" sz="2000" b="1" dirty="0">
                <a:solidFill>
                  <a:schemeClr val="bg1"/>
                </a:solidFill>
                <a:latin typeface="Segoe SemiBold" panose="020B0703040204020203" pitchFamily="34" charset="0"/>
                <a:cs typeface="Segoe SemiBold" panose="020B0703040204020203" pitchFamily="34" charset="0"/>
              </a:rPr>
              <a:t> </a:t>
            </a:r>
          </a:p>
          <a:p>
            <a:pPr algn="ct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p:nvPr>
        </p:nvSpPr>
        <p:spPr>
          <a:xfrm>
            <a:off x="1900881" y="851430"/>
            <a:ext cx="8565292" cy="2229794"/>
          </a:xfrm>
        </p:spPr>
        <p:txBody>
          <a:bodyPr/>
          <a:lstStyle/>
          <a:p>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DE93-DB91-4E8D-A0F0-833C60330599}"/>
              </a:ext>
            </a:extLst>
          </p:cNvPr>
          <p:cNvSpPr>
            <a:spLocks noGrp="1"/>
          </p:cNvSpPr>
          <p:nvPr>
            <p:ph type="title"/>
          </p:nvPr>
        </p:nvSpPr>
        <p:spPr/>
        <p:txBody>
          <a:bodyPr/>
          <a:lstStyle/>
          <a:p>
            <a:r>
              <a:rPr lang="en-US" dirty="0"/>
              <a:t>Why?</a:t>
            </a:r>
          </a:p>
        </p:txBody>
      </p:sp>
      <p:sp>
        <p:nvSpPr>
          <p:cNvPr id="4" name="Slide Number Placeholder 3">
            <a:extLst>
              <a:ext uri="{FF2B5EF4-FFF2-40B4-BE49-F238E27FC236}">
                <a16:creationId xmlns:a16="http://schemas.microsoft.com/office/drawing/2014/main" id="{94801601-29F6-438E-980D-C27E87C95A01}"/>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pic>
        <p:nvPicPr>
          <p:cNvPr id="8" name="Content Placeholder 7" descr="table of indicators and their performance levels">
            <a:extLst>
              <a:ext uri="{FF2B5EF4-FFF2-40B4-BE49-F238E27FC236}">
                <a16:creationId xmlns:a16="http://schemas.microsoft.com/office/drawing/2014/main" id="{5D2A67F4-ECEF-4AC7-8283-2D5DF2A6583E}"/>
              </a:ext>
            </a:extLst>
          </p:cNvPr>
          <p:cNvPicPr>
            <a:picLocks noGrp="1" noChangeAspect="1"/>
          </p:cNvPicPr>
          <p:nvPr>
            <p:ph idx="1"/>
          </p:nvPr>
        </p:nvPicPr>
        <p:blipFill>
          <a:blip r:embed="rId3"/>
          <a:stretch>
            <a:fillRect/>
          </a:stretch>
        </p:blipFill>
        <p:spPr>
          <a:xfrm>
            <a:off x="4989395" y="577851"/>
            <a:ext cx="6949320" cy="5633305"/>
          </a:xfrm>
          <a:prstGeom prst="rect">
            <a:avLst/>
          </a:prstGeom>
        </p:spPr>
      </p:pic>
      <p:sp>
        <p:nvSpPr>
          <p:cNvPr id="9" name="Content Placeholder 2">
            <a:extLst>
              <a:ext uri="{FF2B5EF4-FFF2-40B4-BE49-F238E27FC236}">
                <a16:creationId xmlns:a16="http://schemas.microsoft.com/office/drawing/2014/main" id="{646E63BE-09C3-49DD-A855-44F88D21F3DA}"/>
              </a:ext>
            </a:extLst>
          </p:cNvPr>
          <p:cNvSpPr txBox="1">
            <a:spLocks/>
          </p:cNvSpPr>
          <p:nvPr/>
        </p:nvSpPr>
        <p:spPr>
          <a:xfrm>
            <a:off x="567743" y="1230403"/>
            <a:ext cx="5141426" cy="50497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Perkins V </a:t>
            </a:r>
          </a:p>
        </p:txBody>
      </p:sp>
    </p:spTree>
    <p:extLst>
      <p:ext uri="{BB962C8B-B14F-4D97-AF65-F5344CB8AC3E}">
        <p14:creationId xmlns:p14="http://schemas.microsoft.com/office/powerpoint/2010/main" val="120096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507F-78F3-4EC5-A07B-44A701F1F194}"/>
              </a:ext>
            </a:extLst>
          </p:cNvPr>
          <p:cNvSpPr>
            <a:spLocks noGrp="1"/>
          </p:cNvSpPr>
          <p:nvPr>
            <p:ph type="title"/>
          </p:nvPr>
        </p:nvSpPr>
        <p:spPr/>
        <p:txBody>
          <a:bodyPr/>
          <a:lstStyle/>
          <a:p>
            <a:r>
              <a:rPr lang="en-US" dirty="0"/>
              <a:t>Data Collection Webinar</a:t>
            </a:r>
          </a:p>
        </p:txBody>
      </p:sp>
      <p:sp>
        <p:nvSpPr>
          <p:cNvPr id="3" name="Content Placeholder 2">
            <a:extLst>
              <a:ext uri="{FF2B5EF4-FFF2-40B4-BE49-F238E27FC236}">
                <a16:creationId xmlns:a16="http://schemas.microsoft.com/office/drawing/2014/main" id="{D378C2E4-6684-4B61-AAC6-865D427D93EC}"/>
              </a:ext>
            </a:extLst>
          </p:cNvPr>
          <p:cNvSpPr>
            <a:spLocks noGrp="1"/>
          </p:cNvSpPr>
          <p:nvPr>
            <p:ph idx="1"/>
          </p:nvPr>
        </p:nvSpPr>
        <p:spPr/>
        <p:txBody>
          <a:bodyPr/>
          <a:lstStyle/>
          <a:p>
            <a:r>
              <a:rPr lang="en-US" altLang="zh-CN" sz="3200" dirty="0">
                <a:solidFill>
                  <a:schemeClr val="accent1">
                    <a:lumMod val="50000"/>
                  </a:schemeClr>
                </a:solidFill>
              </a:rPr>
              <a:t>Overview of state public education data reporting systems</a:t>
            </a:r>
          </a:p>
          <a:p>
            <a:r>
              <a:rPr lang="en-US" sz="3200" dirty="0">
                <a:solidFill>
                  <a:schemeClr val="accent1">
                    <a:lumMod val="50000"/>
                  </a:schemeClr>
                </a:solidFill>
                <a:latin typeface="Segoe SemiBold"/>
              </a:rPr>
              <a:t>Reporting Expectations</a:t>
            </a:r>
          </a:p>
          <a:p>
            <a:r>
              <a:rPr lang="en-US" sz="3200" dirty="0">
                <a:solidFill>
                  <a:schemeClr val="accent1">
                    <a:lumMod val="50000"/>
                  </a:schemeClr>
                </a:solidFill>
                <a:latin typeface="Segoe SemiBold"/>
              </a:rPr>
              <a:t>New Elements in 2020-2021 </a:t>
            </a:r>
          </a:p>
          <a:p>
            <a:r>
              <a:rPr lang="en-US" dirty="0"/>
              <a:t>Q&amp;A</a:t>
            </a:r>
          </a:p>
        </p:txBody>
      </p:sp>
      <p:sp>
        <p:nvSpPr>
          <p:cNvPr id="4" name="Slide Number Placeholder 3">
            <a:extLst>
              <a:ext uri="{FF2B5EF4-FFF2-40B4-BE49-F238E27FC236}">
                <a16:creationId xmlns:a16="http://schemas.microsoft.com/office/drawing/2014/main" id="{63884127-55B2-40D2-9AAD-019F6CEC44CD}"/>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extBox 4">
            <a:extLst>
              <a:ext uri="{FF2B5EF4-FFF2-40B4-BE49-F238E27FC236}">
                <a16:creationId xmlns:a16="http://schemas.microsoft.com/office/drawing/2014/main" id="{8CFD2323-479E-49C7-896E-042003E44EE2}"/>
              </a:ext>
            </a:extLst>
          </p:cNvPr>
          <p:cNvSpPr txBox="1"/>
          <p:nvPr/>
        </p:nvSpPr>
        <p:spPr>
          <a:xfrm>
            <a:off x="645990" y="4498594"/>
            <a:ext cx="9422921" cy="1631216"/>
          </a:xfrm>
          <a:prstGeom prst="rect">
            <a:avLst/>
          </a:prstGeom>
          <a:noFill/>
        </p:spPr>
        <p:txBody>
          <a:bodyPr wrap="square" rtlCol="0">
            <a:spAutoFit/>
          </a:bodyPr>
          <a:lstStyle/>
          <a:p>
            <a:r>
              <a:rPr lang="en-US" sz="2000" b="1" dirty="0"/>
              <a:t>For more: </a:t>
            </a:r>
          </a:p>
          <a:p>
            <a:r>
              <a:rPr lang="en-US" sz="2000" dirty="0">
                <a:hlinkClick r:id="rId2"/>
              </a:rPr>
              <a:t>http://www.doe.mass.edu/ccte/cvte/data/</a:t>
            </a:r>
            <a:endParaRPr lang="en-US" sz="2000" dirty="0"/>
          </a:p>
          <a:p>
            <a:r>
              <a:rPr lang="en-US" sz="2000" b="1" dirty="0"/>
              <a:t>     Instructions for School Districts in Reporting Student-Level Data in CVTE</a:t>
            </a:r>
          </a:p>
          <a:p>
            <a:r>
              <a:rPr lang="en-US" sz="2000" dirty="0">
                <a:hlinkClick r:id="rId3"/>
              </a:rPr>
              <a:t>http://www.doe.mass.edu/infoservices/data/</a:t>
            </a:r>
            <a:endParaRPr lang="en-US" sz="2000" dirty="0"/>
          </a:p>
          <a:p>
            <a:r>
              <a:rPr lang="en-US" sz="2000" b="1" dirty="0"/>
              <a:t>     SIMS Handbook, Schedule, Data Collection Support Liaison </a:t>
            </a:r>
          </a:p>
        </p:txBody>
      </p:sp>
    </p:spTree>
    <p:extLst>
      <p:ext uri="{BB962C8B-B14F-4D97-AF65-F5344CB8AC3E}">
        <p14:creationId xmlns:p14="http://schemas.microsoft.com/office/powerpoint/2010/main" val="382991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5" y="2280443"/>
            <a:ext cx="7038975" cy="1325563"/>
          </a:xfrm>
        </p:spPr>
        <p:txBody>
          <a:bodyPr/>
          <a:lstStyle/>
          <a:p>
            <a:r>
              <a:rPr lang="en-US" sz="3600" dirty="0">
                <a:solidFill>
                  <a:schemeClr val="accent1">
                    <a:lumMod val="50000"/>
                  </a:schemeClr>
                </a:solidFill>
                <a:latin typeface="Segoe SemiBold" panose="020B0703040204020203"/>
              </a:rPr>
              <a:t>Overview of state public education data reporting systems</a:t>
            </a:r>
            <a:endParaRPr lang="en-US" sz="3600" dirty="0">
              <a:latin typeface="Segoe SemiBold" panose="020B0703040204020203"/>
            </a:endParaRPr>
          </a:p>
        </p:txBody>
      </p:sp>
    </p:spTree>
    <p:extLst>
      <p:ext uri="{BB962C8B-B14F-4D97-AF65-F5344CB8AC3E}">
        <p14:creationId xmlns:p14="http://schemas.microsoft.com/office/powerpoint/2010/main" val="1350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BB33-46E7-4834-B197-6ECC275CB9E6}"/>
              </a:ext>
            </a:extLst>
          </p:cNvPr>
          <p:cNvSpPr>
            <a:spLocks noGrp="1"/>
          </p:cNvSpPr>
          <p:nvPr>
            <p:ph type="title"/>
          </p:nvPr>
        </p:nvSpPr>
        <p:spPr/>
        <p:txBody>
          <a:bodyPr/>
          <a:lstStyle/>
          <a:p>
            <a:r>
              <a:rPr lang="en-US" dirty="0"/>
              <a:t>Areas for Data Collection</a:t>
            </a:r>
          </a:p>
        </p:txBody>
      </p:sp>
      <p:sp>
        <p:nvSpPr>
          <p:cNvPr id="3" name="Content Placeholder 2">
            <a:extLst>
              <a:ext uri="{FF2B5EF4-FFF2-40B4-BE49-F238E27FC236}">
                <a16:creationId xmlns:a16="http://schemas.microsoft.com/office/drawing/2014/main" id="{B244F139-94A2-4EEF-9788-10EA0329DB56}"/>
              </a:ext>
            </a:extLst>
          </p:cNvPr>
          <p:cNvSpPr>
            <a:spLocks noGrp="1"/>
          </p:cNvSpPr>
          <p:nvPr>
            <p:ph idx="1"/>
          </p:nvPr>
        </p:nvSpPr>
        <p:spPr/>
        <p:txBody>
          <a:bodyPr/>
          <a:lstStyle/>
          <a:p>
            <a:r>
              <a:rPr lang="en-US" dirty="0"/>
              <a:t>Student attributes</a:t>
            </a:r>
          </a:p>
          <a:p>
            <a:r>
              <a:rPr lang="en-US" dirty="0"/>
              <a:t>Student participation in CVTE programs </a:t>
            </a:r>
          </a:p>
          <a:p>
            <a:pPr lvl="1"/>
            <a:r>
              <a:rPr lang="en-US" dirty="0"/>
              <a:t>The type: CH74 and Perkins-only/Non-CH74</a:t>
            </a:r>
          </a:p>
          <a:p>
            <a:pPr lvl="1"/>
            <a:r>
              <a:rPr lang="en-US" dirty="0"/>
              <a:t>The CVTE program itself </a:t>
            </a:r>
          </a:p>
          <a:p>
            <a:r>
              <a:rPr lang="en-US" dirty="0"/>
              <a:t>Student participation in required courses and experiences</a:t>
            </a:r>
          </a:p>
          <a:p>
            <a:r>
              <a:rPr lang="en-US" dirty="0"/>
              <a:t>Student credential attainment</a:t>
            </a:r>
          </a:p>
        </p:txBody>
      </p:sp>
      <p:sp>
        <p:nvSpPr>
          <p:cNvPr id="4" name="Slide Number Placeholder 3">
            <a:extLst>
              <a:ext uri="{FF2B5EF4-FFF2-40B4-BE49-F238E27FC236}">
                <a16:creationId xmlns:a16="http://schemas.microsoft.com/office/drawing/2014/main" id="{681E7FDF-F0DA-45D8-B8B2-DDF9DC15EF4E}"/>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177502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SIMS and SCS?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marL="457200" indent="-457200">
              <a:spcBef>
                <a:spcPts val="1000"/>
              </a:spcBef>
              <a:buClr>
                <a:srgbClr val="E38526"/>
              </a:buClr>
              <a:buFont typeface="Arial" panose="020B0604020202020204" pitchFamily="34" charset="0"/>
              <a:buChar char="•"/>
              <a:defRPr/>
            </a:pPr>
            <a:r>
              <a:rPr lang="en-US" sz="2400" dirty="0">
                <a:solidFill>
                  <a:schemeClr val="accent1">
                    <a:lumMod val="50000"/>
                  </a:schemeClr>
                </a:solidFill>
                <a:cs typeface="Calibri" panose="020F0502020204030204" pitchFamily="34" charset="0"/>
              </a:rPr>
              <a:t>The </a:t>
            </a:r>
            <a:r>
              <a:rPr lang="en-US" sz="2400" b="1" dirty="0">
                <a:solidFill>
                  <a:schemeClr val="accent1">
                    <a:lumMod val="50000"/>
                  </a:schemeClr>
                </a:solidFill>
                <a:cs typeface="Calibri" panose="020F0502020204030204" pitchFamily="34" charset="0"/>
              </a:rPr>
              <a:t>Student Information Management System (SIMS) </a:t>
            </a:r>
            <a:r>
              <a:rPr lang="en-US" sz="2400" dirty="0">
                <a:solidFill>
                  <a:schemeClr val="accent1">
                    <a:lumMod val="50000"/>
                  </a:schemeClr>
                </a:solidFill>
                <a:cs typeface="Calibri" panose="020F0502020204030204" pitchFamily="34" charset="0"/>
              </a:rPr>
              <a:t>is a student-level data collection system that allows the Department to collect and analyze more accurate and comprehensive information, to meet federal and state reporting requirements, and to inform policy and programmatic decisions.</a:t>
            </a:r>
          </a:p>
          <a:p>
            <a:pPr marL="457200" indent="-457200">
              <a:spcBef>
                <a:spcPts val="1000"/>
              </a:spcBef>
              <a:buClr>
                <a:srgbClr val="E38526"/>
              </a:buClr>
              <a:buFont typeface="Arial" panose="020B0604020202020204" pitchFamily="34" charset="0"/>
              <a:buChar char="•"/>
              <a:defRPr/>
            </a:pPr>
            <a:r>
              <a:rPr lang="en-US" sz="2400" dirty="0">
                <a:solidFill>
                  <a:schemeClr val="accent1">
                    <a:lumMod val="50000"/>
                  </a:schemeClr>
                </a:solidFill>
                <a:cs typeface="Calibri" panose="020F0502020204030204" pitchFamily="34" charset="0"/>
              </a:rPr>
              <a:t>The </a:t>
            </a:r>
            <a:r>
              <a:rPr lang="en-US" sz="2400" b="1" dirty="0">
                <a:solidFill>
                  <a:schemeClr val="accent1">
                    <a:lumMod val="50000"/>
                  </a:schemeClr>
                </a:solidFill>
                <a:cs typeface="Calibri" panose="020F0502020204030204" pitchFamily="34" charset="0"/>
              </a:rPr>
              <a:t>Student Course Schedule (SCS) </a:t>
            </a:r>
            <a:r>
              <a:rPr lang="en-US" sz="2400" dirty="0">
                <a:solidFill>
                  <a:schemeClr val="accent1">
                    <a:lumMod val="50000"/>
                  </a:schemeClr>
                </a:solidFill>
                <a:cs typeface="Calibri" panose="020F0502020204030204" pitchFamily="34" charset="0"/>
              </a:rPr>
              <a:t>collects student course, course completion, and mark/grade information to meet federal and state reporting requirements in a timely manner, and to provide districts and DESE with useful data that will contribute to enhanced student performance.</a:t>
            </a:r>
          </a:p>
          <a:p>
            <a:pPr marL="457200" indent="-457200">
              <a:spcBef>
                <a:spcPts val="1000"/>
              </a:spcBef>
              <a:buClr>
                <a:srgbClr val="E38526"/>
              </a:buClr>
              <a:buFont typeface="Arial" panose="020B0604020202020204" pitchFamily="34" charset="0"/>
              <a:buChar char="•"/>
              <a:defRPr/>
            </a:pPr>
            <a:r>
              <a:rPr lang="en-US" sz="2400" i="1" dirty="0">
                <a:solidFill>
                  <a:schemeClr val="accent1">
                    <a:lumMod val="50000"/>
                  </a:schemeClr>
                </a:solidFill>
                <a:cs typeface="Calibri" panose="020F0502020204030204" pitchFamily="34" charset="0"/>
              </a:rPr>
              <a:t>These two data sets are existing processes that CCTE uses in administering secondary programs.</a:t>
            </a: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E38526"/>
              </a:buClr>
              <a:buSzTx/>
              <a:tabLst/>
              <a:defRPr/>
            </a:pPr>
            <a:endParaRPr lang="en-US" sz="2800" dirty="0"/>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8680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615119"/>
            <a:ext cx="7440756" cy="1015663"/>
          </a:xfrm>
        </p:spPr>
        <p:txBody>
          <a:bodyPr/>
          <a:lstStyle/>
          <a:p>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600" dirty="0">
                <a:solidFill>
                  <a:schemeClr val="accent1">
                    <a:lumMod val="50000"/>
                  </a:schemeClr>
                </a:solidFill>
                <a:latin typeface="Segoe SemiBold" panose="020B0703040204020203"/>
              </a:rPr>
            </a:br>
            <a:r>
              <a:rPr lang="en-US" sz="3600" dirty="0">
                <a:solidFill>
                  <a:schemeClr val="accent1">
                    <a:lumMod val="50000"/>
                  </a:schemeClr>
                </a:solidFill>
                <a:latin typeface="Segoe SemiBold" panose="020B0703040204020203"/>
              </a:rPr>
              <a:t>Reporting Expectations</a:t>
            </a: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endParaRPr lang="en-US" sz="3200" dirty="0">
              <a:latin typeface="Segoe SemiBold" panose="020B0703040204020203"/>
            </a:endParaRPr>
          </a:p>
        </p:txBody>
      </p:sp>
    </p:spTree>
    <p:extLst>
      <p:ext uri="{BB962C8B-B14F-4D97-AF65-F5344CB8AC3E}">
        <p14:creationId xmlns:p14="http://schemas.microsoft.com/office/powerpoint/2010/main" val="275931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B96A-202D-4EB6-B040-5A2B66A02729}"/>
              </a:ext>
            </a:extLst>
          </p:cNvPr>
          <p:cNvSpPr>
            <a:spLocks noGrp="1"/>
          </p:cNvSpPr>
          <p:nvPr>
            <p:ph type="title"/>
          </p:nvPr>
        </p:nvSpPr>
        <p:spPr/>
        <p:txBody>
          <a:bodyPr/>
          <a:lstStyle/>
          <a:p>
            <a:r>
              <a:rPr lang="en-US" dirty="0"/>
              <a:t>The Importance of Accurate Reporting</a:t>
            </a:r>
          </a:p>
        </p:txBody>
      </p:sp>
      <p:sp>
        <p:nvSpPr>
          <p:cNvPr id="3" name="Content Placeholder 2">
            <a:extLst>
              <a:ext uri="{FF2B5EF4-FFF2-40B4-BE49-F238E27FC236}">
                <a16:creationId xmlns:a16="http://schemas.microsoft.com/office/drawing/2014/main" id="{C0C9C8D0-8D7C-46C2-ADC9-5E62A0F13A3E}"/>
              </a:ext>
            </a:extLst>
          </p:cNvPr>
          <p:cNvSpPr>
            <a:spLocks noGrp="1"/>
          </p:cNvSpPr>
          <p:nvPr>
            <p:ph idx="1"/>
          </p:nvPr>
        </p:nvSpPr>
        <p:spPr/>
        <p:txBody>
          <a:bodyPr/>
          <a:lstStyle/>
          <a:p>
            <a:r>
              <a:rPr lang="en-US" dirty="0"/>
              <a:t>SIMS elements enable programs and state to analyze for scale, quality, and equity.</a:t>
            </a:r>
          </a:p>
          <a:p>
            <a:pPr lvl="1"/>
            <a:r>
              <a:rPr lang="en-US" dirty="0"/>
              <a:t>Students Participating in Program</a:t>
            </a:r>
          </a:p>
          <a:p>
            <a:pPr lvl="1"/>
            <a:r>
              <a:rPr lang="en-US" dirty="0"/>
              <a:t>Special Populations</a:t>
            </a:r>
          </a:p>
          <a:p>
            <a:r>
              <a:rPr lang="en-US" dirty="0"/>
              <a:t>Care is recommended to ensure that enrollment is accurate.  </a:t>
            </a:r>
          </a:p>
          <a:p>
            <a:r>
              <a:rPr lang="en-US" dirty="0"/>
              <a:t>This is linked to performance, accountability and other areas of program development.</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DB173CB-B415-4E47-A498-0204922CCDF4}"/>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856969683"/>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DESE-231-65259</_dlc_DocId>
    <_dlc_DocIdUrl xmlns="733efe1c-5bbe-4968-87dc-d400e65c879f">
      <Url>https://sharepoint.doemass.org/ese/webteam/cps/_layouts/DocIdRedir.aspx?ID=DESE-231-65259</Url>
      <Description>DESE-231-65259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6409A-1580-4B65-B644-D4A577563856}">
  <ds:schemaRefs>
    <ds:schemaRef ds:uri="http://purl.org/dc/elements/1.1/"/>
    <ds:schemaRef ds:uri="http://schemas.microsoft.com/office/2006/documentManagement/types"/>
    <ds:schemaRef ds:uri="http://schemas.microsoft.com/office/infopath/2007/PartnerControls"/>
    <ds:schemaRef ds:uri="0a4e05da-b9bc-4326-ad73-01ef31b95567"/>
    <ds:schemaRef ds:uri="http://purl.org/dc/terms/"/>
    <ds:schemaRef ds:uri="733efe1c-5bbe-4968-87dc-d400e65c879f"/>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DE4825-CEC4-429A-AFD9-D4F2CFA8A29D}">
  <ds:schemaRefs>
    <ds:schemaRef ds:uri="http://schemas.microsoft.com/sharepoint/events"/>
  </ds:schemaRefs>
</ds:datastoreItem>
</file>

<file path=customXml/itemProps3.xml><?xml version="1.0" encoding="utf-8"?>
<ds:datastoreItem xmlns:ds="http://schemas.openxmlformats.org/officeDocument/2006/customXml" ds:itemID="{8807B8C5-A372-438D-9944-1B0BAF8F25A3}">
  <ds:schemaRefs>
    <ds:schemaRef ds:uri="http://schemas.microsoft.com/sharepoint/v3/contenttype/forms"/>
  </ds:schemaRefs>
</ds:datastoreItem>
</file>

<file path=customXml/itemProps4.xml><?xml version="1.0" encoding="utf-8"?>
<ds:datastoreItem xmlns:ds="http://schemas.openxmlformats.org/officeDocument/2006/customXml" ds:itemID="{0031B3D3-6693-4244-ABD1-3331C9CB7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4115</TotalTime>
  <Words>1365</Words>
  <Application>Microsoft Office PowerPoint</Application>
  <PresentationFormat>Widescreen</PresentationFormat>
  <Paragraphs>159</Paragraphs>
  <Slides>22</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等线</vt:lpstr>
      <vt:lpstr>Arial</vt:lpstr>
      <vt:lpstr>Calibri</vt:lpstr>
      <vt:lpstr>Courier</vt:lpstr>
      <vt:lpstr>Courier New</vt:lpstr>
      <vt:lpstr>Helvetica Neue</vt:lpstr>
      <vt:lpstr>Humanst521 Lt BT</vt:lpstr>
      <vt:lpstr>Segoe</vt:lpstr>
      <vt:lpstr>Segoe SemiBold</vt:lpstr>
      <vt:lpstr>Segoe UI</vt:lpstr>
      <vt:lpstr>Segoe UI Semibold</vt:lpstr>
      <vt:lpstr>Symbol</vt:lpstr>
      <vt:lpstr>Times New Roman</vt:lpstr>
      <vt:lpstr>Wingdings</vt:lpstr>
      <vt:lpstr>ESE PowerPoint Template 2017</vt:lpstr>
      <vt:lpstr>  CVTE Data Collection             September 2020</vt:lpstr>
      <vt:lpstr>CVTE / Perkins V – Data Webinars</vt:lpstr>
      <vt:lpstr>Why?</vt:lpstr>
      <vt:lpstr>Data Collection Webinar</vt:lpstr>
      <vt:lpstr>Overview of state public education data reporting systems</vt:lpstr>
      <vt:lpstr>Areas for Data Collection</vt:lpstr>
      <vt:lpstr>What are SIMS and SCS?</vt:lpstr>
      <vt:lpstr>     Reporting Expectations     </vt:lpstr>
      <vt:lpstr>The Importance of Accurate Reporting</vt:lpstr>
      <vt:lpstr>Example: EL students</vt:lpstr>
      <vt:lpstr>Reporting Timelines</vt:lpstr>
      <vt:lpstr>Which Students Should be Reported?</vt:lpstr>
      <vt:lpstr>SIMS  DOE035: CVTE Type of Program </vt:lpstr>
      <vt:lpstr>SIMS  DOE043 and DOE044: CVTE Programs</vt:lpstr>
      <vt:lpstr>Examples </vt:lpstr>
      <vt:lpstr>SIMS DOE047, 048, 049: Industry Recognized Credentials</vt:lpstr>
      <vt:lpstr>Student Attributes </vt:lpstr>
      <vt:lpstr>     2020-21 Data Collection Changes      </vt:lpstr>
      <vt:lpstr>SCS: new subject area course codes reportable in SCS05</vt:lpstr>
      <vt:lpstr>SCS:  SCS14 Pathways Course </vt:lpstr>
      <vt:lpstr>     Q&amp;A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CVTE Data Webinar – Data Collection</dc:title>
  <dc:creator>DESE</dc:creator>
  <cp:lastModifiedBy>Zou, Dong (EOE)</cp:lastModifiedBy>
  <cp:revision>72</cp:revision>
  <dcterms:created xsi:type="dcterms:W3CDTF">2020-05-21T15:13:31Z</dcterms:created>
  <dcterms:modified xsi:type="dcterms:W3CDTF">2020-10-14T18:35:38Z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14 2020</vt:lpwstr>
  </property>
</Properties>
</file>