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486" r:id="rId6"/>
    <p:sldId id="387" r:id="rId7"/>
    <p:sldId id="487" r:id="rId8"/>
    <p:sldId id="473" r:id="rId9"/>
    <p:sldId id="503" r:id="rId10"/>
    <p:sldId id="504" r:id="rId11"/>
    <p:sldId id="467" r:id="rId12"/>
    <p:sldId id="505" r:id="rId13"/>
    <p:sldId id="506" r:id="rId14"/>
    <p:sldId id="507" r:id="rId15"/>
    <p:sldId id="491" r:id="rId16"/>
    <p:sldId id="501" r:id="rId17"/>
    <p:sldId id="500" r:id="rId18"/>
    <p:sldId id="499" r:id="rId19"/>
    <p:sldId id="498" r:id="rId20"/>
    <p:sldId id="468" r:id="rId21"/>
    <p:sldId id="493" r:id="rId22"/>
    <p:sldId id="5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20" autoAdjust="0"/>
    <p:restoredTop sz="88051" autoAdjust="0"/>
  </p:normalViewPr>
  <p:slideViewPr>
    <p:cSldViewPr snapToGrid="0">
      <p:cViewPr varScale="1">
        <p:scale>
          <a:sx n="83" d="100"/>
          <a:sy n="83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A90D-3308-438E-B3F2-855B6BBD9A4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79D9C-F3EA-4FF0-BA75-233B5536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5CE95-5358-4A8A-8A04-58C85493A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9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DD53E29-7B3D-44CF-BCC4-6CCC97926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Districts, collaboratives and institutions progress toward implementation of equal access to high-quality career and technical education courses and programs of study for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Districts and institutions are required to disaggregate data for each of the indicators of performance for the subpopulations of interest and identify and quantify any disparities or gaps in performance.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examples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https://app.powerbigov.us/view?r=eyJrIjoiN2YwN2EzMWEtZmFhNy00MWU5LWJiZTAtNWU0YWNhM2ZjZjRkIiwidCI6IjNlODYxZDE2LTQ4YjctNGEwZS05ODA2LThjMDRkODFiN2IyYSJ9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79D9C-F3EA-4FF0-BA75-233B55366C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54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3896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7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4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5567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9133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6075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3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10/14/2020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3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" TargetMode="External"/><Relationship Id="rId2" Type="http://schemas.openxmlformats.org/officeDocument/2006/relationships/hyperlink" Target="http://www.doe.mass.edu/ccte/cvte/data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DCD1-7355-4B07-A752-E705EB63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CVTE / Perkins V – Data Webinars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524E-E940-4240-9EAF-BAFD05EE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endParaRPr lang="en-US" dirty="0"/>
          </a:p>
          <a:p>
            <a:r>
              <a:rPr lang="en-US" dirty="0"/>
              <a:t>In the chat, please let us know – </a:t>
            </a:r>
          </a:p>
          <a:p>
            <a:pPr lvl="1"/>
            <a:r>
              <a:rPr lang="en-US" dirty="0"/>
              <a:t>Your Name &amp; Role </a:t>
            </a:r>
          </a:p>
          <a:p>
            <a:endParaRPr lang="en-US" dirty="0"/>
          </a:p>
          <a:p>
            <a:r>
              <a:rPr lang="en-US" dirty="0"/>
              <a:t>Webinars – 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Using new Perkins Reports – part 1 	9/23 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Data Collection 				9/30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Using new Perkins Reports – part 2 	10/7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DB33D-E272-4599-B739-BA6F23BE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7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2E7A-2036-457D-88B3-BC8A54FF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have access? Check with the DA for your district.</a:t>
            </a:r>
          </a:p>
        </p:txBody>
      </p:sp>
      <p:pic>
        <p:nvPicPr>
          <p:cNvPr id="5" name="Content Placeholder 4" descr="picture of link to DA">
            <a:extLst>
              <a:ext uri="{FF2B5EF4-FFF2-40B4-BE49-F238E27FC236}">
                <a16:creationId xmlns:a16="http://schemas.microsoft.com/office/drawing/2014/main" id="{28BBE9D8-1E7E-4545-B1C0-A79D5D4B5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499" y="1137671"/>
            <a:ext cx="8446056" cy="5049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B11F0-9938-4C40-99EA-4E7F02CC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8" name="Arrow: Right 7" descr="arrow pointing to list and link">
            <a:extLst>
              <a:ext uri="{FF2B5EF4-FFF2-40B4-BE49-F238E27FC236}">
                <a16:creationId xmlns:a16="http://schemas.microsoft.com/office/drawing/2014/main" id="{CC9E6A72-47BF-4AD5-BAA0-60F88A905CD1}"/>
              </a:ext>
            </a:extLst>
          </p:cNvPr>
          <p:cNvSpPr/>
          <p:nvPr/>
        </p:nvSpPr>
        <p:spPr>
          <a:xfrm>
            <a:off x="683172" y="5787297"/>
            <a:ext cx="5319181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27462-5EF7-4FF2-A1F0-FEAF96281CCB}"/>
              </a:ext>
            </a:extLst>
          </p:cNvPr>
          <p:cNvSpPr txBox="1"/>
          <p:nvPr/>
        </p:nvSpPr>
        <p:spPr>
          <a:xfrm>
            <a:off x="5162308" y="6384409"/>
            <a:ext cx="570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http://www.doe.mass.edu/infoservices/data/diradmin/</a:t>
            </a:r>
          </a:p>
        </p:txBody>
      </p:sp>
    </p:spTree>
    <p:extLst>
      <p:ext uri="{BB962C8B-B14F-4D97-AF65-F5344CB8AC3E}">
        <p14:creationId xmlns:p14="http://schemas.microsoft.com/office/powerpoint/2010/main" val="306044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2FD4-0448-4CFC-AAC4-FC2F306D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in CVTE Reports, use the menus to select specifics.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1FA2-2E49-4A2F-B65F-B68623BC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Picture 6" descr="picture of enrollment reports in security portal">
            <a:extLst>
              <a:ext uri="{FF2B5EF4-FFF2-40B4-BE49-F238E27FC236}">
                <a16:creationId xmlns:a16="http://schemas.microsoft.com/office/drawing/2014/main" id="{1E632A01-3BED-40CA-943F-F401539F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63" y="1346417"/>
            <a:ext cx="5067652" cy="551158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Content Placeholder 5" descr="picture of CVTE Reports in Security Portal">
            <a:extLst>
              <a:ext uri="{FF2B5EF4-FFF2-40B4-BE49-F238E27FC236}">
                <a16:creationId xmlns:a16="http://schemas.microsoft.com/office/drawing/2014/main" id="{B91C3548-3F1C-4EA8-9219-23F4F5B0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7" y="1133475"/>
            <a:ext cx="5492684" cy="404812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3677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C4DD-BB57-4D66-B92D-70AE996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Enrollment overall &amp; by program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CB3A-67D6-4D8E-A795-2754FC93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549D9-1C39-45CE-B8E0-E2ED9D5CC04F}"/>
              </a:ext>
            </a:extLst>
          </p:cNvPr>
          <p:cNvSpPr txBox="1"/>
          <p:nvPr/>
        </p:nvSpPr>
        <p:spPr>
          <a:xfrm>
            <a:off x="567743" y="198645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10%</a:t>
            </a:r>
          </a:p>
        </p:txBody>
      </p:sp>
      <p:pic>
        <p:nvPicPr>
          <p:cNvPr id="6" name="Picture 5" descr="picture of enrollment table in an enrollment report">
            <a:extLst>
              <a:ext uri="{FF2B5EF4-FFF2-40B4-BE49-F238E27FC236}">
                <a16:creationId xmlns:a16="http://schemas.microsoft.com/office/drawing/2014/main" id="{8DF01B30-8B35-4F5A-A4C7-B1D8334F9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50" y="1082566"/>
            <a:ext cx="9380079" cy="51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C4DD-BB57-4D66-B92D-70AE996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Enrollment overall &amp; by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CB3A-67D6-4D8E-A795-2754FC93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F2231-C70C-4F2D-A568-F8323BF25EAE}"/>
              </a:ext>
            </a:extLst>
          </p:cNvPr>
          <p:cNvSpPr txBox="1"/>
          <p:nvPr/>
        </p:nvSpPr>
        <p:spPr>
          <a:xfrm>
            <a:off x="567743" y="198645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10%</a:t>
            </a:r>
          </a:p>
        </p:txBody>
      </p:sp>
      <p:pic>
        <p:nvPicPr>
          <p:cNvPr id="6" name="Picture 5" descr="picture of table with enrollment numbers">
            <a:extLst>
              <a:ext uri="{FF2B5EF4-FFF2-40B4-BE49-F238E27FC236}">
                <a16:creationId xmlns:a16="http://schemas.microsoft.com/office/drawing/2014/main" id="{617DD2EF-72D7-4B78-9CEE-75404E76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83" y="1091433"/>
            <a:ext cx="8806632" cy="51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C4DD-BB57-4D66-B92D-70AE996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Enrollment overall &amp; by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CB3A-67D6-4D8E-A795-2754FC93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152FD-3055-4510-B380-F8D880F1C564}"/>
              </a:ext>
            </a:extLst>
          </p:cNvPr>
          <p:cNvSpPr txBox="1"/>
          <p:nvPr/>
        </p:nvSpPr>
        <p:spPr>
          <a:xfrm>
            <a:off x="567743" y="198645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10%</a:t>
            </a:r>
          </a:p>
        </p:txBody>
      </p:sp>
      <p:pic>
        <p:nvPicPr>
          <p:cNvPr id="8" name="Picture 7" descr="picture of enrollment numbers in table">
            <a:extLst>
              <a:ext uri="{FF2B5EF4-FFF2-40B4-BE49-F238E27FC236}">
                <a16:creationId xmlns:a16="http://schemas.microsoft.com/office/drawing/2014/main" id="{F7E30E23-E46E-4799-BB48-B7E4B205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9" y="1119187"/>
            <a:ext cx="8713075" cy="50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C4DD-BB57-4D66-B92D-70AE996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Enrollment overall &amp; by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CB3A-67D6-4D8E-A795-2754FC93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152FD-3055-4510-B380-F8D880F1C564}"/>
              </a:ext>
            </a:extLst>
          </p:cNvPr>
          <p:cNvSpPr txBox="1"/>
          <p:nvPr/>
        </p:nvSpPr>
        <p:spPr>
          <a:xfrm>
            <a:off x="567743" y="1986455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10%</a:t>
            </a:r>
          </a:p>
        </p:txBody>
      </p:sp>
      <p:pic>
        <p:nvPicPr>
          <p:cNvPr id="6" name="Picture 5" descr="picture of enrollment table">
            <a:extLst>
              <a:ext uri="{FF2B5EF4-FFF2-40B4-BE49-F238E27FC236}">
                <a16:creationId xmlns:a16="http://schemas.microsoft.com/office/drawing/2014/main" id="{09387418-21B8-4E99-A504-B6E3C106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32" y="1633765"/>
            <a:ext cx="83534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3A91D-7350-4509-B5DB-6CBC0735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visuals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76FBC-43DB-419F-B9C1-C91D875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8" name="Content Placeholder 7" descr="visual of enrollment numbers by program">
            <a:extLst>
              <a:ext uri="{FF2B5EF4-FFF2-40B4-BE49-F238E27FC236}">
                <a16:creationId xmlns:a16="http://schemas.microsoft.com/office/drawing/2014/main" id="{604908B9-FF86-42DF-B97C-87EB996B1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926" y="1137671"/>
            <a:ext cx="6016598" cy="3739129"/>
          </a:xfrm>
          <a:prstGeom prst="rect">
            <a:avLst/>
          </a:prstGeom>
        </p:spPr>
      </p:pic>
      <p:pic>
        <p:nvPicPr>
          <p:cNvPr id="9" name="Picture 8" descr="picture of subpopulations of enrollment numbers">
            <a:extLst>
              <a:ext uri="{FF2B5EF4-FFF2-40B4-BE49-F238E27FC236}">
                <a16:creationId xmlns:a16="http://schemas.microsoft.com/office/drawing/2014/main" id="{C39F9E8A-4824-4FA5-B88B-E058D6A8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279" y="1549200"/>
            <a:ext cx="5961721" cy="50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of Perkins Accountability Cycle">
            <a:extLst>
              <a:ext uri="{FF2B5EF4-FFF2-40B4-BE49-F238E27FC236}">
                <a16:creationId xmlns:a16="http://schemas.microsoft.com/office/drawing/2014/main" id="{39E195BD-954F-4346-82C6-D3F5894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73" y="388619"/>
            <a:ext cx="3192850" cy="304351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 descr="picture of team members to include in analyzing performance data">
            <a:extLst>
              <a:ext uri="{FF2B5EF4-FFF2-40B4-BE49-F238E27FC236}">
                <a16:creationId xmlns:a16="http://schemas.microsoft.com/office/drawing/2014/main" id="{0F5AB44D-56C0-4D45-8DEA-6D07C3E9D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284" y="366176"/>
            <a:ext cx="3851170" cy="25844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 descr="picture of advisory committee membership form">
            <a:extLst>
              <a:ext uri="{FF2B5EF4-FFF2-40B4-BE49-F238E27FC236}">
                <a16:creationId xmlns:a16="http://schemas.microsoft.com/office/drawing/2014/main" id="{492EE435-1043-4292-B791-35A1CB95E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685" y="3454400"/>
            <a:ext cx="5323769" cy="338043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" name="Picture 12" descr="picture of analysis tool for examining performance data">
            <a:extLst>
              <a:ext uri="{FF2B5EF4-FFF2-40B4-BE49-F238E27FC236}">
                <a16:creationId xmlns:a16="http://schemas.microsoft.com/office/drawing/2014/main" id="{822D1A30-B634-4CE6-BC2E-20528B7B9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21" y="3217944"/>
            <a:ext cx="4817543" cy="361688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AEF55-0157-4305-BF34-746FF82C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Connections…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FF394-18BC-494D-93B4-78ECAAC1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8EFEA-7BC0-4C19-8AB0-C89F67CCDD98}"/>
              </a:ext>
            </a:extLst>
          </p:cNvPr>
          <p:cNvSpPr txBox="1"/>
          <p:nvPr/>
        </p:nvSpPr>
        <p:spPr>
          <a:xfrm>
            <a:off x="1139917" y="1080221"/>
            <a:ext cx="33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Perkins Accountability Cycle </a:t>
            </a:r>
            <a:r>
              <a:rPr lang="en-US" dirty="0"/>
              <a:t>CLNA, Application &amp;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5A18B-80FB-42C3-971D-D56A9C180DFF}"/>
              </a:ext>
            </a:extLst>
          </p:cNvPr>
          <p:cNvSpPr txBox="1"/>
          <p:nvPr/>
        </p:nvSpPr>
        <p:spPr>
          <a:xfrm>
            <a:off x="127439" y="2959648"/>
            <a:ext cx="2467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CVTE Analysis Tools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E0FE3-B2D1-4B88-9385-314A98AA9D37}"/>
              </a:ext>
            </a:extLst>
          </p:cNvPr>
          <p:cNvSpPr txBox="1"/>
          <p:nvPr/>
        </p:nvSpPr>
        <p:spPr>
          <a:xfrm>
            <a:off x="6983685" y="3059668"/>
            <a:ext cx="3002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Advisory Committees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998AC-2D1C-4E99-8580-033A9E61A693}"/>
              </a:ext>
            </a:extLst>
          </p:cNvPr>
          <p:cNvSpPr txBox="1"/>
          <p:nvPr/>
        </p:nvSpPr>
        <p:spPr>
          <a:xfrm>
            <a:off x="9888212" y="2904111"/>
            <a:ext cx="2452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Data Review Teams</a:t>
            </a:r>
          </a:p>
        </p:txBody>
      </p:sp>
    </p:spTree>
    <p:extLst>
      <p:ext uri="{BB962C8B-B14F-4D97-AF65-F5344CB8AC3E}">
        <p14:creationId xmlns:p14="http://schemas.microsoft.com/office/powerpoint/2010/main" val="68755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1F5-291A-4BE7-9778-4E1C7D5E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3590A-3754-4C06-93D7-03057515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CB74DF-8E8B-4426-BC6B-231FD71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88925"/>
            <a:ext cx="11369675" cy="679450"/>
          </a:xfrm>
        </p:spPr>
        <p:txBody>
          <a:bodyPr/>
          <a:lstStyle/>
          <a:p>
            <a:r>
              <a:rPr lang="en-US" dirty="0"/>
              <a:t>Using new Perkins Reports – Part 1: Enrollment</a:t>
            </a:r>
          </a:p>
        </p:txBody>
      </p:sp>
    </p:spTree>
    <p:extLst>
      <p:ext uri="{BB962C8B-B14F-4D97-AF65-F5344CB8AC3E}">
        <p14:creationId xmlns:p14="http://schemas.microsoft.com/office/powerpoint/2010/main" val="39344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507F-78F3-4EC5-A07B-44A701F1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new Perkins Reports – Part 1: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C2E4-6684-4B61-AAC6-865D427D9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Basics about Enrollment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Segoe SemiBold"/>
              </a:rPr>
              <a:t>Where to find CVTE Reports &amp; other Enrollment trends</a:t>
            </a:r>
          </a:p>
          <a:p>
            <a:r>
              <a:rPr lang="en-US" dirty="0">
                <a:latin typeface="Segoe SemiBold"/>
              </a:rPr>
              <a:t>How to use these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Segoe SemiBold"/>
            </a:endParaRP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84127-55B2-40D2-9AAD-019F6CEC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2323-479E-49C7-896E-042003E44EE2}"/>
              </a:ext>
            </a:extLst>
          </p:cNvPr>
          <p:cNvSpPr txBox="1"/>
          <p:nvPr/>
        </p:nvSpPr>
        <p:spPr>
          <a:xfrm>
            <a:off x="645990" y="4498594"/>
            <a:ext cx="9422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more:</a:t>
            </a:r>
          </a:p>
          <a:p>
            <a:r>
              <a:rPr lang="en-US" sz="2000" dirty="0">
                <a:hlinkClick r:id="rId2"/>
              </a:rPr>
              <a:t>http://www.doe.mass.edu/ccte/cvte/data/</a:t>
            </a:r>
            <a:r>
              <a:rPr lang="en-US" sz="2000" dirty="0"/>
              <a:t> </a:t>
            </a:r>
          </a:p>
          <a:p>
            <a:r>
              <a:rPr lang="en-US" sz="2000" b="1" dirty="0"/>
              <a:t>	CVTE Reporting/Data Resources 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https://gateway.edu.state.ma.us/</a:t>
            </a:r>
            <a:r>
              <a:rPr lang="en-US" sz="2000" dirty="0"/>
              <a:t> </a:t>
            </a:r>
          </a:p>
          <a:p>
            <a:r>
              <a:rPr lang="en-US" sz="2000" b="1" dirty="0"/>
              <a:t>	Security Portal </a:t>
            </a:r>
          </a:p>
        </p:txBody>
      </p:sp>
    </p:spTree>
    <p:extLst>
      <p:ext uri="{BB962C8B-B14F-4D97-AF65-F5344CB8AC3E}">
        <p14:creationId xmlns:p14="http://schemas.microsoft.com/office/powerpoint/2010/main" val="382991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‘burning question’ which might be answered with Enrollment data?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are reporting, performance, accountability and monitoring requirements associated with Perkins.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717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6256-788A-407E-9594-9E10B42F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is like … an octopus? </a:t>
            </a:r>
          </a:p>
        </p:txBody>
      </p:sp>
      <p:pic>
        <p:nvPicPr>
          <p:cNvPr id="6" name="Content Placeholder 5" descr="octopus picture 1">
            <a:extLst>
              <a:ext uri="{FF2B5EF4-FFF2-40B4-BE49-F238E27FC236}">
                <a16:creationId xmlns:a16="http://schemas.microsoft.com/office/drawing/2014/main" id="{F118177F-734F-416F-B72F-271E5878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262" y="1235535"/>
            <a:ext cx="2381250" cy="1543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52AC8-7E36-48D3-8721-574A62C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4" descr="octopus picture #2">
            <a:extLst>
              <a:ext uri="{FF2B5EF4-FFF2-40B4-BE49-F238E27FC236}">
                <a16:creationId xmlns:a16="http://schemas.microsoft.com/office/drawing/2014/main" id="{AE672676-3388-402F-A8E9-5274AE6C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24" y="2175800"/>
            <a:ext cx="2743200" cy="2108311"/>
          </a:xfrm>
          <a:prstGeom prst="rect">
            <a:avLst/>
          </a:prstGeom>
        </p:spPr>
      </p:pic>
      <p:pic>
        <p:nvPicPr>
          <p:cNvPr id="7" name="Picture 6" descr="octopus picture #6">
            <a:extLst>
              <a:ext uri="{FF2B5EF4-FFF2-40B4-BE49-F238E27FC236}">
                <a16:creationId xmlns:a16="http://schemas.microsoft.com/office/drawing/2014/main" id="{9749B798-18F3-4135-AA78-75AFB0D7C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76" y="1371450"/>
            <a:ext cx="2667000" cy="1562100"/>
          </a:xfrm>
          <a:prstGeom prst="rect">
            <a:avLst/>
          </a:prstGeom>
        </p:spPr>
      </p:pic>
      <p:pic>
        <p:nvPicPr>
          <p:cNvPr id="8" name="Picture 7" descr="octopus picture #3">
            <a:extLst>
              <a:ext uri="{FF2B5EF4-FFF2-40B4-BE49-F238E27FC236}">
                <a16:creationId xmlns:a16="http://schemas.microsoft.com/office/drawing/2014/main" id="{87BF3E24-C86A-49C5-A5CD-CE08B636C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106" y="3736566"/>
            <a:ext cx="2667000" cy="1811278"/>
          </a:xfrm>
          <a:prstGeom prst="rect">
            <a:avLst/>
          </a:prstGeom>
        </p:spPr>
      </p:pic>
      <p:pic>
        <p:nvPicPr>
          <p:cNvPr id="9" name="Picture 8" descr="octopus picture #4">
            <a:extLst>
              <a:ext uri="{FF2B5EF4-FFF2-40B4-BE49-F238E27FC236}">
                <a16:creationId xmlns:a16="http://schemas.microsoft.com/office/drawing/2014/main" id="{35F09E52-63FA-4DD7-9523-C44123138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637" y="3897072"/>
            <a:ext cx="1788210" cy="1809755"/>
          </a:xfrm>
          <a:prstGeom prst="rect">
            <a:avLst/>
          </a:prstGeom>
        </p:spPr>
      </p:pic>
      <p:pic>
        <p:nvPicPr>
          <p:cNvPr id="11" name="Picture 10" descr="octopus picture #5">
            <a:extLst>
              <a:ext uri="{FF2B5EF4-FFF2-40B4-BE49-F238E27FC236}">
                <a16:creationId xmlns:a16="http://schemas.microsoft.com/office/drawing/2014/main" id="{FA3CC2BC-73C0-43BC-9F17-424A7B914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41" y="3634677"/>
            <a:ext cx="21717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6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6256-788A-407E-9594-9E10B42F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is like … an octopus? </a:t>
            </a:r>
          </a:p>
        </p:txBody>
      </p:sp>
      <p:pic>
        <p:nvPicPr>
          <p:cNvPr id="6" name="Content Placeholder 5" descr="octopus picture 1">
            <a:extLst>
              <a:ext uri="{FF2B5EF4-FFF2-40B4-BE49-F238E27FC236}">
                <a16:creationId xmlns:a16="http://schemas.microsoft.com/office/drawing/2014/main" id="{F118177F-734F-416F-B72F-271E5878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262" y="1235535"/>
            <a:ext cx="2381250" cy="1543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52AC8-7E36-48D3-8721-574A62C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 descr="octopus picture #2">
            <a:extLst>
              <a:ext uri="{FF2B5EF4-FFF2-40B4-BE49-F238E27FC236}">
                <a16:creationId xmlns:a16="http://schemas.microsoft.com/office/drawing/2014/main" id="{AE672676-3388-402F-A8E9-5274AE6C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24" y="2175800"/>
            <a:ext cx="2743200" cy="2108311"/>
          </a:xfrm>
          <a:prstGeom prst="rect">
            <a:avLst/>
          </a:prstGeom>
        </p:spPr>
      </p:pic>
      <p:pic>
        <p:nvPicPr>
          <p:cNvPr id="7" name="Picture 6" descr="octopus picture #6">
            <a:extLst>
              <a:ext uri="{FF2B5EF4-FFF2-40B4-BE49-F238E27FC236}">
                <a16:creationId xmlns:a16="http://schemas.microsoft.com/office/drawing/2014/main" id="{9749B798-18F3-4135-AA78-75AFB0D7C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76" y="1371450"/>
            <a:ext cx="2667000" cy="1562100"/>
          </a:xfrm>
          <a:prstGeom prst="rect">
            <a:avLst/>
          </a:prstGeom>
        </p:spPr>
      </p:pic>
      <p:pic>
        <p:nvPicPr>
          <p:cNvPr id="8" name="Picture 7" descr="octopus picture #3">
            <a:extLst>
              <a:ext uri="{FF2B5EF4-FFF2-40B4-BE49-F238E27FC236}">
                <a16:creationId xmlns:a16="http://schemas.microsoft.com/office/drawing/2014/main" id="{87BF3E24-C86A-49C5-A5CD-CE08B636C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106" y="3736566"/>
            <a:ext cx="2667000" cy="1811278"/>
          </a:xfrm>
          <a:prstGeom prst="rect">
            <a:avLst/>
          </a:prstGeom>
        </p:spPr>
      </p:pic>
      <p:pic>
        <p:nvPicPr>
          <p:cNvPr id="9" name="Picture 8" descr="octopus picture #4">
            <a:extLst>
              <a:ext uri="{FF2B5EF4-FFF2-40B4-BE49-F238E27FC236}">
                <a16:creationId xmlns:a16="http://schemas.microsoft.com/office/drawing/2014/main" id="{35F09E52-63FA-4DD7-9523-C44123138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637" y="3897072"/>
            <a:ext cx="1788210" cy="1809755"/>
          </a:xfrm>
          <a:prstGeom prst="rect">
            <a:avLst/>
          </a:prstGeom>
        </p:spPr>
      </p:pic>
      <p:pic>
        <p:nvPicPr>
          <p:cNvPr id="11" name="Picture 10" descr="octopus picture #5">
            <a:extLst>
              <a:ext uri="{FF2B5EF4-FFF2-40B4-BE49-F238E27FC236}">
                <a16:creationId xmlns:a16="http://schemas.microsoft.com/office/drawing/2014/main" id="{FA3CC2BC-73C0-43BC-9F17-424A7B914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41" y="3634677"/>
            <a:ext cx="2171700" cy="1657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96D34-ECE1-4926-AF1E-E9E59A98D57E}"/>
              </a:ext>
            </a:extLst>
          </p:cNvPr>
          <p:cNvSpPr txBox="1"/>
          <p:nvPr/>
        </p:nvSpPr>
        <p:spPr>
          <a:xfrm>
            <a:off x="9585030" y="4320198"/>
            <a:ext cx="23875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Enrollment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A320D-6963-4A19-B9C8-2292CB7876FB}"/>
              </a:ext>
            </a:extLst>
          </p:cNvPr>
          <p:cNvSpPr txBox="1"/>
          <p:nvPr/>
        </p:nvSpPr>
        <p:spPr>
          <a:xfrm>
            <a:off x="682076" y="291359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Preparing Students for Careers &amp;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FCB2E-E82F-4037-8707-B11336D4C013}"/>
              </a:ext>
            </a:extLst>
          </p:cNvPr>
          <p:cNvSpPr txBox="1"/>
          <p:nvPr/>
        </p:nvSpPr>
        <p:spPr>
          <a:xfrm>
            <a:off x="318535" y="534649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to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88E74-5EFF-4B5D-9051-0954735E6491}"/>
              </a:ext>
            </a:extLst>
          </p:cNvPr>
          <p:cNvSpPr txBox="1"/>
          <p:nvPr/>
        </p:nvSpPr>
        <p:spPr>
          <a:xfrm>
            <a:off x="2844929" y="570682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Disaggregate by Race, Gender, other populations*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911A3-EAD5-466A-BC38-1A28659A196B}"/>
              </a:ext>
            </a:extLst>
          </p:cNvPr>
          <p:cNvSpPr txBox="1"/>
          <p:nvPr/>
        </p:nvSpPr>
        <p:spPr>
          <a:xfrm>
            <a:off x="5101954" y="2899316"/>
            <a:ext cx="248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7E809-1120-4B0D-A4EC-1D4716FF1C37}"/>
              </a:ext>
            </a:extLst>
          </p:cNvPr>
          <p:cNvSpPr txBox="1"/>
          <p:nvPr/>
        </p:nvSpPr>
        <p:spPr>
          <a:xfrm>
            <a:off x="6680073" y="563764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SIMS</a:t>
            </a:r>
          </a:p>
        </p:txBody>
      </p:sp>
    </p:spTree>
    <p:extLst>
      <p:ext uri="{BB962C8B-B14F-4D97-AF65-F5344CB8AC3E}">
        <p14:creationId xmlns:p14="http://schemas.microsoft.com/office/powerpoint/2010/main" val="60894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9CED-1564-4985-A83A-F8AFACA7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where this can take us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800F-F8F6-4D25-B2B5-1447682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br>
              <a:rPr lang="en-US" dirty="0">
                <a:effectLst/>
              </a:rPr>
            </a:br>
            <a:r>
              <a:rPr lang="en-US" dirty="0">
                <a:effectLst/>
              </a:rPr>
              <a:t>“How can we have more _____ students in the ____ program?”</a:t>
            </a:r>
          </a:p>
          <a:p>
            <a:pPr marL="0" indent="0">
              <a:buNone/>
            </a:pPr>
            <a:br>
              <a:rPr lang="en-US" dirty="0">
                <a:effectLst/>
              </a:rPr>
            </a:br>
            <a:r>
              <a:rPr lang="en-US" dirty="0">
                <a:effectLst/>
              </a:rPr>
              <a:t>“How can we have more _____ students improving on _______?”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308A7-1489-4B56-BDB0-9A148829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80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AB81-CD02-4DB5-9DDF-AAAEF6DD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Security Portal from any DESE web page. </a:t>
            </a:r>
          </a:p>
        </p:txBody>
      </p:sp>
      <p:pic>
        <p:nvPicPr>
          <p:cNvPr id="5" name="Content Placeholder 4" descr="Security Portal link">
            <a:extLst>
              <a:ext uri="{FF2B5EF4-FFF2-40B4-BE49-F238E27FC236}">
                <a16:creationId xmlns:a16="http://schemas.microsoft.com/office/drawing/2014/main" id="{E716B2A8-4009-4017-B8F0-5BD62BD63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131" y="1230313"/>
            <a:ext cx="10822062" cy="5049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2F2A6-E51B-4168-BCCC-BD23CD20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Arrow: Right 5" descr="arrow">
            <a:extLst>
              <a:ext uri="{FF2B5EF4-FFF2-40B4-BE49-F238E27FC236}">
                <a16:creationId xmlns:a16="http://schemas.microsoft.com/office/drawing/2014/main" id="{6AB9DBD1-1EDF-4A62-AF35-65FBB2C1EB4D}"/>
              </a:ext>
            </a:extLst>
          </p:cNvPr>
          <p:cNvSpPr/>
          <p:nvPr/>
        </p:nvSpPr>
        <p:spPr>
          <a:xfrm>
            <a:off x="651641" y="1154113"/>
            <a:ext cx="6422767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6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606D-E713-483A-9EFA-D467C340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there, find CVTE Reports. </a:t>
            </a:r>
          </a:p>
        </p:txBody>
      </p:sp>
      <p:pic>
        <p:nvPicPr>
          <p:cNvPr id="5" name="Content Placeholder 4" descr="picture of security portal">
            <a:extLst>
              <a:ext uri="{FF2B5EF4-FFF2-40B4-BE49-F238E27FC236}">
                <a16:creationId xmlns:a16="http://schemas.microsoft.com/office/drawing/2014/main" id="{638BFBDE-CA16-4FEC-991C-DB9CD468B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254919"/>
            <a:ext cx="9686925" cy="50006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99A27-93E1-4DE2-9D9D-47F88896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Arrow: Right 5" descr="arrow points to CVTE Reports">
            <a:extLst>
              <a:ext uri="{FF2B5EF4-FFF2-40B4-BE49-F238E27FC236}">
                <a16:creationId xmlns:a16="http://schemas.microsoft.com/office/drawing/2014/main" id="{793B30AD-C540-4317-813E-065DC4E6F3DB}"/>
              </a:ext>
            </a:extLst>
          </p:cNvPr>
          <p:cNvSpPr/>
          <p:nvPr/>
        </p:nvSpPr>
        <p:spPr>
          <a:xfrm>
            <a:off x="872359" y="3592513"/>
            <a:ext cx="2943842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3238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DESE-231-65258</_dlc_DocId>
    <_dlc_DocIdUrl xmlns="733efe1c-5bbe-4968-87dc-d400e65c879f">
      <Url>https://sharepoint.doemass.org/ese/webteam/cps/_layouts/DocIdRedir.aspx?ID=DESE-231-65258</Url>
      <Description>DESE-231-65258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429EE9-68E7-4E9B-8F71-76DBE035C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C75232-3468-4FBF-9DC7-F07B82B1BBB5}">
  <ds:schemaRefs>
    <ds:schemaRef ds:uri="http://schemas.microsoft.com/office/2006/metadata/properties"/>
    <ds:schemaRef ds:uri="http://schemas.microsoft.com/office/infopath/2007/PartnerControls"/>
    <ds:schemaRef ds:uri="0a4e05da-b9bc-4326-ad73-01ef31b95567"/>
    <ds:schemaRef ds:uri="733efe1c-5bbe-4968-87dc-d400e65c879f"/>
  </ds:schemaRefs>
</ds:datastoreItem>
</file>

<file path=customXml/itemProps3.xml><?xml version="1.0" encoding="utf-8"?>
<ds:datastoreItem xmlns:ds="http://schemas.openxmlformats.org/officeDocument/2006/customXml" ds:itemID="{6B132439-B4A3-4267-9ED0-F155B1127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26E2CD-1B0E-4436-9713-849893B6D6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8376</TotalTime>
  <Words>447</Words>
  <Application>Microsoft Office PowerPoint</Application>
  <PresentationFormat>Widescreen</PresentationFormat>
  <Paragraphs>91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Helvetica Neue</vt:lpstr>
      <vt:lpstr>Segoe</vt:lpstr>
      <vt:lpstr>Segoe SemiBold</vt:lpstr>
      <vt:lpstr>Segoe UI</vt:lpstr>
      <vt:lpstr>Segoe UI Semibold</vt:lpstr>
      <vt:lpstr>Wingdings</vt:lpstr>
      <vt:lpstr>ESE​​</vt:lpstr>
      <vt:lpstr>CVTE / Perkins V – Data Webinars</vt:lpstr>
      <vt:lpstr>Using new Perkins Reports – Part 1: Enrollment</vt:lpstr>
      <vt:lpstr>Chat: </vt:lpstr>
      <vt:lpstr>Why? </vt:lpstr>
      <vt:lpstr>Enrollment is like … an octopus? </vt:lpstr>
      <vt:lpstr>Enrollment is like … an octopus? </vt:lpstr>
      <vt:lpstr>Here’s where this can take us – </vt:lpstr>
      <vt:lpstr>Find the Security Portal from any DESE web page. </vt:lpstr>
      <vt:lpstr>Once there, find CVTE Reports. </vt:lpstr>
      <vt:lpstr>Don’t have access? Check with the DA for your district.</vt:lpstr>
      <vt:lpstr>Once in CVTE Reports, use the menus to select specifics.</vt:lpstr>
      <vt:lpstr>Examine the Enrollment overall &amp; by program </vt:lpstr>
      <vt:lpstr>Examine the Enrollment overall &amp; by program</vt:lpstr>
      <vt:lpstr>Examine the Enrollment overall &amp; by program</vt:lpstr>
      <vt:lpstr>Examine the Enrollment overall &amp; by program</vt:lpstr>
      <vt:lpstr>Enrollment visuals – </vt:lpstr>
      <vt:lpstr>Connections…  </vt:lpstr>
      <vt:lpstr>Using new Perkins Reports – Part 1: Enrollment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CVTE Data Webinar – Using Perkins Enrollment Reports</dc:title>
  <dc:creator>DESE</dc:creator>
  <cp:lastModifiedBy>Zou, Dong (EOE)</cp:lastModifiedBy>
  <cp:revision>45</cp:revision>
  <dcterms:created xsi:type="dcterms:W3CDTF">2020-09-09T16:22:42Z</dcterms:created>
  <dcterms:modified xsi:type="dcterms:W3CDTF">2020-10-14T18:33:34Z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14 2020</vt:lpwstr>
  </property>
</Properties>
</file>