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59" r:id="rId3"/>
    <p:sldId id="262" r:id="rId4"/>
    <p:sldId id="261" r:id="rId5"/>
    <p:sldId id="263" r:id="rId6"/>
    <p:sldId id="264" r:id="rId7"/>
    <p:sldId id="265" r:id="rId8"/>
    <p:sldId id="266" r:id="rId9"/>
    <p:sldId id="267" r:id="rId10"/>
    <p:sldId id="268" r:id="rId11"/>
    <p:sldId id="269" r:id="rId12"/>
    <p:sldId id="272" r:id="rId13"/>
    <p:sldId id="270"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92D30-2790-C53A-65AD-E37E11204179}" name="Foley, Kinnon (DESE)" initials="FK" userId="S::kinnon.foley@mass.gov::4bff922e-d211-4dcd-970c-f57d358f4faf" providerId="AD"/>
  <p188:author id="{8186DC40-34BB-BFD6-A493-2F143969E3F3}" name="Curtin, Robert (DESE)" initials="CR" userId="S::robert.c.curtin@mass.gov::9284700e-ed31-4409-9ea9-d5bf75419e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5B0EE-5116-6635-7AEC-A2DB2901D745}" v="18" dt="2025-08-06T14:32:07.317"/>
    <p1510:client id="{24CB6226-73C2-233D-39DD-B0F2E3747146}" v="14" dt="2025-08-06T17:00:22.223"/>
    <p1510:client id="{3B907A2E-FC59-1C84-115F-FC03583993F7}" v="1" dt="2025-08-06T16:55:14.051"/>
    <p1510:client id="{8CD13B4A-8E92-7141-3A06-F97E334FAF40}" v="11" dt="2025-08-06T01:46:55.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3218A-60B3-4B96-8F36-59AB8DA1D3B7}" type="datetimeFigureOut">
              <a:rPr lang="en-US" smtClean="0"/>
              <a:t>8/7/2025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91A-B423-44E9-8583-2D49176A0924}" type="slidenum">
              <a:rPr lang="en-US" smtClean="0"/>
              <a:t>‹#›</a:t>
            </a:fld>
            <a:endParaRPr lang="en-US"/>
          </a:p>
        </p:txBody>
      </p:sp>
    </p:spTree>
    <p:extLst>
      <p:ext uri="{BB962C8B-B14F-4D97-AF65-F5344CB8AC3E}">
        <p14:creationId xmlns:p14="http://schemas.microsoft.com/office/powerpoint/2010/main" val="99178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3491A-B423-44E9-8583-2D49176A0924}" type="slidenum">
              <a:rPr lang="en-US" smtClean="0"/>
              <a:t>1</a:t>
            </a:fld>
            <a:endParaRPr lang="en-US"/>
          </a:p>
        </p:txBody>
      </p:sp>
    </p:spTree>
    <p:extLst>
      <p:ext uri="{BB962C8B-B14F-4D97-AF65-F5344CB8AC3E}">
        <p14:creationId xmlns:p14="http://schemas.microsoft.com/office/powerpoint/2010/main" val="655049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ew.officeapps.live.com/op/view.aspx?src=https%3A%2F%2Fwww.doe.mass.edu%2Fcommissioner%2Fspec-advisories%2Fcd-aligned-courses.xlsx&amp;wdOrigin=BROWSELINK"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doe.mass.edu/commissioner/spec-advisories/cd-guidance.docx" TargetMode="External"/><Relationship Id="rId1" Type="http://schemas.openxmlformats.org/officeDocument/2006/relationships/slideLayout" Target="../slideLayouts/slideLayout6.xml"/><Relationship Id="rId6" Type="http://schemas.openxmlformats.org/officeDocument/2006/relationships/hyperlink" Target="https://www.doe.mass.edu/specialeducation/policy/dese/advisories/memo-sy2025-2026-2.html" TargetMode="External"/><Relationship Id="rId5" Type="http://schemas.openxmlformats.org/officeDocument/2006/relationships/image" Target="../media/image15.png"/><Relationship Id="rId4" Type="http://schemas.openxmlformats.org/officeDocument/2006/relationships/hyperlink" Target="https://view.officeapps.live.com/op/view.aspx?src=https%3A%2F%2Fwww.doe.mass.edu%2Fcommissioner%2Fspec-advisories%2Fcd-aligned-courses.xlsx&amp;wdOrigin=BROWSE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ABCF-30E7-6C1B-D83C-FF97FE879CD9}"/>
              </a:ext>
            </a:extLst>
          </p:cNvPr>
          <p:cNvSpPr>
            <a:spLocks noGrp="1"/>
          </p:cNvSpPr>
          <p:nvPr>
            <p:ph type="ctrTitle"/>
          </p:nvPr>
        </p:nvSpPr>
        <p:spPr/>
        <p:txBody>
          <a:bodyPr>
            <a:noAutofit/>
          </a:bodyPr>
          <a:lstStyle/>
          <a:p>
            <a:r>
              <a:rPr lang="en-US" sz="6000" dirty="0">
                <a:latin typeface="Arial"/>
                <a:cs typeface="Arial"/>
              </a:rPr>
              <a:t>Competency Determination Guidance and Policy Submission Process</a:t>
            </a:r>
            <a:endParaRPr lang="en-US" sz="7300" dirty="0"/>
          </a:p>
        </p:txBody>
      </p:sp>
      <p:sp>
        <p:nvSpPr>
          <p:cNvPr id="3" name="Subtitle 2">
            <a:extLst>
              <a:ext uri="{FF2B5EF4-FFF2-40B4-BE49-F238E27FC236}">
                <a16:creationId xmlns:a16="http://schemas.microsoft.com/office/drawing/2014/main" id="{7C102DFC-A5CE-2586-D17C-1027BC15C555}"/>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August 6, 2025</a:t>
            </a:r>
            <a:endParaRPr lang="en-US"/>
          </a:p>
        </p:txBody>
      </p:sp>
      <p:sp>
        <p:nvSpPr>
          <p:cNvPr id="4" name="Slide Number Placeholder 3">
            <a:extLst>
              <a:ext uri="{FF2B5EF4-FFF2-40B4-BE49-F238E27FC236}">
                <a16:creationId xmlns:a16="http://schemas.microsoft.com/office/drawing/2014/main" id="{72CCE1C5-5843-5889-D4DA-46D33FFD50FB}"/>
              </a:ext>
            </a:extLst>
          </p:cNvPr>
          <p:cNvSpPr>
            <a:spLocks noGrp="1"/>
          </p:cNvSpPr>
          <p:nvPr>
            <p:ph type="sldNum" sz="quarter" idx="12"/>
          </p:nvPr>
        </p:nvSpPr>
        <p:spPr/>
        <p:txBody>
          <a:bodyPr/>
          <a:lstStyle/>
          <a:p>
            <a:fld id="{68A8D22E-6BC5-9E47-900C-2BB94685D9F5}" type="slidenum">
              <a:rPr lang="en-US" smtClean="0"/>
              <a:t>1</a:t>
            </a:fld>
            <a:endParaRPr lang="en-US"/>
          </a:p>
        </p:txBody>
      </p:sp>
    </p:spTree>
    <p:extLst>
      <p:ext uri="{BB962C8B-B14F-4D97-AF65-F5344CB8AC3E}">
        <p14:creationId xmlns:p14="http://schemas.microsoft.com/office/powerpoint/2010/main" val="417444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D3DF-7C32-98B0-6580-20942A51F60C}"/>
              </a:ext>
            </a:extLst>
          </p:cNvPr>
          <p:cNvSpPr>
            <a:spLocks noGrp="1"/>
          </p:cNvSpPr>
          <p:nvPr>
            <p:ph type="title"/>
          </p:nvPr>
        </p:nvSpPr>
        <p:spPr/>
        <p:txBody>
          <a:bodyPr>
            <a:normAutofit fontScale="90000"/>
          </a:bodyPr>
          <a:lstStyle/>
          <a:p>
            <a:r>
              <a:rPr lang="en-US">
                <a:latin typeface="Arial"/>
                <a:cs typeface="Arial"/>
              </a:rPr>
              <a:t>Courses Aligned with the Competency Determination (CD) Requirements</a:t>
            </a:r>
            <a:endParaRPr lang="en-US"/>
          </a:p>
        </p:txBody>
      </p:sp>
      <p:sp>
        <p:nvSpPr>
          <p:cNvPr id="3" name="Content Placeholder 2">
            <a:extLst>
              <a:ext uri="{FF2B5EF4-FFF2-40B4-BE49-F238E27FC236}">
                <a16:creationId xmlns:a16="http://schemas.microsoft.com/office/drawing/2014/main" id="{3742C4F8-5667-D77B-2D94-D16FEDC752B5}"/>
              </a:ext>
            </a:extLst>
          </p:cNvPr>
          <p:cNvSpPr>
            <a:spLocks noGrp="1"/>
          </p:cNvSpPr>
          <p:nvPr>
            <p:ph idx="1"/>
          </p:nvPr>
        </p:nvSpPr>
        <p:spPr/>
        <p:txBody>
          <a:bodyPr vert="horz" lIns="91440" tIns="45720" rIns="91440" bIns="45720" rtlCol="0" anchor="t">
            <a:normAutofit/>
          </a:bodyPr>
          <a:lstStyle/>
          <a:p>
            <a:r>
              <a:rPr lang="en-US" sz="2400">
                <a:latin typeface="Arial"/>
                <a:cs typeface="Arial"/>
              </a:rPr>
              <a:t>DESE has developed a list of courses, identified by Student Course Schedule (SCS) code, that may be aligned with the coursework requirements.</a:t>
            </a:r>
            <a:endParaRPr lang="en-US" sz="2400"/>
          </a:p>
          <a:p>
            <a:endParaRPr lang="en-US" sz="2400">
              <a:latin typeface="Arial"/>
              <a:cs typeface="Arial"/>
            </a:endParaRPr>
          </a:p>
          <a:p>
            <a:r>
              <a:rPr lang="en-US" sz="2400">
                <a:latin typeface="Arial"/>
                <a:cs typeface="Arial"/>
              </a:rPr>
              <a:t>The list of courses is available on our </a:t>
            </a:r>
            <a:r>
              <a:rPr lang="en-US" sz="2400">
                <a:latin typeface="Arial"/>
                <a:cs typeface="Arial"/>
                <a:hlinkClick r:id="rId2"/>
              </a:rPr>
              <a:t>website</a:t>
            </a:r>
            <a:r>
              <a:rPr lang="en-US" sz="2400">
                <a:latin typeface="Arial"/>
                <a:cs typeface="Arial"/>
              </a:rPr>
              <a:t>. </a:t>
            </a:r>
            <a:endParaRPr lang="en-US" sz="2400"/>
          </a:p>
          <a:p>
            <a:endParaRPr lang="en-US" sz="2400">
              <a:latin typeface="Arial"/>
              <a:cs typeface="Arial"/>
            </a:endParaRPr>
          </a:p>
          <a:p>
            <a:r>
              <a:rPr lang="en-US" b="1">
                <a:latin typeface="Arial"/>
                <a:cs typeface="Arial"/>
              </a:rPr>
              <a:t>The final determination of which courses are certified to meet the coursework requirements remains with the district.</a:t>
            </a:r>
            <a:endParaRPr lang="en-US" b="1"/>
          </a:p>
        </p:txBody>
      </p:sp>
      <p:sp>
        <p:nvSpPr>
          <p:cNvPr id="4" name="Slide Number Placeholder 3">
            <a:extLst>
              <a:ext uri="{FF2B5EF4-FFF2-40B4-BE49-F238E27FC236}">
                <a16:creationId xmlns:a16="http://schemas.microsoft.com/office/drawing/2014/main" id="{485A1B15-2FC6-978D-EE2A-473F1529CEA6}"/>
              </a:ext>
            </a:extLst>
          </p:cNvPr>
          <p:cNvSpPr>
            <a:spLocks noGrp="1"/>
          </p:cNvSpPr>
          <p:nvPr>
            <p:ph type="sldNum" sz="quarter" idx="12"/>
          </p:nvPr>
        </p:nvSpPr>
        <p:spPr/>
        <p:txBody>
          <a:bodyPr/>
          <a:lstStyle/>
          <a:p>
            <a:fld id="{68A8D22E-6BC5-9E47-900C-2BB94685D9F5}" type="slidenum">
              <a:rPr lang="en-US" smtClean="0"/>
              <a:t>10</a:t>
            </a:fld>
            <a:endParaRPr lang="en-US"/>
          </a:p>
        </p:txBody>
      </p:sp>
      <p:sp>
        <p:nvSpPr>
          <p:cNvPr id="5" name="Star: 5 Points 4">
            <a:extLst>
              <a:ext uri="{FF2B5EF4-FFF2-40B4-BE49-F238E27FC236}">
                <a16:creationId xmlns:a16="http://schemas.microsoft.com/office/drawing/2014/main" id="{5F07E5AE-32F2-1DB6-2D73-6799D9D6BE05}"/>
              </a:ext>
              <a:ext uri="{C183D7F6-B498-43B3-948B-1728B52AA6E4}">
                <adec:decorative xmlns:adec="http://schemas.microsoft.com/office/drawing/2017/decorative" val="1"/>
              </a:ext>
            </a:extLst>
          </p:cNvPr>
          <p:cNvSpPr/>
          <p:nvPr/>
        </p:nvSpPr>
        <p:spPr>
          <a:xfrm>
            <a:off x="173179" y="3773009"/>
            <a:ext cx="315727" cy="342776"/>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61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BCBB-6334-8DFC-9E84-09753CB52881}"/>
              </a:ext>
            </a:extLst>
          </p:cNvPr>
          <p:cNvSpPr>
            <a:spLocks noGrp="1"/>
          </p:cNvSpPr>
          <p:nvPr>
            <p:ph type="title"/>
          </p:nvPr>
        </p:nvSpPr>
        <p:spPr/>
        <p:txBody>
          <a:bodyPr/>
          <a:lstStyle/>
          <a:p>
            <a:r>
              <a:rPr lang="en-US">
                <a:latin typeface="Arial"/>
                <a:cs typeface="Arial"/>
              </a:rPr>
              <a:t>Policy Requirements</a:t>
            </a:r>
            <a:endParaRPr lang="en-US"/>
          </a:p>
        </p:txBody>
      </p:sp>
      <p:sp>
        <p:nvSpPr>
          <p:cNvPr id="3" name="Content Placeholder 2">
            <a:extLst>
              <a:ext uri="{FF2B5EF4-FFF2-40B4-BE49-F238E27FC236}">
                <a16:creationId xmlns:a16="http://schemas.microsoft.com/office/drawing/2014/main" id="{E4594BAE-65C6-A15B-2345-8F1DEA4294C2}"/>
              </a:ext>
            </a:extLst>
          </p:cNvPr>
          <p:cNvSpPr>
            <a:spLocks noGrp="1"/>
          </p:cNvSpPr>
          <p:nvPr>
            <p:ph idx="1"/>
          </p:nvPr>
        </p:nvSpPr>
        <p:spPr/>
        <p:txBody>
          <a:bodyPr vert="horz" lIns="91440" tIns="45720" rIns="91440" bIns="45720" rtlCol="0" anchor="t">
            <a:normAutofit/>
          </a:bodyPr>
          <a:lstStyle/>
          <a:p>
            <a:pPr marL="0" indent="0">
              <a:buNone/>
            </a:pPr>
            <a:r>
              <a:rPr lang="en-US" sz="2400">
                <a:latin typeface="Arial"/>
                <a:cs typeface="Arial"/>
              </a:rPr>
              <a:t>As described in the regulations, each district is required to develop a CD policy. The policy must include all of the following components:</a:t>
            </a:r>
          </a:p>
          <a:p>
            <a:r>
              <a:rPr lang="en-US" sz="2400">
                <a:latin typeface="Arial"/>
                <a:cs typeface="Arial"/>
              </a:rPr>
              <a:t>The coursework requirements in each of the required subject areas, including the specific courses the district considers applicable for the purposes of the CD</a:t>
            </a:r>
            <a:endParaRPr lang="en-US" sz="2400"/>
          </a:p>
          <a:p>
            <a:r>
              <a:rPr lang="en-US" sz="2400">
                <a:latin typeface="Arial"/>
                <a:cs typeface="Arial"/>
              </a:rPr>
              <a:t>The measure(s) the districts will use to determine whether the student has demonstrated mastery in each of the named subject areas</a:t>
            </a:r>
            <a:endParaRPr lang="en-US" sz="2400"/>
          </a:p>
          <a:p>
            <a:r>
              <a:rPr lang="en-US" sz="2400">
                <a:latin typeface="Arial"/>
                <a:cs typeface="Arial"/>
              </a:rPr>
              <a:t>Considerations for students with disabilities and English learners</a:t>
            </a:r>
            <a:endParaRPr lang="en-US" sz="2400"/>
          </a:p>
          <a:p>
            <a:r>
              <a:rPr lang="en-US" sz="2400">
                <a:latin typeface="Arial"/>
                <a:cs typeface="Arial"/>
              </a:rPr>
              <a:t>Considerations for late-enrolling students</a:t>
            </a:r>
          </a:p>
        </p:txBody>
      </p:sp>
      <p:sp>
        <p:nvSpPr>
          <p:cNvPr id="4" name="Slide Number Placeholder 3">
            <a:extLst>
              <a:ext uri="{FF2B5EF4-FFF2-40B4-BE49-F238E27FC236}">
                <a16:creationId xmlns:a16="http://schemas.microsoft.com/office/drawing/2014/main" id="{EDCD8189-3B10-FFB7-169F-B45B15360C7B}"/>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332981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0125-620F-19C0-220C-8996CA773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06279-671B-53F2-C04D-E8BE578569A6}"/>
              </a:ext>
            </a:extLst>
          </p:cNvPr>
          <p:cNvSpPr>
            <a:spLocks noGrp="1"/>
          </p:cNvSpPr>
          <p:nvPr>
            <p:ph type="title"/>
          </p:nvPr>
        </p:nvSpPr>
        <p:spPr/>
        <p:txBody>
          <a:bodyPr/>
          <a:lstStyle/>
          <a:p>
            <a:r>
              <a:rPr lang="en-US">
                <a:latin typeface="Arial"/>
                <a:cs typeface="Arial"/>
              </a:rPr>
              <a:t>Policy Requirements (continued)</a:t>
            </a:r>
            <a:endParaRPr lang="en-US"/>
          </a:p>
        </p:txBody>
      </p:sp>
      <p:sp>
        <p:nvSpPr>
          <p:cNvPr id="3" name="Content Placeholder 2">
            <a:extLst>
              <a:ext uri="{FF2B5EF4-FFF2-40B4-BE49-F238E27FC236}">
                <a16:creationId xmlns:a16="http://schemas.microsoft.com/office/drawing/2014/main" id="{D3B3964E-36F9-D7E9-29C6-4A13E216626D}"/>
              </a:ext>
            </a:extLst>
          </p:cNvPr>
          <p:cNvSpPr>
            <a:spLocks noGrp="1"/>
          </p:cNvSpPr>
          <p:nvPr>
            <p:ph idx="1"/>
          </p:nvPr>
        </p:nvSpPr>
        <p:spPr/>
        <p:txBody>
          <a:bodyPr vert="horz" lIns="91440" tIns="45720" rIns="91440" bIns="45720" rtlCol="0" anchor="t">
            <a:normAutofit/>
          </a:bodyPr>
          <a:lstStyle/>
          <a:p>
            <a:pPr marL="0" indent="0">
              <a:buNone/>
            </a:pPr>
            <a:r>
              <a:rPr lang="en-US" sz="2400">
                <a:latin typeface="Arial"/>
                <a:cs typeface="Arial"/>
              </a:rPr>
              <a:t>As described in the regulations, each district is required to develop a CD policy. The policy must include all of the following components:</a:t>
            </a:r>
          </a:p>
          <a:p>
            <a:r>
              <a:rPr lang="en-US" sz="2400">
                <a:latin typeface="Arial"/>
                <a:cs typeface="Arial"/>
              </a:rPr>
              <a:t>A description of the limited instances in which the district may use MCAS scores to determine competency</a:t>
            </a:r>
            <a:endParaRPr lang="en-US" sz="2400"/>
          </a:p>
          <a:p>
            <a:r>
              <a:rPr lang="en-US" sz="2400">
                <a:latin typeface="Arial"/>
                <a:cs typeface="Arial"/>
              </a:rPr>
              <a:t>The process by which a student can appeal the district’s decision to award or deny a CD</a:t>
            </a:r>
            <a:endParaRPr lang="en-US" sz="2400"/>
          </a:p>
          <a:p>
            <a:r>
              <a:rPr lang="en-US" sz="2400">
                <a:latin typeface="Arial"/>
                <a:cs typeface="Arial"/>
              </a:rPr>
              <a:t>The process by which a current or former student may request a transcript review (see Appendix C of the guidance document)</a:t>
            </a:r>
            <a:endParaRPr lang="en-US" sz="2400"/>
          </a:p>
        </p:txBody>
      </p:sp>
      <p:sp>
        <p:nvSpPr>
          <p:cNvPr id="4" name="Slide Number Placeholder 3">
            <a:extLst>
              <a:ext uri="{FF2B5EF4-FFF2-40B4-BE49-F238E27FC236}">
                <a16:creationId xmlns:a16="http://schemas.microsoft.com/office/drawing/2014/main" id="{B3BF1694-1D10-27B2-1012-6D916FBB8314}"/>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83894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7B89-A3D4-A5A7-B996-3B997D29E3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F8803-1821-9C23-93B0-938062F6FE91}"/>
              </a:ext>
            </a:extLst>
          </p:cNvPr>
          <p:cNvSpPr>
            <a:spLocks noGrp="1"/>
          </p:cNvSpPr>
          <p:nvPr>
            <p:ph type="title"/>
          </p:nvPr>
        </p:nvSpPr>
        <p:spPr/>
        <p:txBody>
          <a:bodyPr/>
          <a:lstStyle/>
          <a:p>
            <a:r>
              <a:rPr lang="en-US">
                <a:latin typeface="Arial"/>
                <a:cs typeface="Arial"/>
              </a:rPr>
              <a:t>Policy Submission</a:t>
            </a:r>
            <a:endParaRPr lang="en-US"/>
          </a:p>
        </p:txBody>
      </p:sp>
      <p:sp>
        <p:nvSpPr>
          <p:cNvPr id="6" name="Rectangle: Rounded Corners 5">
            <a:extLst>
              <a:ext uri="{FF2B5EF4-FFF2-40B4-BE49-F238E27FC236}">
                <a16:creationId xmlns:a16="http://schemas.microsoft.com/office/drawing/2014/main" id="{F6C1384D-C215-A28D-91AB-EEA357091FCE}"/>
              </a:ext>
            </a:extLst>
          </p:cNvPr>
          <p:cNvSpPr/>
          <p:nvPr/>
        </p:nvSpPr>
        <p:spPr>
          <a:xfrm>
            <a:off x="449036" y="2415267"/>
            <a:ext cx="4980214" cy="202066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accent1">
                    <a:lumMod val="76000"/>
                  </a:schemeClr>
                </a:solidFill>
                <a:latin typeface="Arial"/>
                <a:cs typeface="Arial"/>
              </a:rPr>
              <a:t>Submission templates are outlined in pages 9-12 of the guidance document. This includes the questions that districts will respond to in GEM$</a:t>
            </a:r>
            <a:r>
              <a:rPr lang="en-US">
                <a:solidFill>
                  <a:schemeClr val="accent1">
                    <a:lumMod val="76000"/>
                  </a:schemeClr>
                </a:solidFill>
                <a:latin typeface="Arial"/>
                <a:cs typeface="Arial"/>
              </a:rPr>
              <a:t>. </a:t>
            </a:r>
          </a:p>
        </p:txBody>
      </p:sp>
      <p:pic>
        <p:nvPicPr>
          <p:cNvPr id="5" name="Picture 4" descr="Screenshot of CD policy submission template">
            <a:extLst>
              <a:ext uri="{FF2B5EF4-FFF2-40B4-BE49-F238E27FC236}">
                <a16:creationId xmlns:a16="http://schemas.microsoft.com/office/drawing/2014/main" id="{33B21ED6-23E4-B083-4962-ADCA329F4E29}"/>
              </a:ext>
            </a:extLst>
          </p:cNvPr>
          <p:cNvPicPr>
            <a:picLocks noChangeAspect="1"/>
          </p:cNvPicPr>
          <p:nvPr/>
        </p:nvPicPr>
        <p:blipFill>
          <a:blip r:embed="rId2"/>
          <a:stretch>
            <a:fillRect/>
          </a:stretch>
        </p:blipFill>
        <p:spPr>
          <a:xfrm>
            <a:off x="6496471" y="1171575"/>
            <a:ext cx="4640975" cy="5454213"/>
          </a:xfrm>
          <a:prstGeom prst="rect">
            <a:avLst/>
          </a:prstGeom>
        </p:spPr>
      </p:pic>
      <p:sp>
        <p:nvSpPr>
          <p:cNvPr id="4" name="Slide Number Placeholder 3">
            <a:extLst>
              <a:ext uri="{FF2B5EF4-FFF2-40B4-BE49-F238E27FC236}">
                <a16:creationId xmlns:a16="http://schemas.microsoft.com/office/drawing/2014/main" id="{E5927CC4-D0D5-ABA2-51E8-65A9D5C407A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3040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36D4-F0A5-0DC7-4A13-E9AB338070DB}"/>
              </a:ext>
            </a:extLst>
          </p:cNvPr>
          <p:cNvSpPr>
            <a:spLocks noGrp="1"/>
          </p:cNvSpPr>
          <p:nvPr>
            <p:ph type="title"/>
          </p:nvPr>
        </p:nvSpPr>
        <p:spPr/>
        <p:txBody>
          <a:bodyPr/>
          <a:lstStyle/>
          <a:p>
            <a:r>
              <a:rPr lang="en-US">
                <a:latin typeface="Arial"/>
                <a:cs typeface="Arial"/>
              </a:rPr>
              <a:t>Questions?</a:t>
            </a:r>
            <a:endParaRPr lang="en-US"/>
          </a:p>
        </p:txBody>
      </p:sp>
      <p:sp>
        <p:nvSpPr>
          <p:cNvPr id="5" name="Slide Number Placeholder 4">
            <a:extLst>
              <a:ext uri="{FF2B5EF4-FFF2-40B4-BE49-F238E27FC236}">
                <a16:creationId xmlns:a16="http://schemas.microsoft.com/office/drawing/2014/main" id="{07F5869C-F295-8635-5337-16E02210F735}"/>
              </a:ext>
            </a:extLst>
          </p:cNvPr>
          <p:cNvSpPr>
            <a:spLocks noGrp="1"/>
          </p:cNvSpPr>
          <p:nvPr>
            <p:ph type="sldNum" sz="quarter" idx="12"/>
          </p:nvPr>
        </p:nvSpPr>
        <p:spPr/>
        <p:txBody>
          <a:bodyPr/>
          <a:lstStyle/>
          <a:p>
            <a:fld id="{68A8D22E-6BC5-9E47-900C-2BB94685D9F5}" type="slidenum">
              <a:rPr lang="en-US" smtClean="0"/>
              <a:pPr/>
              <a:t>14</a:t>
            </a:fld>
            <a:endParaRPr lang="en-US"/>
          </a:p>
        </p:txBody>
      </p:sp>
    </p:spTree>
    <p:extLst>
      <p:ext uri="{BB962C8B-B14F-4D97-AF65-F5344CB8AC3E}">
        <p14:creationId xmlns:p14="http://schemas.microsoft.com/office/powerpoint/2010/main" val="280188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79CC-BE57-EF5D-4CAE-96ECF9CD5462}"/>
              </a:ext>
            </a:extLst>
          </p:cNvPr>
          <p:cNvSpPr>
            <a:spLocks noGrp="1"/>
          </p:cNvSpPr>
          <p:nvPr>
            <p:ph type="title"/>
          </p:nvPr>
        </p:nvSpPr>
        <p:spPr/>
        <p:txBody>
          <a:bodyPr>
            <a:normAutofit/>
          </a:bodyPr>
          <a:lstStyle/>
          <a:p>
            <a:r>
              <a:rPr lang="en-US">
                <a:latin typeface="Arial"/>
                <a:cs typeface="Arial"/>
              </a:rPr>
              <a:t>Agenda</a:t>
            </a:r>
            <a:endParaRPr lang="en-US"/>
          </a:p>
        </p:txBody>
      </p:sp>
      <p:sp>
        <p:nvSpPr>
          <p:cNvPr id="3" name="Content Placeholder 2">
            <a:extLst>
              <a:ext uri="{FF2B5EF4-FFF2-40B4-BE49-F238E27FC236}">
                <a16:creationId xmlns:a16="http://schemas.microsoft.com/office/drawing/2014/main" id="{CBD068ED-3559-171A-F2D1-69DEC10CB9D6}"/>
              </a:ext>
            </a:extLst>
          </p:cNvPr>
          <p:cNvSpPr>
            <a:spLocks noGrp="1"/>
          </p:cNvSpPr>
          <p:nvPr>
            <p:ph idx="1"/>
          </p:nvPr>
        </p:nvSpPr>
        <p:spPr/>
        <p:txBody>
          <a:bodyPr vert="horz" lIns="91440" tIns="45720" rIns="91440" bIns="45720" rtlCol="0" anchor="t">
            <a:normAutofit/>
          </a:bodyPr>
          <a:lstStyle/>
          <a:p>
            <a:r>
              <a:rPr lang="en-US">
                <a:latin typeface="Arial"/>
                <a:cs typeface="Arial"/>
              </a:rPr>
              <a:t>Background</a:t>
            </a:r>
          </a:p>
          <a:p>
            <a:r>
              <a:rPr lang="en-US">
                <a:latin typeface="Arial"/>
                <a:cs typeface="Arial"/>
              </a:rPr>
              <a:t>Key Information</a:t>
            </a:r>
          </a:p>
          <a:p>
            <a:r>
              <a:rPr lang="en-US">
                <a:latin typeface="Arial"/>
                <a:cs typeface="Arial"/>
              </a:rPr>
              <a:t>Updated Competency Determination Requirements</a:t>
            </a:r>
            <a:endParaRPr lang="en-US"/>
          </a:p>
          <a:p>
            <a:r>
              <a:rPr lang="en-US">
                <a:latin typeface="Arial"/>
                <a:cs typeface="Arial"/>
              </a:rPr>
              <a:t>Coursework Requirements</a:t>
            </a:r>
          </a:p>
          <a:p>
            <a:r>
              <a:rPr lang="en-US">
                <a:latin typeface="Arial"/>
                <a:cs typeface="Arial"/>
              </a:rPr>
              <a:t>Policy Requirements</a:t>
            </a:r>
            <a:endParaRPr lang="en-US"/>
          </a:p>
          <a:p>
            <a:r>
              <a:rPr lang="en-US">
                <a:latin typeface="Arial"/>
                <a:cs typeface="Arial"/>
              </a:rPr>
              <a:t>Policy Submission</a:t>
            </a:r>
            <a:endParaRPr lang="en-US"/>
          </a:p>
          <a:p>
            <a:r>
              <a:rPr lang="en-US">
                <a:latin typeface="Arial"/>
                <a:cs typeface="Arial"/>
              </a:rPr>
              <a:t>Questions</a:t>
            </a:r>
            <a:endParaRPr lang="en-US"/>
          </a:p>
          <a:p>
            <a:endParaRPr lang="en-US"/>
          </a:p>
        </p:txBody>
      </p:sp>
      <p:sp>
        <p:nvSpPr>
          <p:cNvPr id="4" name="Slide Number Placeholder 3">
            <a:extLst>
              <a:ext uri="{FF2B5EF4-FFF2-40B4-BE49-F238E27FC236}">
                <a16:creationId xmlns:a16="http://schemas.microsoft.com/office/drawing/2014/main" id="{85D2E034-B5E3-97EC-FA3C-39D12563F263}"/>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328921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43A9-233C-CAF4-6627-71E605320D9F}"/>
              </a:ext>
            </a:extLst>
          </p:cNvPr>
          <p:cNvSpPr>
            <a:spLocks noGrp="1"/>
          </p:cNvSpPr>
          <p:nvPr>
            <p:ph type="title"/>
          </p:nvPr>
        </p:nvSpPr>
        <p:spPr/>
        <p:txBody>
          <a:bodyPr/>
          <a:lstStyle/>
          <a:p>
            <a:r>
              <a:rPr lang="en-US">
                <a:latin typeface="Arial"/>
                <a:cs typeface="Arial"/>
              </a:rPr>
              <a:t>Guidance Released on July 17, 2025</a:t>
            </a:r>
            <a:endParaRPr lang="en-US"/>
          </a:p>
        </p:txBody>
      </p:sp>
      <p:sp>
        <p:nvSpPr>
          <p:cNvPr id="3" name="Text Placeholder 2">
            <a:extLst>
              <a:ext uri="{FF2B5EF4-FFF2-40B4-BE49-F238E27FC236}">
                <a16:creationId xmlns:a16="http://schemas.microsoft.com/office/drawing/2014/main" id="{550F5C55-C431-E5EC-54DC-14457784F50C}"/>
              </a:ext>
            </a:extLst>
          </p:cNvPr>
          <p:cNvSpPr>
            <a:spLocks noGrp="1"/>
          </p:cNvSpPr>
          <p:nvPr>
            <p:ph type="body" idx="1"/>
          </p:nvPr>
        </p:nvSpPr>
        <p:spPr>
          <a:xfrm>
            <a:off x="93949" y="1681163"/>
            <a:ext cx="3155996" cy="823912"/>
          </a:xfrm>
        </p:spPr>
        <p:txBody>
          <a:bodyPr>
            <a:normAutofit/>
          </a:bodyPr>
          <a:lstStyle/>
          <a:p>
            <a:pPr algn="ctr"/>
            <a:r>
              <a:rPr lang="en-US" sz="1600">
                <a:latin typeface="Arial"/>
                <a:cs typeface="Arial"/>
                <a:hlinkClick r:id="rId2"/>
              </a:rPr>
              <a:t>Competency Determination Guidance and Policy Submission Process</a:t>
            </a:r>
            <a:endParaRPr lang="en-US" sz="1600">
              <a:hlinkClick r:id="rId2"/>
            </a:endParaRPr>
          </a:p>
        </p:txBody>
      </p:sp>
      <p:pic>
        <p:nvPicPr>
          <p:cNvPr id="5" name="Picture 4" descr="Screenshot of CD Guidance">
            <a:extLst>
              <a:ext uri="{FF2B5EF4-FFF2-40B4-BE49-F238E27FC236}">
                <a16:creationId xmlns:a16="http://schemas.microsoft.com/office/drawing/2014/main" id="{D30A19F5-6C48-E4A3-2394-6DD91B16E55F}"/>
              </a:ext>
            </a:extLst>
          </p:cNvPr>
          <p:cNvPicPr>
            <a:picLocks noChangeAspect="1"/>
          </p:cNvPicPr>
          <p:nvPr/>
        </p:nvPicPr>
        <p:blipFill>
          <a:blip r:embed="rId3"/>
          <a:stretch>
            <a:fillRect/>
          </a:stretch>
        </p:blipFill>
        <p:spPr>
          <a:xfrm>
            <a:off x="557201" y="2573911"/>
            <a:ext cx="2229492" cy="2509037"/>
          </a:xfrm>
          <a:prstGeom prst="rect">
            <a:avLst/>
          </a:prstGeom>
        </p:spPr>
      </p:pic>
      <p:sp>
        <p:nvSpPr>
          <p:cNvPr id="10" name="Text Placeholder 9">
            <a:extLst>
              <a:ext uri="{FF2B5EF4-FFF2-40B4-BE49-F238E27FC236}">
                <a16:creationId xmlns:a16="http://schemas.microsoft.com/office/drawing/2014/main" id="{33EA6E68-0DDE-5241-FB07-E3DD56AD9650}"/>
              </a:ext>
            </a:extLst>
          </p:cNvPr>
          <p:cNvSpPr>
            <a:spLocks noGrp="1"/>
          </p:cNvSpPr>
          <p:nvPr>
            <p:ph type="body" sz="quarter" idx="3"/>
          </p:nvPr>
        </p:nvSpPr>
        <p:spPr>
          <a:xfrm>
            <a:off x="3867577" y="1673738"/>
            <a:ext cx="3171539" cy="823912"/>
          </a:xfrm>
        </p:spPr>
        <p:txBody>
          <a:bodyPr>
            <a:normAutofit/>
          </a:bodyPr>
          <a:lstStyle/>
          <a:p>
            <a:pPr algn="ctr"/>
            <a:r>
              <a:rPr lang="en-US" sz="1600">
                <a:latin typeface="Arial"/>
                <a:cs typeface="Arial"/>
                <a:hlinkClick r:id="rId4"/>
              </a:rPr>
              <a:t>Courses Aligned with the Competency Determination (CD) Requirements</a:t>
            </a:r>
            <a:endParaRPr lang="en-US" sz="1600"/>
          </a:p>
        </p:txBody>
      </p:sp>
      <p:pic>
        <p:nvPicPr>
          <p:cNvPr id="6" name="Picture 5" descr="Snapshot of the Courses Aligned with the CD Requirements document">
            <a:extLst>
              <a:ext uri="{FF2B5EF4-FFF2-40B4-BE49-F238E27FC236}">
                <a16:creationId xmlns:a16="http://schemas.microsoft.com/office/drawing/2014/main" id="{0DCDA2D6-5698-9CAD-F634-F6314278E52C}"/>
              </a:ext>
            </a:extLst>
          </p:cNvPr>
          <p:cNvPicPr>
            <a:picLocks noChangeAspect="1"/>
          </p:cNvPicPr>
          <p:nvPr/>
        </p:nvPicPr>
        <p:blipFill>
          <a:blip r:embed="rId5"/>
          <a:srcRect r="4474"/>
          <a:stretch>
            <a:fillRect/>
          </a:stretch>
        </p:blipFill>
        <p:spPr>
          <a:xfrm>
            <a:off x="3145003" y="2573911"/>
            <a:ext cx="4410145" cy="2394646"/>
          </a:xfrm>
          <a:prstGeom prst="rect">
            <a:avLst/>
          </a:prstGeom>
        </p:spPr>
      </p:pic>
      <p:sp>
        <p:nvSpPr>
          <p:cNvPr id="4" name="Slide Number Placeholder 3">
            <a:extLst>
              <a:ext uri="{FF2B5EF4-FFF2-40B4-BE49-F238E27FC236}">
                <a16:creationId xmlns:a16="http://schemas.microsoft.com/office/drawing/2014/main" id="{45C3E029-120E-D26D-F437-E8086A80C28E}"/>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pPr/>
              <a:t>3</a:t>
            </a:fld>
            <a:endParaRPr lang="en-US"/>
          </a:p>
        </p:txBody>
      </p:sp>
      <p:sp>
        <p:nvSpPr>
          <p:cNvPr id="12" name="Text Placeholder 9">
            <a:extLst>
              <a:ext uri="{FF2B5EF4-FFF2-40B4-BE49-F238E27FC236}">
                <a16:creationId xmlns:a16="http://schemas.microsoft.com/office/drawing/2014/main" id="{11AF3E88-88D4-FC72-8FDF-E409D5722D31}"/>
              </a:ext>
            </a:extLst>
          </p:cNvPr>
          <p:cNvSpPr txBox="1">
            <a:spLocks/>
          </p:cNvSpPr>
          <p:nvPr/>
        </p:nvSpPr>
        <p:spPr>
          <a:xfrm>
            <a:off x="7656748" y="1690688"/>
            <a:ext cx="3171539"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E478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rgbClr val="1E478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rgbClr val="1E478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rgbClr val="1E478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rgbClr val="1E478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600">
                <a:latin typeface="Arial"/>
                <a:cs typeface="Arial"/>
                <a:hlinkClick r:id="rId6"/>
              </a:rPr>
              <a:t>Special Education Policy Memo SY2025-2026 – 2</a:t>
            </a:r>
            <a:r>
              <a:rPr lang="en-US" sz="1600">
                <a:latin typeface="Arial"/>
                <a:cs typeface="Arial"/>
              </a:rPr>
              <a:t> </a:t>
            </a:r>
          </a:p>
        </p:txBody>
      </p:sp>
      <p:pic>
        <p:nvPicPr>
          <p:cNvPr id="14" name="Picture 13" descr="Screenshot of Special Education Policy Memo SY2025-2026-2">
            <a:extLst>
              <a:ext uri="{FF2B5EF4-FFF2-40B4-BE49-F238E27FC236}">
                <a16:creationId xmlns:a16="http://schemas.microsoft.com/office/drawing/2014/main" id="{E2FE528D-B50D-53CF-9833-76193000D4A7}"/>
              </a:ext>
            </a:extLst>
          </p:cNvPr>
          <p:cNvPicPr>
            <a:picLocks noChangeAspect="1"/>
          </p:cNvPicPr>
          <p:nvPr/>
        </p:nvPicPr>
        <p:blipFill>
          <a:blip r:embed="rId7"/>
          <a:stretch>
            <a:fillRect/>
          </a:stretch>
        </p:blipFill>
        <p:spPr>
          <a:xfrm>
            <a:off x="7855449" y="2573911"/>
            <a:ext cx="2774136" cy="2470907"/>
          </a:xfrm>
          <a:prstGeom prst="rect">
            <a:avLst/>
          </a:prstGeom>
        </p:spPr>
      </p:pic>
      <p:sp>
        <p:nvSpPr>
          <p:cNvPr id="15" name="TextBox 14">
            <a:extLst>
              <a:ext uri="{FF2B5EF4-FFF2-40B4-BE49-F238E27FC236}">
                <a16:creationId xmlns:a16="http://schemas.microsoft.com/office/drawing/2014/main" id="{3EDB3E15-6F65-8A75-52AF-0857ACF33693}"/>
              </a:ext>
            </a:extLst>
          </p:cNvPr>
          <p:cNvSpPr txBox="1"/>
          <p:nvPr/>
        </p:nvSpPr>
        <p:spPr>
          <a:xfrm>
            <a:off x="557201" y="5421854"/>
            <a:ext cx="10072384" cy="646331"/>
          </a:xfrm>
          <a:prstGeom prst="rect">
            <a:avLst/>
          </a:prstGeom>
          <a:noFill/>
        </p:spPr>
        <p:txBody>
          <a:bodyPr wrap="square" rtlCol="0">
            <a:spAutoFit/>
          </a:bodyPr>
          <a:lstStyle/>
          <a:p>
            <a:r>
              <a:rPr lang="en-US">
                <a:solidFill>
                  <a:srgbClr val="1E4782"/>
                </a:solidFill>
                <a:latin typeface="Arial" panose="020B0604020202020204" pitchFamily="34" charset="0"/>
                <a:cs typeface="Arial" panose="020B0604020202020204" pitchFamily="34" charset="0"/>
              </a:rPr>
              <a:t>Guidance and related resources will soon be posted to a new Competency Determination page on DESE’s website!</a:t>
            </a:r>
          </a:p>
        </p:txBody>
      </p:sp>
    </p:spTree>
    <p:extLst>
      <p:ext uri="{BB962C8B-B14F-4D97-AF65-F5344CB8AC3E}">
        <p14:creationId xmlns:p14="http://schemas.microsoft.com/office/powerpoint/2010/main" val="18298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9B69-83C5-66D0-67DE-5C585ED9DD00}"/>
              </a:ext>
            </a:extLst>
          </p:cNvPr>
          <p:cNvSpPr>
            <a:spLocks noGrp="1"/>
          </p:cNvSpPr>
          <p:nvPr>
            <p:ph type="title"/>
          </p:nvPr>
        </p:nvSpPr>
        <p:spPr/>
        <p:txBody>
          <a:bodyPr>
            <a:normAutofit/>
          </a:bodyPr>
          <a:lstStyle/>
          <a:p>
            <a:r>
              <a:rPr lang="en-US">
                <a:latin typeface="Arial"/>
                <a:cs typeface="Arial"/>
              </a:rPr>
              <a:t>Background</a:t>
            </a:r>
            <a:endParaRPr lang="en-US"/>
          </a:p>
        </p:txBody>
      </p:sp>
      <p:sp>
        <p:nvSpPr>
          <p:cNvPr id="3" name="Content Placeholder 2">
            <a:extLst>
              <a:ext uri="{FF2B5EF4-FFF2-40B4-BE49-F238E27FC236}">
                <a16:creationId xmlns:a16="http://schemas.microsoft.com/office/drawing/2014/main" id="{7764805E-1258-D3EE-4190-E477E25D4F7B}"/>
              </a:ext>
            </a:extLst>
          </p:cNvPr>
          <p:cNvSpPr>
            <a:spLocks noGrp="1"/>
          </p:cNvSpPr>
          <p:nvPr>
            <p:ph idx="1"/>
          </p:nvPr>
        </p:nvSpPr>
        <p:spPr>
          <a:xfrm>
            <a:off x="173179" y="1672896"/>
            <a:ext cx="11822630" cy="4550764"/>
          </a:xfrm>
        </p:spPr>
        <p:txBody>
          <a:bodyPr vert="horz" lIns="91440" tIns="45720" rIns="91440" bIns="45720" rtlCol="0" anchor="t">
            <a:normAutofit/>
          </a:bodyPr>
          <a:lstStyle/>
          <a:p>
            <a:r>
              <a:rPr lang="en-US" sz="2400">
                <a:latin typeface="Arial"/>
                <a:cs typeface="Arial"/>
              </a:rPr>
              <a:t>In </a:t>
            </a:r>
            <a:r>
              <a:rPr lang="en-US" sz="2400" b="1">
                <a:latin typeface="Arial"/>
                <a:cs typeface="Arial"/>
              </a:rPr>
              <a:t>November 2024</a:t>
            </a:r>
            <a:r>
              <a:rPr lang="en-US" sz="2400">
                <a:latin typeface="Arial"/>
                <a:cs typeface="Arial"/>
              </a:rPr>
              <a:t>, Massachusetts voters approved a ballot question that removed the use of MCAS as the sole basis for meeting the requirements of the state’s Competency Determination (CD). </a:t>
            </a:r>
          </a:p>
          <a:p>
            <a:endParaRPr lang="en-US" sz="2400">
              <a:latin typeface="Arial"/>
              <a:cs typeface="Arial"/>
            </a:endParaRPr>
          </a:p>
          <a:p>
            <a:r>
              <a:rPr lang="en-US" sz="2400">
                <a:latin typeface="Arial"/>
                <a:cs typeface="Arial"/>
              </a:rPr>
              <a:t>In </a:t>
            </a:r>
            <a:r>
              <a:rPr lang="en-US" sz="2400" b="1">
                <a:latin typeface="Arial"/>
                <a:cs typeface="Arial"/>
              </a:rPr>
              <a:t>May 2025</a:t>
            </a:r>
            <a:r>
              <a:rPr lang="en-US" sz="2400">
                <a:latin typeface="Arial"/>
                <a:cs typeface="Arial"/>
              </a:rPr>
              <a:t>, the Board of Elementary and Secondary Education voted to amend its regulations on the Competency Determination (603 CMR 30.00). </a:t>
            </a:r>
          </a:p>
          <a:p>
            <a:pPr marL="0" indent="0">
              <a:buNone/>
            </a:pPr>
            <a:endParaRPr lang="en-US" sz="2400">
              <a:latin typeface="Arial"/>
              <a:cs typeface="Arial"/>
            </a:endParaRPr>
          </a:p>
        </p:txBody>
      </p:sp>
      <p:sp>
        <p:nvSpPr>
          <p:cNvPr id="4" name="Slide Number Placeholder 3">
            <a:extLst>
              <a:ext uri="{FF2B5EF4-FFF2-40B4-BE49-F238E27FC236}">
                <a16:creationId xmlns:a16="http://schemas.microsoft.com/office/drawing/2014/main" id="{6A086908-F39F-BC09-9F1C-4FE492023105}"/>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169512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49DA-20E5-F3FE-93EE-1FD234075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3C10A-16C8-0B85-AD27-D1C916BA708D}"/>
              </a:ext>
            </a:extLst>
          </p:cNvPr>
          <p:cNvSpPr>
            <a:spLocks noGrp="1"/>
          </p:cNvSpPr>
          <p:nvPr>
            <p:ph type="title"/>
          </p:nvPr>
        </p:nvSpPr>
        <p:spPr/>
        <p:txBody>
          <a:bodyPr>
            <a:normAutofit/>
          </a:bodyPr>
          <a:lstStyle/>
          <a:p>
            <a:r>
              <a:rPr lang="en-US">
                <a:latin typeface="Arial"/>
                <a:cs typeface="Arial"/>
              </a:rPr>
              <a:t>Key Information</a:t>
            </a:r>
            <a:endParaRPr lang="en-US"/>
          </a:p>
        </p:txBody>
      </p:sp>
      <p:sp>
        <p:nvSpPr>
          <p:cNvPr id="3" name="Content Placeholder 2">
            <a:extLst>
              <a:ext uri="{FF2B5EF4-FFF2-40B4-BE49-F238E27FC236}">
                <a16:creationId xmlns:a16="http://schemas.microsoft.com/office/drawing/2014/main" id="{1CB4FF9F-9DAC-955F-886B-E2283859B66D}"/>
              </a:ext>
            </a:extLst>
          </p:cNvPr>
          <p:cNvSpPr>
            <a:spLocks noGrp="1"/>
          </p:cNvSpPr>
          <p:nvPr>
            <p:ph idx="1"/>
          </p:nvPr>
        </p:nvSpPr>
        <p:spPr>
          <a:xfrm>
            <a:off x="173179" y="1672896"/>
            <a:ext cx="11822630" cy="4550764"/>
          </a:xfrm>
        </p:spPr>
        <p:txBody>
          <a:bodyPr vert="horz" lIns="91440" tIns="45720" rIns="91440" bIns="45720" rtlCol="0" anchor="t">
            <a:normAutofit fontScale="92500"/>
          </a:bodyPr>
          <a:lstStyle/>
          <a:p>
            <a:r>
              <a:rPr lang="en-US" sz="2400">
                <a:latin typeface="Arial"/>
                <a:cs typeface="Arial"/>
              </a:rPr>
              <a:t>Each district that graduates students must develop a CD policy that details how students will meet the new requirements. </a:t>
            </a:r>
            <a:endParaRPr lang="en-US" sz="2400"/>
          </a:p>
          <a:p>
            <a:endParaRPr lang="en-US" sz="2400">
              <a:latin typeface="Arial"/>
              <a:cs typeface="Arial"/>
            </a:endParaRPr>
          </a:p>
          <a:p>
            <a:r>
              <a:rPr lang="en-US" sz="2400">
                <a:latin typeface="Arial"/>
                <a:cs typeface="Arial"/>
              </a:rPr>
              <a:t>The district’s CD policy must be approved by the district’s governing body by and submitted to the Department in GEM$ upon approval (no later than </a:t>
            </a:r>
            <a:r>
              <a:rPr lang="en-US" sz="2400" b="1">
                <a:latin typeface="Arial"/>
                <a:cs typeface="Arial"/>
              </a:rPr>
              <a:t>December 31, 2025</a:t>
            </a:r>
            <a:r>
              <a:rPr lang="en-US" sz="2400">
                <a:latin typeface="Arial"/>
                <a:cs typeface="Arial"/>
              </a:rPr>
              <a:t>). </a:t>
            </a:r>
            <a:endParaRPr lang="en-US" sz="2400"/>
          </a:p>
          <a:p>
            <a:endParaRPr lang="en-US" sz="2400">
              <a:latin typeface="Arial"/>
              <a:cs typeface="Arial"/>
            </a:endParaRPr>
          </a:p>
          <a:p>
            <a:r>
              <a:rPr lang="en-US" sz="2400">
                <a:latin typeface="Arial"/>
                <a:cs typeface="Arial"/>
              </a:rPr>
              <a:t>Upon approval by the district's governing body, the CD policy must be publicly posted on the district’s website along with translated versions to ensure meaningful access for all parents and families.</a:t>
            </a:r>
          </a:p>
          <a:p>
            <a:endParaRPr lang="en-US" sz="2400">
              <a:latin typeface="Arial"/>
              <a:cs typeface="Arial"/>
            </a:endParaRPr>
          </a:p>
          <a:p>
            <a:r>
              <a:rPr lang="en-US" sz="2400">
                <a:latin typeface="Arial"/>
                <a:cs typeface="Arial"/>
              </a:rPr>
              <a:t>Districts must also submit their local graduation requirements to DESE at the same time they submit their CD policy. </a:t>
            </a:r>
          </a:p>
        </p:txBody>
      </p:sp>
      <p:sp>
        <p:nvSpPr>
          <p:cNvPr id="4" name="Slide Number Placeholder 3">
            <a:extLst>
              <a:ext uri="{FF2B5EF4-FFF2-40B4-BE49-F238E27FC236}">
                <a16:creationId xmlns:a16="http://schemas.microsoft.com/office/drawing/2014/main" id="{EC5ED379-E5C6-DB30-5984-9252525379A1}"/>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79151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0E52-FD7D-4B15-F974-B7E78AF3B6DD}"/>
              </a:ext>
            </a:extLst>
          </p:cNvPr>
          <p:cNvSpPr>
            <a:spLocks noGrp="1"/>
          </p:cNvSpPr>
          <p:nvPr>
            <p:ph type="title"/>
          </p:nvPr>
        </p:nvSpPr>
        <p:spPr/>
        <p:txBody>
          <a:bodyPr>
            <a:noAutofit/>
          </a:bodyPr>
          <a:lstStyle/>
          <a:p>
            <a:r>
              <a:rPr lang="en-US" sz="4000">
                <a:solidFill>
                  <a:schemeClr val="bg1"/>
                </a:solidFill>
                <a:latin typeface="Arial"/>
                <a:cs typeface="Arial"/>
              </a:rPr>
              <a:t>Updated Competency Determination Requirements</a:t>
            </a:r>
          </a:p>
        </p:txBody>
      </p:sp>
      <p:sp>
        <p:nvSpPr>
          <p:cNvPr id="3" name="Content Placeholder 2">
            <a:extLst>
              <a:ext uri="{FF2B5EF4-FFF2-40B4-BE49-F238E27FC236}">
                <a16:creationId xmlns:a16="http://schemas.microsoft.com/office/drawing/2014/main" id="{9C08C0A5-3991-D6AC-AC98-6509AC4CCE09}"/>
              </a:ext>
            </a:extLst>
          </p:cNvPr>
          <p:cNvSpPr>
            <a:spLocks noGrp="1"/>
          </p:cNvSpPr>
          <p:nvPr>
            <p:ph idx="1"/>
          </p:nvPr>
        </p:nvSpPr>
        <p:spPr/>
        <p:txBody>
          <a:bodyPr vert="horz" lIns="91440" tIns="45720" rIns="91440" bIns="45720" rtlCol="0" anchor="t">
            <a:normAutofit/>
          </a:bodyPr>
          <a:lstStyle/>
          <a:p>
            <a:pPr marL="0" indent="0">
              <a:buNone/>
            </a:pPr>
            <a:r>
              <a:rPr lang="en-US" sz="2400">
                <a:latin typeface="Arial"/>
                <a:cs typeface="Arial"/>
              </a:rPr>
              <a:t>As described in the new regulations, the CD represents two accomplishments: </a:t>
            </a:r>
            <a:r>
              <a:rPr lang="en-US" sz="2400" b="1">
                <a:latin typeface="Arial"/>
                <a:cs typeface="Arial"/>
              </a:rPr>
              <a:t>showing a mastery</a:t>
            </a:r>
            <a:r>
              <a:rPr lang="en-US" sz="2400">
                <a:latin typeface="Arial"/>
                <a:cs typeface="Arial"/>
              </a:rPr>
              <a:t> of skills in English language arts, mathematics, and science; and the </a:t>
            </a:r>
            <a:r>
              <a:rPr lang="en-US" sz="2400" b="1">
                <a:latin typeface="Arial"/>
                <a:cs typeface="Arial"/>
              </a:rPr>
              <a:t>satisfactory completion of relevant coursework</a:t>
            </a:r>
            <a:r>
              <a:rPr lang="en-US" sz="2400">
                <a:latin typeface="Arial"/>
                <a:cs typeface="Arial"/>
              </a:rPr>
              <a:t> aligned to the standards measured by the high school English language arts, mathematics, and science MCAS assessments administered in 2023.</a:t>
            </a:r>
          </a:p>
        </p:txBody>
      </p:sp>
      <p:sp>
        <p:nvSpPr>
          <p:cNvPr id="4" name="Slide Number Placeholder 3">
            <a:extLst>
              <a:ext uri="{FF2B5EF4-FFF2-40B4-BE49-F238E27FC236}">
                <a16:creationId xmlns:a16="http://schemas.microsoft.com/office/drawing/2014/main" id="{078E4CAF-6560-E8B3-1322-6EDBC9E97E9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6</a:t>
            </a:fld>
            <a:endParaRPr lang="en-US"/>
          </a:p>
        </p:txBody>
      </p:sp>
      <p:sp>
        <p:nvSpPr>
          <p:cNvPr id="5" name="Rectangle: Rounded Corners 4">
            <a:extLst>
              <a:ext uri="{FF2B5EF4-FFF2-40B4-BE49-F238E27FC236}">
                <a16:creationId xmlns:a16="http://schemas.microsoft.com/office/drawing/2014/main" id="{0E4AD0BC-D1FE-418B-BB70-B7716E4D5EF7}"/>
              </a:ext>
            </a:extLst>
          </p:cNvPr>
          <p:cNvSpPr/>
          <p:nvPr/>
        </p:nvSpPr>
        <p:spPr>
          <a:xfrm>
            <a:off x="674460" y="3732090"/>
            <a:ext cx="4612821" cy="167367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a:solidFill>
                  <a:schemeClr val="accent1">
                    <a:lumMod val="76000"/>
                  </a:schemeClr>
                </a:solidFill>
                <a:latin typeface="Arial"/>
                <a:cs typeface="Arial"/>
              </a:rPr>
              <a:t>Show Mastery</a:t>
            </a:r>
          </a:p>
        </p:txBody>
      </p:sp>
      <p:sp>
        <p:nvSpPr>
          <p:cNvPr id="6" name="Plus Sign 5">
            <a:extLst>
              <a:ext uri="{FF2B5EF4-FFF2-40B4-BE49-F238E27FC236}">
                <a16:creationId xmlns:a16="http://schemas.microsoft.com/office/drawing/2014/main" id="{235A9EB3-1E31-387D-4064-EE5C57D8E263}"/>
              </a:ext>
              <a:ext uri="{C183D7F6-B498-43B3-948B-1728B52AA6E4}">
                <adec:decorative xmlns:adec="http://schemas.microsoft.com/office/drawing/2017/decorative" val="1"/>
              </a:ext>
            </a:extLst>
          </p:cNvPr>
          <p:cNvSpPr/>
          <p:nvPr/>
        </p:nvSpPr>
        <p:spPr>
          <a:xfrm>
            <a:off x="5593443" y="4181126"/>
            <a:ext cx="877660" cy="734785"/>
          </a:xfrm>
          <a:prstGeom prst="mathPlus">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8712090-422A-D5D2-D585-AD5F1FD964FD}"/>
              </a:ext>
            </a:extLst>
          </p:cNvPr>
          <p:cNvSpPr/>
          <p:nvPr/>
        </p:nvSpPr>
        <p:spPr>
          <a:xfrm>
            <a:off x="6770459" y="3745697"/>
            <a:ext cx="4612821" cy="167367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accent1">
                    <a:lumMod val="76000"/>
                  </a:schemeClr>
                </a:solidFill>
                <a:latin typeface="Arial"/>
                <a:cs typeface="Arial"/>
              </a:rPr>
              <a:t>Satisfactorily Complete Coursework</a:t>
            </a:r>
          </a:p>
        </p:txBody>
      </p:sp>
    </p:spTree>
    <p:extLst>
      <p:ext uri="{BB962C8B-B14F-4D97-AF65-F5344CB8AC3E}">
        <p14:creationId xmlns:p14="http://schemas.microsoft.com/office/powerpoint/2010/main" val="1103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1C70-56B7-EF60-49BC-EA0A2D468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0B7ED-C8B3-441C-4B41-0B377AE2A303}"/>
              </a:ext>
            </a:extLst>
          </p:cNvPr>
          <p:cNvSpPr>
            <a:spLocks noGrp="1"/>
          </p:cNvSpPr>
          <p:nvPr>
            <p:ph type="title"/>
          </p:nvPr>
        </p:nvSpPr>
        <p:spPr/>
        <p:txBody>
          <a:bodyPr>
            <a:noAutofit/>
          </a:bodyPr>
          <a:lstStyle/>
          <a:p>
            <a:r>
              <a:rPr lang="en-US" sz="4000">
                <a:solidFill>
                  <a:schemeClr val="bg1"/>
                </a:solidFill>
                <a:latin typeface="Arial"/>
                <a:cs typeface="Arial"/>
              </a:rPr>
              <a:t>Show Mastery</a:t>
            </a:r>
            <a:endParaRPr lang="en-US"/>
          </a:p>
        </p:txBody>
      </p:sp>
      <p:sp>
        <p:nvSpPr>
          <p:cNvPr id="3" name="Content Placeholder 2">
            <a:extLst>
              <a:ext uri="{FF2B5EF4-FFF2-40B4-BE49-F238E27FC236}">
                <a16:creationId xmlns:a16="http://schemas.microsoft.com/office/drawing/2014/main" id="{5A40C4DF-CBC8-F7A1-CAE5-DB1883A0B42D}"/>
              </a:ext>
            </a:extLst>
          </p:cNvPr>
          <p:cNvSpPr>
            <a:spLocks noGrp="1"/>
          </p:cNvSpPr>
          <p:nvPr>
            <p:ph idx="1"/>
          </p:nvPr>
        </p:nvSpPr>
        <p:spPr/>
        <p:txBody>
          <a:bodyPr vert="horz" lIns="91440" tIns="45720" rIns="91440" bIns="45720" rtlCol="0" anchor="t">
            <a:normAutofit/>
          </a:bodyPr>
          <a:lstStyle/>
          <a:p>
            <a:r>
              <a:rPr lang="en-US" sz="2400">
                <a:latin typeface="Arial"/>
                <a:cs typeface="Arial"/>
              </a:rPr>
              <a:t>To </a:t>
            </a:r>
            <a:r>
              <a:rPr lang="en-US" sz="2400" b="1">
                <a:latin typeface="Arial"/>
                <a:cs typeface="Arial"/>
              </a:rPr>
              <a:t>show mastery</a:t>
            </a:r>
            <a:r>
              <a:rPr lang="en-US" sz="2400">
                <a:latin typeface="Arial"/>
                <a:cs typeface="Arial"/>
              </a:rPr>
              <a:t>, a student must successfully complete in accordance with the district’s grading policy: </a:t>
            </a:r>
          </a:p>
          <a:p>
            <a:pPr marL="914400" lvl="1" indent="-457200">
              <a:buFont typeface="+mj-lt"/>
              <a:buAutoNum type="arabicPeriod"/>
            </a:pPr>
            <a:r>
              <a:rPr lang="en-US" sz="2000">
                <a:latin typeface="Arial"/>
                <a:cs typeface="Arial"/>
              </a:rPr>
              <a:t>The final assessment for a course; or </a:t>
            </a:r>
          </a:p>
          <a:p>
            <a:pPr marL="914400" lvl="1" indent="-457200">
              <a:buFont typeface="+mj-lt"/>
              <a:buAutoNum type="arabicPeriod"/>
            </a:pPr>
            <a:r>
              <a:rPr lang="en-US" sz="2000">
                <a:latin typeface="Arial"/>
                <a:cs typeface="Arial"/>
              </a:rPr>
              <a:t>A capstone or portfolio project; or </a:t>
            </a:r>
          </a:p>
          <a:p>
            <a:pPr marL="914400" lvl="1" indent="-457200">
              <a:buFont typeface="+mj-lt"/>
              <a:buAutoNum type="arabicPeriod"/>
            </a:pPr>
            <a:r>
              <a:rPr lang="en-US" sz="2000">
                <a:latin typeface="Arial"/>
                <a:cs typeface="Arial"/>
              </a:rPr>
              <a:t>An equivalent measure identified in the district’s CD policy.</a:t>
            </a:r>
          </a:p>
          <a:p>
            <a:endParaRPr lang="en-US" sz="2400">
              <a:latin typeface="Arial"/>
              <a:cs typeface="Arial"/>
            </a:endParaRPr>
          </a:p>
          <a:p>
            <a:r>
              <a:rPr lang="en-US" sz="2400">
                <a:latin typeface="Arial"/>
                <a:cs typeface="Arial"/>
              </a:rPr>
              <a:t>In the policy submission template, districts will explain how a student shows mastery in accordance with the district’s grading policy.</a:t>
            </a:r>
            <a:endParaRPr lang="en-US" sz="2400"/>
          </a:p>
        </p:txBody>
      </p:sp>
      <p:sp>
        <p:nvSpPr>
          <p:cNvPr id="4" name="Slide Number Placeholder 3">
            <a:extLst>
              <a:ext uri="{FF2B5EF4-FFF2-40B4-BE49-F238E27FC236}">
                <a16:creationId xmlns:a16="http://schemas.microsoft.com/office/drawing/2014/main" id="{EED279C1-2F07-6EE5-9757-498B61B1D895}"/>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36271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BBE1-AFF1-ACE1-262D-D0E9DEB8A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69DBB-A4D6-7C8F-C7C4-9E7005229D09}"/>
              </a:ext>
            </a:extLst>
          </p:cNvPr>
          <p:cNvSpPr>
            <a:spLocks noGrp="1"/>
          </p:cNvSpPr>
          <p:nvPr>
            <p:ph type="title"/>
          </p:nvPr>
        </p:nvSpPr>
        <p:spPr/>
        <p:txBody>
          <a:bodyPr>
            <a:noAutofit/>
          </a:bodyPr>
          <a:lstStyle/>
          <a:p>
            <a:r>
              <a:rPr lang="en-US" sz="4000">
                <a:solidFill>
                  <a:schemeClr val="bg1"/>
                </a:solidFill>
                <a:latin typeface="Arial"/>
                <a:cs typeface="Arial"/>
              </a:rPr>
              <a:t>Satisfactorily Complete Coursework</a:t>
            </a:r>
            <a:endParaRPr lang="en-US">
              <a:solidFill>
                <a:schemeClr val="bg1"/>
              </a:solidFill>
            </a:endParaRPr>
          </a:p>
        </p:txBody>
      </p:sp>
      <p:sp>
        <p:nvSpPr>
          <p:cNvPr id="3" name="Content Placeholder 2">
            <a:extLst>
              <a:ext uri="{FF2B5EF4-FFF2-40B4-BE49-F238E27FC236}">
                <a16:creationId xmlns:a16="http://schemas.microsoft.com/office/drawing/2014/main" id="{9E030A98-AFEF-502B-9F7E-FB7E4CFEBA68}"/>
              </a:ext>
            </a:extLst>
          </p:cNvPr>
          <p:cNvSpPr>
            <a:spLocks noGrp="1"/>
          </p:cNvSpPr>
          <p:nvPr>
            <p:ph idx="1"/>
          </p:nvPr>
        </p:nvSpPr>
        <p:spPr/>
        <p:txBody>
          <a:bodyPr vert="horz" lIns="91440" tIns="45720" rIns="91440" bIns="45720" rtlCol="0" anchor="t">
            <a:normAutofit/>
          </a:bodyPr>
          <a:lstStyle/>
          <a:p>
            <a:r>
              <a:rPr lang="en-US" sz="2400">
                <a:latin typeface="Arial"/>
                <a:cs typeface="Arial"/>
              </a:rPr>
              <a:t>To </a:t>
            </a:r>
            <a:r>
              <a:rPr lang="en-US" sz="2400" b="1">
                <a:latin typeface="Arial"/>
                <a:cs typeface="Arial"/>
              </a:rPr>
              <a:t>satisfactorily complete coursework</a:t>
            </a:r>
            <a:r>
              <a:rPr lang="en-US" sz="2400">
                <a:latin typeface="Arial"/>
                <a:cs typeface="Arial"/>
              </a:rPr>
              <a:t>, a student must earn full credit in accordance with the district’s grading policy in the courses listed in the table on the next slide.</a:t>
            </a:r>
          </a:p>
          <a:p>
            <a:endParaRPr lang="en-US" sz="2400">
              <a:latin typeface="Arial"/>
              <a:cs typeface="Arial"/>
            </a:endParaRPr>
          </a:p>
          <a:p>
            <a:r>
              <a:rPr lang="en-US" sz="2400">
                <a:latin typeface="Arial"/>
                <a:cs typeface="Arial"/>
              </a:rPr>
              <a:t>In the policy submission template, districts will explain how a student earns full credit in accordance with the district’s grading policy.</a:t>
            </a:r>
            <a:endParaRPr lang="en-US" sz="2400"/>
          </a:p>
        </p:txBody>
      </p:sp>
      <p:sp>
        <p:nvSpPr>
          <p:cNvPr id="4" name="Slide Number Placeholder 3">
            <a:extLst>
              <a:ext uri="{FF2B5EF4-FFF2-40B4-BE49-F238E27FC236}">
                <a16:creationId xmlns:a16="http://schemas.microsoft.com/office/drawing/2014/main" id="{36A5EC50-C786-499E-B209-86CBC19DFB9E}"/>
              </a:ext>
            </a:extLst>
          </p:cNvPr>
          <p:cNvSpPr>
            <a:spLocks noGrp="1"/>
          </p:cNvSpPr>
          <p:nvPr>
            <p:ph type="sldNum" sz="quarter" idx="12"/>
          </p:nvPr>
        </p:nvSpPr>
        <p:spPr/>
        <p:txBody>
          <a:bodyPr/>
          <a:lstStyle/>
          <a:p>
            <a:fld id="{68A8D22E-6BC5-9E47-900C-2BB94685D9F5}" type="slidenum">
              <a:rPr lang="en-US" dirty="0" smtClean="0"/>
              <a:t>8</a:t>
            </a:fld>
            <a:endParaRPr lang="en-US"/>
          </a:p>
        </p:txBody>
      </p:sp>
    </p:spTree>
    <p:extLst>
      <p:ext uri="{BB962C8B-B14F-4D97-AF65-F5344CB8AC3E}">
        <p14:creationId xmlns:p14="http://schemas.microsoft.com/office/powerpoint/2010/main" val="408168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BA8F3-EF0C-CB25-1C79-1195603D3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8D4A9-63A4-711E-C232-9B00442F5EA4}"/>
              </a:ext>
            </a:extLst>
          </p:cNvPr>
          <p:cNvSpPr>
            <a:spLocks noGrp="1"/>
          </p:cNvSpPr>
          <p:nvPr>
            <p:ph type="title"/>
          </p:nvPr>
        </p:nvSpPr>
        <p:spPr/>
        <p:txBody>
          <a:bodyPr>
            <a:noAutofit/>
          </a:bodyPr>
          <a:lstStyle/>
          <a:p>
            <a:r>
              <a:rPr lang="en-US" sz="4000">
                <a:solidFill>
                  <a:schemeClr val="bg1"/>
                </a:solidFill>
                <a:latin typeface="Arial"/>
                <a:cs typeface="Arial"/>
              </a:rPr>
              <a:t>Coursework Requirements</a:t>
            </a:r>
            <a:endParaRPr lang="en-US"/>
          </a:p>
        </p:txBody>
      </p:sp>
      <p:sp>
        <p:nvSpPr>
          <p:cNvPr id="6" name="Text Placeholder 5">
            <a:extLst>
              <a:ext uri="{FF2B5EF4-FFF2-40B4-BE49-F238E27FC236}">
                <a16:creationId xmlns:a16="http://schemas.microsoft.com/office/drawing/2014/main" id="{90A4B060-A03B-66B9-3844-3D842CA93E44}"/>
              </a:ext>
            </a:extLst>
          </p:cNvPr>
          <p:cNvSpPr>
            <a:spLocks noGrp="1"/>
          </p:cNvSpPr>
          <p:nvPr>
            <p:ph type="body" sz="half" idx="2"/>
          </p:nvPr>
        </p:nvSpPr>
        <p:spPr>
          <a:xfrm>
            <a:off x="226719" y="3229541"/>
            <a:ext cx="4241372" cy="2406613"/>
          </a:xfrm>
        </p:spPr>
        <p:txBody>
          <a:bodyPr vert="horz" lIns="91440" tIns="45720" rIns="91440" bIns="45720" rtlCol="0" anchor="t">
            <a:noAutofit/>
          </a:bodyPr>
          <a:lstStyle/>
          <a:p>
            <a:r>
              <a:rPr lang="en-US" sz="2000">
                <a:latin typeface="Arial"/>
                <a:cs typeface="Arial"/>
              </a:rPr>
              <a:t>The requirements refer to “the equivalent of” a specified number of years of coursework to accommodate the different instructional schedules that exist across Massachusetts’ high schools.</a:t>
            </a:r>
          </a:p>
        </p:txBody>
      </p:sp>
      <p:sp>
        <p:nvSpPr>
          <p:cNvPr id="4" name="Slide Number Placeholder 3">
            <a:extLst>
              <a:ext uri="{FF2B5EF4-FFF2-40B4-BE49-F238E27FC236}">
                <a16:creationId xmlns:a16="http://schemas.microsoft.com/office/drawing/2014/main" id="{9B5F2514-A624-E199-9FDD-C39A321F3EFE}"/>
              </a:ext>
            </a:extLst>
          </p:cNvPr>
          <p:cNvSpPr>
            <a:spLocks noGrp="1"/>
          </p:cNvSpPr>
          <p:nvPr>
            <p:ph type="sldNum" sz="quarter" idx="12"/>
          </p:nvPr>
        </p:nvSpPr>
        <p:spPr/>
        <p:txBody>
          <a:bodyPr/>
          <a:lstStyle/>
          <a:p>
            <a:fld id="{68A8D22E-6BC5-9E47-900C-2BB94685D9F5}" type="slidenum">
              <a:rPr lang="en-US" dirty="0" smtClean="0"/>
              <a:t>9</a:t>
            </a:fld>
            <a:endParaRPr lang="en-US"/>
          </a:p>
        </p:txBody>
      </p:sp>
      <p:pic>
        <p:nvPicPr>
          <p:cNvPr id="7" name="Picture 6" descr="Screenshot of table from guidance">
            <a:extLst>
              <a:ext uri="{FF2B5EF4-FFF2-40B4-BE49-F238E27FC236}">
                <a16:creationId xmlns:a16="http://schemas.microsoft.com/office/drawing/2014/main" id="{DA11351A-32D6-CB72-6FF1-9499E9B950A2}"/>
              </a:ext>
            </a:extLst>
          </p:cNvPr>
          <p:cNvPicPr>
            <a:picLocks noChangeAspect="1"/>
          </p:cNvPicPr>
          <p:nvPr/>
        </p:nvPicPr>
        <p:blipFill>
          <a:blip r:embed="rId2"/>
          <a:stretch>
            <a:fillRect/>
          </a:stretch>
        </p:blipFill>
        <p:spPr>
          <a:xfrm>
            <a:off x="4784239" y="885825"/>
            <a:ext cx="7372350" cy="5086350"/>
          </a:xfrm>
          <a:prstGeom prst="rect">
            <a:avLst/>
          </a:prstGeom>
        </p:spPr>
      </p:pic>
    </p:spTree>
    <p:extLst>
      <p:ext uri="{BB962C8B-B14F-4D97-AF65-F5344CB8AC3E}">
        <p14:creationId xmlns:p14="http://schemas.microsoft.com/office/powerpoint/2010/main" val="138907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746</Words>
  <Application>Microsoft Office PowerPoint</Application>
  <PresentationFormat>Widescreen</PresentationFormat>
  <Paragraphs>79</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Aptos</vt:lpstr>
      <vt:lpstr>Arial</vt:lpstr>
      <vt:lpstr>Office Theme</vt:lpstr>
      <vt:lpstr>Competency Determination Guidance and Policy Submission Process</vt:lpstr>
      <vt:lpstr>Agenda</vt:lpstr>
      <vt:lpstr>Guidance Released on July 17, 2025</vt:lpstr>
      <vt:lpstr>Background</vt:lpstr>
      <vt:lpstr>Key Information</vt:lpstr>
      <vt:lpstr>Updated Competency Determination Requirements</vt:lpstr>
      <vt:lpstr>Show Mastery</vt:lpstr>
      <vt:lpstr>Satisfactorily Complete Coursework</vt:lpstr>
      <vt:lpstr>Coursework Requirements</vt:lpstr>
      <vt:lpstr>Courses Aligned with the Competency Determination (CD) Requirements</vt:lpstr>
      <vt:lpstr>Policy Requirements</vt:lpstr>
      <vt:lpstr>Policy Requirements (continued)</vt:lpstr>
      <vt:lpstr>Policy Submission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Determination Guidance and Policy Submission Process, August 6, 2025</dc:title>
  <dc:creator>DESE</dc:creator>
  <cp:lastModifiedBy>Zou, Dong (EOE)</cp:lastModifiedBy>
  <cp:revision>4</cp:revision>
  <dcterms:created xsi:type="dcterms:W3CDTF">2025-07-25T15:49:06Z</dcterms:created>
  <dcterms:modified xsi:type="dcterms:W3CDTF">2025-08-07T17:51:31Z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7 2025 12:00AM</vt:lpwstr>
  </property>
</Properties>
</file>