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handoutMasterIdLst>
    <p:handoutMasterId r:id="rId32"/>
  </p:handoutMasterIdLst>
  <p:sldIdLst>
    <p:sldId id="371" r:id="rId5"/>
    <p:sldId id="332" r:id="rId6"/>
    <p:sldId id="264" r:id="rId7"/>
    <p:sldId id="288" r:id="rId8"/>
    <p:sldId id="361" r:id="rId9"/>
    <p:sldId id="291" r:id="rId10"/>
    <p:sldId id="334" r:id="rId11"/>
    <p:sldId id="335" r:id="rId12"/>
    <p:sldId id="363" r:id="rId13"/>
    <p:sldId id="364" r:id="rId14"/>
    <p:sldId id="340" r:id="rId15"/>
    <p:sldId id="337" r:id="rId16"/>
    <p:sldId id="341" r:id="rId17"/>
    <p:sldId id="342" r:id="rId18"/>
    <p:sldId id="343" r:id="rId19"/>
    <p:sldId id="344" r:id="rId20"/>
    <p:sldId id="345" r:id="rId21"/>
    <p:sldId id="346" r:id="rId22"/>
    <p:sldId id="348" r:id="rId23"/>
    <p:sldId id="349" r:id="rId24"/>
    <p:sldId id="350" r:id="rId25"/>
    <p:sldId id="372" r:id="rId26"/>
    <p:sldId id="351" r:id="rId27"/>
    <p:sldId id="287" r:id="rId28"/>
    <p:sldId id="282" r:id="rId29"/>
    <p:sldId id="294" r:id="rId30"/>
  </p:sldIdLst>
  <p:sldSz cx="12192000" cy="6858000"/>
  <p:notesSz cx="7010400" cy="92964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amp; content" id="{AEEF91B5-C040-418C-A7EF-D396E8C5FE21}">
          <p14:sldIdLst>
            <p14:sldId id="371"/>
            <p14:sldId id="332"/>
            <p14:sldId id="264"/>
            <p14:sldId id="288"/>
            <p14:sldId id="361"/>
            <p14:sldId id="291"/>
            <p14:sldId id="334"/>
            <p14:sldId id="335"/>
            <p14:sldId id="363"/>
            <p14:sldId id="364"/>
            <p14:sldId id="340"/>
            <p14:sldId id="337"/>
            <p14:sldId id="341"/>
            <p14:sldId id="342"/>
            <p14:sldId id="343"/>
            <p14:sldId id="344"/>
            <p14:sldId id="345"/>
            <p14:sldId id="346"/>
            <p14:sldId id="348"/>
            <p14:sldId id="349"/>
            <p14:sldId id="350"/>
            <p14:sldId id="372"/>
            <p14:sldId id="351"/>
            <p14:sldId id="287"/>
            <p14:sldId id="282"/>
            <p14:sldId id="294"/>
          </p14:sldIdLst>
        </p14:section>
        <p14:section name="Infographics" id="{C4E083B3-F14A-4392-9B82-0F42DAC53658}">
          <p14:sldIdLst/>
        </p14:section>
        <p14:section name="End &amp; Contact" id="{7D930A8E-F6E7-47DF-97AA-43BE2C93C7FD}">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791C"/>
    <a:srgbClr val="E385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2CEA60-5A8C-48A0-BC98-1D9E40218FFC}" v="4" dt="2023-05-12T20:22:09.0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69" autoAdjust="0"/>
    <p:restoredTop sz="94660"/>
  </p:normalViewPr>
  <p:slideViewPr>
    <p:cSldViewPr snapToGrid="0">
      <p:cViewPr varScale="1">
        <p:scale>
          <a:sx n="80" d="100"/>
          <a:sy n="80" d="100"/>
        </p:scale>
        <p:origin x="120" y="600"/>
      </p:cViewPr>
      <p:guideLst>
        <p:guide orient="horz" pos="2160"/>
        <p:guide pos="3840"/>
      </p:guideLst>
    </p:cSldViewPr>
  </p:slideViewPr>
  <p:notesTextViewPr>
    <p:cViewPr>
      <p:scale>
        <a:sx n="1" d="1"/>
        <a:sy n="1" d="1"/>
      </p:scale>
      <p:origin x="0" y="0"/>
    </p:cViewPr>
  </p:notesTextViewPr>
  <p:notesViewPr>
    <p:cSldViewPr snapToGrid="0">
      <p:cViewPr varScale="1">
        <p:scale>
          <a:sx n="50" d="100"/>
          <a:sy n="50" d="100"/>
        </p:scale>
        <p:origin x="2684" y="2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gs" Target="tags/tag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watkin, Jennifer (DESE)" userId="fab686c4-3b50-485c-a73d-502b750f5373" providerId="ADAL" clId="{BA2CEA60-5A8C-48A0-BC98-1D9E40218FFC}"/>
    <pc:docChg chg="undo custSel modSld">
      <pc:chgData name="Gwatkin, Jennifer (DESE)" userId="fab686c4-3b50-485c-a73d-502b750f5373" providerId="ADAL" clId="{BA2CEA60-5A8C-48A0-BC98-1D9E40218FFC}" dt="2023-05-12T20:22:01.571" v="151" actId="6549"/>
      <pc:docMkLst>
        <pc:docMk/>
      </pc:docMkLst>
      <pc:sldChg chg="modSp mod">
        <pc:chgData name="Gwatkin, Jennifer (DESE)" userId="fab686c4-3b50-485c-a73d-502b750f5373" providerId="ADAL" clId="{BA2CEA60-5A8C-48A0-BC98-1D9E40218FFC}" dt="2023-05-12T20:15:53.370" v="33" actId="20577"/>
        <pc:sldMkLst>
          <pc:docMk/>
          <pc:sldMk cId="0" sldId="264"/>
        </pc:sldMkLst>
        <pc:spChg chg="mod">
          <ac:chgData name="Gwatkin, Jennifer (DESE)" userId="fab686c4-3b50-485c-a73d-502b750f5373" providerId="ADAL" clId="{BA2CEA60-5A8C-48A0-BC98-1D9E40218FFC}" dt="2023-05-12T20:15:53.370" v="33" actId="20577"/>
          <ac:spMkLst>
            <pc:docMk/>
            <pc:sldMk cId="0" sldId="264"/>
            <ac:spMk id="173" creationId="{00000000-0000-0000-0000-000000000000}"/>
          </ac:spMkLst>
        </pc:spChg>
      </pc:sldChg>
      <pc:sldChg chg="modSp mod">
        <pc:chgData name="Gwatkin, Jennifer (DESE)" userId="fab686c4-3b50-485c-a73d-502b750f5373" providerId="ADAL" clId="{BA2CEA60-5A8C-48A0-BC98-1D9E40218FFC}" dt="2023-05-12T20:20:01.365" v="107" actId="20577"/>
        <pc:sldMkLst>
          <pc:docMk/>
          <pc:sldMk cId="3958641426" sldId="282"/>
        </pc:sldMkLst>
        <pc:spChg chg="mod">
          <ac:chgData name="Gwatkin, Jennifer (DESE)" userId="fab686c4-3b50-485c-a73d-502b750f5373" providerId="ADAL" clId="{BA2CEA60-5A8C-48A0-BC98-1D9E40218FFC}" dt="2023-05-12T20:20:01.365" v="107" actId="20577"/>
          <ac:spMkLst>
            <pc:docMk/>
            <pc:sldMk cId="3958641426" sldId="282"/>
            <ac:spMk id="9" creationId="{00000000-0000-0000-0000-000000000000}"/>
          </ac:spMkLst>
        </pc:spChg>
      </pc:sldChg>
      <pc:sldChg chg="modSp mod">
        <pc:chgData name="Gwatkin, Jennifer (DESE)" userId="fab686c4-3b50-485c-a73d-502b750f5373" providerId="ADAL" clId="{BA2CEA60-5A8C-48A0-BC98-1D9E40218FFC}" dt="2023-05-12T20:19:03.563" v="64"/>
        <pc:sldMkLst>
          <pc:docMk/>
          <pc:sldMk cId="4193978837" sldId="287"/>
        </pc:sldMkLst>
        <pc:spChg chg="mod">
          <ac:chgData name="Gwatkin, Jennifer (DESE)" userId="fab686c4-3b50-485c-a73d-502b750f5373" providerId="ADAL" clId="{BA2CEA60-5A8C-48A0-BC98-1D9E40218FFC}" dt="2023-05-12T20:18:29.815" v="59" actId="20577"/>
          <ac:spMkLst>
            <pc:docMk/>
            <pc:sldMk cId="4193978837" sldId="287"/>
            <ac:spMk id="2" creationId="{1CDA3EE5-5E95-4E51-8D15-8E0B9FD16D3C}"/>
          </ac:spMkLst>
        </pc:spChg>
        <pc:spChg chg="mod">
          <ac:chgData name="Gwatkin, Jennifer (DESE)" userId="fab686c4-3b50-485c-a73d-502b750f5373" providerId="ADAL" clId="{BA2CEA60-5A8C-48A0-BC98-1D9E40218FFC}" dt="2023-05-12T20:19:03.563" v="64"/>
          <ac:spMkLst>
            <pc:docMk/>
            <pc:sldMk cId="4193978837" sldId="287"/>
            <ac:spMk id="3" creationId="{90AF02A8-83E5-4981-80AC-D15470D3DCDF}"/>
          </ac:spMkLst>
        </pc:spChg>
      </pc:sldChg>
      <pc:sldChg chg="modSp mod">
        <pc:chgData name="Gwatkin, Jennifer (DESE)" userId="fab686c4-3b50-485c-a73d-502b750f5373" providerId="ADAL" clId="{BA2CEA60-5A8C-48A0-BC98-1D9E40218FFC}" dt="2023-05-12T20:20:51.299" v="136" actId="20577"/>
        <pc:sldMkLst>
          <pc:docMk/>
          <pc:sldMk cId="1773646688" sldId="288"/>
        </pc:sldMkLst>
        <pc:spChg chg="mod">
          <ac:chgData name="Gwatkin, Jennifer (DESE)" userId="fab686c4-3b50-485c-a73d-502b750f5373" providerId="ADAL" clId="{BA2CEA60-5A8C-48A0-BC98-1D9E40218FFC}" dt="2023-05-12T20:20:51.299" v="136" actId="20577"/>
          <ac:spMkLst>
            <pc:docMk/>
            <pc:sldMk cId="1773646688" sldId="288"/>
            <ac:spMk id="2" creationId="{BDF9C131-DB0A-4455-8FA3-E4C50C40E771}"/>
          </ac:spMkLst>
        </pc:spChg>
      </pc:sldChg>
      <pc:sldChg chg="modSp mod">
        <pc:chgData name="Gwatkin, Jennifer (DESE)" userId="fab686c4-3b50-485c-a73d-502b750f5373" providerId="ADAL" clId="{BA2CEA60-5A8C-48A0-BC98-1D9E40218FFC}" dt="2023-05-12T20:20:27.918" v="119" actId="20577"/>
        <pc:sldMkLst>
          <pc:docMk/>
          <pc:sldMk cId="3353101194" sldId="332"/>
        </pc:sldMkLst>
        <pc:spChg chg="mod">
          <ac:chgData name="Gwatkin, Jennifer (DESE)" userId="fab686c4-3b50-485c-a73d-502b750f5373" providerId="ADAL" clId="{BA2CEA60-5A8C-48A0-BC98-1D9E40218FFC}" dt="2023-05-12T20:20:27.918" v="119" actId="20577"/>
          <ac:spMkLst>
            <pc:docMk/>
            <pc:sldMk cId="3353101194" sldId="332"/>
            <ac:spMk id="3" creationId="{00000000-0000-0000-0000-000000000000}"/>
          </ac:spMkLst>
        </pc:spChg>
      </pc:sldChg>
      <pc:sldChg chg="modSp mod">
        <pc:chgData name="Gwatkin, Jennifer (DESE)" userId="fab686c4-3b50-485c-a73d-502b750f5373" providerId="ADAL" clId="{BA2CEA60-5A8C-48A0-BC98-1D9E40218FFC}" dt="2023-05-12T20:21:15.700" v="147" actId="20577"/>
        <pc:sldMkLst>
          <pc:docMk/>
          <pc:sldMk cId="2849595079" sldId="334"/>
        </pc:sldMkLst>
        <pc:spChg chg="mod">
          <ac:chgData name="Gwatkin, Jennifer (DESE)" userId="fab686c4-3b50-485c-a73d-502b750f5373" providerId="ADAL" clId="{BA2CEA60-5A8C-48A0-BC98-1D9E40218FFC}" dt="2023-05-12T20:21:15.700" v="147" actId="20577"/>
          <ac:spMkLst>
            <pc:docMk/>
            <pc:sldMk cId="2849595079" sldId="334"/>
            <ac:spMk id="3" creationId="{00000000-0000-0000-0000-000000000000}"/>
          </ac:spMkLst>
        </pc:spChg>
      </pc:sldChg>
      <pc:sldChg chg="modSp mod">
        <pc:chgData name="Gwatkin, Jennifer (DESE)" userId="fab686c4-3b50-485c-a73d-502b750f5373" providerId="ADAL" clId="{BA2CEA60-5A8C-48A0-BC98-1D9E40218FFC}" dt="2023-05-12T20:20:45.043" v="129" actId="20577"/>
        <pc:sldMkLst>
          <pc:docMk/>
          <pc:sldMk cId="1407396177" sldId="335"/>
        </pc:sldMkLst>
        <pc:spChg chg="mod">
          <ac:chgData name="Gwatkin, Jennifer (DESE)" userId="fab686c4-3b50-485c-a73d-502b750f5373" providerId="ADAL" clId="{BA2CEA60-5A8C-48A0-BC98-1D9E40218FFC}" dt="2023-05-12T20:20:45.043" v="129" actId="20577"/>
          <ac:spMkLst>
            <pc:docMk/>
            <pc:sldMk cId="1407396177" sldId="335"/>
            <ac:spMk id="3" creationId="{00000000-0000-0000-0000-000000000000}"/>
          </ac:spMkLst>
        </pc:spChg>
      </pc:sldChg>
      <pc:sldChg chg="modSp mod">
        <pc:chgData name="Gwatkin, Jennifer (DESE)" userId="fab686c4-3b50-485c-a73d-502b750f5373" providerId="ADAL" clId="{BA2CEA60-5A8C-48A0-BC98-1D9E40218FFC}" dt="2023-05-12T20:16:19.449" v="39" actId="20577"/>
        <pc:sldMkLst>
          <pc:docMk/>
          <pc:sldMk cId="4158768947" sldId="348"/>
        </pc:sldMkLst>
        <pc:spChg chg="mod">
          <ac:chgData name="Gwatkin, Jennifer (DESE)" userId="fab686c4-3b50-485c-a73d-502b750f5373" providerId="ADAL" clId="{BA2CEA60-5A8C-48A0-BC98-1D9E40218FFC}" dt="2023-05-12T20:16:19.449" v="39" actId="20577"/>
          <ac:spMkLst>
            <pc:docMk/>
            <pc:sldMk cId="4158768947" sldId="348"/>
            <ac:spMk id="3" creationId="{00000000-0000-0000-0000-000000000000}"/>
          </ac:spMkLst>
        </pc:spChg>
      </pc:sldChg>
      <pc:sldChg chg="modSp mod">
        <pc:chgData name="Gwatkin, Jennifer (DESE)" userId="fab686c4-3b50-485c-a73d-502b750f5373" providerId="ADAL" clId="{BA2CEA60-5A8C-48A0-BC98-1D9E40218FFC}" dt="2023-05-12T20:16:54.500" v="58" actId="20577"/>
        <pc:sldMkLst>
          <pc:docMk/>
          <pc:sldMk cId="2197297164" sldId="351"/>
        </pc:sldMkLst>
        <pc:spChg chg="mod">
          <ac:chgData name="Gwatkin, Jennifer (DESE)" userId="fab686c4-3b50-485c-a73d-502b750f5373" providerId="ADAL" clId="{BA2CEA60-5A8C-48A0-BC98-1D9E40218FFC}" dt="2023-05-12T20:16:54.500" v="58" actId="20577"/>
          <ac:spMkLst>
            <pc:docMk/>
            <pc:sldMk cId="2197297164" sldId="351"/>
            <ac:spMk id="3" creationId="{00000000-0000-0000-0000-000000000000}"/>
          </ac:spMkLst>
        </pc:spChg>
      </pc:sldChg>
      <pc:sldChg chg="modSp mod">
        <pc:chgData name="Gwatkin, Jennifer (DESE)" userId="fab686c4-3b50-485c-a73d-502b750f5373" providerId="ADAL" clId="{BA2CEA60-5A8C-48A0-BC98-1D9E40218FFC}" dt="2023-05-12T20:20:58.288" v="143" actId="20577"/>
        <pc:sldMkLst>
          <pc:docMk/>
          <pc:sldMk cId="1930526855" sldId="361"/>
        </pc:sldMkLst>
        <pc:spChg chg="mod">
          <ac:chgData name="Gwatkin, Jennifer (DESE)" userId="fab686c4-3b50-485c-a73d-502b750f5373" providerId="ADAL" clId="{BA2CEA60-5A8C-48A0-BC98-1D9E40218FFC}" dt="2023-05-12T20:20:58.288" v="143" actId="20577"/>
          <ac:spMkLst>
            <pc:docMk/>
            <pc:sldMk cId="1930526855" sldId="361"/>
            <ac:spMk id="8" creationId="{00000000-0000-0000-0000-000000000000}"/>
          </ac:spMkLst>
        </pc:spChg>
      </pc:sldChg>
      <pc:sldChg chg="modSp mod">
        <pc:chgData name="Gwatkin, Jennifer (DESE)" userId="fab686c4-3b50-485c-a73d-502b750f5373" providerId="ADAL" clId="{BA2CEA60-5A8C-48A0-BC98-1D9E40218FFC}" dt="2023-05-12T20:15:45.174" v="17" actId="20577"/>
        <pc:sldMkLst>
          <pc:docMk/>
          <pc:sldMk cId="1811136498" sldId="371"/>
        </pc:sldMkLst>
        <pc:spChg chg="mod">
          <ac:chgData name="Gwatkin, Jennifer (DESE)" userId="fab686c4-3b50-485c-a73d-502b750f5373" providerId="ADAL" clId="{BA2CEA60-5A8C-48A0-BC98-1D9E40218FFC}" dt="2023-05-12T20:15:45.174" v="17" actId="20577"/>
          <ac:spMkLst>
            <pc:docMk/>
            <pc:sldMk cId="1811136498" sldId="371"/>
            <ac:spMk id="2" creationId="{BF14C72F-2F51-4DED-8F00-20DC47915866}"/>
          </ac:spMkLst>
        </pc:spChg>
        <pc:spChg chg="mod">
          <ac:chgData name="Gwatkin, Jennifer (DESE)" userId="fab686c4-3b50-485c-a73d-502b750f5373" providerId="ADAL" clId="{BA2CEA60-5A8C-48A0-BC98-1D9E40218FFC}" dt="2023-05-12T20:15:32.904" v="10" actId="20577"/>
          <ac:spMkLst>
            <pc:docMk/>
            <pc:sldMk cId="1811136498" sldId="371"/>
            <ac:spMk id="3" creationId="{A2D03BE8-3E34-4B88-9EB4-099B5FFAC574}"/>
          </ac:spMkLst>
        </pc:spChg>
      </pc:sldChg>
      <pc:sldChg chg="modSp mod">
        <pc:chgData name="Gwatkin, Jennifer (DESE)" userId="fab686c4-3b50-485c-a73d-502b750f5373" providerId="ADAL" clId="{BA2CEA60-5A8C-48A0-BC98-1D9E40218FFC}" dt="2023-05-12T20:22:01.571" v="151" actId="6549"/>
        <pc:sldMkLst>
          <pc:docMk/>
          <pc:sldMk cId="2208556828" sldId="372"/>
        </pc:sldMkLst>
        <pc:spChg chg="mod">
          <ac:chgData name="Gwatkin, Jennifer (DESE)" userId="fab686c4-3b50-485c-a73d-502b750f5373" providerId="ADAL" clId="{BA2CEA60-5A8C-48A0-BC98-1D9E40218FFC}" dt="2023-05-12T20:22:01.571" v="151" actId="6549"/>
          <ac:spMkLst>
            <pc:docMk/>
            <pc:sldMk cId="2208556828" sldId="372"/>
            <ac:spMk id="3" creationId="{F1DF04D8-876C-4247-B72A-7203227DCD5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F6ED4749-19D8-4E36-90F7-E6B451044019}"/>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9A48534B-5D3C-4807-A728-1CB2BECA5F71}"/>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49EE748-B40B-414E-BAA7-F3C486CFB5C1}" type="datetimeFigureOut">
              <a:rPr lang="zh-CN" altLang="en-US" smtClean="0"/>
              <a:pPr/>
              <a:t>2024/7/18</a:t>
            </a:fld>
            <a:endParaRPr lang="zh-CN" altLang="en-US"/>
          </a:p>
        </p:txBody>
      </p:sp>
      <p:sp>
        <p:nvSpPr>
          <p:cNvPr id="4" name="页脚占位符 3">
            <a:extLst>
              <a:ext uri="{FF2B5EF4-FFF2-40B4-BE49-F238E27FC236}">
                <a16:creationId xmlns:a16="http://schemas.microsoft.com/office/drawing/2014/main" id="{97F99B70-1AD7-4C7C-A906-8B56C25C43B0}"/>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3320F0F0-CF1A-496E-BED7-9E4922DA6A09}"/>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418C9F7-038D-4319-89ED-950335481415}" type="slidenum">
              <a:rPr lang="zh-CN" altLang="en-US" smtClean="0"/>
              <a:pPr/>
              <a:t>‹#›</a:t>
            </a:fld>
            <a:endParaRPr lang="zh-CN" altLang="en-US"/>
          </a:p>
        </p:txBody>
      </p:sp>
    </p:spTree>
    <p:extLst>
      <p:ext uri="{BB962C8B-B14F-4D97-AF65-F5344CB8AC3E}">
        <p14:creationId xmlns:p14="http://schemas.microsoft.com/office/powerpoint/2010/main" val="39493968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zh-CN" altLang="en-US"/>
          </a:p>
        </p:txBody>
      </p:sp>
      <p:sp>
        <p:nvSpPr>
          <p:cNvPr id="3" name="日期占位符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7A38425-D63F-4DFC-BD0C-2F1E5D93D1F4}" type="datetimeFigureOut">
              <a:rPr lang="zh-CN" altLang="en-US" smtClean="0"/>
              <a:pPr/>
              <a:t>2024/7/18</a:t>
            </a:fld>
            <a:endParaRPr lang="zh-CN" altLang="en-US"/>
          </a:p>
        </p:txBody>
      </p:sp>
      <p:sp>
        <p:nvSpPr>
          <p:cNvPr id="4" name="幻灯片图像占位符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zh-CN" altLang="en-US"/>
          </a:p>
        </p:txBody>
      </p:sp>
      <p:sp>
        <p:nvSpPr>
          <p:cNvPr id="5" name="备注占位符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DCCD5AF-71CD-4C88-AC55-E7BE057B2D3C}" type="slidenum">
              <a:rPr lang="zh-CN" altLang="en-US" smtClean="0"/>
              <a:pPr/>
              <a:t>‹#›</a:t>
            </a:fld>
            <a:endParaRPr lang="zh-CN" altLang="en-US"/>
          </a:p>
        </p:txBody>
      </p:sp>
    </p:spTree>
    <p:extLst>
      <p:ext uri="{BB962C8B-B14F-4D97-AF65-F5344CB8AC3E}">
        <p14:creationId xmlns:p14="http://schemas.microsoft.com/office/powerpoint/2010/main" val="3678583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c9686fd06a_0_9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gc9686fd06a_0_98: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dirty="0"/>
              <a:t>Participation in this kind of pathway contextualizes student learning, engages students in their high school experience, and can lead students to opportunities for meaningful careers in the relevant industry sector upon their completion of needed postsecondary education and training.</a:t>
            </a:r>
            <a:endParaRPr dirty="0"/>
          </a:p>
        </p:txBody>
      </p:sp>
      <p:sp>
        <p:nvSpPr>
          <p:cNvPr id="171" name="Google Shape;171;gc9686fd06a_0_98: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a:t>
            </a:fld>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4</a:t>
            </a:fld>
            <a:endParaRPr lang="zh-CN" altLang="en-US"/>
          </a:p>
        </p:txBody>
      </p:sp>
    </p:spTree>
    <p:extLst>
      <p:ext uri="{BB962C8B-B14F-4D97-AF65-F5344CB8AC3E}">
        <p14:creationId xmlns:p14="http://schemas.microsoft.com/office/powerpoint/2010/main" val="4032639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928360" cy="4356075"/>
          </a:xfrm>
        </p:spPr>
        <p:txBody>
          <a:bodyPr/>
          <a:lstStyle/>
          <a:p>
            <a:pPr lvl="1"/>
            <a:r>
              <a:rPr lang="en-US" dirty="0"/>
              <a:t>Equitable Access</a:t>
            </a:r>
          </a:p>
          <a:p>
            <a:pPr lvl="2"/>
            <a:r>
              <a:rPr lang="en-US" dirty="0"/>
              <a:t>Prioritizing students underrepresented in higher education</a:t>
            </a:r>
          </a:p>
          <a:p>
            <a:pPr lvl="2"/>
            <a:r>
              <a:rPr lang="en-US" dirty="0"/>
              <a:t>Eliminating barriers to student participation</a:t>
            </a:r>
          </a:p>
          <a:p>
            <a:pPr lvl="1"/>
            <a:r>
              <a:rPr lang="en-US" dirty="0"/>
              <a:t>Guided Academic Pathways</a:t>
            </a:r>
          </a:p>
          <a:p>
            <a:pPr lvl="2"/>
            <a:r>
              <a:rPr lang="en-US" dirty="0"/>
              <a:t>Experiences beyond the classroom, exposure to career opportunities</a:t>
            </a:r>
          </a:p>
          <a:p>
            <a:pPr lvl="2"/>
            <a:r>
              <a:rPr lang="en-US" dirty="0"/>
              <a:t>Credits toward postsecondary credential (12)</a:t>
            </a:r>
          </a:p>
          <a:p>
            <a:pPr lvl="2"/>
            <a:r>
              <a:rPr lang="en-US" dirty="0"/>
              <a:t>College-level rigor and experience</a:t>
            </a:r>
          </a:p>
          <a:p>
            <a:pPr lvl="1"/>
            <a:r>
              <a:rPr lang="en-US" dirty="0"/>
              <a:t>Enhanced Student Support</a:t>
            </a:r>
          </a:p>
          <a:p>
            <a:pPr lvl="2"/>
            <a:r>
              <a:rPr lang="en-US" dirty="0"/>
              <a:t>Wraparound services to promote success </a:t>
            </a:r>
            <a:br>
              <a:rPr lang="en-US" dirty="0"/>
            </a:br>
            <a:r>
              <a:rPr lang="en-US" dirty="0"/>
              <a:t>and completion</a:t>
            </a:r>
          </a:p>
          <a:p>
            <a:pPr marL="742950" lvl="1"/>
            <a:r>
              <a:rPr lang="en-US" dirty="0"/>
              <a:t>Connection to Career</a:t>
            </a:r>
          </a:p>
          <a:p>
            <a:pPr lvl="2"/>
            <a:r>
              <a:rPr lang="en-US" dirty="0"/>
              <a:t>Exposure to targeted pathway </a:t>
            </a:r>
            <a:br>
              <a:rPr lang="en-US" dirty="0"/>
            </a:br>
            <a:r>
              <a:rPr lang="en-US" dirty="0"/>
              <a:t>opportunities intended </a:t>
            </a:r>
            <a:br>
              <a:rPr lang="en-US" dirty="0"/>
            </a:br>
            <a:r>
              <a:rPr lang="en-US" dirty="0"/>
              <a:t>to lead to careers</a:t>
            </a:r>
          </a:p>
          <a:p>
            <a:pPr marL="742950" lvl="1"/>
            <a:r>
              <a:rPr lang="en-US" dirty="0"/>
              <a:t>Effective Partnerships</a:t>
            </a:r>
          </a:p>
          <a:p>
            <a:pPr lvl="2"/>
            <a:r>
              <a:rPr lang="en-US" dirty="0"/>
              <a:t>At least one institution of </a:t>
            </a:r>
            <a:br>
              <a:rPr lang="en-US" dirty="0"/>
            </a:br>
            <a:r>
              <a:rPr lang="en-US" dirty="0"/>
              <a:t>higher education and </a:t>
            </a:r>
            <a:br>
              <a:rPr lang="en-US" dirty="0"/>
            </a:br>
            <a:r>
              <a:rPr lang="en-US" dirty="0"/>
              <a:t>one secondary school </a:t>
            </a:r>
            <a:br>
              <a:rPr lang="en-US" dirty="0"/>
            </a:br>
            <a:r>
              <a:rPr lang="en-US" dirty="0"/>
              <a:t>and/or district</a:t>
            </a:r>
          </a:p>
          <a:p>
            <a:endParaRPr lang="en-US" dirty="0"/>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6</a:t>
            </a:fld>
            <a:endParaRPr lang="zh-CN" altLang="en-US"/>
          </a:p>
        </p:txBody>
      </p:sp>
    </p:spTree>
    <p:extLst>
      <p:ext uri="{BB962C8B-B14F-4D97-AF65-F5344CB8AC3E}">
        <p14:creationId xmlns:p14="http://schemas.microsoft.com/office/powerpoint/2010/main" val="2384062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Equitable Access</a:t>
            </a:r>
          </a:p>
          <a:p>
            <a:r>
              <a:rPr lang="en-US" dirty="0"/>
              <a:t>Aimed towards keeping entry into IP pathway</a:t>
            </a:r>
            <a:r>
              <a:rPr lang="en-US" baseline="0" dirty="0"/>
              <a:t> </a:t>
            </a:r>
            <a:r>
              <a:rPr lang="en-US" dirty="0"/>
              <a:t>as open as possible, particularly with regard to prior academic performance</a:t>
            </a:r>
          </a:p>
          <a:p>
            <a:r>
              <a:rPr lang="en-US" dirty="0"/>
              <a:t>The program is designed and funded such that it will be offered free for all student participants—including tuition, fees, and other related expenses.</a:t>
            </a:r>
          </a:p>
          <a:p>
            <a:endParaRPr lang="en-US" dirty="0"/>
          </a:p>
          <a:p>
            <a:r>
              <a:rPr lang="en-US" dirty="0"/>
              <a:t>Guided Academic Pathways</a:t>
            </a:r>
          </a:p>
          <a:p>
            <a:endParaRPr lang="en-US" dirty="0"/>
          </a:p>
          <a:p>
            <a:r>
              <a:rPr lang="en-US" dirty="0"/>
              <a:t>Must include a scope and sequence of a minimum of 4 courses with:</a:t>
            </a:r>
          </a:p>
          <a:p>
            <a:r>
              <a:rPr lang="en-US" dirty="0"/>
              <a:t>A minimum of 2 of the 4 courses must be technical courses related to the pathway’s industry sector concentration, and;</a:t>
            </a:r>
          </a:p>
          <a:p>
            <a:r>
              <a:rPr lang="en-US" dirty="0"/>
              <a:t>A minimum of 2 of the 4 courses must be college-level courses that provide the student an opportunity to gain dual-enrollment or AP/IB college credit. </a:t>
            </a:r>
          </a:p>
          <a:p>
            <a:endParaRPr lang="en-US" dirty="0"/>
          </a:p>
          <a:p>
            <a:r>
              <a:rPr lang="en-US" dirty="0"/>
              <a:t>The 2 technical courses may NOT overlap with the required 2 college-level courses;</a:t>
            </a:r>
            <a:r>
              <a:rPr lang="en-US" baseline="0" dirty="0"/>
              <a:t> </a:t>
            </a:r>
            <a:r>
              <a:rPr lang="en-US" dirty="0"/>
              <a:t>there must be a 4-course sequence. </a:t>
            </a:r>
          </a:p>
          <a:p>
            <a:endParaRPr lang="en-US" dirty="0"/>
          </a:p>
          <a:p>
            <a:r>
              <a:rPr lang="en-US" dirty="0"/>
              <a:t>Students must complete Mass Core requirements by graduation.</a:t>
            </a:r>
          </a:p>
          <a:p>
            <a:endParaRPr lang="en-US" dirty="0"/>
          </a:p>
          <a:p>
            <a:endParaRPr lang="en-US" dirty="0"/>
          </a:p>
          <a:p>
            <a:r>
              <a:rPr lang="en-US" dirty="0"/>
              <a:t>Enhanced Student Support</a:t>
            </a:r>
          </a:p>
          <a:p>
            <a:r>
              <a:rPr lang="en-US" dirty="0"/>
              <a:t>identify potential academic and nonacademic challenges for potential student participants.</a:t>
            </a:r>
          </a:p>
          <a:p>
            <a:r>
              <a:rPr lang="en-US" dirty="0"/>
              <a:t>Plan and contacts for supports for academic, nonacademic, and career purposes -- including but not limited to counseling/advising and tutoring, both at the high school and college levels.</a:t>
            </a:r>
          </a:p>
          <a:p>
            <a:endParaRPr lang="en-US" dirty="0"/>
          </a:p>
          <a:p>
            <a:endParaRPr lang="en-US" dirty="0"/>
          </a:p>
        </p:txBody>
      </p:sp>
      <p:sp>
        <p:nvSpPr>
          <p:cNvPr id="4" name="Header Placeholder 3"/>
          <p:cNvSpPr>
            <a:spLocks noGrp="1"/>
          </p:cNvSpPr>
          <p:nvPr>
            <p:ph type="hdr" sz="quarter" idx="10"/>
          </p:nvPr>
        </p:nvSpPr>
        <p:spPr/>
        <p:txBody>
          <a:bodyPr/>
          <a:lstStyle/>
          <a:p>
            <a:r>
              <a:rPr lang="en-US"/>
              <a:t>Updated Draft for Review</a:t>
            </a:r>
            <a:endParaRPr lang="en-US" dirty="0"/>
          </a:p>
        </p:txBody>
      </p:sp>
      <p:sp>
        <p:nvSpPr>
          <p:cNvPr id="5" name="Slide Number Placeholder 4"/>
          <p:cNvSpPr>
            <a:spLocks noGrp="1"/>
          </p:cNvSpPr>
          <p:nvPr>
            <p:ph type="sldNum" sz="quarter" idx="11"/>
          </p:nvPr>
        </p:nvSpPr>
        <p:spPr/>
        <p:txBody>
          <a:bodyPr/>
          <a:lstStyle/>
          <a:p>
            <a:fld id="{4E70EBB5-B13A-6547-900C-C8DF921D7567}" type="slidenum">
              <a:rPr lang="en-US" smtClean="0"/>
              <a:pPr/>
              <a:t>7</a:t>
            </a:fld>
            <a:endParaRPr lang="en-US" dirty="0"/>
          </a:p>
        </p:txBody>
      </p:sp>
    </p:spTree>
    <p:extLst>
      <p:ext uri="{BB962C8B-B14F-4D97-AF65-F5344CB8AC3E}">
        <p14:creationId xmlns:p14="http://schemas.microsoft.com/office/powerpoint/2010/main" val="3777799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ensure a measured and thoughtful process for applicants, the designation process will be in two stages: Preliminary Designation and Final Designation. </a:t>
            </a:r>
          </a:p>
          <a:p>
            <a:endParaRPr lang="en-US" dirty="0"/>
          </a:p>
          <a:p>
            <a:r>
              <a:rPr lang="en-US" dirty="0"/>
              <a:t>Structured similar to the (new) Chapter 74 approval process, this two-phase approach will enable staff to provide technical assistance.</a:t>
            </a:r>
          </a:p>
          <a:p>
            <a:endParaRPr lang="en-US" dirty="0"/>
          </a:p>
        </p:txBody>
      </p:sp>
      <p:sp>
        <p:nvSpPr>
          <p:cNvPr id="4" name="Header Placeholder 3"/>
          <p:cNvSpPr>
            <a:spLocks noGrp="1"/>
          </p:cNvSpPr>
          <p:nvPr>
            <p:ph type="hdr" sz="quarter" idx="10"/>
          </p:nvPr>
        </p:nvSpPr>
        <p:spPr/>
        <p:txBody>
          <a:bodyPr/>
          <a:lstStyle/>
          <a:p>
            <a:r>
              <a:rPr lang="en-US"/>
              <a:t>Updated Draft for Review</a:t>
            </a:r>
            <a:endParaRPr lang="en-US" dirty="0"/>
          </a:p>
        </p:txBody>
      </p:sp>
      <p:sp>
        <p:nvSpPr>
          <p:cNvPr id="5" name="Slide Number Placeholder 4"/>
          <p:cNvSpPr>
            <a:spLocks noGrp="1"/>
          </p:cNvSpPr>
          <p:nvPr>
            <p:ph type="sldNum" sz="quarter" idx="11"/>
          </p:nvPr>
        </p:nvSpPr>
        <p:spPr/>
        <p:txBody>
          <a:bodyPr/>
          <a:lstStyle/>
          <a:p>
            <a:fld id="{4E70EBB5-B13A-6547-900C-C8DF921D7567}" type="slidenum">
              <a:rPr lang="en-US" smtClean="0"/>
              <a:pPr/>
              <a:t>15</a:t>
            </a:fld>
            <a:endParaRPr lang="en-US" dirty="0"/>
          </a:p>
        </p:txBody>
      </p:sp>
    </p:spTree>
    <p:extLst>
      <p:ext uri="{BB962C8B-B14F-4D97-AF65-F5344CB8AC3E}">
        <p14:creationId xmlns:p14="http://schemas.microsoft.com/office/powerpoint/2010/main" val="1780019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Must be a Massachusetts public high school</a:t>
            </a:r>
          </a:p>
        </p:txBody>
      </p:sp>
      <p:sp>
        <p:nvSpPr>
          <p:cNvPr id="4" name="Header Placeholder 3"/>
          <p:cNvSpPr>
            <a:spLocks noGrp="1"/>
          </p:cNvSpPr>
          <p:nvPr>
            <p:ph type="hdr" sz="quarter" idx="10"/>
          </p:nvPr>
        </p:nvSpPr>
        <p:spPr/>
        <p:txBody>
          <a:bodyPr/>
          <a:lstStyle/>
          <a:p>
            <a:r>
              <a:rPr lang="en-US"/>
              <a:t>Updated Draft for Review</a:t>
            </a:r>
            <a:endParaRPr lang="en-US" dirty="0"/>
          </a:p>
        </p:txBody>
      </p:sp>
      <p:sp>
        <p:nvSpPr>
          <p:cNvPr id="5" name="Slide Number Placeholder 4"/>
          <p:cNvSpPr>
            <a:spLocks noGrp="1"/>
          </p:cNvSpPr>
          <p:nvPr>
            <p:ph type="sldNum" sz="quarter" idx="11"/>
          </p:nvPr>
        </p:nvSpPr>
        <p:spPr/>
        <p:txBody>
          <a:bodyPr/>
          <a:lstStyle/>
          <a:p>
            <a:fld id="{4E70EBB5-B13A-6547-900C-C8DF921D7567}" type="slidenum">
              <a:rPr lang="en-US" smtClean="0"/>
              <a:pPr/>
              <a:t>16</a:t>
            </a:fld>
            <a:endParaRPr lang="en-US" dirty="0"/>
          </a:p>
        </p:txBody>
      </p:sp>
    </p:spTree>
    <p:extLst>
      <p:ext uri="{BB962C8B-B14F-4D97-AF65-F5344CB8AC3E}">
        <p14:creationId xmlns:p14="http://schemas.microsoft.com/office/powerpoint/2010/main" val="1341665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24</a:t>
            </a:fld>
            <a:endParaRPr lang="zh-CN" altLang="en-US"/>
          </a:p>
        </p:txBody>
      </p:sp>
    </p:spTree>
    <p:extLst>
      <p:ext uri="{BB962C8B-B14F-4D97-AF65-F5344CB8AC3E}">
        <p14:creationId xmlns:p14="http://schemas.microsoft.com/office/powerpoint/2010/main" val="233387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25</a:t>
            </a:fld>
            <a:endParaRPr lang="zh-CN" altLang="en-US"/>
          </a:p>
        </p:txBody>
      </p:sp>
    </p:spTree>
    <p:extLst>
      <p:ext uri="{BB962C8B-B14F-4D97-AF65-F5344CB8AC3E}">
        <p14:creationId xmlns:p14="http://schemas.microsoft.com/office/powerpoint/2010/main" val="11789080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pa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图片 6" descr="ESE logo.">
            <a:extLst>
              <a:ext uri="{FF2B5EF4-FFF2-40B4-BE49-F238E27FC236}">
                <a16:creationId xmlns:a16="http://schemas.microsoft.com/office/drawing/2014/main" id="{C0409D6F-5022-4C54-A665-4417B8EF04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87316" y="5630644"/>
            <a:ext cx="2417368" cy="1175641"/>
          </a:xfrm>
          <a:prstGeom prst="rect">
            <a:avLst/>
          </a:prstGeom>
        </p:spPr>
      </p:pic>
      <p:pic>
        <p:nvPicPr>
          <p:cNvPr id="8" name="图片 7" descr="Massachusetts map.">
            <a:extLst>
              <a:ext uri="{FF2B5EF4-FFF2-40B4-BE49-F238E27FC236}">
                <a16:creationId xmlns:a16="http://schemas.microsoft.com/office/drawing/2014/main" id="{550F10F7-8704-4715-B443-EFB6D73BBCDA}"/>
              </a:ext>
            </a:extLst>
          </p:cNvPr>
          <p:cNvPicPr>
            <a:picLocks noChangeAspect="1"/>
          </p:cNvPicPr>
          <p:nvPr userDrawn="1"/>
        </p:nvPicPr>
        <p:blipFill>
          <a:blip r:embed="rId4" cstate="email">
            <a:duotone>
              <a:prstClr val="black"/>
              <a:schemeClr val="bg1">
                <a:lumMod val="65000"/>
                <a:tint val="45000"/>
                <a:satMod val="400000"/>
              </a:schemeClr>
            </a:duoton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tretch>
            <a:fillRect/>
          </a:stretch>
        </p:blipFill>
        <p:spPr>
          <a:xfrm>
            <a:off x="267128" y="1921878"/>
            <a:ext cx="4068567" cy="2563965"/>
          </a:xfrm>
          <a:prstGeom prst="rect">
            <a:avLst/>
          </a:prstGeom>
          <a:noFill/>
        </p:spPr>
      </p:pic>
      <p:sp>
        <p:nvSpPr>
          <p:cNvPr id="9" name="矩形 8" descr="Colored blackground box.">
            <a:extLst>
              <a:ext uri="{FF2B5EF4-FFF2-40B4-BE49-F238E27FC236}">
                <a16:creationId xmlns:a16="http://schemas.microsoft.com/office/drawing/2014/main" id="{7D512A3C-1A6C-4890-AAF3-6E19AD2E7913}"/>
              </a:ext>
            </a:extLst>
          </p:cNvPr>
          <p:cNvSpPr/>
          <p:nvPr userDrawn="1"/>
        </p:nvSpPr>
        <p:spPr>
          <a:xfrm>
            <a:off x="5301464" y="1921878"/>
            <a:ext cx="6890535" cy="25884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descr="Graphic bar.">
            <a:extLst>
              <a:ext uri="{FF2B5EF4-FFF2-40B4-BE49-F238E27FC236}">
                <a16:creationId xmlns:a16="http://schemas.microsoft.com/office/drawing/2014/main" id="{72CE4073-084A-4342-853D-A4762D8A1AC4}"/>
              </a:ext>
            </a:extLst>
          </p:cNvPr>
          <p:cNvSpPr/>
          <p:nvPr userDrawn="1"/>
        </p:nvSpPr>
        <p:spPr>
          <a:xfrm>
            <a:off x="4952999" y="1921878"/>
            <a:ext cx="173182" cy="25884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A16031F9-E14B-462C-B8F1-B51AFEC42CFC}"/>
              </a:ext>
            </a:extLst>
          </p:cNvPr>
          <p:cNvSpPr>
            <a:spLocks noGrp="1"/>
          </p:cNvSpPr>
          <p:nvPr>
            <p:ph type="ctrTitle" hasCustomPrompt="1"/>
          </p:nvPr>
        </p:nvSpPr>
        <p:spPr>
          <a:xfrm>
            <a:off x="5406654" y="1958196"/>
            <a:ext cx="6678954" cy="1656272"/>
          </a:xfrm>
          <a:noFill/>
        </p:spPr>
        <p:txBody>
          <a:bodyPr wrap="square" rtlCol="0">
            <a:noAutofit/>
          </a:bodyPr>
          <a:lstStyle>
            <a:lvl1pPr>
              <a:defRPr lang="zh-CN" altLang="en-US" sz="4000" b="0" dirty="0">
                <a:solidFill>
                  <a:schemeClr val="bg1"/>
                </a:solidFill>
                <a:latin typeface="Segoe" panose="020B0503040204020203" pitchFamily="34" charset="0"/>
                <a:ea typeface="+mn-ea"/>
                <a:cs typeface="Segoe" panose="020B0503040204020203" pitchFamily="34" charset="0"/>
              </a:defRPr>
            </a:lvl1pPr>
          </a:lstStyle>
          <a:p>
            <a:pPr marL="0" lvl="0"/>
            <a:r>
              <a:rPr lang="en-US" altLang="zh-CN" dirty="0"/>
              <a:t>Place Main Title Here</a:t>
            </a:r>
            <a:endParaRPr lang="zh-CN" altLang="en-US" dirty="0"/>
          </a:p>
        </p:txBody>
      </p:sp>
      <p:sp>
        <p:nvSpPr>
          <p:cNvPr id="3" name="副标题 2">
            <a:extLst>
              <a:ext uri="{FF2B5EF4-FFF2-40B4-BE49-F238E27FC236}">
                <a16:creationId xmlns:a16="http://schemas.microsoft.com/office/drawing/2014/main" id="{1DDA73CA-A448-4132-A3BC-CF4C9ED91A3B}"/>
              </a:ext>
            </a:extLst>
          </p:cNvPr>
          <p:cNvSpPr>
            <a:spLocks noGrp="1"/>
          </p:cNvSpPr>
          <p:nvPr>
            <p:ph type="subTitle" idx="1" hasCustomPrompt="1"/>
          </p:nvPr>
        </p:nvSpPr>
        <p:spPr>
          <a:xfrm>
            <a:off x="5417389" y="3650895"/>
            <a:ext cx="6659592" cy="826214"/>
          </a:xfrm>
          <a:noFill/>
        </p:spPr>
        <p:txBody>
          <a:bodyPr wrap="square" rtlCol="0" anchor="t" anchorCtr="0">
            <a:noAutofit/>
          </a:bodyPr>
          <a:lstStyle>
            <a:lvl1pPr marL="0" indent="0">
              <a:buNone/>
              <a:defRPr lang="zh-CN" altLang="en-US" sz="2400" dirty="0">
                <a:solidFill>
                  <a:schemeClr val="bg1"/>
                </a:solidFill>
                <a:latin typeface="Segoe" panose="020B0503040204020203" pitchFamily="34" charset="0"/>
                <a:cs typeface="Segoe" panose="020B0503040204020203" pitchFamily="34" charset="0"/>
              </a:defRPr>
            </a:lvl1pPr>
          </a:lstStyle>
          <a:p>
            <a:pPr marL="0" lvl="0"/>
            <a:r>
              <a:rPr lang="en-US" altLang="zh-CN" dirty="0"/>
              <a:t>Place Subtitle/Host/Date</a:t>
            </a:r>
            <a:r>
              <a:rPr lang="zh-CN" altLang="en-US" dirty="0"/>
              <a:t> </a:t>
            </a:r>
            <a:r>
              <a:rPr lang="en-US" altLang="zh-CN" dirty="0"/>
              <a:t>Here</a:t>
            </a:r>
            <a:endParaRPr lang="zh-CN" altLang="en-US" dirty="0"/>
          </a:p>
        </p:txBody>
      </p:sp>
    </p:spTree>
    <p:extLst>
      <p:ext uri="{BB962C8B-B14F-4D97-AF65-F5344CB8AC3E}">
        <p14:creationId xmlns:p14="http://schemas.microsoft.com/office/powerpoint/2010/main" val="1534078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with foot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图片 8" descr="The star in the ESE logo.">
            <a:extLst>
              <a:ext uri="{FF2B5EF4-FFF2-40B4-BE49-F238E27FC236}">
                <a16:creationId xmlns:a16="http://schemas.microsoft.com/office/drawing/2014/main" id="{234F7B3A-2AAD-4113-B4B3-FCD9CEE213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5" name="灯片编号占位符 4">
            <a:extLst>
              <a:ext uri="{FF2B5EF4-FFF2-40B4-BE49-F238E27FC236}">
                <a16:creationId xmlns:a16="http://schemas.microsoft.com/office/drawing/2014/main" id="{F9C8EADF-3157-4C1F-BCC9-7C1CFA7B92CB}"/>
              </a:ext>
            </a:extLst>
          </p:cNvPr>
          <p:cNvSpPr>
            <a:spLocks noGrp="1"/>
          </p:cNvSpPr>
          <p:nvPr>
            <p:ph type="sldNum" sz="quarter" idx="12"/>
          </p:nvPr>
        </p:nvSpPr>
        <p:spPr/>
        <p:txBody>
          <a:bodyPr/>
          <a:lstStyle>
            <a:lvl1pPr>
              <a:defRPr>
                <a:solidFill>
                  <a:schemeClr val="tx1"/>
                </a:solidFill>
              </a:defRPr>
            </a:lvl1pPr>
          </a:lstStyle>
          <a:p>
            <a:fld id="{FF27229C-EC7B-4063-A33B-28A5E87E32ED}" type="slidenum">
              <a:rPr lang="zh-CN" altLang="en-US" smtClean="0"/>
              <a:pPr/>
              <a:t>‹#›</a:t>
            </a:fld>
            <a:endParaRPr lang="zh-CN" altLang="en-US" dirty="0"/>
          </a:p>
        </p:txBody>
      </p:sp>
      <p:sp>
        <p:nvSpPr>
          <p:cNvPr id="6" name="TextBox 5"/>
          <p:cNvSpPr txBox="1"/>
          <p:nvPr userDrawn="1"/>
        </p:nvSpPr>
        <p:spPr>
          <a:xfrm>
            <a:off x="239131" y="6356350"/>
            <a:ext cx="7713372" cy="369332"/>
          </a:xfrm>
          <a:prstGeom prst="rect">
            <a:avLst/>
          </a:prstGeom>
          <a:noFill/>
        </p:spPr>
        <p:txBody>
          <a:bodyPr wrap="square" rtlCol="0">
            <a:spAutoFit/>
          </a:bodyPr>
          <a:lstStyle/>
          <a:p>
            <a:r>
              <a:rPr lang="en-US" sz="1200" kern="1200" dirty="0">
                <a:solidFill>
                  <a:schemeClr val="tx1">
                    <a:tint val="75000"/>
                  </a:schemeClr>
                </a:solidFill>
                <a:latin typeface="Segoe"/>
                <a:ea typeface="+mn-ea"/>
                <a:cs typeface="+mn-cs"/>
              </a:rPr>
              <a:t>Massachusetts Department of</a:t>
            </a:r>
            <a:r>
              <a:rPr lang="en-US" baseline="0" dirty="0">
                <a:latin typeface="Segoe"/>
              </a:rPr>
              <a:t> </a:t>
            </a:r>
            <a:r>
              <a:rPr lang="en-US" sz="1200" kern="1200" dirty="0">
                <a:solidFill>
                  <a:schemeClr val="tx1">
                    <a:tint val="75000"/>
                  </a:schemeClr>
                </a:solidFill>
                <a:latin typeface="Segoe"/>
                <a:ea typeface="+mn-ea"/>
                <a:cs typeface="+mn-cs"/>
              </a:rPr>
              <a:t>Elementary</a:t>
            </a:r>
            <a:r>
              <a:rPr lang="en-US" baseline="0" dirty="0">
                <a:latin typeface="Segoe"/>
              </a:rPr>
              <a:t> </a:t>
            </a:r>
            <a:r>
              <a:rPr lang="en-US" sz="1200" kern="1200" dirty="0">
                <a:solidFill>
                  <a:schemeClr val="tx1">
                    <a:tint val="75000"/>
                  </a:schemeClr>
                </a:solidFill>
                <a:latin typeface="Segoe"/>
                <a:ea typeface="+mn-ea"/>
                <a:cs typeface="+mn-cs"/>
              </a:rPr>
              <a:t>and</a:t>
            </a:r>
            <a:r>
              <a:rPr lang="en-US" baseline="0" dirty="0">
                <a:latin typeface="Segoe"/>
              </a:rPr>
              <a:t> </a:t>
            </a:r>
            <a:r>
              <a:rPr lang="en-US" sz="1200" kern="1200" dirty="0">
                <a:solidFill>
                  <a:schemeClr val="tx1">
                    <a:tint val="75000"/>
                  </a:schemeClr>
                </a:solidFill>
                <a:latin typeface="Segoe"/>
                <a:ea typeface="+mn-ea"/>
                <a:cs typeface="+mn-cs"/>
              </a:rPr>
              <a:t>Secondary</a:t>
            </a:r>
            <a:r>
              <a:rPr lang="en-US" baseline="0" dirty="0">
                <a:latin typeface="Segoe"/>
              </a:rPr>
              <a:t> </a:t>
            </a:r>
            <a:r>
              <a:rPr lang="en-US" sz="1200" kern="1200" dirty="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1855884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pa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图片 6" descr="The ESE logo.">
            <a:extLst>
              <a:ext uri="{FF2B5EF4-FFF2-40B4-BE49-F238E27FC236}">
                <a16:creationId xmlns:a16="http://schemas.microsoft.com/office/drawing/2014/main" id="{C0409D6F-5022-4C54-A665-4417B8EF04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87316" y="5630644"/>
            <a:ext cx="2417368" cy="1175641"/>
          </a:xfrm>
          <a:prstGeom prst="rect">
            <a:avLst/>
          </a:prstGeom>
        </p:spPr>
      </p:pic>
      <p:sp>
        <p:nvSpPr>
          <p:cNvPr id="9" name="矩形 8" descr="Colored background box.">
            <a:extLst>
              <a:ext uri="{FF2B5EF4-FFF2-40B4-BE49-F238E27FC236}">
                <a16:creationId xmlns:a16="http://schemas.microsoft.com/office/drawing/2014/main" id="{7D512A3C-1A6C-4890-AAF3-6E19AD2E7913}"/>
              </a:ext>
            </a:extLst>
          </p:cNvPr>
          <p:cNvSpPr/>
          <p:nvPr userDrawn="1"/>
        </p:nvSpPr>
        <p:spPr>
          <a:xfrm>
            <a:off x="0" y="824283"/>
            <a:ext cx="12192000" cy="216457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descr="Colored background box.">
            <a:extLst>
              <a:ext uri="{FF2B5EF4-FFF2-40B4-BE49-F238E27FC236}">
                <a16:creationId xmlns:a16="http://schemas.microsoft.com/office/drawing/2014/main" id="{72CE4073-084A-4342-853D-A4762D8A1AC4}"/>
              </a:ext>
            </a:extLst>
          </p:cNvPr>
          <p:cNvSpPr/>
          <p:nvPr userDrawn="1"/>
        </p:nvSpPr>
        <p:spPr>
          <a:xfrm>
            <a:off x="0" y="2961565"/>
            <a:ext cx="12192000" cy="2110056"/>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Straight Connector 4" descr="White graphic line."/>
          <p:cNvCxnSpPr/>
          <p:nvPr userDrawn="1"/>
        </p:nvCxnSpPr>
        <p:spPr>
          <a:xfrm>
            <a:off x="1992573" y="3734373"/>
            <a:ext cx="82432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0405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page 2">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图片 6" descr="ESE logo.">
            <a:extLst>
              <a:ext uri="{FF2B5EF4-FFF2-40B4-BE49-F238E27FC236}">
                <a16:creationId xmlns:a16="http://schemas.microsoft.com/office/drawing/2014/main" id="{C0409D6F-5022-4C54-A665-4417B8EF04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87316" y="5630644"/>
            <a:ext cx="2417368" cy="1175641"/>
          </a:xfrm>
          <a:prstGeom prst="rect">
            <a:avLst/>
          </a:prstGeom>
        </p:spPr>
      </p:pic>
      <p:pic>
        <p:nvPicPr>
          <p:cNvPr id="8" name="图片 7" descr="Massachusetts map.">
            <a:extLst>
              <a:ext uri="{FF2B5EF4-FFF2-40B4-BE49-F238E27FC236}">
                <a16:creationId xmlns:a16="http://schemas.microsoft.com/office/drawing/2014/main" id="{550F10F7-8704-4715-B443-EFB6D73BBCDA}"/>
              </a:ext>
            </a:extLst>
          </p:cNvPr>
          <p:cNvPicPr>
            <a:picLocks noChangeAspect="1"/>
          </p:cNvPicPr>
          <p:nvPr userDrawn="1"/>
        </p:nvPicPr>
        <p:blipFill>
          <a:blip r:embed="rId4" cstate="email">
            <a:duotone>
              <a:prstClr val="black"/>
              <a:schemeClr val="bg1">
                <a:lumMod val="65000"/>
                <a:tint val="45000"/>
                <a:satMod val="400000"/>
              </a:schemeClr>
            </a:duoton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tretch>
            <a:fillRect/>
          </a:stretch>
        </p:blipFill>
        <p:spPr>
          <a:xfrm>
            <a:off x="267128" y="1921878"/>
            <a:ext cx="4068567" cy="2563965"/>
          </a:xfrm>
          <a:prstGeom prst="rect">
            <a:avLst/>
          </a:prstGeom>
          <a:noFill/>
        </p:spPr>
      </p:pic>
      <p:sp>
        <p:nvSpPr>
          <p:cNvPr id="9" name="矩形 8" descr="Colored blackground box.">
            <a:extLst>
              <a:ext uri="{FF2B5EF4-FFF2-40B4-BE49-F238E27FC236}">
                <a16:creationId xmlns:a16="http://schemas.microsoft.com/office/drawing/2014/main" id="{7D512A3C-1A6C-4890-AAF3-6E19AD2E7913}"/>
              </a:ext>
            </a:extLst>
          </p:cNvPr>
          <p:cNvSpPr/>
          <p:nvPr userDrawn="1"/>
        </p:nvSpPr>
        <p:spPr>
          <a:xfrm>
            <a:off x="5301464" y="1921878"/>
            <a:ext cx="6890535" cy="25884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descr="Graphic bar.">
            <a:extLst>
              <a:ext uri="{FF2B5EF4-FFF2-40B4-BE49-F238E27FC236}">
                <a16:creationId xmlns:a16="http://schemas.microsoft.com/office/drawing/2014/main" id="{72CE4073-084A-4342-853D-A4762D8A1AC4}"/>
              </a:ext>
            </a:extLst>
          </p:cNvPr>
          <p:cNvSpPr/>
          <p:nvPr userDrawn="1"/>
        </p:nvSpPr>
        <p:spPr>
          <a:xfrm>
            <a:off x="4952999" y="1921878"/>
            <a:ext cx="173182" cy="25884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20">
            <a:extLst>
              <a:ext uri="{FF2B5EF4-FFF2-40B4-BE49-F238E27FC236}">
                <a16:creationId xmlns:a16="http://schemas.microsoft.com/office/drawing/2014/main" id="{8E1396B4-19B0-464B-B28D-6834EE0C27C9}"/>
              </a:ext>
            </a:extLst>
          </p:cNvPr>
          <p:cNvSpPr txBox="1"/>
          <p:nvPr userDrawn="1"/>
        </p:nvSpPr>
        <p:spPr>
          <a:xfrm>
            <a:off x="5417537" y="2189724"/>
            <a:ext cx="6672942" cy="2062103"/>
          </a:xfrm>
          <a:prstGeom prst="rect">
            <a:avLst/>
          </a:prstGeom>
          <a:noFill/>
        </p:spPr>
        <p:txBody>
          <a:bodyPr wrap="square" rtlCol="0">
            <a:noAutofit/>
          </a:bodyPr>
          <a:lstStyle/>
          <a:p>
            <a:r>
              <a:rPr lang="en-US" altLang="zh-CN" sz="3200" dirty="0">
                <a:solidFill>
                  <a:schemeClr val="bg1"/>
                </a:solidFill>
                <a:latin typeface="Segoe SemiBold" panose="020B0703040204020203" pitchFamily="34" charset="0"/>
                <a:cs typeface="Segoe SemiBold" panose="020B0703040204020203" pitchFamily="34" charset="0"/>
              </a:rPr>
              <a:t>Place Your Very </a:t>
            </a:r>
            <a:r>
              <a:rPr lang="en-US" altLang="zh-CN" sz="3200" dirty="0" err="1">
                <a:solidFill>
                  <a:schemeClr val="bg1"/>
                </a:solidFill>
                <a:latin typeface="Segoe SemiBold" panose="020B0703040204020203" pitchFamily="34" charset="0"/>
                <a:cs typeface="Segoe SemiBold" panose="020B0703040204020203" pitchFamily="34" charset="0"/>
              </a:rPr>
              <a:t>Very</a:t>
            </a:r>
            <a:r>
              <a:rPr lang="en-US" altLang="zh-CN" sz="3200" dirty="0">
                <a:solidFill>
                  <a:schemeClr val="bg1"/>
                </a:solidFill>
                <a:latin typeface="Segoe SemiBold" panose="020B0703040204020203" pitchFamily="34" charset="0"/>
                <a:cs typeface="Segoe SemiBold" panose="020B0703040204020203" pitchFamily="34" charset="0"/>
              </a:rPr>
              <a:t> </a:t>
            </a:r>
            <a:r>
              <a:rPr lang="en-US" altLang="zh-CN" sz="3200" dirty="0" err="1">
                <a:solidFill>
                  <a:schemeClr val="bg1"/>
                </a:solidFill>
                <a:latin typeface="Segoe SemiBold" panose="020B0703040204020203" pitchFamily="34" charset="0"/>
                <a:cs typeface="Segoe SemiBold" panose="020B0703040204020203" pitchFamily="34" charset="0"/>
              </a:rPr>
              <a:t>Very</a:t>
            </a:r>
            <a:r>
              <a:rPr lang="en-US" altLang="zh-CN" sz="3200" dirty="0">
                <a:solidFill>
                  <a:schemeClr val="bg1"/>
                </a:solidFill>
                <a:latin typeface="Segoe SemiBold" panose="020B0703040204020203" pitchFamily="34" charset="0"/>
                <a:cs typeface="Segoe SemiBold" panose="020B0703040204020203" pitchFamily="34" charset="0"/>
              </a:rPr>
              <a:t> </a:t>
            </a:r>
            <a:r>
              <a:rPr lang="en-US" altLang="zh-CN" sz="3200" dirty="0" err="1">
                <a:solidFill>
                  <a:schemeClr val="bg1"/>
                </a:solidFill>
                <a:latin typeface="Segoe SemiBold" panose="020B0703040204020203" pitchFamily="34" charset="0"/>
                <a:cs typeface="Segoe SemiBold" panose="020B0703040204020203" pitchFamily="34" charset="0"/>
              </a:rPr>
              <a:t>Very</a:t>
            </a:r>
            <a:r>
              <a:rPr lang="en-US" altLang="zh-CN" sz="3200" dirty="0">
                <a:solidFill>
                  <a:schemeClr val="bg1"/>
                </a:solidFill>
                <a:latin typeface="Segoe SemiBold" panose="020B0703040204020203" pitchFamily="34" charset="0"/>
                <a:cs typeface="Segoe SemiBold" panose="020B0703040204020203" pitchFamily="34" charset="0"/>
              </a:rPr>
              <a:t> </a:t>
            </a:r>
            <a:r>
              <a:rPr lang="en-US" altLang="zh-CN" sz="3200" dirty="0" err="1">
                <a:solidFill>
                  <a:schemeClr val="bg1"/>
                </a:solidFill>
                <a:latin typeface="Segoe SemiBold" panose="020B0703040204020203" pitchFamily="34" charset="0"/>
                <a:cs typeface="Segoe SemiBold" panose="020B0703040204020203" pitchFamily="34" charset="0"/>
              </a:rPr>
              <a:t>Very</a:t>
            </a:r>
            <a:r>
              <a:rPr lang="en-US" altLang="zh-CN" sz="3200" dirty="0">
                <a:solidFill>
                  <a:schemeClr val="bg1"/>
                </a:solidFill>
                <a:latin typeface="Segoe SemiBold" panose="020B0703040204020203" pitchFamily="34" charset="0"/>
                <a:cs typeface="Segoe SemiBold" panose="020B0703040204020203" pitchFamily="34" charset="0"/>
              </a:rPr>
              <a:t> </a:t>
            </a:r>
            <a:r>
              <a:rPr lang="en-US" altLang="zh-CN" sz="3200" dirty="0" err="1">
                <a:solidFill>
                  <a:schemeClr val="bg1"/>
                </a:solidFill>
                <a:latin typeface="Segoe SemiBold" panose="020B0703040204020203" pitchFamily="34" charset="0"/>
                <a:cs typeface="Segoe SemiBold" panose="020B0703040204020203" pitchFamily="34" charset="0"/>
              </a:rPr>
              <a:t>Very</a:t>
            </a:r>
            <a:r>
              <a:rPr lang="en-US" altLang="zh-CN" sz="3200" dirty="0">
                <a:solidFill>
                  <a:schemeClr val="bg1"/>
                </a:solidFill>
                <a:latin typeface="Segoe SemiBold" panose="020B0703040204020203" pitchFamily="34" charset="0"/>
                <a:cs typeface="Segoe SemiBold" panose="020B0703040204020203" pitchFamily="34" charset="0"/>
              </a:rPr>
              <a:t> </a:t>
            </a:r>
            <a:r>
              <a:rPr lang="en-US" altLang="zh-CN" sz="3200" dirty="0" err="1">
                <a:solidFill>
                  <a:schemeClr val="bg1"/>
                </a:solidFill>
                <a:latin typeface="Segoe SemiBold" panose="020B0703040204020203" pitchFamily="34" charset="0"/>
                <a:cs typeface="Segoe SemiBold" panose="020B0703040204020203" pitchFamily="34" charset="0"/>
              </a:rPr>
              <a:t>Very</a:t>
            </a:r>
            <a:r>
              <a:rPr lang="en-US" altLang="zh-CN" sz="3200" dirty="0">
                <a:solidFill>
                  <a:schemeClr val="bg1"/>
                </a:solidFill>
                <a:latin typeface="Segoe SemiBold" panose="020B0703040204020203" pitchFamily="34" charset="0"/>
                <a:cs typeface="Segoe SemiBold" panose="020B0703040204020203" pitchFamily="34" charset="0"/>
              </a:rPr>
              <a:t> </a:t>
            </a:r>
            <a:r>
              <a:rPr lang="en-US" altLang="zh-CN" sz="3200" dirty="0" err="1">
                <a:solidFill>
                  <a:schemeClr val="bg1"/>
                </a:solidFill>
                <a:latin typeface="Segoe SemiBold" panose="020B0703040204020203" pitchFamily="34" charset="0"/>
                <a:cs typeface="Segoe SemiBold" panose="020B0703040204020203" pitchFamily="34" charset="0"/>
              </a:rPr>
              <a:t>Very</a:t>
            </a:r>
            <a:r>
              <a:rPr lang="en-US" altLang="zh-CN" sz="3200" dirty="0">
                <a:solidFill>
                  <a:schemeClr val="bg1"/>
                </a:solidFill>
                <a:latin typeface="Segoe SemiBold" panose="020B0703040204020203" pitchFamily="34" charset="0"/>
                <a:cs typeface="Segoe SemiBold" panose="020B0703040204020203" pitchFamily="34" charset="0"/>
              </a:rPr>
              <a:t> </a:t>
            </a:r>
            <a:r>
              <a:rPr lang="en-US" altLang="zh-CN" sz="3200" dirty="0" err="1">
                <a:solidFill>
                  <a:schemeClr val="bg1"/>
                </a:solidFill>
                <a:latin typeface="Segoe SemiBold" panose="020B0703040204020203" pitchFamily="34" charset="0"/>
                <a:cs typeface="Segoe SemiBold" panose="020B0703040204020203" pitchFamily="34" charset="0"/>
              </a:rPr>
              <a:t>Very</a:t>
            </a:r>
            <a:r>
              <a:rPr lang="en-US" altLang="zh-CN" sz="3200" dirty="0">
                <a:solidFill>
                  <a:schemeClr val="bg1"/>
                </a:solidFill>
                <a:latin typeface="Segoe SemiBold" panose="020B0703040204020203" pitchFamily="34" charset="0"/>
                <a:cs typeface="Segoe SemiBold" panose="020B0703040204020203" pitchFamily="34" charset="0"/>
              </a:rPr>
              <a:t> </a:t>
            </a:r>
            <a:r>
              <a:rPr lang="en-US" altLang="zh-CN" sz="3200" dirty="0" err="1">
                <a:solidFill>
                  <a:schemeClr val="bg1"/>
                </a:solidFill>
                <a:latin typeface="Segoe SemiBold" panose="020B0703040204020203" pitchFamily="34" charset="0"/>
                <a:cs typeface="Segoe SemiBold" panose="020B0703040204020203" pitchFamily="34" charset="0"/>
              </a:rPr>
              <a:t>Very</a:t>
            </a:r>
            <a:r>
              <a:rPr lang="en-US" altLang="zh-CN" sz="3200" dirty="0">
                <a:solidFill>
                  <a:schemeClr val="bg1"/>
                </a:solidFill>
                <a:latin typeface="Segoe SemiBold" panose="020B0703040204020203" pitchFamily="34" charset="0"/>
                <a:cs typeface="Segoe SemiBold" panose="020B0703040204020203" pitchFamily="34" charset="0"/>
              </a:rPr>
              <a:t> </a:t>
            </a:r>
            <a:r>
              <a:rPr lang="en-US" altLang="zh-CN" sz="3200" dirty="0" err="1">
                <a:solidFill>
                  <a:schemeClr val="bg1"/>
                </a:solidFill>
                <a:latin typeface="Segoe SemiBold" panose="020B0703040204020203" pitchFamily="34" charset="0"/>
                <a:cs typeface="Segoe SemiBold" panose="020B0703040204020203" pitchFamily="34" charset="0"/>
              </a:rPr>
              <a:t>Very</a:t>
            </a:r>
            <a:r>
              <a:rPr lang="en-US" altLang="zh-CN" sz="3200" dirty="0">
                <a:solidFill>
                  <a:schemeClr val="bg1"/>
                </a:solidFill>
                <a:latin typeface="Segoe SemiBold" panose="020B0703040204020203" pitchFamily="34" charset="0"/>
                <a:cs typeface="Segoe SemiBold" panose="020B0703040204020203" pitchFamily="34" charset="0"/>
              </a:rPr>
              <a:t> </a:t>
            </a:r>
            <a:r>
              <a:rPr lang="en-US" altLang="zh-CN" sz="3200" dirty="0" err="1">
                <a:solidFill>
                  <a:schemeClr val="bg1"/>
                </a:solidFill>
                <a:latin typeface="Segoe SemiBold" panose="020B0703040204020203" pitchFamily="34" charset="0"/>
                <a:cs typeface="Segoe SemiBold" panose="020B0703040204020203" pitchFamily="34" charset="0"/>
              </a:rPr>
              <a:t>Very</a:t>
            </a:r>
            <a:r>
              <a:rPr lang="en-US" altLang="zh-CN" sz="3200" dirty="0">
                <a:solidFill>
                  <a:schemeClr val="bg1"/>
                </a:solidFill>
                <a:latin typeface="Segoe SemiBold" panose="020B0703040204020203" pitchFamily="34" charset="0"/>
                <a:cs typeface="Segoe SemiBold" panose="020B0703040204020203" pitchFamily="34" charset="0"/>
              </a:rPr>
              <a:t> </a:t>
            </a:r>
            <a:r>
              <a:rPr lang="en-US" altLang="zh-CN" sz="3200" dirty="0" err="1">
                <a:solidFill>
                  <a:schemeClr val="bg1"/>
                </a:solidFill>
                <a:latin typeface="Segoe SemiBold" panose="020B0703040204020203" pitchFamily="34" charset="0"/>
                <a:cs typeface="Segoe SemiBold" panose="020B0703040204020203" pitchFamily="34" charset="0"/>
              </a:rPr>
              <a:t>Very</a:t>
            </a:r>
            <a:r>
              <a:rPr lang="en-US" altLang="zh-CN" sz="3200" dirty="0">
                <a:solidFill>
                  <a:schemeClr val="bg1"/>
                </a:solidFill>
                <a:latin typeface="Segoe SemiBold" panose="020B0703040204020203" pitchFamily="34" charset="0"/>
                <a:cs typeface="Segoe SemiBold" panose="020B0703040204020203" pitchFamily="34" charset="0"/>
              </a:rPr>
              <a:t> </a:t>
            </a:r>
            <a:r>
              <a:rPr lang="en-US" altLang="zh-CN" sz="3200" dirty="0" err="1">
                <a:solidFill>
                  <a:schemeClr val="bg1"/>
                </a:solidFill>
                <a:latin typeface="Segoe SemiBold" panose="020B0703040204020203" pitchFamily="34" charset="0"/>
                <a:cs typeface="Segoe SemiBold" panose="020B0703040204020203" pitchFamily="34" charset="0"/>
              </a:rPr>
              <a:t>Very</a:t>
            </a:r>
            <a:r>
              <a:rPr lang="en-US" altLang="zh-CN" sz="3200" dirty="0">
                <a:solidFill>
                  <a:schemeClr val="bg1"/>
                </a:solidFill>
                <a:latin typeface="Segoe SemiBold" panose="020B0703040204020203" pitchFamily="34" charset="0"/>
                <a:cs typeface="Segoe SemiBold" panose="020B0703040204020203" pitchFamily="34" charset="0"/>
              </a:rPr>
              <a:t> </a:t>
            </a:r>
            <a:r>
              <a:rPr lang="en-US" altLang="zh-CN" sz="3200" dirty="0" err="1">
                <a:solidFill>
                  <a:schemeClr val="bg1"/>
                </a:solidFill>
                <a:latin typeface="Segoe SemiBold" panose="020B0703040204020203" pitchFamily="34" charset="0"/>
                <a:cs typeface="Segoe SemiBold" panose="020B0703040204020203" pitchFamily="34" charset="0"/>
              </a:rPr>
              <a:t>Very</a:t>
            </a:r>
            <a:r>
              <a:rPr lang="en-US" altLang="zh-CN" sz="3200" dirty="0">
                <a:solidFill>
                  <a:schemeClr val="bg1"/>
                </a:solidFill>
                <a:latin typeface="Segoe SemiBold" panose="020B0703040204020203" pitchFamily="34" charset="0"/>
                <a:cs typeface="Segoe SemiBold" panose="020B0703040204020203" pitchFamily="34" charset="0"/>
              </a:rPr>
              <a:t> </a:t>
            </a:r>
            <a:r>
              <a:rPr lang="en-US" altLang="zh-CN" sz="3200" dirty="0" err="1">
                <a:solidFill>
                  <a:schemeClr val="bg1"/>
                </a:solidFill>
                <a:latin typeface="Segoe SemiBold" panose="020B0703040204020203" pitchFamily="34" charset="0"/>
                <a:cs typeface="Segoe SemiBold" panose="020B0703040204020203" pitchFamily="34" charset="0"/>
              </a:rPr>
              <a:t>Very</a:t>
            </a:r>
            <a:r>
              <a:rPr lang="en-US" altLang="zh-CN" sz="3200" dirty="0">
                <a:solidFill>
                  <a:schemeClr val="bg1"/>
                </a:solidFill>
                <a:latin typeface="Segoe SemiBold" panose="020B0703040204020203" pitchFamily="34" charset="0"/>
                <a:cs typeface="Segoe SemiBold" panose="020B0703040204020203" pitchFamily="34" charset="0"/>
              </a:rPr>
              <a:t> </a:t>
            </a:r>
            <a:r>
              <a:rPr lang="en-US" altLang="zh-CN" sz="3200" dirty="0" err="1">
                <a:solidFill>
                  <a:schemeClr val="bg1"/>
                </a:solidFill>
                <a:latin typeface="Segoe SemiBold" panose="020B0703040204020203" pitchFamily="34" charset="0"/>
                <a:cs typeface="Segoe SemiBold" panose="020B0703040204020203" pitchFamily="34" charset="0"/>
              </a:rPr>
              <a:t>Very</a:t>
            </a:r>
            <a:r>
              <a:rPr lang="en-US" altLang="zh-CN" sz="3200" dirty="0">
                <a:solidFill>
                  <a:schemeClr val="bg1"/>
                </a:solidFill>
                <a:latin typeface="Segoe SemiBold" panose="020B0703040204020203" pitchFamily="34" charset="0"/>
                <a:cs typeface="Segoe SemiBold" panose="020B0703040204020203" pitchFamily="34" charset="0"/>
              </a:rPr>
              <a:t> Long Main Title Here</a:t>
            </a:r>
            <a:endParaRPr lang="zh-CN" altLang="en-US" sz="3200" dirty="0">
              <a:solidFill>
                <a:schemeClr val="bg1"/>
              </a:solidFill>
              <a:latin typeface="Segoe SemiBold" panose="020B0703040204020203" pitchFamily="34" charset="0"/>
              <a:cs typeface="Segoe SemiBold" panose="020B0703040204020203" pitchFamily="34" charset="0"/>
            </a:endParaRPr>
          </a:p>
        </p:txBody>
      </p:sp>
      <p:sp>
        <p:nvSpPr>
          <p:cNvPr id="12" name="文本框 21">
            <a:extLst>
              <a:ext uri="{FF2B5EF4-FFF2-40B4-BE49-F238E27FC236}">
                <a16:creationId xmlns:a16="http://schemas.microsoft.com/office/drawing/2014/main" id="{A6AA5C36-C54D-41A3-A64E-9114483887CE}"/>
              </a:ext>
            </a:extLst>
          </p:cNvPr>
          <p:cNvSpPr txBox="1"/>
          <p:nvPr userDrawn="1"/>
        </p:nvSpPr>
        <p:spPr>
          <a:xfrm>
            <a:off x="5417537" y="4552460"/>
            <a:ext cx="6672942" cy="461665"/>
          </a:xfrm>
          <a:prstGeom prst="rect">
            <a:avLst/>
          </a:prstGeom>
          <a:noFill/>
        </p:spPr>
        <p:txBody>
          <a:bodyPr wrap="square" rtlCol="0">
            <a:noAutofit/>
          </a:bodyPr>
          <a:lstStyle/>
          <a:p>
            <a:r>
              <a:rPr lang="en-US" altLang="zh-CN" sz="2400" dirty="0">
                <a:solidFill>
                  <a:schemeClr val="accent1">
                    <a:lumMod val="50000"/>
                  </a:schemeClr>
                </a:solidFill>
                <a:latin typeface="Segoe" panose="020B0503040204020203" pitchFamily="34" charset="0"/>
                <a:cs typeface="Segoe" panose="020B0503040204020203" pitchFamily="34" charset="0"/>
              </a:rPr>
              <a:t>Place Subtitle/Host/Date Here</a:t>
            </a:r>
            <a:endParaRPr lang="zh-CN" altLang="en-US" sz="2400" dirty="0">
              <a:solidFill>
                <a:schemeClr val="accent1">
                  <a:lumMod val="50000"/>
                </a:schemeClr>
              </a:solidFill>
              <a:latin typeface="Segoe" panose="020B0503040204020203" pitchFamily="34" charset="0"/>
              <a:cs typeface="Segoe" panose="020B0503040204020203" pitchFamily="34" charset="0"/>
            </a:endParaRPr>
          </a:p>
        </p:txBody>
      </p:sp>
    </p:spTree>
    <p:extLst>
      <p:ext uri="{BB962C8B-B14F-4D97-AF65-F5344CB8AC3E}">
        <p14:creationId xmlns:p14="http://schemas.microsoft.com/office/powerpoint/2010/main" val="1534078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Content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矩形 4" descr="Colored background box.">
            <a:extLst>
              <a:ext uri="{FF2B5EF4-FFF2-40B4-BE49-F238E27FC236}">
                <a16:creationId xmlns:a16="http://schemas.microsoft.com/office/drawing/2014/main" id="{70FF4C12-B5A4-42EB-A0E1-FD89DCFAC495}"/>
              </a:ext>
            </a:extLst>
          </p:cNvPr>
          <p:cNvSpPr/>
          <p:nvPr userDrawn="1"/>
        </p:nvSpPr>
        <p:spPr>
          <a:xfrm>
            <a:off x="1" y="-1"/>
            <a:ext cx="2807594" cy="685800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079583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Secti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矩形 4" descr="Colored background box.">
            <a:extLst>
              <a:ext uri="{FF2B5EF4-FFF2-40B4-BE49-F238E27FC236}">
                <a16:creationId xmlns:a16="http://schemas.microsoft.com/office/drawing/2014/main" id="{70FF4C12-B5A4-42EB-A0E1-FD89DCFAC495}"/>
              </a:ext>
            </a:extLst>
          </p:cNvPr>
          <p:cNvSpPr/>
          <p:nvPr userDrawn="1"/>
        </p:nvSpPr>
        <p:spPr>
          <a:xfrm>
            <a:off x="1" y="1948543"/>
            <a:ext cx="2034861" cy="2002971"/>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3731075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ext-one column bullet points">
    <p:spTree>
      <p:nvGrpSpPr>
        <p:cNvPr id="1" name=""/>
        <p:cNvGrpSpPr/>
        <p:nvPr/>
      </p:nvGrpSpPr>
      <p:grpSpPr>
        <a:xfrm>
          <a:off x="0" y="0"/>
          <a:ext cx="0" cy="0"/>
          <a:chOff x="0" y="0"/>
          <a:chExt cx="0" cy="0"/>
        </a:xfrm>
      </p:grpSpPr>
      <p:pic>
        <p:nvPicPr>
          <p:cNvPr id="8" name="图片 7" descr="The star in the ESE logo.">
            <a:extLst>
              <a:ext uri="{FF2B5EF4-FFF2-40B4-BE49-F238E27FC236}">
                <a16:creationId xmlns:a16="http://schemas.microsoft.com/office/drawing/2014/main" id="{0A84CDFA-79F7-4BA0-98A7-CE6AD7E69B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7" name="矩形 6" descr="Colored background box.">
            <a:extLst>
              <a:ext uri="{FF2B5EF4-FFF2-40B4-BE49-F238E27FC236}">
                <a16:creationId xmlns:a16="http://schemas.microsoft.com/office/drawing/2014/main" id="{A875BDB0-8CE9-4FCF-818B-C21A2BF5A21B}"/>
              </a:ext>
            </a:extLst>
          </p:cNvPr>
          <p:cNvSpPr/>
          <p:nvPr userDrawn="1"/>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ond box.">
            <a:extLst>
              <a:ext uri="{FF2B5EF4-FFF2-40B4-BE49-F238E27FC236}">
                <a16:creationId xmlns:a16="http://schemas.microsoft.com/office/drawing/2014/main" id="{5DF00629-F578-459E-B808-C056CC098EE1}"/>
              </a:ext>
            </a:extLst>
          </p:cNvPr>
          <p:cNvSpPr/>
          <p:nvPr userDrawn="1"/>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73DEFAAE-AB64-48F2-AA3E-533A2C1271E0}"/>
              </a:ext>
            </a:extLst>
          </p:cNvPr>
          <p:cNvSpPr>
            <a:spLocks noGrp="1"/>
          </p:cNvSpPr>
          <p:nvPr>
            <p:ph type="title" hasCustomPrompt="1"/>
          </p:nvPr>
        </p:nvSpPr>
        <p:spPr>
          <a:xfrm>
            <a:off x="567743" y="288925"/>
            <a:ext cx="11370972" cy="679905"/>
          </a:xfrm>
        </p:spPr>
        <p:txBody>
          <a:bodyPr>
            <a:noAutofit/>
          </a:bodyPr>
          <a:lstStyle>
            <a:lvl1pPr>
              <a:defRPr sz="3000">
                <a:solidFill>
                  <a:schemeClr val="bg1"/>
                </a:solidFill>
                <a:latin typeface="Segoe UI Semibold" panose="020B0702040204020203" pitchFamily="34" charset="0"/>
                <a:cs typeface="Segoe UI Semibold" panose="020B0702040204020203" pitchFamily="34" charset="0"/>
              </a:defRPr>
            </a:lvl1pPr>
          </a:lstStyle>
          <a:p>
            <a:r>
              <a:rPr lang="en-US" altLang="zh-CN" dirty="0"/>
              <a:t>Click here to edit title</a:t>
            </a:r>
            <a:endParaRPr lang="zh-CN" altLang="en-US" dirty="0"/>
          </a:p>
        </p:txBody>
      </p:sp>
      <p:sp>
        <p:nvSpPr>
          <p:cNvPr id="3" name="内容占位符 2">
            <a:extLst>
              <a:ext uri="{FF2B5EF4-FFF2-40B4-BE49-F238E27FC236}">
                <a16:creationId xmlns:a16="http://schemas.microsoft.com/office/drawing/2014/main" id="{35FFD893-9645-4ABA-BC18-4957569298FB}"/>
              </a:ext>
            </a:extLst>
          </p:cNvPr>
          <p:cNvSpPr>
            <a:spLocks noGrp="1"/>
          </p:cNvSpPr>
          <p:nvPr>
            <p:ph idx="1" hasCustomPrompt="1"/>
          </p:nvPr>
        </p:nvSpPr>
        <p:spPr>
          <a:xfrm>
            <a:off x="567743" y="1230403"/>
            <a:ext cx="11370972" cy="5049746"/>
          </a:xfrm>
        </p:spPr>
        <p:txBody>
          <a:bodyPr>
            <a:noAutofit/>
          </a:bodyPr>
          <a:lstStyle>
            <a:lvl1pPr marL="228600" indent="-228600">
              <a:lnSpc>
                <a:spcPct val="100000"/>
              </a:lnSpc>
              <a:spcAft>
                <a:spcPts val="0"/>
              </a:spcAft>
              <a:buClr>
                <a:srgbClr val="E38526"/>
              </a:buClr>
              <a:buFont typeface="Arial" panose="020B0604020202020204" pitchFamily="34" charset="0"/>
              <a:buChar char="•"/>
              <a:defRPr sz="3200" baseline="0">
                <a:solidFill>
                  <a:schemeClr val="accent1">
                    <a:lumMod val="50000"/>
                  </a:schemeClr>
                </a:solidFill>
                <a:latin typeface="Segoe UI" panose="020B0502040204020203" pitchFamily="34" charset="0"/>
                <a:cs typeface="Segoe UI" panose="020B0502040204020203" pitchFamily="34" charset="0"/>
              </a:defRPr>
            </a:lvl1pPr>
            <a:lvl2pPr marL="736600" indent="-279400">
              <a:lnSpc>
                <a:spcPct val="100000"/>
              </a:lnSpc>
              <a:spcAft>
                <a:spcPts val="0"/>
              </a:spcAft>
              <a:buClr>
                <a:srgbClr val="E38526"/>
              </a:buClr>
              <a:buFont typeface="Courier New" panose="02070309020205020404" pitchFamily="49" charset="0"/>
              <a:buChar char="o"/>
              <a:defRPr sz="2800">
                <a:solidFill>
                  <a:schemeClr val="accent1">
                    <a:lumMod val="50000"/>
                  </a:schemeClr>
                </a:solidFill>
                <a:latin typeface="Segoe UI" panose="020B0502040204020203" pitchFamily="34" charset="0"/>
                <a:cs typeface="Segoe UI" panose="020B0502040204020203" pitchFamily="34" charset="0"/>
              </a:defRPr>
            </a:lvl2pPr>
            <a:lvl3pPr marL="1143000" indent="-228600">
              <a:lnSpc>
                <a:spcPct val="100000"/>
              </a:lnSpc>
              <a:spcAft>
                <a:spcPts val="0"/>
              </a:spcAft>
              <a:buClr>
                <a:srgbClr val="E38526"/>
              </a:buClr>
              <a:buFont typeface="Wingdings" panose="05000000000000000000" pitchFamily="2" charset="2"/>
              <a:buChar char="§"/>
              <a:defRPr sz="2400">
                <a:solidFill>
                  <a:schemeClr val="accent1">
                    <a:lumMod val="50000"/>
                  </a:schemeClr>
                </a:solidFill>
                <a:latin typeface="Segoe UI" panose="020B0502040204020203" pitchFamily="34" charset="0"/>
                <a:cs typeface="Segoe UI" panose="020B0502040204020203" pitchFamily="34" charset="0"/>
              </a:defRPr>
            </a:lvl3pPr>
            <a:lvl4pPr marL="1651000" indent="-279400">
              <a:lnSpc>
                <a:spcPct val="100000"/>
              </a:lnSpc>
              <a:spcAft>
                <a:spcPts val="0"/>
              </a:spcAft>
              <a:buClr>
                <a:srgbClr val="E38526"/>
              </a:buClr>
              <a:buFont typeface="Wingdings" panose="05000000000000000000" pitchFamily="2" charset="2"/>
              <a:buChar char="Ø"/>
              <a:defRPr sz="2000">
                <a:solidFill>
                  <a:schemeClr val="accent1">
                    <a:lumMod val="50000"/>
                  </a:schemeClr>
                </a:solidFill>
                <a:latin typeface="Segoe UI" panose="020B0502040204020203" pitchFamily="34" charset="0"/>
                <a:cs typeface="Segoe UI" panose="020B0502040204020203" pitchFamily="34" charset="0"/>
              </a:defRPr>
            </a:lvl4pPr>
            <a:lvl5pPr marL="2116138" indent="-287338">
              <a:lnSpc>
                <a:spcPct val="100000"/>
              </a:lnSpc>
              <a:spcAft>
                <a:spcPts val="0"/>
              </a:spcAft>
              <a:buClr>
                <a:srgbClr val="E38526"/>
              </a:buClr>
              <a:buFont typeface="Wingdings" panose="05000000000000000000" pitchFamily="2" charset="2"/>
              <a:buChar char="v"/>
              <a:defRPr sz="20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dirty="0"/>
              <a:t>Click here to edit bullet points</a:t>
            </a:r>
            <a:endParaRPr lang="zh-CN" altLang="en-US" dirty="0"/>
          </a:p>
          <a:p>
            <a:pPr lvl="1"/>
            <a:r>
              <a:rPr lang="en-US" altLang="zh-CN" dirty="0"/>
              <a:t>Second level</a:t>
            </a:r>
            <a:endParaRPr lang="zh-CN" altLang="en-US" dirty="0"/>
          </a:p>
          <a:p>
            <a:pPr lvl="2"/>
            <a:r>
              <a:rPr lang="en-US" altLang="zh-CN" dirty="0"/>
              <a:t>Third level</a:t>
            </a:r>
            <a:endParaRPr lang="zh-CN" altLang="en-US" dirty="0"/>
          </a:p>
          <a:p>
            <a:pPr lvl="3"/>
            <a:r>
              <a:rPr lang="en-US" altLang="zh-CN" dirty="0"/>
              <a:t>Fourth level</a:t>
            </a:r>
            <a:endParaRPr lang="zh-CN" altLang="en-US" dirty="0"/>
          </a:p>
          <a:p>
            <a:pPr lvl="4"/>
            <a:r>
              <a:rPr lang="en-US" altLang="zh-CN" dirty="0"/>
              <a:t>Fifth level</a:t>
            </a:r>
            <a:endParaRPr lang="zh-CN" altLang="en-US" dirty="0"/>
          </a:p>
        </p:txBody>
      </p:sp>
      <p:sp>
        <p:nvSpPr>
          <p:cNvPr id="12" name="Slide Number Placeholder 11"/>
          <p:cNvSpPr>
            <a:spLocks noGrp="1"/>
          </p:cNvSpPr>
          <p:nvPr>
            <p:ph type="sldNum" sz="quarter" idx="12"/>
          </p:nvPr>
        </p:nvSpPr>
        <p:spPr/>
        <p:txBody>
          <a:bodyPr/>
          <a:lstStyle>
            <a:lvl1pPr>
              <a:defRPr>
                <a:solidFill>
                  <a:schemeClr val="tx1"/>
                </a:solidFill>
              </a:defRPr>
            </a:lvl1pPr>
          </a:lstStyle>
          <a:p>
            <a:fld id="{FF27229C-EC7B-4063-A33B-28A5E87E32ED}" type="slidenum">
              <a:rPr lang="zh-CN" altLang="en-US" smtClean="0"/>
              <a:pPr/>
              <a:t>‹#›</a:t>
            </a:fld>
            <a:endParaRPr lang="zh-CN" altLang="en-US" dirty="0"/>
          </a:p>
        </p:txBody>
      </p:sp>
      <p:sp>
        <p:nvSpPr>
          <p:cNvPr id="4" name="TextBox 3"/>
          <p:cNvSpPr txBox="1"/>
          <p:nvPr userDrawn="1"/>
        </p:nvSpPr>
        <p:spPr>
          <a:xfrm>
            <a:off x="250371" y="6356350"/>
            <a:ext cx="7713372" cy="369332"/>
          </a:xfrm>
          <a:prstGeom prst="rect">
            <a:avLst/>
          </a:prstGeom>
          <a:noFill/>
        </p:spPr>
        <p:txBody>
          <a:bodyPr wrap="square" rtlCol="0">
            <a:spAutoFit/>
          </a:bodyPr>
          <a:lstStyle/>
          <a:p>
            <a:r>
              <a:rPr lang="en-US" sz="1200" kern="1200" dirty="0">
                <a:solidFill>
                  <a:schemeClr val="tx1">
                    <a:tint val="75000"/>
                  </a:schemeClr>
                </a:solidFill>
                <a:latin typeface="Segoe"/>
                <a:ea typeface="+mn-ea"/>
                <a:cs typeface="+mn-cs"/>
              </a:rPr>
              <a:t>Massachusetts Department of</a:t>
            </a:r>
            <a:r>
              <a:rPr lang="en-US" baseline="0" dirty="0">
                <a:latin typeface="Segoe"/>
              </a:rPr>
              <a:t> </a:t>
            </a:r>
            <a:r>
              <a:rPr lang="en-US" sz="1200" kern="1200" dirty="0">
                <a:solidFill>
                  <a:schemeClr val="tx1">
                    <a:tint val="75000"/>
                  </a:schemeClr>
                </a:solidFill>
                <a:latin typeface="Segoe"/>
                <a:ea typeface="+mn-ea"/>
                <a:cs typeface="+mn-cs"/>
              </a:rPr>
              <a:t>Elementary</a:t>
            </a:r>
            <a:r>
              <a:rPr lang="en-US" baseline="0" dirty="0">
                <a:latin typeface="Segoe"/>
              </a:rPr>
              <a:t> </a:t>
            </a:r>
            <a:r>
              <a:rPr lang="en-US" sz="1200" kern="1200" dirty="0">
                <a:solidFill>
                  <a:schemeClr val="tx1">
                    <a:tint val="75000"/>
                  </a:schemeClr>
                </a:solidFill>
                <a:latin typeface="Segoe"/>
                <a:ea typeface="+mn-ea"/>
                <a:cs typeface="+mn-cs"/>
              </a:rPr>
              <a:t>and</a:t>
            </a:r>
            <a:r>
              <a:rPr lang="en-US" baseline="0" dirty="0">
                <a:latin typeface="Segoe"/>
              </a:rPr>
              <a:t> </a:t>
            </a:r>
            <a:r>
              <a:rPr lang="en-US" sz="1200" kern="1200" dirty="0">
                <a:solidFill>
                  <a:schemeClr val="tx1">
                    <a:tint val="75000"/>
                  </a:schemeClr>
                </a:solidFill>
                <a:latin typeface="Segoe"/>
                <a:ea typeface="+mn-ea"/>
                <a:cs typeface="+mn-cs"/>
              </a:rPr>
              <a:t>Secondary</a:t>
            </a:r>
            <a:r>
              <a:rPr lang="en-US" baseline="0" dirty="0">
                <a:latin typeface="Segoe"/>
              </a:rPr>
              <a:t> </a:t>
            </a:r>
            <a:r>
              <a:rPr lang="en-US" sz="1200" kern="1200" dirty="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1491513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ext-one column numbering list">
    <p:spTree>
      <p:nvGrpSpPr>
        <p:cNvPr id="1" name=""/>
        <p:cNvGrpSpPr/>
        <p:nvPr/>
      </p:nvGrpSpPr>
      <p:grpSpPr>
        <a:xfrm>
          <a:off x="0" y="0"/>
          <a:ext cx="0" cy="0"/>
          <a:chOff x="0" y="0"/>
          <a:chExt cx="0" cy="0"/>
        </a:xfrm>
      </p:grpSpPr>
      <p:pic>
        <p:nvPicPr>
          <p:cNvPr id="8" name="图片 7" descr="The star in the ESE logo">
            <a:extLst>
              <a:ext uri="{FF2B5EF4-FFF2-40B4-BE49-F238E27FC236}">
                <a16:creationId xmlns:a16="http://schemas.microsoft.com/office/drawing/2014/main" id="{0A84CDFA-79F7-4BA0-98A7-CE6AD7E69B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7" name="矩形 6" descr="Colored background box.">
            <a:extLst>
              <a:ext uri="{FF2B5EF4-FFF2-40B4-BE49-F238E27FC236}">
                <a16:creationId xmlns:a16="http://schemas.microsoft.com/office/drawing/2014/main" id="{A875BDB0-8CE9-4FCF-818B-C21A2BF5A21B}"/>
              </a:ext>
            </a:extLst>
          </p:cNvPr>
          <p:cNvSpPr/>
          <p:nvPr userDrawn="1"/>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nd box.">
            <a:extLst>
              <a:ext uri="{FF2B5EF4-FFF2-40B4-BE49-F238E27FC236}">
                <a16:creationId xmlns:a16="http://schemas.microsoft.com/office/drawing/2014/main" id="{5DF00629-F578-459E-B808-C056CC098EE1}"/>
              </a:ext>
            </a:extLst>
          </p:cNvPr>
          <p:cNvSpPr/>
          <p:nvPr userDrawn="1"/>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73DEFAAE-AB64-48F2-AA3E-533A2C1271E0}"/>
              </a:ext>
            </a:extLst>
          </p:cNvPr>
          <p:cNvSpPr>
            <a:spLocks noGrp="1"/>
          </p:cNvSpPr>
          <p:nvPr>
            <p:ph type="title" hasCustomPrompt="1"/>
          </p:nvPr>
        </p:nvSpPr>
        <p:spPr>
          <a:xfrm>
            <a:off x="567743" y="288925"/>
            <a:ext cx="11370972" cy="679905"/>
          </a:xfrm>
        </p:spPr>
        <p:txBody>
          <a:bodyPr>
            <a:noAutofit/>
          </a:bodyPr>
          <a:lstStyle>
            <a:lvl1pPr>
              <a:defRPr sz="3000">
                <a:solidFill>
                  <a:schemeClr val="bg1"/>
                </a:solidFill>
                <a:latin typeface="Segoe UI Semibold" panose="020B0702040204020203" pitchFamily="34" charset="0"/>
                <a:cs typeface="Segoe UI Semibold" panose="020B0702040204020203" pitchFamily="34" charset="0"/>
              </a:defRPr>
            </a:lvl1pPr>
          </a:lstStyle>
          <a:p>
            <a:r>
              <a:rPr lang="en-US" altLang="zh-CN" dirty="0"/>
              <a:t>Click here to edit title</a:t>
            </a:r>
            <a:endParaRPr lang="zh-CN" altLang="en-US" dirty="0"/>
          </a:p>
        </p:txBody>
      </p:sp>
      <p:sp>
        <p:nvSpPr>
          <p:cNvPr id="3" name="内容占位符 2">
            <a:extLst>
              <a:ext uri="{FF2B5EF4-FFF2-40B4-BE49-F238E27FC236}">
                <a16:creationId xmlns:a16="http://schemas.microsoft.com/office/drawing/2014/main" id="{35FFD893-9645-4ABA-BC18-4957569298FB}"/>
              </a:ext>
            </a:extLst>
          </p:cNvPr>
          <p:cNvSpPr>
            <a:spLocks noGrp="1"/>
          </p:cNvSpPr>
          <p:nvPr>
            <p:ph idx="1" hasCustomPrompt="1"/>
          </p:nvPr>
        </p:nvSpPr>
        <p:spPr>
          <a:xfrm>
            <a:off x="567743" y="1230403"/>
            <a:ext cx="11370972" cy="5049746"/>
          </a:xfrm>
        </p:spPr>
        <p:txBody>
          <a:bodyPr>
            <a:noAutofit/>
          </a:bodyPr>
          <a:lstStyle>
            <a:lvl1pPr marL="514350" indent="-514350">
              <a:lnSpc>
                <a:spcPct val="100000"/>
              </a:lnSpc>
              <a:spcBef>
                <a:spcPts val="0"/>
              </a:spcBef>
              <a:spcAft>
                <a:spcPts val="0"/>
              </a:spcAft>
              <a:buClr>
                <a:srgbClr val="E38526"/>
              </a:buClr>
              <a:buFont typeface="+mj-lt"/>
              <a:buAutoNum type="arabicPeriod"/>
              <a:defRPr sz="3200" baseline="0">
                <a:solidFill>
                  <a:schemeClr val="accent1">
                    <a:lumMod val="50000"/>
                  </a:schemeClr>
                </a:solidFill>
                <a:latin typeface="Segoe UI" panose="020B0502040204020203" pitchFamily="34" charset="0"/>
                <a:cs typeface="Segoe UI" panose="020B0502040204020203" pitchFamily="34" charset="0"/>
              </a:defRPr>
            </a:lvl1pPr>
            <a:lvl2pPr marL="685800" indent="-228600">
              <a:buClr>
                <a:srgbClr val="E38526"/>
              </a:buClr>
              <a:buFont typeface="Courier New" panose="02070309020205020404" pitchFamily="49" charset="0"/>
              <a:buChar char="o"/>
              <a:defRPr sz="2800">
                <a:solidFill>
                  <a:schemeClr val="accent1">
                    <a:lumMod val="50000"/>
                  </a:schemeClr>
                </a:solidFill>
                <a:latin typeface="Segoe UI" panose="020B0502040204020203" pitchFamily="34" charset="0"/>
                <a:cs typeface="Segoe UI" panose="020B0502040204020203" pitchFamily="34" charset="0"/>
              </a:defRPr>
            </a:lvl2pPr>
            <a:lvl3pPr marL="1143000" indent="-228600">
              <a:buClr>
                <a:srgbClr val="E38526"/>
              </a:buClr>
              <a:buFont typeface="Wingdings" panose="05000000000000000000" pitchFamily="2" charset="2"/>
              <a:buChar char="§"/>
              <a:defRPr sz="2400">
                <a:solidFill>
                  <a:schemeClr val="accent1">
                    <a:lumMod val="50000"/>
                  </a:schemeClr>
                </a:solidFill>
                <a:latin typeface="Segoe UI" panose="020B0502040204020203" pitchFamily="34" charset="0"/>
                <a:cs typeface="Segoe UI" panose="020B0502040204020203" pitchFamily="34" charset="0"/>
              </a:defRPr>
            </a:lvl3pPr>
            <a:lvl4pPr marL="1600200" indent="-228600">
              <a:buClr>
                <a:srgbClr val="E38526"/>
              </a:buClr>
              <a:buFont typeface="Wingdings" panose="05000000000000000000" pitchFamily="2" charset="2"/>
              <a:buChar char="Ø"/>
              <a:defRPr sz="2000">
                <a:solidFill>
                  <a:schemeClr val="accent1">
                    <a:lumMod val="50000"/>
                  </a:schemeClr>
                </a:solidFill>
                <a:latin typeface="Segoe UI" panose="020B0502040204020203" pitchFamily="34" charset="0"/>
                <a:cs typeface="Segoe UI" panose="020B0502040204020203" pitchFamily="34" charset="0"/>
              </a:defRPr>
            </a:lvl4pPr>
            <a:lvl5pPr marL="2057400" indent="-228600">
              <a:buClr>
                <a:srgbClr val="E38526"/>
              </a:buClr>
              <a:buFont typeface="Wingdings" panose="05000000000000000000" pitchFamily="2" charset="2"/>
              <a:buChar char="v"/>
              <a:defRPr sz="20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dirty="0"/>
              <a:t>Click here to create numbering list</a:t>
            </a:r>
          </a:p>
        </p:txBody>
      </p:sp>
      <p:sp>
        <p:nvSpPr>
          <p:cNvPr id="12" name="Slide Number Placeholder 11"/>
          <p:cNvSpPr>
            <a:spLocks noGrp="1"/>
          </p:cNvSpPr>
          <p:nvPr>
            <p:ph type="sldNum" sz="quarter" idx="12"/>
          </p:nvPr>
        </p:nvSpPr>
        <p:spPr/>
        <p:txBody>
          <a:bodyPr/>
          <a:lstStyle>
            <a:lvl1pPr>
              <a:defRPr>
                <a:solidFill>
                  <a:schemeClr val="tx1"/>
                </a:solidFill>
              </a:defRPr>
            </a:lvl1pPr>
          </a:lstStyle>
          <a:p>
            <a:fld id="{FF27229C-EC7B-4063-A33B-28A5E87E32ED}" type="slidenum">
              <a:rPr lang="zh-CN" altLang="en-US" smtClean="0"/>
              <a:pPr/>
              <a:t>‹#›</a:t>
            </a:fld>
            <a:endParaRPr lang="zh-CN" altLang="en-US" dirty="0"/>
          </a:p>
        </p:txBody>
      </p:sp>
      <p:sp>
        <p:nvSpPr>
          <p:cNvPr id="4" name="TextBox 3"/>
          <p:cNvSpPr txBox="1"/>
          <p:nvPr userDrawn="1"/>
        </p:nvSpPr>
        <p:spPr>
          <a:xfrm>
            <a:off x="250371" y="6356350"/>
            <a:ext cx="7713372" cy="369332"/>
          </a:xfrm>
          <a:prstGeom prst="rect">
            <a:avLst/>
          </a:prstGeom>
          <a:noFill/>
        </p:spPr>
        <p:txBody>
          <a:bodyPr wrap="square" rtlCol="0">
            <a:spAutoFit/>
          </a:bodyPr>
          <a:lstStyle/>
          <a:p>
            <a:r>
              <a:rPr lang="en-US" sz="1200" kern="1200" dirty="0">
                <a:solidFill>
                  <a:schemeClr val="tx1">
                    <a:tint val="75000"/>
                  </a:schemeClr>
                </a:solidFill>
                <a:latin typeface="Segoe"/>
                <a:ea typeface="+mn-ea"/>
                <a:cs typeface="+mn-cs"/>
              </a:rPr>
              <a:t>Massachusetts Department of</a:t>
            </a:r>
            <a:r>
              <a:rPr lang="en-US" baseline="0" dirty="0">
                <a:latin typeface="Segoe"/>
              </a:rPr>
              <a:t> </a:t>
            </a:r>
            <a:r>
              <a:rPr lang="en-US" sz="1200" kern="1200" dirty="0">
                <a:solidFill>
                  <a:schemeClr val="tx1">
                    <a:tint val="75000"/>
                  </a:schemeClr>
                </a:solidFill>
                <a:latin typeface="Segoe"/>
                <a:ea typeface="+mn-ea"/>
                <a:cs typeface="+mn-cs"/>
              </a:rPr>
              <a:t>Elementary</a:t>
            </a:r>
            <a:r>
              <a:rPr lang="en-US" baseline="0" dirty="0">
                <a:latin typeface="Segoe"/>
              </a:rPr>
              <a:t> </a:t>
            </a:r>
            <a:r>
              <a:rPr lang="en-US" sz="1200" kern="1200" dirty="0">
                <a:solidFill>
                  <a:schemeClr val="tx1">
                    <a:tint val="75000"/>
                  </a:schemeClr>
                </a:solidFill>
                <a:latin typeface="Segoe"/>
                <a:ea typeface="+mn-ea"/>
                <a:cs typeface="+mn-cs"/>
              </a:rPr>
              <a:t>and</a:t>
            </a:r>
            <a:r>
              <a:rPr lang="en-US" baseline="0" dirty="0">
                <a:latin typeface="Segoe"/>
              </a:rPr>
              <a:t> </a:t>
            </a:r>
            <a:r>
              <a:rPr lang="en-US" sz="1200" kern="1200" dirty="0">
                <a:solidFill>
                  <a:schemeClr val="tx1">
                    <a:tint val="75000"/>
                  </a:schemeClr>
                </a:solidFill>
                <a:latin typeface="Segoe"/>
                <a:ea typeface="+mn-ea"/>
                <a:cs typeface="+mn-cs"/>
              </a:rPr>
              <a:t>Secondary</a:t>
            </a:r>
            <a:r>
              <a:rPr lang="en-US" baseline="0" dirty="0">
                <a:latin typeface="Segoe"/>
              </a:rPr>
              <a:t> </a:t>
            </a:r>
            <a:r>
              <a:rPr lang="en-US" sz="1200" kern="1200" dirty="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2267926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two columns">
    <p:spTree>
      <p:nvGrpSpPr>
        <p:cNvPr id="1" name=""/>
        <p:cNvGrpSpPr/>
        <p:nvPr/>
      </p:nvGrpSpPr>
      <p:grpSpPr>
        <a:xfrm>
          <a:off x="0" y="0"/>
          <a:ext cx="0" cy="0"/>
          <a:chOff x="0" y="0"/>
          <a:chExt cx="0" cy="0"/>
        </a:xfrm>
      </p:grpSpPr>
      <p:pic>
        <p:nvPicPr>
          <p:cNvPr id="13" name="图片 7" descr="The star in the ESE logo.">
            <a:extLst>
              <a:ext uri="{FF2B5EF4-FFF2-40B4-BE49-F238E27FC236}">
                <a16:creationId xmlns:a16="http://schemas.microsoft.com/office/drawing/2014/main" id="{0A84CDFA-79F7-4BA0-98A7-CE6AD7E69B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7" name="灯片编号占位符 6">
            <a:extLst>
              <a:ext uri="{FF2B5EF4-FFF2-40B4-BE49-F238E27FC236}">
                <a16:creationId xmlns:a16="http://schemas.microsoft.com/office/drawing/2014/main" id="{94301496-3A04-4B17-9688-6289A84D6F4D}"/>
              </a:ext>
            </a:extLst>
          </p:cNvPr>
          <p:cNvSpPr>
            <a:spLocks noGrp="1"/>
          </p:cNvSpPr>
          <p:nvPr>
            <p:ph type="sldNum" sz="quarter" idx="12"/>
          </p:nvPr>
        </p:nvSpPr>
        <p:spPr/>
        <p:txBody>
          <a:bodyPr/>
          <a:lstStyle>
            <a:lvl1pPr>
              <a:defRPr>
                <a:solidFill>
                  <a:schemeClr val="tx1"/>
                </a:solidFill>
                <a:latin typeface="Segoe UI" panose="020B0502040204020203" pitchFamily="34" charset="0"/>
                <a:cs typeface="Segoe UI" panose="020B0502040204020203" pitchFamily="34" charset="0"/>
              </a:defRPr>
            </a:lvl1pPr>
          </a:lstStyle>
          <a:p>
            <a:fld id="{FF27229C-EC7B-4063-A33B-28A5E87E32ED}" type="slidenum">
              <a:rPr lang="zh-CN" altLang="en-US" smtClean="0"/>
              <a:pPr/>
              <a:t>‹#›</a:t>
            </a:fld>
            <a:endParaRPr lang="zh-CN" altLang="en-US" dirty="0"/>
          </a:p>
        </p:txBody>
      </p:sp>
      <p:sp>
        <p:nvSpPr>
          <p:cNvPr id="8" name="矩形 6" descr="Colored background box.">
            <a:extLst>
              <a:ext uri="{FF2B5EF4-FFF2-40B4-BE49-F238E27FC236}">
                <a16:creationId xmlns:a16="http://schemas.microsoft.com/office/drawing/2014/main" id="{A875BDB0-8CE9-4FCF-818B-C21A2BF5A21B}"/>
              </a:ext>
            </a:extLst>
          </p:cNvPr>
          <p:cNvSpPr/>
          <p:nvPr userDrawn="1"/>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nd box.">
            <a:extLst>
              <a:ext uri="{FF2B5EF4-FFF2-40B4-BE49-F238E27FC236}">
                <a16:creationId xmlns:a16="http://schemas.microsoft.com/office/drawing/2014/main" id="{5DF00629-F578-459E-B808-C056CC098EE1}"/>
              </a:ext>
            </a:extLst>
          </p:cNvPr>
          <p:cNvSpPr/>
          <p:nvPr userDrawn="1"/>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内容占位符 2">
            <a:extLst>
              <a:ext uri="{FF2B5EF4-FFF2-40B4-BE49-F238E27FC236}">
                <a16:creationId xmlns:a16="http://schemas.microsoft.com/office/drawing/2014/main" id="{35FFD893-9645-4ABA-BC18-4957569298FB}"/>
              </a:ext>
            </a:extLst>
          </p:cNvPr>
          <p:cNvSpPr>
            <a:spLocks noGrp="1"/>
          </p:cNvSpPr>
          <p:nvPr>
            <p:ph idx="13" hasCustomPrompt="1"/>
          </p:nvPr>
        </p:nvSpPr>
        <p:spPr>
          <a:xfrm>
            <a:off x="435429" y="2189408"/>
            <a:ext cx="5452057" cy="3799267"/>
          </a:xfrm>
        </p:spPr>
        <p:txBody>
          <a:bodyPr>
            <a:noAutofit/>
          </a:bodyPr>
          <a:lstStyle>
            <a:lvl1pPr marL="228600" indent="-228600">
              <a:lnSpc>
                <a:spcPct val="100000"/>
              </a:lnSpc>
              <a:spcAft>
                <a:spcPts val="0"/>
              </a:spcAft>
              <a:buClr>
                <a:srgbClr val="E38526"/>
              </a:buClr>
              <a:buFont typeface="Arial" panose="020B0604020202020204" pitchFamily="34" charset="0"/>
              <a:buChar char="•"/>
              <a:defRPr sz="2800" baseline="0">
                <a:solidFill>
                  <a:schemeClr val="accent1">
                    <a:lumMod val="50000"/>
                  </a:schemeClr>
                </a:solidFill>
                <a:latin typeface="Segoe UI" panose="020B0502040204020203" pitchFamily="34" charset="0"/>
                <a:cs typeface="Segoe UI" panose="020B0502040204020203" pitchFamily="34" charset="0"/>
              </a:defRPr>
            </a:lvl1pPr>
            <a:lvl2pPr marL="685800" indent="-228600">
              <a:lnSpc>
                <a:spcPct val="100000"/>
              </a:lnSpc>
              <a:spcAft>
                <a:spcPts val="0"/>
              </a:spcAft>
              <a:buClr>
                <a:srgbClr val="E38526"/>
              </a:buClr>
              <a:buFont typeface="Courier New" panose="02070309020205020404" pitchFamily="49" charset="0"/>
              <a:buChar char="o"/>
              <a:defRPr sz="2400">
                <a:solidFill>
                  <a:schemeClr val="accent1">
                    <a:lumMod val="50000"/>
                  </a:schemeClr>
                </a:solidFill>
                <a:latin typeface="Segoe UI" panose="020B0502040204020203" pitchFamily="34" charset="0"/>
                <a:cs typeface="Segoe UI" panose="020B0502040204020203" pitchFamily="34" charset="0"/>
              </a:defRPr>
            </a:lvl2pPr>
            <a:lvl3pPr marL="1143000" indent="-228600">
              <a:lnSpc>
                <a:spcPct val="100000"/>
              </a:lnSpc>
              <a:spcAft>
                <a:spcPts val="0"/>
              </a:spcAft>
              <a:buClr>
                <a:srgbClr val="E38526"/>
              </a:buClr>
              <a:buFont typeface="Wingdings" panose="05000000000000000000" pitchFamily="2" charset="2"/>
              <a:buChar char="§"/>
              <a:defRPr sz="2000">
                <a:solidFill>
                  <a:schemeClr val="accent1">
                    <a:lumMod val="50000"/>
                  </a:schemeClr>
                </a:solidFill>
                <a:latin typeface="Segoe UI" panose="020B0502040204020203" pitchFamily="34" charset="0"/>
                <a:cs typeface="Segoe UI" panose="020B0502040204020203" pitchFamily="34" charset="0"/>
              </a:defRPr>
            </a:lvl3pPr>
            <a:lvl4pPr marL="1600200" indent="-228600">
              <a:lnSpc>
                <a:spcPct val="100000"/>
              </a:lnSpc>
              <a:spcAft>
                <a:spcPts val="0"/>
              </a:spcAft>
              <a:buClr>
                <a:srgbClr val="E38526"/>
              </a:buClr>
              <a:buFont typeface="Wingdings" panose="05000000000000000000" pitchFamily="2" charset="2"/>
              <a:buChar char="Ø"/>
              <a:defRPr sz="1800">
                <a:solidFill>
                  <a:schemeClr val="accent1">
                    <a:lumMod val="50000"/>
                  </a:schemeClr>
                </a:solidFill>
                <a:latin typeface="Segoe UI" panose="020B0502040204020203" pitchFamily="34" charset="0"/>
                <a:cs typeface="Segoe UI" panose="020B0502040204020203" pitchFamily="34" charset="0"/>
              </a:defRPr>
            </a:lvl4pPr>
            <a:lvl5pPr marL="2057400" indent="-228600">
              <a:lnSpc>
                <a:spcPct val="100000"/>
              </a:lnSpc>
              <a:spcAft>
                <a:spcPts val="0"/>
              </a:spcAft>
              <a:buClr>
                <a:srgbClr val="E38526"/>
              </a:buClr>
              <a:buFont typeface="Wingdings" panose="05000000000000000000" pitchFamily="2" charset="2"/>
              <a:buChar char="v"/>
              <a:defRPr sz="18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dirty="0"/>
              <a:t>Click here to edit bullet points</a:t>
            </a:r>
            <a:endParaRPr lang="zh-CN" altLang="en-US" dirty="0"/>
          </a:p>
          <a:p>
            <a:pPr lvl="1"/>
            <a:r>
              <a:rPr lang="en-US" altLang="zh-CN" dirty="0"/>
              <a:t>Second level</a:t>
            </a:r>
            <a:endParaRPr lang="zh-CN" altLang="en-US" dirty="0"/>
          </a:p>
          <a:p>
            <a:pPr lvl="2"/>
            <a:r>
              <a:rPr lang="en-US" altLang="zh-CN" dirty="0"/>
              <a:t>Third level</a:t>
            </a:r>
            <a:endParaRPr lang="zh-CN" altLang="en-US" dirty="0"/>
          </a:p>
          <a:p>
            <a:pPr lvl="3"/>
            <a:r>
              <a:rPr lang="en-US" altLang="zh-CN" dirty="0"/>
              <a:t>Fourth level</a:t>
            </a:r>
            <a:endParaRPr lang="zh-CN" altLang="en-US" dirty="0"/>
          </a:p>
          <a:p>
            <a:pPr lvl="4"/>
            <a:r>
              <a:rPr lang="en-US" altLang="zh-CN" dirty="0"/>
              <a:t>Fifth level</a:t>
            </a:r>
            <a:endParaRPr lang="zh-CN" altLang="en-US" dirty="0"/>
          </a:p>
        </p:txBody>
      </p:sp>
      <p:sp>
        <p:nvSpPr>
          <p:cNvPr id="17" name="文本占位符 2">
            <a:extLst>
              <a:ext uri="{FF2B5EF4-FFF2-40B4-BE49-F238E27FC236}">
                <a16:creationId xmlns:a16="http://schemas.microsoft.com/office/drawing/2014/main" id="{3F8C2E89-BE57-4EAB-8E44-06A7578A41E7}"/>
              </a:ext>
            </a:extLst>
          </p:cNvPr>
          <p:cNvSpPr>
            <a:spLocks noGrp="1"/>
          </p:cNvSpPr>
          <p:nvPr>
            <p:ph type="body" idx="1" hasCustomPrompt="1"/>
          </p:nvPr>
        </p:nvSpPr>
        <p:spPr>
          <a:xfrm>
            <a:off x="435429" y="1336505"/>
            <a:ext cx="5452057" cy="776702"/>
          </a:xfrm>
          <a:solidFill>
            <a:srgbClr val="E38526"/>
          </a:solidFill>
        </p:spPr>
        <p:txBody>
          <a:bodyPr anchor="ctr">
            <a:noAutofit/>
          </a:bodyPr>
          <a:lstStyle>
            <a:lvl1pPr marL="0" indent="0" algn="l">
              <a:buNone/>
              <a:defRPr sz="2800" b="1">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dirty="0"/>
              <a:t>Click here to edit subtitle</a:t>
            </a:r>
            <a:endParaRPr lang="zh-CN" altLang="en-US" dirty="0"/>
          </a:p>
        </p:txBody>
      </p:sp>
      <p:sp>
        <p:nvSpPr>
          <p:cNvPr id="18" name="文本占位符 2">
            <a:extLst>
              <a:ext uri="{FF2B5EF4-FFF2-40B4-BE49-F238E27FC236}">
                <a16:creationId xmlns:a16="http://schemas.microsoft.com/office/drawing/2014/main" id="{3F8C2E89-BE57-4EAB-8E44-06A7578A41E7}"/>
              </a:ext>
            </a:extLst>
          </p:cNvPr>
          <p:cNvSpPr>
            <a:spLocks noGrp="1"/>
          </p:cNvSpPr>
          <p:nvPr>
            <p:ph type="body" idx="15" hasCustomPrompt="1"/>
          </p:nvPr>
        </p:nvSpPr>
        <p:spPr>
          <a:xfrm>
            <a:off x="6313714" y="1336505"/>
            <a:ext cx="5452057" cy="776702"/>
          </a:xfrm>
          <a:solidFill>
            <a:srgbClr val="E38526"/>
          </a:solidFill>
        </p:spPr>
        <p:txBody>
          <a:bodyPr anchor="ctr">
            <a:noAutofit/>
          </a:bodyPr>
          <a:lstStyle>
            <a:lvl1pPr marL="0" indent="0" algn="l">
              <a:buNone/>
              <a:defRPr sz="2800" b="1">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dirty="0"/>
              <a:t>Click here to edit subtitle</a:t>
            </a:r>
            <a:endParaRPr lang="zh-CN" altLang="en-US" dirty="0"/>
          </a:p>
        </p:txBody>
      </p:sp>
      <p:sp>
        <p:nvSpPr>
          <p:cNvPr id="15" name="标题 1">
            <a:extLst>
              <a:ext uri="{FF2B5EF4-FFF2-40B4-BE49-F238E27FC236}">
                <a16:creationId xmlns:a16="http://schemas.microsoft.com/office/drawing/2014/main" id="{73DEFAAE-AB64-48F2-AA3E-533A2C1271E0}"/>
              </a:ext>
            </a:extLst>
          </p:cNvPr>
          <p:cNvSpPr>
            <a:spLocks noGrp="1"/>
          </p:cNvSpPr>
          <p:nvPr>
            <p:ph type="title" hasCustomPrompt="1"/>
          </p:nvPr>
        </p:nvSpPr>
        <p:spPr>
          <a:xfrm>
            <a:off x="567743" y="288925"/>
            <a:ext cx="11433757" cy="679905"/>
          </a:xfrm>
        </p:spPr>
        <p:txBody>
          <a:bodyPr>
            <a:noAutofit/>
          </a:bodyPr>
          <a:lstStyle>
            <a:lvl1pPr>
              <a:defRPr sz="3000">
                <a:solidFill>
                  <a:schemeClr val="bg1"/>
                </a:solidFill>
                <a:latin typeface="Segoe UI Semibold" panose="020B0702040204020203" pitchFamily="34" charset="0"/>
                <a:cs typeface="Segoe UI Semibold" panose="020B0702040204020203" pitchFamily="34" charset="0"/>
              </a:defRPr>
            </a:lvl1pPr>
          </a:lstStyle>
          <a:p>
            <a:r>
              <a:rPr lang="en-US" altLang="zh-CN" dirty="0"/>
              <a:t>Click here to edit title</a:t>
            </a:r>
            <a:endParaRPr lang="zh-CN" altLang="en-US" dirty="0"/>
          </a:p>
        </p:txBody>
      </p:sp>
      <p:sp>
        <p:nvSpPr>
          <p:cNvPr id="16" name="TextBox 15"/>
          <p:cNvSpPr txBox="1"/>
          <p:nvPr userDrawn="1"/>
        </p:nvSpPr>
        <p:spPr>
          <a:xfrm>
            <a:off x="250371" y="6352143"/>
            <a:ext cx="7713372" cy="369332"/>
          </a:xfrm>
          <a:prstGeom prst="rect">
            <a:avLst/>
          </a:prstGeom>
          <a:noFill/>
        </p:spPr>
        <p:txBody>
          <a:bodyPr wrap="square" rtlCol="0">
            <a:spAutoFit/>
          </a:bodyPr>
          <a:lstStyle/>
          <a:p>
            <a:r>
              <a:rPr lang="en-US" sz="1200" kern="1200" dirty="0">
                <a:solidFill>
                  <a:schemeClr val="tx1">
                    <a:tint val="75000"/>
                  </a:schemeClr>
                </a:solidFill>
                <a:latin typeface="Segoe"/>
                <a:ea typeface="+mn-ea"/>
                <a:cs typeface="+mn-cs"/>
              </a:rPr>
              <a:t>Massachusetts Department of</a:t>
            </a:r>
            <a:r>
              <a:rPr lang="en-US" baseline="0" dirty="0">
                <a:latin typeface="Segoe"/>
              </a:rPr>
              <a:t> </a:t>
            </a:r>
            <a:r>
              <a:rPr lang="en-US" sz="1200" kern="1200" dirty="0">
                <a:solidFill>
                  <a:schemeClr val="tx1">
                    <a:tint val="75000"/>
                  </a:schemeClr>
                </a:solidFill>
                <a:latin typeface="Segoe"/>
                <a:ea typeface="+mn-ea"/>
                <a:cs typeface="+mn-cs"/>
              </a:rPr>
              <a:t>Elementary</a:t>
            </a:r>
            <a:r>
              <a:rPr lang="en-US" baseline="0" dirty="0">
                <a:latin typeface="Segoe"/>
              </a:rPr>
              <a:t> </a:t>
            </a:r>
            <a:r>
              <a:rPr lang="en-US" sz="1200" kern="1200" dirty="0">
                <a:solidFill>
                  <a:schemeClr val="tx1">
                    <a:tint val="75000"/>
                  </a:schemeClr>
                </a:solidFill>
                <a:latin typeface="Segoe"/>
                <a:ea typeface="+mn-ea"/>
                <a:cs typeface="+mn-cs"/>
              </a:rPr>
              <a:t>and</a:t>
            </a:r>
            <a:r>
              <a:rPr lang="en-US" baseline="0" dirty="0">
                <a:latin typeface="Segoe"/>
              </a:rPr>
              <a:t> </a:t>
            </a:r>
            <a:r>
              <a:rPr lang="en-US" sz="1200" kern="1200" dirty="0">
                <a:solidFill>
                  <a:schemeClr val="tx1">
                    <a:tint val="75000"/>
                  </a:schemeClr>
                </a:solidFill>
                <a:latin typeface="Segoe"/>
                <a:ea typeface="+mn-ea"/>
                <a:cs typeface="+mn-cs"/>
              </a:rPr>
              <a:t>Secondary</a:t>
            </a:r>
            <a:r>
              <a:rPr lang="en-US" baseline="0" dirty="0">
                <a:latin typeface="Segoe"/>
              </a:rPr>
              <a:t> </a:t>
            </a:r>
            <a:r>
              <a:rPr lang="en-US" sz="1200" kern="1200" dirty="0">
                <a:solidFill>
                  <a:schemeClr val="tx1">
                    <a:tint val="75000"/>
                  </a:schemeClr>
                </a:solidFill>
                <a:latin typeface="Segoe"/>
                <a:ea typeface="+mn-ea"/>
                <a:cs typeface="+mn-cs"/>
              </a:rPr>
              <a:t>Education</a:t>
            </a:r>
          </a:p>
        </p:txBody>
      </p:sp>
      <p:sp>
        <p:nvSpPr>
          <p:cNvPr id="14" name="内容占位符 2">
            <a:extLst>
              <a:ext uri="{FF2B5EF4-FFF2-40B4-BE49-F238E27FC236}">
                <a16:creationId xmlns:a16="http://schemas.microsoft.com/office/drawing/2014/main" id="{35FFD893-9645-4ABA-BC18-4957569298FB}"/>
              </a:ext>
            </a:extLst>
          </p:cNvPr>
          <p:cNvSpPr>
            <a:spLocks noGrp="1"/>
          </p:cNvSpPr>
          <p:nvPr>
            <p:ph idx="16" hasCustomPrompt="1"/>
          </p:nvPr>
        </p:nvSpPr>
        <p:spPr>
          <a:xfrm>
            <a:off x="6313713" y="2204358"/>
            <a:ext cx="5452057" cy="3799267"/>
          </a:xfrm>
        </p:spPr>
        <p:txBody>
          <a:bodyPr>
            <a:noAutofit/>
          </a:bodyPr>
          <a:lstStyle>
            <a:lvl1pPr marL="228600" indent="-228600">
              <a:lnSpc>
                <a:spcPct val="100000"/>
              </a:lnSpc>
              <a:spcAft>
                <a:spcPts val="0"/>
              </a:spcAft>
              <a:buClr>
                <a:srgbClr val="E38526"/>
              </a:buClr>
              <a:buFont typeface="Arial" panose="020B0604020202020204" pitchFamily="34" charset="0"/>
              <a:buChar char="•"/>
              <a:defRPr sz="2800" baseline="0">
                <a:solidFill>
                  <a:schemeClr val="accent1">
                    <a:lumMod val="50000"/>
                  </a:schemeClr>
                </a:solidFill>
                <a:latin typeface="Segoe UI" panose="020B0502040204020203" pitchFamily="34" charset="0"/>
                <a:cs typeface="Segoe UI" panose="020B0502040204020203" pitchFamily="34" charset="0"/>
              </a:defRPr>
            </a:lvl1pPr>
            <a:lvl2pPr marL="685800" indent="-228600">
              <a:lnSpc>
                <a:spcPct val="100000"/>
              </a:lnSpc>
              <a:spcAft>
                <a:spcPts val="0"/>
              </a:spcAft>
              <a:buClr>
                <a:srgbClr val="E38526"/>
              </a:buClr>
              <a:buFont typeface="Courier New" panose="02070309020205020404" pitchFamily="49" charset="0"/>
              <a:buChar char="o"/>
              <a:defRPr sz="2400">
                <a:solidFill>
                  <a:schemeClr val="accent1">
                    <a:lumMod val="50000"/>
                  </a:schemeClr>
                </a:solidFill>
                <a:latin typeface="Segoe UI" panose="020B0502040204020203" pitchFamily="34" charset="0"/>
                <a:cs typeface="Segoe UI" panose="020B0502040204020203" pitchFamily="34" charset="0"/>
              </a:defRPr>
            </a:lvl2pPr>
            <a:lvl3pPr marL="1143000" indent="-228600">
              <a:lnSpc>
                <a:spcPct val="100000"/>
              </a:lnSpc>
              <a:spcAft>
                <a:spcPts val="0"/>
              </a:spcAft>
              <a:buClr>
                <a:srgbClr val="E38526"/>
              </a:buClr>
              <a:buFont typeface="Wingdings" panose="05000000000000000000" pitchFamily="2" charset="2"/>
              <a:buChar char="§"/>
              <a:defRPr sz="2000">
                <a:solidFill>
                  <a:schemeClr val="accent1">
                    <a:lumMod val="50000"/>
                  </a:schemeClr>
                </a:solidFill>
                <a:latin typeface="Segoe UI" panose="020B0502040204020203" pitchFamily="34" charset="0"/>
                <a:cs typeface="Segoe UI" panose="020B0502040204020203" pitchFamily="34" charset="0"/>
              </a:defRPr>
            </a:lvl3pPr>
            <a:lvl4pPr marL="1600200" indent="-228600">
              <a:lnSpc>
                <a:spcPct val="100000"/>
              </a:lnSpc>
              <a:spcAft>
                <a:spcPts val="0"/>
              </a:spcAft>
              <a:buClr>
                <a:srgbClr val="E38526"/>
              </a:buClr>
              <a:buFont typeface="Wingdings" panose="05000000000000000000" pitchFamily="2" charset="2"/>
              <a:buChar char="Ø"/>
              <a:defRPr sz="1800">
                <a:solidFill>
                  <a:schemeClr val="accent1">
                    <a:lumMod val="50000"/>
                  </a:schemeClr>
                </a:solidFill>
                <a:latin typeface="Segoe UI" panose="020B0502040204020203" pitchFamily="34" charset="0"/>
                <a:cs typeface="Segoe UI" panose="020B0502040204020203" pitchFamily="34" charset="0"/>
              </a:defRPr>
            </a:lvl4pPr>
            <a:lvl5pPr marL="2057400" indent="-228600">
              <a:lnSpc>
                <a:spcPct val="100000"/>
              </a:lnSpc>
              <a:spcAft>
                <a:spcPts val="0"/>
              </a:spcAft>
              <a:buClr>
                <a:srgbClr val="E38526"/>
              </a:buClr>
              <a:buFont typeface="Wingdings" panose="05000000000000000000" pitchFamily="2" charset="2"/>
              <a:buChar char="v"/>
              <a:defRPr sz="18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dirty="0"/>
              <a:t>Click here to edit bullet points</a:t>
            </a:r>
            <a:endParaRPr lang="zh-CN" altLang="en-US" dirty="0"/>
          </a:p>
          <a:p>
            <a:pPr lvl="1"/>
            <a:r>
              <a:rPr lang="en-US" altLang="zh-CN" dirty="0"/>
              <a:t>Second level</a:t>
            </a:r>
            <a:endParaRPr lang="zh-CN" altLang="en-US" dirty="0"/>
          </a:p>
          <a:p>
            <a:pPr lvl="2"/>
            <a:r>
              <a:rPr lang="en-US" altLang="zh-CN" dirty="0"/>
              <a:t>Third level</a:t>
            </a:r>
            <a:endParaRPr lang="zh-CN" altLang="en-US" dirty="0"/>
          </a:p>
          <a:p>
            <a:pPr lvl="3"/>
            <a:r>
              <a:rPr lang="en-US" altLang="zh-CN" dirty="0"/>
              <a:t>Fourth level</a:t>
            </a:r>
            <a:endParaRPr lang="zh-CN" altLang="en-US" dirty="0"/>
          </a:p>
          <a:p>
            <a:pPr lvl="4"/>
            <a:r>
              <a:rPr lang="en-US" altLang="zh-CN" dirty="0"/>
              <a:t>Fifth level</a:t>
            </a:r>
            <a:endParaRPr lang="zh-CN" altLang="en-US" dirty="0"/>
          </a:p>
        </p:txBody>
      </p:sp>
    </p:spTree>
    <p:extLst>
      <p:ext uri="{BB962C8B-B14F-4D97-AF65-F5344CB8AC3E}">
        <p14:creationId xmlns:p14="http://schemas.microsoft.com/office/powerpoint/2010/main" val="9484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pic>
        <p:nvPicPr>
          <p:cNvPr id="11" name="图片 8" descr="The star in the ESE logo.">
            <a:extLst>
              <a:ext uri="{FF2B5EF4-FFF2-40B4-BE49-F238E27FC236}">
                <a16:creationId xmlns:a16="http://schemas.microsoft.com/office/drawing/2014/main" id="{234F7B3A-2AAD-4113-B4B3-FCD9CEE213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3" name="图片占位符 2">
            <a:extLst>
              <a:ext uri="{FF2B5EF4-FFF2-40B4-BE49-F238E27FC236}">
                <a16:creationId xmlns:a16="http://schemas.microsoft.com/office/drawing/2014/main" id="{91BACC49-F766-444F-90DC-64E004B0AB1D}"/>
              </a:ext>
            </a:extLst>
          </p:cNvPr>
          <p:cNvSpPr>
            <a:spLocks noGrp="1"/>
          </p:cNvSpPr>
          <p:nvPr>
            <p:ph type="pic" idx="1"/>
          </p:nvPr>
        </p:nvSpPr>
        <p:spPr>
          <a:xfrm>
            <a:off x="5183188" y="1346882"/>
            <a:ext cx="6172200" cy="451416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dirty="0"/>
          </a:p>
        </p:txBody>
      </p:sp>
      <p:sp>
        <p:nvSpPr>
          <p:cNvPr id="4" name="文本占位符 3">
            <a:extLst>
              <a:ext uri="{FF2B5EF4-FFF2-40B4-BE49-F238E27FC236}">
                <a16:creationId xmlns:a16="http://schemas.microsoft.com/office/drawing/2014/main" id="{53551CA8-3893-4798-AD18-62C5C646C8C2}"/>
              </a:ext>
            </a:extLst>
          </p:cNvPr>
          <p:cNvSpPr>
            <a:spLocks noGrp="1"/>
          </p:cNvSpPr>
          <p:nvPr>
            <p:ph type="body" sz="half" idx="2" hasCustomPrompt="1"/>
          </p:nvPr>
        </p:nvSpPr>
        <p:spPr>
          <a:xfrm>
            <a:off x="839788" y="2737304"/>
            <a:ext cx="3932237" cy="3131683"/>
          </a:xfrm>
        </p:spPr>
        <p:txBody>
          <a:bodyPr>
            <a:noAutofit/>
          </a:bodyPr>
          <a:lstStyle>
            <a:lvl1pPr marL="0" indent="0">
              <a:lnSpc>
                <a:spcPct val="100000"/>
              </a:lnSpc>
              <a:spcBef>
                <a:spcPts val="0"/>
              </a:spcBef>
              <a:buNone/>
              <a:defRPr sz="2400" baseline="0">
                <a:solidFill>
                  <a:schemeClr val="accent1">
                    <a:lumMod val="50000"/>
                  </a:schemeClr>
                </a:solidFill>
                <a:latin typeface="Segoe UI" panose="020B0502040204020203" pitchFamily="34" charset="0"/>
                <a:cs typeface="Segoe U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dirty="0"/>
              <a:t>Click here to edit Text</a:t>
            </a:r>
            <a:endParaRPr lang="zh-CN" altLang="en-US" dirty="0"/>
          </a:p>
        </p:txBody>
      </p:sp>
      <p:sp>
        <p:nvSpPr>
          <p:cNvPr id="7" name="灯片编号占位符 6">
            <a:extLst>
              <a:ext uri="{FF2B5EF4-FFF2-40B4-BE49-F238E27FC236}">
                <a16:creationId xmlns:a16="http://schemas.microsoft.com/office/drawing/2014/main" id="{6789AAC3-A063-423A-AB89-4EC9283B8AE1}"/>
              </a:ext>
            </a:extLst>
          </p:cNvPr>
          <p:cNvSpPr>
            <a:spLocks noGrp="1"/>
          </p:cNvSpPr>
          <p:nvPr>
            <p:ph type="sldNum" sz="quarter" idx="12"/>
          </p:nvPr>
        </p:nvSpPr>
        <p:spPr/>
        <p:txBody>
          <a:bodyPr/>
          <a:lstStyle>
            <a:lvl1pPr>
              <a:defRPr>
                <a:solidFill>
                  <a:schemeClr val="tx1"/>
                </a:solidFill>
              </a:defRPr>
            </a:lvl1pPr>
          </a:lstStyle>
          <a:p>
            <a:fld id="{FF27229C-EC7B-4063-A33B-28A5E87E32ED}" type="slidenum">
              <a:rPr lang="zh-CN" altLang="en-US" smtClean="0"/>
              <a:pPr/>
              <a:t>‹#›</a:t>
            </a:fld>
            <a:endParaRPr lang="zh-CN" altLang="en-US" dirty="0"/>
          </a:p>
        </p:txBody>
      </p:sp>
      <p:sp>
        <p:nvSpPr>
          <p:cNvPr id="8" name="矩形 6" descr="Colored background box.">
            <a:extLst>
              <a:ext uri="{FF2B5EF4-FFF2-40B4-BE49-F238E27FC236}">
                <a16:creationId xmlns:a16="http://schemas.microsoft.com/office/drawing/2014/main" id="{A875BDB0-8CE9-4FCF-818B-C21A2BF5A21B}"/>
              </a:ext>
            </a:extLst>
          </p:cNvPr>
          <p:cNvSpPr/>
          <p:nvPr userDrawn="1"/>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nd box.">
            <a:extLst>
              <a:ext uri="{FF2B5EF4-FFF2-40B4-BE49-F238E27FC236}">
                <a16:creationId xmlns:a16="http://schemas.microsoft.com/office/drawing/2014/main" id="{5DF00629-F578-459E-B808-C056CC098EE1}"/>
              </a:ext>
            </a:extLst>
          </p:cNvPr>
          <p:cNvSpPr/>
          <p:nvPr userDrawn="1"/>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Title 20"/>
          <p:cNvSpPr>
            <a:spLocks noGrp="1"/>
          </p:cNvSpPr>
          <p:nvPr>
            <p:ph type="title"/>
          </p:nvPr>
        </p:nvSpPr>
        <p:spPr>
          <a:xfrm>
            <a:off x="567743" y="357819"/>
            <a:ext cx="11370972" cy="552324"/>
          </a:xfrm>
        </p:spPr>
        <p:txBody>
          <a:bodyPr>
            <a:noAutofit/>
          </a:bodyPr>
          <a:lstStyle>
            <a:lvl1pPr>
              <a:defRPr lang="en-US" sz="3000" kern="1200" baseline="0" dirty="0">
                <a:solidFill>
                  <a:schemeClr val="bg1"/>
                </a:solidFill>
                <a:latin typeface="Segoe UI Semibold" panose="020B0702040204020203" pitchFamily="34" charset="0"/>
                <a:ea typeface="+mj-ea"/>
                <a:cs typeface="Segoe UI Semibold" panose="020B0702040204020203" pitchFamily="34" charset="0"/>
              </a:defRPr>
            </a:lvl1pPr>
          </a:lstStyle>
          <a:p>
            <a:r>
              <a:rPr lang="en-US"/>
              <a:t>Click to edit Master title style</a:t>
            </a:r>
            <a:endParaRPr lang="en-US" dirty="0"/>
          </a:p>
        </p:txBody>
      </p:sp>
      <p:sp>
        <p:nvSpPr>
          <p:cNvPr id="22" name="文本占位符 3">
            <a:extLst>
              <a:ext uri="{FF2B5EF4-FFF2-40B4-BE49-F238E27FC236}">
                <a16:creationId xmlns:a16="http://schemas.microsoft.com/office/drawing/2014/main" id="{53551CA8-3893-4798-AD18-62C5C646C8C2}"/>
              </a:ext>
            </a:extLst>
          </p:cNvPr>
          <p:cNvSpPr>
            <a:spLocks noGrp="1"/>
          </p:cNvSpPr>
          <p:nvPr>
            <p:ph type="body" sz="half" idx="13" hasCustomPrompt="1"/>
          </p:nvPr>
        </p:nvSpPr>
        <p:spPr>
          <a:xfrm>
            <a:off x="839788" y="1346883"/>
            <a:ext cx="3932237" cy="1255534"/>
          </a:xfrm>
        </p:spPr>
        <p:txBody>
          <a:bodyPr>
            <a:noAutofit/>
          </a:bodyPr>
          <a:lstStyle>
            <a:lvl1pPr marL="0" indent="0">
              <a:buNone/>
              <a:defRPr sz="2800" b="1" baseline="0">
                <a:solidFill>
                  <a:schemeClr val="accent1">
                    <a:lumMod val="50000"/>
                  </a:schemeClr>
                </a:solidFill>
                <a:latin typeface="Segoe UI" panose="020B0502040204020203" pitchFamily="34" charset="0"/>
                <a:cs typeface="Segoe U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dirty="0"/>
              <a:t>Click here to edit subtitle</a:t>
            </a:r>
            <a:endParaRPr lang="zh-CN" altLang="en-US" dirty="0"/>
          </a:p>
        </p:txBody>
      </p:sp>
      <p:sp>
        <p:nvSpPr>
          <p:cNvPr id="16" name="TextBox 15"/>
          <p:cNvSpPr txBox="1"/>
          <p:nvPr userDrawn="1"/>
        </p:nvSpPr>
        <p:spPr>
          <a:xfrm>
            <a:off x="250371" y="6352143"/>
            <a:ext cx="7713372" cy="369332"/>
          </a:xfrm>
          <a:prstGeom prst="rect">
            <a:avLst/>
          </a:prstGeom>
          <a:noFill/>
        </p:spPr>
        <p:txBody>
          <a:bodyPr wrap="square" rtlCol="0" anchor="ctr" anchorCtr="0">
            <a:noAutofit/>
          </a:bodyPr>
          <a:lstStyle/>
          <a:p>
            <a:r>
              <a:rPr lang="en-US" sz="1200" kern="1200" dirty="0">
                <a:solidFill>
                  <a:schemeClr val="tx1">
                    <a:tint val="75000"/>
                  </a:schemeClr>
                </a:solidFill>
                <a:latin typeface="Segoe"/>
                <a:ea typeface="+mn-ea"/>
                <a:cs typeface="+mn-cs"/>
              </a:rPr>
              <a:t>Massachusetts Department of</a:t>
            </a:r>
            <a:r>
              <a:rPr lang="en-US" baseline="0" dirty="0">
                <a:latin typeface="Segoe"/>
              </a:rPr>
              <a:t> </a:t>
            </a:r>
            <a:r>
              <a:rPr lang="en-US" sz="1200" kern="1200" dirty="0">
                <a:solidFill>
                  <a:schemeClr val="tx1">
                    <a:tint val="75000"/>
                  </a:schemeClr>
                </a:solidFill>
                <a:latin typeface="Segoe"/>
                <a:ea typeface="+mn-ea"/>
                <a:cs typeface="+mn-cs"/>
              </a:rPr>
              <a:t>Elementary</a:t>
            </a:r>
            <a:r>
              <a:rPr lang="en-US" baseline="0" dirty="0">
                <a:latin typeface="Segoe"/>
              </a:rPr>
              <a:t> </a:t>
            </a:r>
            <a:r>
              <a:rPr lang="en-US" sz="1200" kern="1200" dirty="0">
                <a:solidFill>
                  <a:schemeClr val="tx1">
                    <a:tint val="75000"/>
                  </a:schemeClr>
                </a:solidFill>
                <a:latin typeface="Segoe"/>
                <a:ea typeface="+mn-ea"/>
                <a:cs typeface="+mn-cs"/>
              </a:rPr>
              <a:t>and</a:t>
            </a:r>
            <a:r>
              <a:rPr lang="en-US" baseline="0" dirty="0">
                <a:latin typeface="Segoe"/>
              </a:rPr>
              <a:t> </a:t>
            </a:r>
            <a:r>
              <a:rPr lang="en-US" sz="1200" kern="1200" dirty="0">
                <a:solidFill>
                  <a:schemeClr val="tx1">
                    <a:tint val="75000"/>
                  </a:schemeClr>
                </a:solidFill>
                <a:latin typeface="Segoe"/>
                <a:ea typeface="+mn-ea"/>
                <a:cs typeface="+mn-cs"/>
              </a:rPr>
              <a:t>Secondary</a:t>
            </a:r>
            <a:r>
              <a:rPr lang="en-US" baseline="0" dirty="0">
                <a:latin typeface="Segoe"/>
              </a:rPr>
              <a:t> </a:t>
            </a:r>
            <a:r>
              <a:rPr lang="en-US" sz="1200" kern="1200" dirty="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2580273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0701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13B8FF0-B949-418A-B884-7856ED3FF0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ltLang="zh-CN" dirty="0"/>
              <a:t>Click here to edit master title</a:t>
            </a:r>
            <a:endParaRPr lang="zh-CN" altLang="en-US" dirty="0"/>
          </a:p>
        </p:txBody>
      </p:sp>
      <p:sp>
        <p:nvSpPr>
          <p:cNvPr id="3" name="文本占位符 2">
            <a:extLst>
              <a:ext uri="{FF2B5EF4-FFF2-40B4-BE49-F238E27FC236}">
                <a16:creationId xmlns:a16="http://schemas.microsoft.com/office/drawing/2014/main" id="{4D3B3FFB-82AC-4EC9-A398-722C2D7E7627}"/>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ltLang="zh-CN" dirty="0"/>
              <a:t>Click here to edit text</a:t>
            </a:r>
            <a:endParaRPr lang="zh-CN" altLang="en-US" dirty="0"/>
          </a:p>
          <a:p>
            <a:pPr lvl="1"/>
            <a:r>
              <a:rPr lang="en-US" altLang="zh-CN" dirty="0"/>
              <a:t>Second level</a:t>
            </a:r>
            <a:endParaRPr lang="zh-CN" altLang="en-US" dirty="0"/>
          </a:p>
          <a:p>
            <a:pPr lvl="2"/>
            <a:r>
              <a:rPr lang="en-US" altLang="zh-CN" dirty="0"/>
              <a:t>Third level</a:t>
            </a:r>
            <a:endParaRPr lang="zh-CN" altLang="en-US" dirty="0"/>
          </a:p>
          <a:p>
            <a:pPr lvl="3"/>
            <a:r>
              <a:rPr lang="en-US" altLang="zh-CN" dirty="0"/>
              <a:t>Forth level</a:t>
            </a:r>
            <a:endParaRPr lang="zh-CN" altLang="en-US" dirty="0"/>
          </a:p>
          <a:p>
            <a:pPr lvl="4"/>
            <a:r>
              <a:rPr lang="en-US" altLang="zh-CN" dirty="0"/>
              <a:t>Fifth level</a:t>
            </a:r>
            <a:endParaRPr lang="zh-CN" altLang="en-US" dirty="0"/>
          </a:p>
        </p:txBody>
      </p:sp>
      <p:sp>
        <p:nvSpPr>
          <p:cNvPr id="4" name="日期占位符 3">
            <a:extLst>
              <a:ext uri="{FF2B5EF4-FFF2-40B4-BE49-F238E27FC236}">
                <a16:creationId xmlns:a16="http://schemas.microsoft.com/office/drawing/2014/main" id="{61977E61-00A2-43A0-9328-9D066838A9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4668EC-92F0-4572-9577-023BA49E05D2}" type="datetime1">
              <a:rPr lang="en-US" altLang="zh-CN" smtClean="0"/>
              <a:pPr/>
              <a:t>7/18/2024</a:t>
            </a:fld>
            <a:endParaRPr lang="zh-CN" altLang="en-US"/>
          </a:p>
        </p:txBody>
      </p:sp>
      <p:sp>
        <p:nvSpPr>
          <p:cNvPr id="5" name="页脚占位符 4">
            <a:extLst>
              <a:ext uri="{FF2B5EF4-FFF2-40B4-BE49-F238E27FC236}">
                <a16:creationId xmlns:a16="http://schemas.microsoft.com/office/drawing/2014/main" id="{EC850DC4-B6F4-4C90-A6C9-8DF7DE7F5E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C65AC83-998D-49FC-8885-4FB383A937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27229C-EC7B-4063-A33B-28A5E87E32ED}" type="slidenum">
              <a:rPr lang="zh-CN" altLang="en-US" smtClean="0"/>
              <a:pPr/>
              <a:t>‹#›</a:t>
            </a:fld>
            <a:endParaRPr lang="zh-CN" altLang="en-US"/>
          </a:p>
        </p:txBody>
      </p:sp>
    </p:spTree>
    <p:extLst>
      <p:ext uri="{BB962C8B-B14F-4D97-AF65-F5344CB8AC3E}">
        <p14:creationId xmlns:p14="http://schemas.microsoft.com/office/powerpoint/2010/main" val="1578416296"/>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5" r:id="rId3"/>
    <p:sldLayoutId id="2147483661" r:id="rId4"/>
    <p:sldLayoutId id="2147483660" r:id="rId5"/>
    <p:sldLayoutId id="2147483664" r:id="rId6"/>
    <p:sldLayoutId id="2147483652" r:id="rId7"/>
    <p:sldLayoutId id="2147483657" r:id="rId8"/>
    <p:sldLayoutId id="2147483654" r:id="rId9"/>
    <p:sldLayoutId id="2147483663" r:id="rId10"/>
    <p:sldLayoutId id="2147483662" r:id="rId11"/>
  </p:sldLayoutIdLst>
  <p:hf hdr="0"/>
  <p:txStyles>
    <p:titleStyle>
      <a:lvl1pPr algn="l" defTabSz="914400" rtl="0" eaLnBrk="1" latinLnBrk="0" hangingPunct="1">
        <a:lnSpc>
          <a:spcPct val="90000"/>
        </a:lnSpc>
        <a:spcBef>
          <a:spcPct val="0"/>
        </a:spcBef>
        <a:buNone/>
        <a:defRPr sz="3000" kern="1200" baseline="0">
          <a:solidFill>
            <a:schemeClr val="tx1"/>
          </a:solidFill>
          <a:latin typeface="Segoe UI Semibold" panose="020B0702040204020203" pitchFamily="34" charset="0"/>
          <a:ea typeface="+mj-ea"/>
          <a:cs typeface="Segoe UI Semibold" panose="020B0702040204020203" pitchFamily="34" charset="0"/>
        </a:defRPr>
      </a:lvl1pPr>
    </p:titleStyle>
    <p:bodyStyle>
      <a:lvl1pPr marL="228600" indent="-228600" algn="l" defTabSz="914400" rtl="0" eaLnBrk="1" latinLnBrk="0" hangingPunct="1">
        <a:lnSpc>
          <a:spcPct val="90000"/>
        </a:lnSpc>
        <a:spcBef>
          <a:spcPts val="1000"/>
        </a:spcBef>
        <a:buClr>
          <a:srgbClr val="E38526"/>
        </a:buClr>
        <a:buFont typeface="Arial" panose="020B0604020202020204" pitchFamily="34" charset="0"/>
        <a:buChar char="•"/>
        <a:defRPr sz="3200" kern="1200" baseline="0">
          <a:solidFill>
            <a:schemeClr val="accent1">
              <a:lumMod val="50000"/>
            </a:schemeClr>
          </a:solidFill>
          <a:latin typeface="Segoe UI" panose="020B0502040204020203" pitchFamily="34" charset="0"/>
          <a:ea typeface="+mn-ea"/>
          <a:cs typeface="Segoe UI" panose="020B0502040204020203" pitchFamily="34" charset="0"/>
        </a:defRPr>
      </a:lvl1pPr>
      <a:lvl2pPr marL="736600" indent="-279400" algn="l" defTabSz="914400" rtl="0" eaLnBrk="1" latinLnBrk="0" hangingPunct="1">
        <a:lnSpc>
          <a:spcPct val="90000"/>
        </a:lnSpc>
        <a:spcBef>
          <a:spcPts val="500"/>
        </a:spcBef>
        <a:buClr>
          <a:srgbClr val="E38526"/>
        </a:buClr>
        <a:buFont typeface="Courier New" panose="02070309020205020404" pitchFamily="49" charset="0"/>
        <a:buChar char="o"/>
        <a:defRPr sz="2800" kern="1200">
          <a:solidFill>
            <a:schemeClr val="accent1">
              <a:lumMod val="50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Clr>
          <a:srgbClr val="E38526"/>
        </a:buClr>
        <a:buFont typeface="Wingdings" panose="05000000000000000000" pitchFamily="2" charset="2"/>
        <a:buChar char="§"/>
        <a:defRPr sz="2400" kern="1200">
          <a:solidFill>
            <a:schemeClr val="accent1">
              <a:lumMod val="50000"/>
            </a:schemeClr>
          </a:solidFill>
          <a:latin typeface="Segoe UI" panose="020B0502040204020203" pitchFamily="34" charset="0"/>
          <a:ea typeface="+mn-ea"/>
          <a:cs typeface="Segoe UI" panose="020B0502040204020203" pitchFamily="34" charset="0"/>
        </a:defRPr>
      </a:lvl3pPr>
      <a:lvl4pPr marL="1651000" indent="-279400" algn="l" defTabSz="914400" rtl="0" eaLnBrk="1" latinLnBrk="0" hangingPunct="1">
        <a:lnSpc>
          <a:spcPct val="90000"/>
        </a:lnSpc>
        <a:spcBef>
          <a:spcPts val="500"/>
        </a:spcBef>
        <a:buClr>
          <a:srgbClr val="E38526"/>
        </a:buClr>
        <a:buFont typeface="Wingdings" panose="05000000000000000000" pitchFamily="2" charset="2"/>
        <a:buChar char="Ø"/>
        <a:defRPr sz="2000" kern="1200">
          <a:solidFill>
            <a:schemeClr val="accent1">
              <a:lumMod val="50000"/>
            </a:schemeClr>
          </a:solidFill>
          <a:latin typeface="Segoe UI" panose="020B0502040204020203" pitchFamily="34" charset="0"/>
          <a:ea typeface="+mn-ea"/>
          <a:cs typeface="Segoe UI" panose="020B0502040204020203" pitchFamily="34" charset="0"/>
        </a:defRPr>
      </a:lvl4pPr>
      <a:lvl5pPr marL="2116138" indent="-287338" algn="l" defTabSz="914400" rtl="0" eaLnBrk="1" latinLnBrk="0" hangingPunct="1">
        <a:lnSpc>
          <a:spcPct val="90000"/>
        </a:lnSpc>
        <a:spcBef>
          <a:spcPts val="500"/>
        </a:spcBef>
        <a:buClr>
          <a:srgbClr val="E38526"/>
        </a:buClr>
        <a:buFont typeface="Wingdings" panose="05000000000000000000" pitchFamily="2" charset="2"/>
        <a:buChar char="v"/>
        <a:defRPr sz="2000" kern="1200">
          <a:solidFill>
            <a:schemeClr val="accent1">
              <a:lumMod val="50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doe.mass.edu/ccte/ccr/mycap/" TargetMode="Externa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hyperlink" Target="https://www.doe.mass.edu/ccte/innovation-pathways/default.html" TargetMode="Externa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hyperlink" Target="http://www.doe.mass.edu/ccte/innovation-pathways/"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hyperlink" Target="http://massconnecting.org/pathwaymapping/" TargetMode="External"/><Relationship Id="rId5" Type="http://schemas.openxmlformats.org/officeDocument/2006/relationships/hyperlink" Target="http://massconnecting.org/" TargetMode="External"/><Relationship Id="rId4" Type="http://schemas.openxmlformats.org/officeDocument/2006/relationships/hyperlink" Target="http://www.doe.mass.edu/ccte/innovation-pathways/criteria.docx"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mailto:jennifer.a.gwatkin@mass.gov" TargetMode="External"/><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hyperlink" Target="https://www.mass.gov/topics/masshire" TargetMode="Externa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s://www.mass.gov/regional-workforce-skills-planning-initiative" TargetMode="External"/><Relationship Id="rId2" Type="http://schemas.openxmlformats.org/officeDocument/2006/relationships/hyperlink" Target="https://www.mass.gov/orgs/workforce-skills-cabinet" TargetMode="Externa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4C72F-2F51-4DED-8F00-20DC47915866}"/>
              </a:ext>
            </a:extLst>
          </p:cNvPr>
          <p:cNvSpPr>
            <a:spLocks noGrp="1"/>
          </p:cNvSpPr>
          <p:nvPr>
            <p:ph type="ctrTitle"/>
          </p:nvPr>
        </p:nvSpPr>
        <p:spPr/>
        <p:txBody>
          <a:bodyPr/>
          <a:lstStyle/>
          <a:p>
            <a:r>
              <a:rPr lang="en-US" dirty="0"/>
              <a:t>Innovation Career Pathways</a:t>
            </a:r>
          </a:p>
        </p:txBody>
      </p:sp>
      <p:sp>
        <p:nvSpPr>
          <p:cNvPr id="3" name="Subtitle 2">
            <a:extLst>
              <a:ext uri="{FF2B5EF4-FFF2-40B4-BE49-F238E27FC236}">
                <a16:creationId xmlns:a16="http://schemas.microsoft.com/office/drawing/2014/main" id="{A2D03BE8-3E34-4B88-9EB4-099B5FFAC574}"/>
              </a:ext>
            </a:extLst>
          </p:cNvPr>
          <p:cNvSpPr>
            <a:spLocks noGrp="1"/>
          </p:cNvSpPr>
          <p:nvPr>
            <p:ph type="subTitle" idx="1"/>
          </p:nvPr>
        </p:nvSpPr>
        <p:spPr/>
        <p:txBody>
          <a:bodyPr/>
          <a:lstStyle/>
          <a:p>
            <a:r>
              <a:rPr lang="en-US" dirty="0"/>
              <a:t>Spring 2023</a:t>
            </a:r>
          </a:p>
        </p:txBody>
      </p:sp>
    </p:spTree>
    <p:extLst>
      <p:ext uri="{BB962C8B-B14F-4D97-AF65-F5344CB8AC3E}">
        <p14:creationId xmlns:p14="http://schemas.microsoft.com/office/powerpoint/2010/main" val="18111364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FBB65-7239-42F3-BB8C-7747B9C24448}"/>
              </a:ext>
            </a:extLst>
          </p:cNvPr>
          <p:cNvSpPr>
            <a:spLocks noGrp="1"/>
          </p:cNvSpPr>
          <p:nvPr>
            <p:ph type="title"/>
          </p:nvPr>
        </p:nvSpPr>
        <p:spPr/>
        <p:txBody>
          <a:bodyPr/>
          <a:lstStyle/>
          <a:p>
            <a:r>
              <a:rPr lang="en-US" dirty="0"/>
              <a:t>Integrated Instruction</a:t>
            </a:r>
          </a:p>
        </p:txBody>
      </p:sp>
      <p:sp>
        <p:nvSpPr>
          <p:cNvPr id="3" name="Content Placeholder 2">
            <a:extLst>
              <a:ext uri="{FF2B5EF4-FFF2-40B4-BE49-F238E27FC236}">
                <a16:creationId xmlns:a16="http://schemas.microsoft.com/office/drawing/2014/main" id="{F7EF2EF7-F28A-42DD-B5F5-0EAA59496B6F}"/>
              </a:ext>
            </a:extLst>
          </p:cNvPr>
          <p:cNvSpPr>
            <a:spLocks noGrp="1"/>
          </p:cNvSpPr>
          <p:nvPr>
            <p:ph idx="1"/>
          </p:nvPr>
        </p:nvSpPr>
        <p:spPr/>
        <p:txBody>
          <a:bodyPr/>
          <a:lstStyle/>
          <a:p>
            <a:pPr marL="0" indent="0">
              <a:buNone/>
            </a:pPr>
            <a:r>
              <a:rPr lang="en-US" sz="2400" b="0" dirty="0"/>
              <a:t>The pathway consists of an integrated Scope and Sequence of courses and experiences aligned with the industry sector that is developed through an individual planning process.</a:t>
            </a:r>
          </a:p>
          <a:p>
            <a:r>
              <a:rPr lang="en-US" sz="2400" b="0" dirty="0"/>
              <a:t>Students must have a </a:t>
            </a:r>
            <a:r>
              <a:rPr lang="en-US" sz="2400" b="0" dirty="0" err="1">
                <a:hlinkClick r:id="rId2"/>
              </a:rPr>
              <a:t>MyCAP</a:t>
            </a:r>
            <a:r>
              <a:rPr lang="en-US" sz="2400" b="0" dirty="0"/>
              <a:t> (My Career and Academic Plan) individual plan, managed online</a:t>
            </a:r>
          </a:p>
          <a:p>
            <a:r>
              <a:rPr lang="en-US" sz="2400" b="0" dirty="0"/>
              <a:t>The </a:t>
            </a:r>
            <a:r>
              <a:rPr lang="en-US" sz="2400" b="0" dirty="0" err="1"/>
              <a:t>MyCAP</a:t>
            </a:r>
            <a:r>
              <a:rPr lang="en-US" sz="2400" b="0" dirty="0"/>
              <a:t> scope and sequence must include</a:t>
            </a:r>
          </a:p>
          <a:p>
            <a:pPr lvl="1"/>
            <a:r>
              <a:rPr lang="en-US" sz="2000" b="0" dirty="0"/>
              <a:t>At least 2 Technical courses aligned with the Industry Sector</a:t>
            </a:r>
          </a:p>
          <a:p>
            <a:pPr lvl="1"/>
            <a:r>
              <a:rPr lang="en-US" sz="2000" b="0" dirty="0"/>
              <a:t>At least 2 </a:t>
            </a:r>
            <a:r>
              <a:rPr lang="en-US" sz="2000" dirty="0"/>
              <a:t>Advanced </a:t>
            </a:r>
            <a:r>
              <a:rPr lang="en-US" sz="2000" b="0" dirty="0"/>
              <a:t>courses, which can include dual enrollment, AP, PLTW, or other college-level courses</a:t>
            </a:r>
          </a:p>
          <a:p>
            <a:pPr lvl="1"/>
            <a:r>
              <a:rPr lang="en-US" sz="2000" b="0" dirty="0"/>
              <a:t>A 100-hour internship or capstone project, identified with a local course code that will be displayed on the student’s transcript, taken later in high school (most likely - 12th grade, or summer before 12th grade)</a:t>
            </a:r>
          </a:p>
          <a:p>
            <a:endParaRPr lang="en-US" dirty="0"/>
          </a:p>
        </p:txBody>
      </p:sp>
      <p:sp>
        <p:nvSpPr>
          <p:cNvPr id="4" name="Slide Number Placeholder 3">
            <a:extLst>
              <a:ext uri="{FF2B5EF4-FFF2-40B4-BE49-F238E27FC236}">
                <a16:creationId xmlns:a16="http://schemas.microsoft.com/office/drawing/2014/main" id="{BE267EA9-BD78-4557-ACE7-1D695BA039B7}"/>
              </a:ext>
            </a:extLst>
          </p:cNvPr>
          <p:cNvSpPr>
            <a:spLocks noGrp="1"/>
          </p:cNvSpPr>
          <p:nvPr>
            <p:ph type="sldNum" sz="quarter" idx="12"/>
          </p:nvPr>
        </p:nvSpPr>
        <p:spPr/>
        <p:txBody>
          <a:bodyPr/>
          <a:lstStyle/>
          <a:p>
            <a:r>
              <a:rPr lang="en-US" altLang="zh-CN" dirty="0"/>
              <a:t>9</a:t>
            </a:r>
            <a:endParaRPr lang="zh-CN" altLang="en-US" dirty="0"/>
          </a:p>
        </p:txBody>
      </p:sp>
    </p:spTree>
    <p:extLst>
      <p:ext uri="{BB962C8B-B14F-4D97-AF65-F5344CB8AC3E}">
        <p14:creationId xmlns:p14="http://schemas.microsoft.com/office/powerpoint/2010/main" val="1761822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Scope and Sequence – Technology Pathway</a:t>
            </a:r>
          </a:p>
        </p:txBody>
      </p:sp>
      <p:pic>
        <p:nvPicPr>
          <p:cNvPr id="8" name="Content Placeholder 7" descr="Sample scope and sequence showing a progression of courses, possible electives, and career advising and ILP activities by grade level within a Technology Pathway."/>
          <p:cNvPicPr>
            <a:picLocks noGrp="1" noChangeAspect="1"/>
          </p:cNvPicPr>
          <p:nvPr>
            <p:ph idx="1"/>
          </p:nvPr>
        </p:nvPicPr>
        <p:blipFill>
          <a:blip r:embed="rId2"/>
          <a:stretch>
            <a:fillRect/>
          </a:stretch>
        </p:blipFill>
        <p:spPr>
          <a:xfrm>
            <a:off x="2019300" y="1253414"/>
            <a:ext cx="8153400" cy="4636922"/>
          </a:xfrm>
          <a:prstGeom prst="rect">
            <a:avLst/>
          </a:prstGeom>
        </p:spPr>
      </p:pic>
      <p:sp>
        <p:nvSpPr>
          <p:cNvPr id="4" name="Google Shape;175;p26">
            <a:extLst>
              <a:ext uri="{FF2B5EF4-FFF2-40B4-BE49-F238E27FC236}">
                <a16:creationId xmlns:a16="http://schemas.microsoft.com/office/drawing/2014/main" id="{F7E6E394-25D8-4FA7-B1BF-FD5E50B2B4A5}"/>
              </a:ext>
            </a:extLst>
          </p:cNvPr>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r>
              <a:rPr lang="en-US" dirty="0"/>
              <a:t>10</a:t>
            </a:r>
            <a:endParaRPr dirty="0"/>
          </a:p>
        </p:txBody>
      </p:sp>
    </p:spTree>
    <p:extLst>
      <p:ext uri="{BB962C8B-B14F-4D97-AF65-F5344CB8AC3E}">
        <p14:creationId xmlns:p14="http://schemas.microsoft.com/office/powerpoint/2010/main" val="1258497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College and Career Advising</a:t>
            </a:r>
          </a:p>
        </p:txBody>
      </p:sp>
      <p:sp>
        <p:nvSpPr>
          <p:cNvPr id="3" name="Content Placeholder 2"/>
          <p:cNvSpPr>
            <a:spLocks noGrp="1"/>
          </p:cNvSpPr>
          <p:nvPr>
            <p:ph idx="1"/>
          </p:nvPr>
        </p:nvSpPr>
        <p:spPr/>
        <p:txBody>
          <a:bodyPr/>
          <a:lstStyle/>
          <a:p>
            <a:pPr marL="0" indent="0">
              <a:buNone/>
            </a:pPr>
            <a:r>
              <a:rPr lang="en-US" sz="2400" dirty="0"/>
              <a:t>The pathway includes well-designed college and career advising:</a:t>
            </a:r>
          </a:p>
          <a:p>
            <a:r>
              <a:rPr lang="en-US" sz="2400" dirty="0"/>
              <a:t>Students must have an individual plan, referred to as </a:t>
            </a:r>
            <a:r>
              <a:rPr lang="en-US" sz="2400" dirty="0" err="1"/>
              <a:t>MyCAP</a:t>
            </a:r>
            <a:r>
              <a:rPr lang="en-US" sz="2400" dirty="0"/>
              <a:t> (My Career and Academic Plan) managed online, using an electronic platform designed for that purpose, such as MEFA Pathways, </a:t>
            </a:r>
            <a:r>
              <a:rPr lang="en-US" sz="2400" dirty="0" err="1"/>
              <a:t>Naviance</a:t>
            </a:r>
            <a:r>
              <a:rPr lang="en-US" sz="2400" dirty="0"/>
              <a:t>, </a:t>
            </a:r>
            <a:r>
              <a:rPr lang="en-US" sz="2400" dirty="0" err="1"/>
              <a:t>MassCIS</a:t>
            </a:r>
            <a:r>
              <a:rPr lang="en-US" sz="2400" dirty="0"/>
              <a:t>, </a:t>
            </a:r>
            <a:r>
              <a:rPr lang="en-US" sz="2400" dirty="0" err="1"/>
              <a:t>Xello</a:t>
            </a:r>
            <a:r>
              <a:rPr lang="en-US" sz="2400" dirty="0"/>
              <a:t> (formerly Career Cruising) or other systems</a:t>
            </a:r>
          </a:p>
          <a:p>
            <a:r>
              <a:rPr lang="en-US" sz="2400" dirty="0"/>
              <a:t>Career development education (CDE) is an aspect of advising, with career awareness, exploration and immersion activities built into the advising process</a:t>
            </a:r>
          </a:p>
          <a:p>
            <a:r>
              <a:rPr lang="en-US" sz="2400" dirty="0"/>
              <a:t>College access and awareness activities, and a postsecondary plan, are included</a:t>
            </a:r>
          </a:p>
        </p:txBody>
      </p:sp>
      <p:sp>
        <p:nvSpPr>
          <p:cNvPr id="4" name="Google Shape;175;p26">
            <a:extLst>
              <a:ext uri="{FF2B5EF4-FFF2-40B4-BE49-F238E27FC236}">
                <a16:creationId xmlns:a16="http://schemas.microsoft.com/office/drawing/2014/main" id="{3A2346FE-8E69-4A97-AD47-1EFA12B2CFF4}"/>
              </a:ext>
            </a:extLst>
          </p:cNvPr>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r>
              <a:rPr lang="en-US" dirty="0"/>
              <a:t>2</a:t>
            </a:r>
            <a:endParaRPr dirty="0"/>
          </a:p>
        </p:txBody>
      </p:sp>
    </p:spTree>
    <p:extLst>
      <p:ext uri="{BB962C8B-B14F-4D97-AF65-F5344CB8AC3E}">
        <p14:creationId xmlns:p14="http://schemas.microsoft.com/office/powerpoint/2010/main" val="1906812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Work-based Learning</a:t>
            </a:r>
          </a:p>
        </p:txBody>
      </p:sp>
      <p:sp>
        <p:nvSpPr>
          <p:cNvPr id="3" name="Content Placeholder 2"/>
          <p:cNvSpPr>
            <a:spLocks noGrp="1"/>
          </p:cNvSpPr>
          <p:nvPr>
            <p:ph idx="1"/>
          </p:nvPr>
        </p:nvSpPr>
        <p:spPr>
          <a:xfrm>
            <a:off x="567743" y="1219200"/>
            <a:ext cx="9643057" cy="5566611"/>
          </a:xfrm>
        </p:spPr>
        <p:txBody>
          <a:bodyPr/>
          <a:lstStyle/>
          <a:p>
            <a:r>
              <a:rPr lang="en-US" sz="2400" dirty="0"/>
              <a:t>Career Development Education, with career awareness and exploration leading up to an immersive experience</a:t>
            </a:r>
          </a:p>
          <a:p>
            <a:r>
              <a:rPr lang="en-US" sz="2400" dirty="0"/>
              <a:t>Career immersion: 100 hours of an Internship or Capstone aligned with the industry sector and identified as a course in SCS</a:t>
            </a:r>
          </a:p>
          <a:p>
            <a:r>
              <a:rPr lang="en-US" sz="2400" dirty="0"/>
              <a:t>Quality elements for the immersive experience include:</a:t>
            </a:r>
          </a:p>
          <a:p>
            <a:pPr lvl="1"/>
            <a:r>
              <a:rPr lang="en-US" sz="1800" dirty="0"/>
              <a:t>Staff liaison to interface with work site placement</a:t>
            </a:r>
          </a:p>
          <a:p>
            <a:pPr lvl="1"/>
            <a:r>
              <a:rPr lang="en-US" sz="1800" dirty="0"/>
              <a:t>Work readiness training for students prior to start of internship (note that DESE will offer a set of lessons and training for districts that do not have their own, e.g., using the Signal Success curriculum by Commonwealth Corporation)</a:t>
            </a:r>
          </a:p>
          <a:p>
            <a:pPr lvl="1"/>
            <a:r>
              <a:rPr lang="en-US" sz="1800" dirty="0"/>
              <a:t>Ongoing reflection opportunities such as journal writing, recorded in </a:t>
            </a:r>
            <a:r>
              <a:rPr lang="en-US" sz="1800" dirty="0" err="1"/>
              <a:t>MyCAP</a:t>
            </a:r>
            <a:endParaRPr lang="en-US" sz="1800" dirty="0"/>
          </a:p>
          <a:p>
            <a:pPr lvl="1"/>
            <a:r>
              <a:rPr lang="en-US" sz="1800" dirty="0"/>
              <a:t>Use of the MA Work-based Learning Plan, with data entry in its related database</a:t>
            </a:r>
          </a:p>
          <a:p>
            <a:pPr lvl="1"/>
            <a:r>
              <a:rPr lang="en-US" sz="1800" dirty="0"/>
              <a:t>End of experience student product, such as oral presentation, written report, video</a:t>
            </a:r>
          </a:p>
          <a:p>
            <a:pPr marL="0" indent="0">
              <a:buNone/>
            </a:pPr>
            <a:endParaRPr lang="en-US" dirty="0"/>
          </a:p>
        </p:txBody>
      </p:sp>
      <p:sp>
        <p:nvSpPr>
          <p:cNvPr id="4" name="Google Shape;175;p26">
            <a:extLst>
              <a:ext uri="{FF2B5EF4-FFF2-40B4-BE49-F238E27FC236}">
                <a16:creationId xmlns:a16="http://schemas.microsoft.com/office/drawing/2014/main" id="{EDC86FFE-E51E-41DF-8313-349C6D9CFB51}"/>
              </a:ext>
            </a:extLst>
          </p:cNvPr>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r>
              <a:rPr lang="en-US" dirty="0"/>
              <a:t>12</a:t>
            </a:r>
            <a:endParaRPr dirty="0"/>
          </a:p>
        </p:txBody>
      </p:sp>
    </p:spTree>
    <p:extLst>
      <p:ext uri="{BB962C8B-B14F-4D97-AF65-F5344CB8AC3E}">
        <p14:creationId xmlns:p14="http://schemas.microsoft.com/office/powerpoint/2010/main" val="1636141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Credentials and Post-secondary Linkages</a:t>
            </a:r>
          </a:p>
        </p:txBody>
      </p:sp>
      <p:sp>
        <p:nvSpPr>
          <p:cNvPr id="3" name="Content Placeholder 2"/>
          <p:cNvSpPr>
            <a:spLocks noGrp="1"/>
          </p:cNvSpPr>
          <p:nvPr>
            <p:ph idx="1"/>
          </p:nvPr>
        </p:nvSpPr>
        <p:spPr>
          <a:xfrm>
            <a:off x="567743" y="1281899"/>
            <a:ext cx="9643057" cy="4909351"/>
          </a:xfrm>
        </p:spPr>
        <p:txBody>
          <a:bodyPr/>
          <a:lstStyle/>
          <a:p>
            <a:r>
              <a:rPr lang="en-US" sz="2400" dirty="0"/>
              <a:t>The Pathway leads to industry-recognized credentials (IRCs)</a:t>
            </a:r>
          </a:p>
          <a:p>
            <a:pPr lvl="1"/>
            <a:r>
              <a:rPr lang="en-US" sz="2400" dirty="0"/>
              <a:t>Students know about credentials that are relevant to the industry sector</a:t>
            </a:r>
          </a:p>
          <a:p>
            <a:pPr lvl="1"/>
            <a:r>
              <a:rPr lang="en-US" sz="2400" dirty="0"/>
              <a:t>They either attain them while in high school, or build skills for attaining them in post-secondary education</a:t>
            </a:r>
          </a:p>
          <a:p>
            <a:pPr lvl="1"/>
            <a:r>
              <a:rPr lang="en-US" sz="2400" dirty="0"/>
              <a:t>The credential may be an Associate’s degree, a Bachelor’s degree, a Certificate, Registered Apprenticeship or other IRC</a:t>
            </a:r>
          </a:p>
          <a:p>
            <a:r>
              <a:rPr lang="en-US" sz="2400" dirty="0"/>
              <a:t>Explicit linkages with colleges or other institutions that provide IRCs are required</a:t>
            </a:r>
          </a:p>
        </p:txBody>
      </p:sp>
      <p:sp>
        <p:nvSpPr>
          <p:cNvPr id="4" name="Google Shape;175;p26">
            <a:extLst>
              <a:ext uri="{FF2B5EF4-FFF2-40B4-BE49-F238E27FC236}">
                <a16:creationId xmlns:a16="http://schemas.microsoft.com/office/drawing/2014/main" id="{E1DBE77F-11B0-4EE8-A473-BCB783BFD60B}"/>
              </a:ext>
            </a:extLst>
          </p:cNvPr>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r>
              <a:rPr lang="en-US" dirty="0"/>
              <a:t>13</a:t>
            </a:r>
            <a:endParaRPr dirty="0"/>
          </a:p>
        </p:txBody>
      </p:sp>
    </p:spTree>
    <p:extLst>
      <p:ext uri="{BB962C8B-B14F-4D97-AF65-F5344CB8AC3E}">
        <p14:creationId xmlns:p14="http://schemas.microsoft.com/office/powerpoint/2010/main" val="2423617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Innovation Pathways Designation Process and Criteria</a:t>
            </a:r>
          </a:p>
        </p:txBody>
      </p:sp>
      <p:sp>
        <p:nvSpPr>
          <p:cNvPr id="3" name="Content Placeholder 2"/>
          <p:cNvSpPr>
            <a:spLocks noGrp="1"/>
          </p:cNvSpPr>
          <p:nvPr>
            <p:ph idx="1"/>
          </p:nvPr>
        </p:nvSpPr>
        <p:spPr>
          <a:xfrm>
            <a:off x="567743" y="1109710"/>
            <a:ext cx="9643057" cy="5291091"/>
          </a:xfrm>
        </p:spPr>
        <p:txBody>
          <a:bodyPr/>
          <a:lstStyle/>
          <a:p>
            <a:r>
              <a:rPr lang="en-US" sz="2400" dirty="0"/>
              <a:t>Two-part application process structured around the five guiding principles</a:t>
            </a:r>
          </a:p>
          <a:p>
            <a:pPr lvl="1"/>
            <a:r>
              <a:rPr lang="en-US" sz="2400" dirty="0"/>
              <a:t>Part A </a:t>
            </a:r>
          </a:p>
          <a:p>
            <a:pPr lvl="1"/>
            <a:r>
              <a:rPr lang="en-US" sz="2400" dirty="0"/>
              <a:t>Part B</a:t>
            </a:r>
          </a:p>
          <a:p>
            <a:r>
              <a:rPr lang="en-US" sz="2400" dirty="0"/>
              <a:t>Guiding Principles are basis for Designation Criteria and application questions</a:t>
            </a:r>
          </a:p>
          <a:p>
            <a:r>
              <a:rPr lang="en-US" sz="2400" dirty="0"/>
              <a:t>Joint application/partnership between K-12 district and </a:t>
            </a:r>
            <a:r>
              <a:rPr lang="en-US" sz="2400" dirty="0" err="1"/>
              <a:t>MassHire</a:t>
            </a:r>
            <a:r>
              <a:rPr lang="en-US" sz="2400" dirty="0"/>
              <a:t> (local workforce development boards)</a:t>
            </a:r>
          </a:p>
          <a:p>
            <a:r>
              <a:rPr lang="en-US" sz="2400" dirty="0"/>
              <a:t>DESE Commissioner will make the final determinations for designations</a:t>
            </a:r>
          </a:p>
          <a:p>
            <a:endParaRPr lang="en-US" dirty="0"/>
          </a:p>
        </p:txBody>
      </p:sp>
      <p:sp>
        <p:nvSpPr>
          <p:cNvPr id="4" name="Google Shape;175;p26">
            <a:extLst>
              <a:ext uri="{FF2B5EF4-FFF2-40B4-BE49-F238E27FC236}">
                <a16:creationId xmlns:a16="http://schemas.microsoft.com/office/drawing/2014/main" id="{D22C99B6-6D09-4C93-AB54-2F260C3074F0}"/>
              </a:ext>
            </a:extLst>
          </p:cNvPr>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r>
              <a:rPr lang="en-US" dirty="0"/>
              <a:t>14</a:t>
            </a:r>
            <a:endParaRPr dirty="0"/>
          </a:p>
        </p:txBody>
      </p:sp>
    </p:spTree>
    <p:extLst>
      <p:ext uri="{BB962C8B-B14F-4D97-AF65-F5344CB8AC3E}">
        <p14:creationId xmlns:p14="http://schemas.microsoft.com/office/powerpoint/2010/main" val="30363958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Applicant Criteria for Innovation Pathways</a:t>
            </a:r>
          </a:p>
        </p:txBody>
      </p:sp>
      <p:sp>
        <p:nvSpPr>
          <p:cNvPr id="3" name="Content Placeholder 2"/>
          <p:cNvSpPr>
            <a:spLocks noGrp="1"/>
          </p:cNvSpPr>
          <p:nvPr>
            <p:ph idx="1"/>
          </p:nvPr>
        </p:nvSpPr>
        <p:spPr/>
        <p:txBody>
          <a:bodyPr/>
          <a:lstStyle/>
          <a:p>
            <a:r>
              <a:rPr lang="en-US" sz="2400" dirty="0"/>
              <a:t>Applications must include structured partnerships</a:t>
            </a:r>
          </a:p>
          <a:p>
            <a:pPr lvl="1"/>
            <a:r>
              <a:rPr lang="en-US" sz="2400" dirty="0"/>
              <a:t>K-12 district as the applicant, with at least one identified high school where the pathway will exist</a:t>
            </a:r>
          </a:p>
          <a:p>
            <a:pPr lvl="1"/>
            <a:r>
              <a:rPr lang="en-US" sz="2400" dirty="0"/>
              <a:t>Local </a:t>
            </a:r>
            <a:r>
              <a:rPr lang="en-US" sz="2400" dirty="0" err="1"/>
              <a:t>MassHire</a:t>
            </a:r>
            <a:r>
              <a:rPr lang="en-US" sz="2400" dirty="0"/>
              <a:t>, and at least one employer partner is also identified as a support partner, which should play an active role in the development of the application, and demonstrate its full engagement in the implementation of the IP </a:t>
            </a:r>
          </a:p>
          <a:p>
            <a:r>
              <a:rPr lang="en-US" sz="2800" dirty="0"/>
              <a:t>Both the district and </a:t>
            </a:r>
            <a:r>
              <a:rPr lang="en-US" sz="2800" dirty="0" err="1"/>
              <a:t>MassHire</a:t>
            </a:r>
            <a:r>
              <a:rPr lang="en-US" sz="2800" dirty="0"/>
              <a:t> will be actively involved in performance outcomes</a:t>
            </a:r>
          </a:p>
          <a:p>
            <a:r>
              <a:rPr lang="en-US" sz="2800" dirty="0"/>
              <a:t>A signed letter of agreement to partner is required as a component of the Part A application</a:t>
            </a:r>
          </a:p>
        </p:txBody>
      </p:sp>
      <p:sp>
        <p:nvSpPr>
          <p:cNvPr id="4" name="Google Shape;175;p26">
            <a:extLst>
              <a:ext uri="{FF2B5EF4-FFF2-40B4-BE49-F238E27FC236}">
                <a16:creationId xmlns:a16="http://schemas.microsoft.com/office/drawing/2014/main" id="{FA0A70BF-FF10-4C0A-B125-0A4920409323}"/>
              </a:ext>
            </a:extLst>
          </p:cNvPr>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r>
              <a:rPr lang="en-US" dirty="0"/>
              <a:t>15</a:t>
            </a:r>
            <a:endParaRPr dirty="0"/>
          </a:p>
        </p:txBody>
      </p:sp>
    </p:spTree>
    <p:extLst>
      <p:ext uri="{BB962C8B-B14F-4D97-AF65-F5344CB8AC3E}">
        <p14:creationId xmlns:p14="http://schemas.microsoft.com/office/powerpoint/2010/main" val="4250018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Two-Stage Process: Part A</a:t>
            </a:r>
          </a:p>
        </p:txBody>
      </p:sp>
      <p:sp>
        <p:nvSpPr>
          <p:cNvPr id="3" name="Content Placeholder 2"/>
          <p:cNvSpPr>
            <a:spLocks noGrp="1"/>
          </p:cNvSpPr>
          <p:nvPr>
            <p:ph idx="1"/>
          </p:nvPr>
        </p:nvSpPr>
        <p:spPr/>
        <p:txBody>
          <a:bodyPr/>
          <a:lstStyle/>
          <a:p>
            <a:r>
              <a:rPr lang="en-US" sz="2400" dirty="0"/>
              <a:t>Applicant must sufficiently address plans for each of the five guiding principles, according to specified criteria.</a:t>
            </a:r>
          </a:p>
          <a:p>
            <a:r>
              <a:rPr lang="en-US" sz="2400" dirty="0"/>
              <a:t>Key questions for consideration, based on Guiding Principles:</a:t>
            </a:r>
          </a:p>
          <a:p>
            <a:pPr lvl="1"/>
            <a:r>
              <a:rPr lang="en-US" sz="2000" i="1" dirty="0"/>
              <a:t>Does the proposed program target and prioritize students underrepresented in post-secondary enrollment and completion and/or high skill/high demand industries, and is it structured to recruit these students and eliminate barriers to their participation? </a:t>
            </a:r>
          </a:p>
          <a:p>
            <a:pPr lvl="1"/>
            <a:r>
              <a:rPr lang="en-US" sz="2000" i="1" dirty="0"/>
              <a:t>Does the program outline a clear academic pathway  from secondary to </a:t>
            </a:r>
            <a:br>
              <a:rPr lang="en-US" sz="2000" i="1" dirty="0"/>
            </a:br>
            <a:r>
              <a:rPr lang="en-US" sz="2000" i="1" dirty="0"/>
              <a:t>post-secondary education and onto a career?</a:t>
            </a:r>
          </a:p>
          <a:p>
            <a:pPr lvl="1"/>
            <a:r>
              <a:rPr lang="en-US" sz="2000" i="1" dirty="0"/>
              <a:t>Does the program identify academic and nonacademic challenges and supports for at-risk, under-represented and/or first-generation students?</a:t>
            </a:r>
          </a:p>
          <a:p>
            <a:pPr lvl="1"/>
            <a:r>
              <a:rPr lang="en-US" sz="2000" i="1" dirty="0"/>
              <a:t>Are career awareness, exploration and immersion activities included as an integral part of the IP program?</a:t>
            </a:r>
          </a:p>
          <a:p>
            <a:pPr lvl="1"/>
            <a:r>
              <a:rPr lang="en-US" sz="2000" i="1" dirty="0"/>
              <a:t>Does the program propose robust and viable partnerships?</a:t>
            </a:r>
          </a:p>
          <a:p>
            <a:endParaRPr lang="en-US" dirty="0"/>
          </a:p>
        </p:txBody>
      </p:sp>
      <p:sp>
        <p:nvSpPr>
          <p:cNvPr id="4" name="Google Shape;175;p26">
            <a:extLst>
              <a:ext uri="{FF2B5EF4-FFF2-40B4-BE49-F238E27FC236}">
                <a16:creationId xmlns:a16="http://schemas.microsoft.com/office/drawing/2014/main" id="{14B428C3-7A74-44F7-B709-7D3C7910B87B}"/>
              </a:ext>
            </a:extLst>
          </p:cNvPr>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r>
              <a:rPr lang="en-US" dirty="0"/>
              <a:t>16</a:t>
            </a:r>
            <a:endParaRPr dirty="0"/>
          </a:p>
        </p:txBody>
      </p:sp>
    </p:spTree>
    <p:extLst>
      <p:ext uri="{BB962C8B-B14F-4D97-AF65-F5344CB8AC3E}">
        <p14:creationId xmlns:p14="http://schemas.microsoft.com/office/powerpoint/2010/main" val="23893086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Two-Stage Process: Part B</a:t>
            </a:r>
          </a:p>
        </p:txBody>
      </p:sp>
      <p:sp>
        <p:nvSpPr>
          <p:cNvPr id="3" name="Content Placeholder 2"/>
          <p:cNvSpPr>
            <a:spLocks noGrp="1"/>
          </p:cNvSpPr>
          <p:nvPr>
            <p:ph idx="1"/>
          </p:nvPr>
        </p:nvSpPr>
        <p:spPr/>
        <p:txBody>
          <a:bodyPr/>
          <a:lstStyle/>
          <a:p>
            <a:r>
              <a:rPr lang="en-US" sz="2400" dirty="0"/>
              <a:t>A successful Part A submission will allow the applicant to advance to the Part B stage</a:t>
            </a:r>
          </a:p>
          <a:p>
            <a:r>
              <a:rPr lang="en-US" sz="2400" dirty="0"/>
              <a:t>Part B is also structured around the five guiding principles, with additional requirements to demonstrate evidence of effective implementation. For example:</a:t>
            </a:r>
          </a:p>
          <a:p>
            <a:pPr lvl="1"/>
            <a:r>
              <a:rPr lang="en-US" sz="2000" dirty="0"/>
              <a:t>Signed MOU(s) – note that samples are available </a:t>
            </a:r>
          </a:p>
          <a:p>
            <a:pPr lvl="1"/>
            <a:r>
              <a:rPr lang="en-US" sz="2000" dirty="0"/>
              <a:t>Developed policies</a:t>
            </a:r>
          </a:p>
          <a:p>
            <a:pPr lvl="1"/>
            <a:r>
              <a:rPr lang="en-US" sz="2000" dirty="0"/>
              <a:t>Calendars of activities and schedules</a:t>
            </a:r>
          </a:p>
          <a:p>
            <a:pPr lvl="1"/>
            <a:r>
              <a:rPr lang="en-US" sz="2000" dirty="0"/>
              <a:t>Staffing plans</a:t>
            </a:r>
          </a:p>
          <a:p>
            <a:r>
              <a:rPr lang="en-US" sz="2400" i="1" dirty="0"/>
              <a:t>Final Designation indicates that a Program has completed all necessary requirements and is either already enrolled or is prepared to enroll students for the following academic year. </a:t>
            </a:r>
          </a:p>
          <a:p>
            <a:endParaRPr lang="en-US" dirty="0"/>
          </a:p>
        </p:txBody>
      </p:sp>
      <p:sp>
        <p:nvSpPr>
          <p:cNvPr id="4" name="Google Shape;175;p26">
            <a:extLst>
              <a:ext uri="{FF2B5EF4-FFF2-40B4-BE49-F238E27FC236}">
                <a16:creationId xmlns:a16="http://schemas.microsoft.com/office/drawing/2014/main" id="{F2781709-0893-4BEB-83CA-BC6216C8D015}"/>
              </a:ext>
            </a:extLst>
          </p:cNvPr>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r>
              <a:rPr lang="en-US" dirty="0"/>
              <a:t>17</a:t>
            </a:r>
            <a:endParaRPr dirty="0"/>
          </a:p>
        </p:txBody>
      </p:sp>
    </p:spTree>
    <p:extLst>
      <p:ext uri="{BB962C8B-B14F-4D97-AF65-F5344CB8AC3E}">
        <p14:creationId xmlns:p14="http://schemas.microsoft.com/office/powerpoint/2010/main" val="13374023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Part A Timeline</a:t>
            </a:r>
          </a:p>
        </p:txBody>
      </p:sp>
      <p:sp>
        <p:nvSpPr>
          <p:cNvPr id="3" name="Content Placeholder 2"/>
          <p:cNvSpPr>
            <a:spLocks noGrp="1"/>
          </p:cNvSpPr>
          <p:nvPr>
            <p:ph idx="1"/>
          </p:nvPr>
        </p:nvSpPr>
        <p:spPr>
          <a:xfrm>
            <a:off x="567743" y="1226719"/>
            <a:ext cx="8730113" cy="5730241"/>
          </a:xfrm>
        </p:spPr>
        <p:txBody>
          <a:bodyPr/>
          <a:lstStyle/>
          <a:p>
            <a:r>
              <a:rPr lang="en-US" sz="2400" dirty="0"/>
              <a:t>April/May</a:t>
            </a:r>
          </a:p>
          <a:p>
            <a:pPr lvl="1"/>
            <a:r>
              <a:rPr lang="en-US" sz="1800" dirty="0"/>
              <a:t>Part A application posts to DESE site</a:t>
            </a:r>
          </a:p>
          <a:p>
            <a:r>
              <a:rPr lang="en-US" sz="2400" dirty="0"/>
              <a:t>June through August</a:t>
            </a:r>
          </a:p>
          <a:p>
            <a:pPr lvl="1"/>
            <a:r>
              <a:rPr lang="en-US" sz="1800" dirty="0"/>
              <a:t>Prospective Applicant webinar in early June</a:t>
            </a:r>
          </a:p>
          <a:p>
            <a:pPr lvl="1"/>
            <a:r>
              <a:rPr lang="en-US" sz="1800" dirty="0"/>
              <a:t>Intake Sessions – optional, informal, 1:1 meetings with DESE – July - August</a:t>
            </a:r>
          </a:p>
          <a:p>
            <a:r>
              <a:rPr lang="en-US" sz="2400" dirty="0"/>
              <a:t>Late October</a:t>
            </a:r>
          </a:p>
          <a:p>
            <a:pPr lvl="1"/>
            <a:r>
              <a:rPr lang="en-US" sz="1800" dirty="0"/>
              <a:t>Preliminary Part A Designation Application due</a:t>
            </a:r>
          </a:p>
          <a:p>
            <a:r>
              <a:rPr lang="en-US" sz="2400" dirty="0"/>
              <a:t>November</a:t>
            </a:r>
          </a:p>
          <a:p>
            <a:pPr lvl="1"/>
            <a:r>
              <a:rPr lang="en-US" sz="1800" dirty="0"/>
              <a:t>Review of Preliminary Part A applications</a:t>
            </a:r>
          </a:p>
          <a:p>
            <a:r>
              <a:rPr lang="en-US" sz="2400" dirty="0"/>
              <a:t>By November 30</a:t>
            </a:r>
          </a:p>
          <a:p>
            <a:pPr lvl="1"/>
            <a:r>
              <a:rPr lang="en-US" sz="1800" dirty="0"/>
              <a:t>Applicants notified of advance to Final Part B Designation Phase</a:t>
            </a:r>
          </a:p>
          <a:p>
            <a:pPr marL="0" indent="0">
              <a:buNone/>
            </a:pPr>
            <a:endParaRPr lang="en-US" dirty="0"/>
          </a:p>
        </p:txBody>
      </p:sp>
      <p:sp>
        <p:nvSpPr>
          <p:cNvPr id="4" name="Google Shape;175;p26">
            <a:extLst>
              <a:ext uri="{FF2B5EF4-FFF2-40B4-BE49-F238E27FC236}">
                <a16:creationId xmlns:a16="http://schemas.microsoft.com/office/drawing/2014/main" id="{34CA76B6-BF3C-4DBE-BF6B-B9BB1BCC4AF3}"/>
              </a:ext>
            </a:extLst>
          </p:cNvPr>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r>
              <a:rPr lang="en-US" dirty="0"/>
              <a:t>18</a:t>
            </a:r>
            <a:endParaRPr dirty="0"/>
          </a:p>
        </p:txBody>
      </p:sp>
    </p:spTree>
    <p:extLst>
      <p:ext uri="{BB962C8B-B14F-4D97-AF65-F5344CB8AC3E}">
        <p14:creationId xmlns:p14="http://schemas.microsoft.com/office/powerpoint/2010/main" val="4158768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sz="2800" dirty="0"/>
              <a:t>What are Innovation Career Pathways?</a:t>
            </a:r>
          </a:p>
          <a:p>
            <a:r>
              <a:rPr lang="en-US" sz="2800" dirty="0"/>
              <a:t>Introduction to the Guiding Principles and Designation Criteria</a:t>
            </a:r>
          </a:p>
          <a:p>
            <a:r>
              <a:rPr lang="en-US" sz="2800" dirty="0"/>
              <a:t>Designation Process</a:t>
            </a:r>
          </a:p>
          <a:p>
            <a:pPr lvl="1"/>
            <a:r>
              <a:rPr lang="en-US" dirty="0"/>
              <a:t>Application</a:t>
            </a:r>
          </a:p>
          <a:p>
            <a:pPr lvl="1"/>
            <a:r>
              <a:rPr lang="en-US" dirty="0"/>
              <a:t>Timeline</a:t>
            </a:r>
          </a:p>
          <a:p>
            <a:pPr lvl="1"/>
            <a:r>
              <a:rPr lang="en-US" dirty="0"/>
              <a:t>Expectations</a:t>
            </a:r>
          </a:p>
          <a:p>
            <a:r>
              <a:rPr lang="en-US" sz="2800" dirty="0"/>
              <a:t>Post-Designation Implementation</a:t>
            </a:r>
          </a:p>
          <a:p>
            <a:r>
              <a:rPr lang="en-US" sz="2800" dirty="0"/>
              <a:t>Funding and Other Considerations</a:t>
            </a:r>
          </a:p>
          <a:p>
            <a:r>
              <a:rPr lang="en-US" sz="2800" dirty="0"/>
              <a:t>Resources</a:t>
            </a:r>
          </a:p>
        </p:txBody>
      </p:sp>
      <p:sp>
        <p:nvSpPr>
          <p:cNvPr id="4" name="Google Shape;175;p26">
            <a:extLst>
              <a:ext uri="{FF2B5EF4-FFF2-40B4-BE49-F238E27FC236}">
                <a16:creationId xmlns:a16="http://schemas.microsoft.com/office/drawing/2014/main" id="{6931B712-2EF4-4841-ABFE-A1CF460B79B9}"/>
              </a:ext>
            </a:extLst>
          </p:cNvPr>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r>
              <a:rPr lang="en-US" dirty="0"/>
              <a:t>1</a:t>
            </a:r>
            <a:endParaRPr dirty="0"/>
          </a:p>
        </p:txBody>
      </p:sp>
    </p:spTree>
    <p:extLst>
      <p:ext uri="{BB962C8B-B14F-4D97-AF65-F5344CB8AC3E}">
        <p14:creationId xmlns:p14="http://schemas.microsoft.com/office/powerpoint/2010/main" val="33531011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Part B Timeline</a:t>
            </a:r>
          </a:p>
        </p:txBody>
      </p:sp>
      <p:sp>
        <p:nvSpPr>
          <p:cNvPr id="3" name="Content Placeholder 2"/>
          <p:cNvSpPr>
            <a:spLocks noGrp="1"/>
          </p:cNvSpPr>
          <p:nvPr>
            <p:ph idx="1"/>
          </p:nvPr>
        </p:nvSpPr>
        <p:spPr/>
        <p:txBody>
          <a:bodyPr/>
          <a:lstStyle/>
          <a:p>
            <a:r>
              <a:rPr lang="en-US" sz="2400" dirty="0"/>
              <a:t>December – January </a:t>
            </a:r>
          </a:p>
          <a:p>
            <a:pPr lvl="1"/>
            <a:r>
              <a:rPr lang="en-US" sz="2400" dirty="0"/>
              <a:t>Staff conduct Part B Designation information sessions/webinars</a:t>
            </a:r>
          </a:p>
          <a:p>
            <a:r>
              <a:rPr lang="en-US" sz="2400" dirty="0"/>
              <a:t>Early February </a:t>
            </a:r>
          </a:p>
          <a:p>
            <a:pPr lvl="1"/>
            <a:r>
              <a:rPr lang="en-US" sz="2400" dirty="0"/>
              <a:t>Part B Designation Application due  </a:t>
            </a:r>
          </a:p>
          <a:p>
            <a:r>
              <a:rPr lang="en-US" sz="2400" dirty="0"/>
              <a:t>February – mid-March</a:t>
            </a:r>
          </a:p>
          <a:p>
            <a:pPr lvl="1"/>
            <a:r>
              <a:rPr lang="en-US" sz="2400" dirty="0"/>
              <a:t>Part B Application review by staff</a:t>
            </a:r>
          </a:p>
          <a:p>
            <a:pPr lvl="1"/>
            <a:r>
              <a:rPr lang="en-US" sz="2400" dirty="0"/>
              <a:t>Applicant interviews (60 minutes)</a:t>
            </a:r>
          </a:p>
          <a:p>
            <a:r>
              <a:rPr lang="en-US" sz="2400" dirty="0"/>
              <a:t>Final Designations conferred by the DESE Commissioner by the end of March</a:t>
            </a:r>
          </a:p>
          <a:p>
            <a:endParaRPr lang="en-US" sz="2400" dirty="0"/>
          </a:p>
          <a:p>
            <a:pPr marL="0" indent="0">
              <a:buNone/>
            </a:pPr>
            <a:r>
              <a:rPr lang="en-US" sz="2400" b="1" dirty="0"/>
              <a:t>See </a:t>
            </a:r>
            <a:r>
              <a:rPr lang="en-US" sz="2400" b="1" dirty="0">
                <a:hlinkClick r:id="rId2"/>
              </a:rPr>
              <a:t>DESE Innovation Pathways webpage</a:t>
            </a:r>
            <a:r>
              <a:rPr lang="en-US" sz="2400" b="1" dirty="0"/>
              <a:t> for the current Designation timeline.</a:t>
            </a:r>
          </a:p>
          <a:p>
            <a:pPr marL="0" indent="0">
              <a:buNone/>
            </a:pPr>
            <a:endParaRPr lang="en-US" dirty="0"/>
          </a:p>
        </p:txBody>
      </p:sp>
      <p:sp>
        <p:nvSpPr>
          <p:cNvPr id="4" name="Google Shape;175;p26">
            <a:extLst>
              <a:ext uri="{FF2B5EF4-FFF2-40B4-BE49-F238E27FC236}">
                <a16:creationId xmlns:a16="http://schemas.microsoft.com/office/drawing/2014/main" id="{D9354734-60F4-4B38-88A2-87D2982FDD5F}"/>
              </a:ext>
            </a:extLst>
          </p:cNvPr>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r>
              <a:rPr lang="en-US" dirty="0"/>
              <a:t>19</a:t>
            </a:r>
            <a:endParaRPr dirty="0"/>
          </a:p>
        </p:txBody>
      </p:sp>
    </p:spTree>
    <p:extLst>
      <p:ext uri="{BB962C8B-B14F-4D97-AF65-F5344CB8AC3E}">
        <p14:creationId xmlns:p14="http://schemas.microsoft.com/office/powerpoint/2010/main" val="27541885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Post-Designation</a:t>
            </a:r>
          </a:p>
        </p:txBody>
      </p:sp>
      <p:sp>
        <p:nvSpPr>
          <p:cNvPr id="3" name="Content Placeholder 2"/>
          <p:cNvSpPr>
            <a:spLocks noGrp="1"/>
          </p:cNvSpPr>
          <p:nvPr>
            <p:ph idx="1"/>
          </p:nvPr>
        </p:nvSpPr>
        <p:spPr/>
        <p:txBody>
          <a:bodyPr/>
          <a:lstStyle/>
          <a:p>
            <a:r>
              <a:rPr lang="en-US" sz="2000" dirty="0"/>
              <a:t>Schedule students in Spring for subsequent Fall launch of pathway</a:t>
            </a:r>
          </a:p>
          <a:p>
            <a:r>
              <a:rPr lang="en-US" sz="2000" dirty="0"/>
              <a:t>5 years term length for the designation</a:t>
            </a:r>
          </a:p>
          <a:p>
            <a:r>
              <a:rPr lang="en-US" sz="2000" dirty="0"/>
              <a:t>Designation is a performance contract</a:t>
            </a:r>
          </a:p>
          <a:p>
            <a:r>
              <a:rPr lang="en-US" sz="2000" dirty="0"/>
              <a:t>Oversight and Evaluation</a:t>
            </a:r>
          </a:p>
          <a:p>
            <a:pPr lvl="1"/>
            <a:r>
              <a:rPr lang="en-US" sz="2000" dirty="0"/>
              <a:t>Annual reporting obligations (SIMS, SCS data collections)</a:t>
            </a:r>
          </a:p>
          <a:p>
            <a:pPr lvl="1"/>
            <a:r>
              <a:rPr lang="en-US" sz="2000" dirty="0"/>
              <a:t>Annual Self-Reflection </a:t>
            </a:r>
            <a:r>
              <a:rPr lang="en-US" sz="2000" dirty="0">
                <a:sym typeface="Wingdings" panose="05000000000000000000" pitchFamily="2" charset="2"/>
              </a:rPr>
              <a:t> DESE</a:t>
            </a:r>
            <a:r>
              <a:rPr lang="en-US" sz="2000" dirty="0"/>
              <a:t>	</a:t>
            </a:r>
          </a:p>
          <a:p>
            <a:pPr lvl="1"/>
            <a:r>
              <a:rPr lang="en-US" sz="2000" dirty="0"/>
              <a:t>Performance metrics</a:t>
            </a:r>
          </a:p>
          <a:p>
            <a:pPr lvl="1"/>
            <a:r>
              <a:rPr lang="en-US" sz="2000" dirty="0"/>
              <a:t>Site visits</a:t>
            </a:r>
          </a:p>
          <a:p>
            <a:pPr lvl="1"/>
            <a:r>
              <a:rPr lang="en-US" sz="2000" dirty="0"/>
              <a:t>Review/check-in after the first three years</a:t>
            </a:r>
          </a:p>
          <a:p>
            <a:r>
              <a:rPr lang="en-US" sz="2000" dirty="0"/>
              <a:t>Ongoing support </a:t>
            </a:r>
          </a:p>
          <a:p>
            <a:pPr lvl="1"/>
            <a:r>
              <a:rPr lang="en-US" sz="2000" dirty="0" err="1"/>
              <a:t>Convenings</a:t>
            </a:r>
            <a:r>
              <a:rPr lang="en-US" sz="2000" dirty="0"/>
              <a:t>/Professional Learning Communities </a:t>
            </a:r>
          </a:p>
          <a:p>
            <a:pPr lvl="1"/>
            <a:r>
              <a:rPr lang="en-US" sz="2000" dirty="0"/>
              <a:t>Technical assistance from DESE, EOE</a:t>
            </a:r>
          </a:p>
          <a:p>
            <a:pPr lvl="1"/>
            <a:endParaRPr lang="en-US" sz="2000" dirty="0"/>
          </a:p>
          <a:p>
            <a:pPr lvl="1"/>
            <a:endParaRPr lang="en-US" sz="2000" dirty="0"/>
          </a:p>
        </p:txBody>
      </p:sp>
      <p:sp>
        <p:nvSpPr>
          <p:cNvPr id="4" name="Google Shape;175;p26">
            <a:extLst>
              <a:ext uri="{FF2B5EF4-FFF2-40B4-BE49-F238E27FC236}">
                <a16:creationId xmlns:a16="http://schemas.microsoft.com/office/drawing/2014/main" id="{5A66AB50-83EE-487C-8769-530BEB3C265C}"/>
              </a:ext>
            </a:extLst>
          </p:cNvPr>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r>
              <a:rPr lang="en-US" dirty="0"/>
              <a:t>21</a:t>
            </a:r>
            <a:endParaRPr dirty="0"/>
          </a:p>
        </p:txBody>
      </p:sp>
    </p:spTree>
    <p:extLst>
      <p:ext uri="{BB962C8B-B14F-4D97-AF65-F5344CB8AC3E}">
        <p14:creationId xmlns:p14="http://schemas.microsoft.com/office/powerpoint/2010/main" val="39882164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9F8D17-B8DE-422F-BD80-70E094E3F697}"/>
              </a:ext>
            </a:extLst>
          </p:cNvPr>
          <p:cNvSpPr>
            <a:spLocks noGrp="1"/>
          </p:cNvSpPr>
          <p:nvPr>
            <p:ph type="sldNum" sz="quarter" idx="12"/>
          </p:nvPr>
        </p:nvSpPr>
        <p:spPr/>
        <p:txBody>
          <a:bodyPr/>
          <a:lstStyle/>
          <a:p>
            <a:fld id="{FF27229C-EC7B-4063-A33B-28A5E87E32ED}" type="slidenum">
              <a:rPr lang="zh-CN" altLang="en-US" smtClean="0"/>
              <a:pPr/>
              <a:t>22</a:t>
            </a:fld>
            <a:endParaRPr lang="zh-CN" altLang="en-US" dirty="0"/>
          </a:p>
        </p:txBody>
      </p:sp>
      <p:sp>
        <p:nvSpPr>
          <p:cNvPr id="3" name="Content Placeholder 2">
            <a:extLst>
              <a:ext uri="{FF2B5EF4-FFF2-40B4-BE49-F238E27FC236}">
                <a16:creationId xmlns:a16="http://schemas.microsoft.com/office/drawing/2014/main" id="{F1DF04D8-876C-4247-B72A-7203227DCD5B}"/>
              </a:ext>
            </a:extLst>
          </p:cNvPr>
          <p:cNvSpPr>
            <a:spLocks noGrp="1"/>
          </p:cNvSpPr>
          <p:nvPr>
            <p:ph idx="13"/>
          </p:nvPr>
        </p:nvSpPr>
        <p:spPr>
          <a:xfrm>
            <a:off x="567742" y="1415066"/>
            <a:ext cx="5452057" cy="3799267"/>
          </a:xfrm>
        </p:spPr>
        <p:txBody>
          <a:bodyPr/>
          <a:lstStyle/>
          <a:p>
            <a:r>
              <a:rPr lang="en-US" sz="2800" dirty="0"/>
              <a:t>Partnership with Boston-based Center for Collaborative Education, since late fall 2019</a:t>
            </a:r>
          </a:p>
          <a:p>
            <a:r>
              <a:rPr lang="en-US" dirty="0"/>
              <a:t>Technical assistance, professional development </a:t>
            </a:r>
          </a:p>
          <a:p>
            <a:r>
              <a:rPr lang="en-US" dirty="0"/>
              <a:t>Topics identified by the community</a:t>
            </a:r>
            <a:endParaRPr lang="en-US" sz="2800" dirty="0"/>
          </a:p>
        </p:txBody>
      </p:sp>
      <p:sp>
        <p:nvSpPr>
          <p:cNvPr id="2" name="Title 1">
            <a:extLst>
              <a:ext uri="{FF2B5EF4-FFF2-40B4-BE49-F238E27FC236}">
                <a16:creationId xmlns:a16="http://schemas.microsoft.com/office/drawing/2014/main" id="{8237B5CD-14D8-4180-9EB8-E66E8DD9FD3A}"/>
              </a:ext>
            </a:extLst>
          </p:cNvPr>
          <p:cNvSpPr>
            <a:spLocks noGrp="1"/>
          </p:cNvSpPr>
          <p:nvPr>
            <p:ph type="title"/>
          </p:nvPr>
        </p:nvSpPr>
        <p:spPr/>
        <p:txBody>
          <a:bodyPr/>
          <a:lstStyle/>
          <a:p>
            <a:r>
              <a:rPr lang="en-US" dirty="0"/>
              <a:t>Supports for Program Development and Implementation</a:t>
            </a:r>
          </a:p>
        </p:txBody>
      </p:sp>
      <p:sp>
        <p:nvSpPr>
          <p:cNvPr id="7" name="Content Placeholder 6">
            <a:extLst>
              <a:ext uri="{FF2B5EF4-FFF2-40B4-BE49-F238E27FC236}">
                <a16:creationId xmlns:a16="http://schemas.microsoft.com/office/drawing/2014/main" id="{65D2FD17-71AF-447A-A6DC-5829FCD357FA}"/>
              </a:ext>
            </a:extLst>
          </p:cNvPr>
          <p:cNvSpPr>
            <a:spLocks noGrp="1"/>
          </p:cNvSpPr>
          <p:nvPr>
            <p:ph idx="16"/>
          </p:nvPr>
        </p:nvSpPr>
        <p:spPr>
          <a:xfrm>
            <a:off x="6172203" y="1415066"/>
            <a:ext cx="5452057" cy="3799267"/>
          </a:xfrm>
        </p:spPr>
        <p:txBody>
          <a:bodyPr/>
          <a:lstStyle/>
          <a:p>
            <a:r>
              <a:rPr lang="en-US" dirty="0"/>
              <a:t>Webinars</a:t>
            </a:r>
          </a:p>
          <a:p>
            <a:r>
              <a:rPr lang="en-US" dirty="0"/>
              <a:t>Workshops</a:t>
            </a:r>
          </a:p>
          <a:p>
            <a:r>
              <a:rPr lang="en-US" dirty="0"/>
              <a:t>Professional Learning Communities</a:t>
            </a:r>
          </a:p>
          <a:p>
            <a:r>
              <a:rPr lang="en-US" dirty="0"/>
              <a:t>“Office Hours”</a:t>
            </a:r>
          </a:p>
          <a:p>
            <a:r>
              <a:rPr lang="en-US" dirty="0"/>
              <a:t>1:1 meetings</a:t>
            </a:r>
          </a:p>
          <a:p>
            <a:r>
              <a:rPr lang="en-US" dirty="0"/>
              <a:t>Peer Ambassadors</a:t>
            </a:r>
          </a:p>
          <a:p>
            <a:r>
              <a:rPr lang="en-US" dirty="0"/>
              <a:t>Community of Practice Site</a:t>
            </a:r>
          </a:p>
        </p:txBody>
      </p:sp>
    </p:spTree>
    <p:extLst>
      <p:ext uri="{BB962C8B-B14F-4D97-AF65-F5344CB8AC3E}">
        <p14:creationId xmlns:p14="http://schemas.microsoft.com/office/powerpoint/2010/main" val="22085568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for Innovation Pathways</a:t>
            </a:r>
          </a:p>
        </p:txBody>
      </p:sp>
      <p:sp>
        <p:nvSpPr>
          <p:cNvPr id="3" name="Content Placeholder 2"/>
          <p:cNvSpPr>
            <a:spLocks noGrp="1"/>
          </p:cNvSpPr>
          <p:nvPr>
            <p:ph idx="1"/>
          </p:nvPr>
        </p:nvSpPr>
        <p:spPr/>
        <p:txBody>
          <a:bodyPr/>
          <a:lstStyle/>
          <a:p>
            <a:r>
              <a:rPr lang="en-US" sz="2000" dirty="0"/>
              <a:t>To date, </a:t>
            </a:r>
            <a:r>
              <a:rPr lang="en-US" sz="2000" u="sng" dirty="0"/>
              <a:t>grants</a:t>
            </a:r>
            <a:r>
              <a:rPr lang="en-US" sz="2000" dirty="0"/>
              <a:t> from a variety of sources to support districts’ pursuit of the designation and subsequent program launch.</a:t>
            </a:r>
          </a:p>
          <a:p>
            <a:r>
              <a:rPr lang="en-US" sz="2000" dirty="0">
                <a:solidFill>
                  <a:schemeClr val="tx2"/>
                </a:solidFill>
              </a:rPr>
              <a:t>Planning Grants to support Designation </a:t>
            </a:r>
          </a:p>
          <a:p>
            <a:pPr lvl="1"/>
            <a:r>
              <a:rPr lang="en-US" sz="2000" dirty="0">
                <a:solidFill>
                  <a:schemeClr val="tx2"/>
                </a:solidFill>
              </a:rPr>
              <a:t>Competitive RFP, maximum award: $25,000 </a:t>
            </a:r>
          </a:p>
          <a:p>
            <a:pPr lvl="1"/>
            <a:r>
              <a:rPr lang="en-US" sz="2000" dirty="0">
                <a:solidFill>
                  <a:schemeClr val="tx2"/>
                </a:solidFill>
              </a:rPr>
              <a:t>Alignment to Connecting Activities Planning Grants (</a:t>
            </a:r>
            <a:r>
              <a:rPr lang="en-US" sz="2000" dirty="0" err="1">
                <a:solidFill>
                  <a:schemeClr val="tx2"/>
                </a:solidFill>
              </a:rPr>
              <a:t>MassHire</a:t>
            </a:r>
            <a:r>
              <a:rPr lang="en-US" sz="2000" dirty="0">
                <a:solidFill>
                  <a:schemeClr val="tx2"/>
                </a:solidFill>
              </a:rPr>
              <a:t> Boards) </a:t>
            </a:r>
          </a:p>
          <a:p>
            <a:r>
              <a:rPr lang="en-US" sz="2000" dirty="0">
                <a:solidFill>
                  <a:schemeClr val="tx2"/>
                </a:solidFill>
              </a:rPr>
              <a:t>Implementation Grants for newly designated programs</a:t>
            </a:r>
          </a:p>
          <a:p>
            <a:pPr lvl="1"/>
            <a:r>
              <a:rPr lang="en-US" sz="2000" dirty="0">
                <a:solidFill>
                  <a:schemeClr val="tx2"/>
                </a:solidFill>
              </a:rPr>
              <a:t>Staffing, instructional materials, career resources</a:t>
            </a:r>
          </a:p>
          <a:p>
            <a:r>
              <a:rPr lang="en-US" sz="2000" dirty="0">
                <a:solidFill>
                  <a:schemeClr val="tx2"/>
                </a:solidFill>
              </a:rPr>
              <a:t>Support Grants for designated programs in Year 2 and beyond</a:t>
            </a:r>
          </a:p>
          <a:p>
            <a:r>
              <a:rPr lang="en-US" sz="2000" dirty="0">
                <a:solidFill>
                  <a:schemeClr val="tx2"/>
                </a:solidFill>
              </a:rPr>
              <a:t>Sustainable Resources</a:t>
            </a:r>
          </a:p>
          <a:p>
            <a:pPr lvl="1"/>
            <a:r>
              <a:rPr lang="en-US" sz="2000" dirty="0">
                <a:solidFill>
                  <a:schemeClr val="tx2"/>
                </a:solidFill>
              </a:rPr>
              <a:t>Technology &amp; Equipment: Workforce Skills Cabinet Skills Capital grant program</a:t>
            </a:r>
          </a:p>
          <a:p>
            <a:pPr lvl="1"/>
            <a:r>
              <a:rPr lang="en-US" sz="2000" dirty="0">
                <a:solidFill>
                  <a:schemeClr val="tx2"/>
                </a:solidFill>
              </a:rPr>
              <a:t>Per-student funding potential</a:t>
            </a:r>
            <a:endParaRPr lang="en-US" dirty="0">
              <a:solidFill>
                <a:schemeClr val="tx2"/>
              </a:solidFill>
            </a:endParaRPr>
          </a:p>
        </p:txBody>
      </p:sp>
      <p:sp>
        <p:nvSpPr>
          <p:cNvPr id="4" name="Google Shape;175;p26">
            <a:extLst>
              <a:ext uri="{FF2B5EF4-FFF2-40B4-BE49-F238E27FC236}">
                <a16:creationId xmlns:a16="http://schemas.microsoft.com/office/drawing/2014/main" id="{CD1BD0D2-0813-4288-99E6-DBA6DC23F189}"/>
              </a:ext>
            </a:extLst>
          </p:cNvPr>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r>
              <a:rPr lang="en-US" dirty="0"/>
              <a:t>22</a:t>
            </a:r>
            <a:endParaRPr dirty="0"/>
          </a:p>
        </p:txBody>
      </p:sp>
    </p:spTree>
    <p:extLst>
      <p:ext uri="{BB962C8B-B14F-4D97-AF65-F5344CB8AC3E}">
        <p14:creationId xmlns:p14="http://schemas.microsoft.com/office/powerpoint/2010/main" val="21972971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A3EE5-5E95-4E51-8D15-8E0B9FD16D3C}"/>
              </a:ext>
            </a:extLst>
          </p:cNvPr>
          <p:cNvSpPr>
            <a:spLocks noGrp="1"/>
          </p:cNvSpPr>
          <p:nvPr>
            <p:ph type="title"/>
          </p:nvPr>
        </p:nvSpPr>
        <p:spPr/>
        <p:txBody>
          <a:bodyPr/>
          <a:lstStyle/>
          <a:p>
            <a:r>
              <a:rPr lang="en-US" dirty="0"/>
              <a:t>The Current Landscape – As of May 2023</a:t>
            </a:r>
          </a:p>
        </p:txBody>
      </p:sp>
      <p:sp>
        <p:nvSpPr>
          <p:cNvPr id="3" name="Content Placeholder 2">
            <a:extLst>
              <a:ext uri="{FF2B5EF4-FFF2-40B4-BE49-F238E27FC236}">
                <a16:creationId xmlns:a16="http://schemas.microsoft.com/office/drawing/2014/main" id="{90AF02A8-83E5-4981-80AC-D15470D3DCDF}"/>
              </a:ext>
            </a:extLst>
          </p:cNvPr>
          <p:cNvSpPr>
            <a:spLocks noGrp="1"/>
          </p:cNvSpPr>
          <p:nvPr>
            <p:ph idx="1"/>
          </p:nvPr>
        </p:nvSpPr>
        <p:spPr/>
        <p:txBody>
          <a:bodyPr lIns="4114800"/>
          <a:lstStyle/>
          <a:p>
            <a:r>
              <a:rPr lang="en-US" dirty="0">
                <a:sym typeface="Wingdings" panose="05000000000000000000" pitchFamily="2" charset="2"/>
              </a:rPr>
              <a:t>There are now 183 pathways designated in 78 schools across the Commonwealth </a:t>
            </a:r>
          </a:p>
          <a:p>
            <a:r>
              <a:rPr lang="en-US" dirty="0">
                <a:sym typeface="Wingdings" panose="05000000000000000000" pitchFamily="2" charset="2"/>
              </a:rPr>
              <a:t>Over 6500 students will be enrolled in designated pathway programs statewide in fall ‘23! </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31B8CABB-C314-426C-8B84-BC76C315F08D}"/>
              </a:ext>
            </a:extLst>
          </p:cNvPr>
          <p:cNvSpPr>
            <a:spLocks noGrp="1"/>
          </p:cNvSpPr>
          <p:nvPr>
            <p:ph type="sldNum" sz="quarter" idx="12"/>
          </p:nvPr>
        </p:nvSpPr>
        <p:spPr/>
        <p:txBody>
          <a:bodyPr/>
          <a:lstStyle/>
          <a:p>
            <a:r>
              <a:rPr lang="en-US" altLang="zh-CN" dirty="0"/>
              <a:t>20</a:t>
            </a:r>
            <a:endParaRPr lang="zh-CN" altLang="en-US" dirty="0"/>
          </a:p>
        </p:txBody>
      </p:sp>
      <p:pic>
        <p:nvPicPr>
          <p:cNvPr id="1026" name="Picture 2">
            <a:extLst>
              <a:ext uri="{FF2B5EF4-FFF2-40B4-BE49-F238E27FC236}">
                <a16:creationId xmlns:a16="http://schemas.microsoft.com/office/drawing/2014/main" id="{A40CFA8A-FC4E-44DE-9B30-0835E1C7835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825" y="1419225"/>
            <a:ext cx="333375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9788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Resources</a:t>
            </a:r>
          </a:p>
        </p:txBody>
      </p:sp>
      <p:sp>
        <p:nvSpPr>
          <p:cNvPr id="9" name="Content Placeholder 8"/>
          <p:cNvSpPr>
            <a:spLocks noGrp="1"/>
          </p:cNvSpPr>
          <p:nvPr>
            <p:ph idx="1"/>
          </p:nvPr>
        </p:nvSpPr>
        <p:spPr>
          <a:xfrm>
            <a:off x="567743" y="1230403"/>
            <a:ext cx="11370972" cy="5049746"/>
          </a:xfrm>
        </p:spPr>
        <p:txBody>
          <a:bodyPr/>
          <a:lstStyle/>
          <a:p>
            <a:r>
              <a:rPr lang="en-US" sz="2400" dirty="0"/>
              <a:t>DESE Innovation Pathways Webpage - </a:t>
            </a:r>
            <a:br>
              <a:rPr lang="en-US" sz="2400" dirty="0"/>
            </a:br>
            <a:r>
              <a:rPr lang="en-US" sz="2400" dirty="0">
                <a:hlinkClick r:id="rId3"/>
              </a:rPr>
              <a:t>http://www.doe.mass.edu/ccte/innovation-pathways/</a:t>
            </a:r>
            <a:endParaRPr lang="en-US" sz="2400" dirty="0"/>
          </a:p>
          <a:p>
            <a:pPr lvl="1"/>
            <a:r>
              <a:rPr lang="en-US" sz="2000" dirty="0">
                <a:hlinkClick r:id="rId4"/>
              </a:rPr>
              <a:t>Innovation Pathways Designation Criteria</a:t>
            </a:r>
            <a:endParaRPr lang="en-US" sz="2000" dirty="0"/>
          </a:p>
          <a:p>
            <a:pPr lvl="1"/>
            <a:r>
              <a:rPr lang="en-US" sz="2000" dirty="0"/>
              <a:t>Timeline for Current Designation Cycle</a:t>
            </a:r>
          </a:p>
          <a:p>
            <a:pPr lvl="1"/>
            <a:r>
              <a:rPr lang="en-US" sz="2000" dirty="0"/>
              <a:t>Application Materials</a:t>
            </a:r>
          </a:p>
          <a:p>
            <a:r>
              <a:rPr lang="en-US" sz="2400" dirty="0"/>
              <a:t>Massachusetts Connecting Activities - </a:t>
            </a:r>
            <a:r>
              <a:rPr lang="en-US" sz="2400" dirty="0">
                <a:hlinkClick r:id="rId5"/>
              </a:rPr>
              <a:t>http://massconnecting.org/</a:t>
            </a:r>
            <a:r>
              <a:rPr lang="en-US" sz="2400" dirty="0"/>
              <a:t> </a:t>
            </a:r>
          </a:p>
          <a:p>
            <a:r>
              <a:rPr lang="en-US" sz="2400" dirty="0"/>
              <a:t>Pathways Mapping Tool - </a:t>
            </a:r>
            <a:r>
              <a:rPr lang="en-US" sz="2400" dirty="0">
                <a:hlinkClick r:id="rId6"/>
              </a:rPr>
              <a:t>http://massconnecting.org/pathwaymapping/</a:t>
            </a:r>
            <a:endParaRPr lang="en-US" sz="2400" dirty="0"/>
          </a:p>
          <a:p>
            <a:pPr marL="0" indent="0">
              <a:buNone/>
            </a:pPr>
            <a:endParaRPr lang="en-US" dirty="0"/>
          </a:p>
        </p:txBody>
      </p:sp>
      <p:sp>
        <p:nvSpPr>
          <p:cNvPr id="2" name="Slide Number Placeholder 1"/>
          <p:cNvSpPr>
            <a:spLocks noGrp="1"/>
          </p:cNvSpPr>
          <p:nvPr>
            <p:ph type="sldNum" sz="quarter" idx="12"/>
          </p:nvPr>
        </p:nvSpPr>
        <p:spPr/>
        <p:txBody>
          <a:bodyPr/>
          <a:lstStyle/>
          <a:p>
            <a:r>
              <a:rPr lang="en-US" altLang="zh-CN" dirty="0"/>
              <a:t>23</a:t>
            </a:r>
            <a:endParaRPr lang="zh-CN" altLang="en-US" dirty="0"/>
          </a:p>
        </p:txBody>
      </p:sp>
    </p:spTree>
    <p:extLst>
      <p:ext uri="{BB962C8B-B14F-4D97-AF65-F5344CB8AC3E}">
        <p14:creationId xmlns:p14="http://schemas.microsoft.com/office/powerpoint/2010/main" val="3958641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FFE30-D086-4E2C-8FCA-5D3A37F09FA7}"/>
              </a:ext>
            </a:extLst>
          </p:cNvPr>
          <p:cNvSpPr>
            <a:spLocks noGrp="1"/>
          </p:cNvSpPr>
          <p:nvPr>
            <p:ph type="title"/>
          </p:nvPr>
        </p:nvSpPr>
        <p:spPr/>
        <p:txBody>
          <a:bodyPr/>
          <a:lstStyle/>
          <a:p>
            <a:r>
              <a:rPr lang="en-US" dirty="0"/>
              <a:t>For further questions</a:t>
            </a:r>
          </a:p>
        </p:txBody>
      </p:sp>
      <p:sp>
        <p:nvSpPr>
          <p:cNvPr id="3" name="Content Placeholder 2">
            <a:extLst>
              <a:ext uri="{FF2B5EF4-FFF2-40B4-BE49-F238E27FC236}">
                <a16:creationId xmlns:a16="http://schemas.microsoft.com/office/drawing/2014/main" id="{C680EFDC-BF22-4950-8BB0-92A4E17D5777}"/>
              </a:ext>
            </a:extLst>
          </p:cNvPr>
          <p:cNvSpPr>
            <a:spLocks noGrp="1"/>
          </p:cNvSpPr>
          <p:nvPr>
            <p:ph idx="1"/>
          </p:nvPr>
        </p:nvSpPr>
        <p:spPr/>
        <p:txBody>
          <a:bodyPr/>
          <a:lstStyle/>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67BB43C9-023F-435C-B5C8-E4C197A669F6}"/>
              </a:ext>
            </a:extLst>
          </p:cNvPr>
          <p:cNvSpPr>
            <a:spLocks noGrp="1"/>
          </p:cNvSpPr>
          <p:nvPr>
            <p:ph type="sldNum" sz="quarter" idx="12"/>
          </p:nvPr>
        </p:nvSpPr>
        <p:spPr/>
        <p:txBody>
          <a:bodyPr/>
          <a:lstStyle/>
          <a:p>
            <a:r>
              <a:rPr lang="en-US" altLang="zh-CN" dirty="0"/>
              <a:t>24</a:t>
            </a:r>
            <a:endParaRPr lang="zh-CN" altLang="en-US" dirty="0"/>
          </a:p>
        </p:txBody>
      </p:sp>
      <p:pic>
        <p:nvPicPr>
          <p:cNvPr id="9" name="Content Placeholder 7" descr="Secretary of Education Jim Peyser speaks with students in a classroom at Brockton High School.">
            <a:extLst>
              <a:ext uri="{FF2B5EF4-FFF2-40B4-BE49-F238E27FC236}">
                <a16:creationId xmlns:a16="http://schemas.microsoft.com/office/drawing/2014/main" id="{5F80EB6C-17D6-4D92-A9A8-B338ED4D7608}"/>
              </a:ext>
            </a:extLst>
          </p:cNvPr>
          <p:cNvPicPr>
            <a:picLocks noChangeAspect="1"/>
          </p:cNvPicPr>
          <p:nvPr/>
        </p:nvPicPr>
        <p:blipFill rotWithShape="1">
          <a:blip r:embed="rId2"/>
          <a:srcRect t="18313" b="1773"/>
          <a:stretch/>
        </p:blipFill>
        <p:spPr>
          <a:xfrm>
            <a:off x="7673664" y="1540509"/>
            <a:ext cx="3950593" cy="4156286"/>
          </a:xfrm>
          <a:prstGeom prst="rect">
            <a:avLst/>
          </a:prstGeom>
          <a:ln>
            <a:solidFill>
              <a:schemeClr val="tx1"/>
            </a:solidFill>
          </a:ln>
        </p:spPr>
      </p:pic>
      <p:sp>
        <p:nvSpPr>
          <p:cNvPr id="10" name="TextBox 9">
            <a:extLst>
              <a:ext uri="{FF2B5EF4-FFF2-40B4-BE49-F238E27FC236}">
                <a16:creationId xmlns:a16="http://schemas.microsoft.com/office/drawing/2014/main" id="{55BB194E-AC76-408E-9260-01B330E14D0A}"/>
              </a:ext>
            </a:extLst>
          </p:cNvPr>
          <p:cNvSpPr txBox="1"/>
          <p:nvPr/>
        </p:nvSpPr>
        <p:spPr>
          <a:xfrm>
            <a:off x="448256" y="1412888"/>
            <a:ext cx="4763506" cy="1477328"/>
          </a:xfrm>
          <a:prstGeom prst="rect">
            <a:avLst/>
          </a:prstGeom>
          <a:noFill/>
        </p:spPr>
        <p:txBody>
          <a:bodyPr wrap="square" rtlCol="0">
            <a:spAutoFit/>
          </a:bodyPr>
          <a:lstStyle/>
          <a:p>
            <a:r>
              <a:rPr lang="en-US" b="1"/>
              <a:t>Jennifer </a:t>
            </a:r>
            <a:r>
              <a:rPr lang="en-US" b="1" err="1"/>
              <a:t>Gwatkin</a:t>
            </a:r>
            <a:br>
              <a:rPr lang="en-US"/>
            </a:br>
            <a:r>
              <a:rPr lang="en-US"/>
              <a:t>Innovation Pathways Lead</a:t>
            </a:r>
            <a:br>
              <a:rPr lang="en-US"/>
            </a:br>
            <a:r>
              <a:rPr lang="en-US"/>
              <a:t>Office for College, Career, and </a:t>
            </a:r>
            <a:br>
              <a:rPr lang="en-US"/>
            </a:br>
            <a:r>
              <a:rPr lang="en-US"/>
              <a:t>Technical Education</a:t>
            </a:r>
            <a:br>
              <a:rPr lang="en-US"/>
            </a:br>
            <a:r>
              <a:rPr lang="en-US">
                <a:hlinkClick r:id="rId3"/>
              </a:rPr>
              <a:t>jennifer.a.gwatkin@mass.gov</a:t>
            </a:r>
            <a:endParaRPr lang="en-US"/>
          </a:p>
        </p:txBody>
      </p:sp>
      <p:sp>
        <p:nvSpPr>
          <p:cNvPr id="11" name="TextBox 10">
            <a:extLst>
              <a:ext uri="{FF2B5EF4-FFF2-40B4-BE49-F238E27FC236}">
                <a16:creationId xmlns:a16="http://schemas.microsoft.com/office/drawing/2014/main" id="{2D392CE7-BBCC-4667-8C12-6B485C986667}"/>
              </a:ext>
            </a:extLst>
          </p:cNvPr>
          <p:cNvSpPr txBox="1"/>
          <p:nvPr/>
        </p:nvSpPr>
        <p:spPr>
          <a:xfrm>
            <a:off x="1784782" y="4781490"/>
            <a:ext cx="2462489" cy="923330"/>
          </a:xfrm>
          <a:prstGeom prst="rect">
            <a:avLst/>
          </a:prstGeom>
          <a:noFill/>
        </p:spPr>
        <p:txBody>
          <a:bodyPr wrap="square" rtlCol="0">
            <a:spAutoFit/>
          </a:bodyPr>
          <a:lstStyle/>
          <a:p>
            <a:pPr algn="r"/>
            <a:r>
              <a:rPr lang="en-US"/>
              <a:t>Innovation Pathways at Brockton High School, January 2020</a:t>
            </a:r>
          </a:p>
        </p:txBody>
      </p:sp>
      <p:pic>
        <p:nvPicPr>
          <p:cNvPr id="12" name="Picture 11" descr="Jennifer Gwatkin and Innovation Pathways student at Brockton High School in January 2020.">
            <a:extLst>
              <a:ext uri="{FF2B5EF4-FFF2-40B4-BE49-F238E27FC236}">
                <a16:creationId xmlns:a16="http://schemas.microsoft.com/office/drawing/2014/main" id="{70D96931-4651-43E2-A3EF-520BF256A4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878312" y="2061048"/>
            <a:ext cx="4164311" cy="3123233"/>
          </a:xfrm>
          <a:prstGeom prst="rect">
            <a:avLst/>
          </a:prstGeom>
          <a:ln>
            <a:solidFill>
              <a:schemeClr val="tx1"/>
            </a:solidFill>
          </a:ln>
        </p:spPr>
      </p:pic>
    </p:spTree>
    <p:extLst>
      <p:ext uri="{BB962C8B-B14F-4D97-AF65-F5344CB8AC3E}">
        <p14:creationId xmlns:p14="http://schemas.microsoft.com/office/powerpoint/2010/main" val="2193214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6"/>
          <p:cNvSpPr txBox="1">
            <a:spLocks noGrp="1"/>
          </p:cNvSpPr>
          <p:nvPr>
            <p:ph type="title"/>
          </p:nvPr>
        </p:nvSpPr>
        <p:spPr>
          <a:xfrm>
            <a:off x="567743" y="288925"/>
            <a:ext cx="11370900" cy="679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000"/>
              <a:buNone/>
            </a:pPr>
            <a:r>
              <a:rPr lang="en-US" dirty="0"/>
              <a:t>What are Innovation Career Pathways? </a:t>
            </a:r>
            <a:endParaRPr dirty="0"/>
          </a:p>
        </p:txBody>
      </p:sp>
      <p:sp>
        <p:nvSpPr>
          <p:cNvPr id="174" name="Google Shape;174;p26"/>
          <p:cNvSpPr txBox="1">
            <a:spLocks noGrp="1"/>
          </p:cNvSpPr>
          <p:nvPr>
            <p:ph type="body" idx="1"/>
          </p:nvPr>
        </p:nvSpPr>
        <p:spPr>
          <a:xfrm>
            <a:off x="4497635" y="1137737"/>
            <a:ext cx="7563000" cy="5049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3200"/>
              <a:buNone/>
            </a:pPr>
            <a:r>
              <a:rPr lang="en-US" sz="2800" dirty="0"/>
              <a:t>Innovation Pathways connect student learning to a broadly-defined industry sector that is in demand in the regional and state economy, and guide students to relevant post-secondary education and training.  </a:t>
            </a:r>
            <a:endParaRPr sz="2800" dirty="0"/>
          </a:p>
          <a:p>
            <a:pPr marL="0" lvl="0" indent="0" algn="l" rtl="0">
              <a:lnSpc>
                <a:spcPct val="100000"/>
              </a:lnSpc>
              <a:spcBef>
                <a:spcPts val="1000"/>
              </a:spcBef>
              <a:spcAft>
                <a:spcPts val="0"/>
              </a:spcAft>
              <a:buSzPts val="3200"/>
              <a:buNone/>
            </a:pPr>
            <a:endParaRPr sz="2800" dirty="0"/>
          </a:p>
          <a:p>
            <a:pPr marL="0" lvl="0" indent="0" algn="l" rtl="0">
              <a:lnSpc>
                <a:spcPct val="100000"/>
              </a:lnSpc>
              <a:spcBef>
                <a:spcPts val="1000"/>
              </a:spcBef>
              <a:spcAft>
                <a:spcPts val="0"/>
              </a:spcAft>
              <a:buSzPts val="3200"/>
              <a:buNone/>
            </a:pPr>
            <a:r>
              <a:rPr lang="en-US" sz="2800" dirty="0"/>
              <a:t>All pathways are designed to increase equitable access by eliminating barriers to student participation. </a:t>
            </a:r>
            <a:endParaRPr sz="2800" dirty="0"/>
          </a:p>
          <a:p>
            <a:pPr marL="0" lvl="0" indent="0" algn="l" rtl="0">
              <a:lnSpc>
                <a:spcPct val="100000"/>
              </a:lnSpc>
              <a:spcBef>
                <a:spcPts val="1000"/>
              </a:spcBef>
              <a:spcAft>
                <a:spcPts val="0"/>
              </a:spcAft>
              <a:buSzPts val="3200"/>
              <a:buNone/>
            </a:pPr>
            <a:endParaRPr dirty="0"/>
          </a:p>
        </p:txBody>
      </p:sp>
      <p:sp>
        <p:nvSpPr>
          <p:cNvPr id="175" name="Google Shape;175;p2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r>
              <a:rPr lang="en-US" dirty="0"/>
              <a:t>2</a:t>
            </a:r>
            <a:endParaRPr dirty="0"/>
          </a:p>
        </p:txBody>
      </p:sp>
      <p:pic>
        <p:nvPicPr>
          <p:cNvPr id="176" name="Google Shape;176;p2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67750" y="1629575"/>
            <a:ext cx="3345117" cy="47267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9C131-DB0A-4455-8FA3-E4C50C40E771}"/>
              </a:ext>
            </a:extLst>
          </p:cNvPr>
          <p:cNvSpPr>
            <a:spLocks noGrp="1"/>
          </p:cNvSpPr>
          <p:nvPr>
            <p:ph type="title"/>
          </p:nvPr>
        </p:nvSpPr>
        <p:spPr/>
        <p:txBody>
          <a:bodyPr/>
          <a:lstStyle/>
          <a:p>
            <a:r>
              <a:rPr lang="en-US" dirty="0"/>
              <a:t>About Innovation Career Pathways</a:t>
            </a:r>
          </a:p>
        </p:txBody>
      </p:sp>
      <p:sp>
        <p:nvSpPr>
          <p:cNvPr id="3" name="Content Placeholder 2">
            <a:extLst>
              <a:ext uri="{FF2B5EF4-FFF2-40B4-BE49-F238E27FC236}">
                <a16:creationId xmlns:a16="http://schemas.microsoft.com/office/drawing/2014/main" id="{AFAD7437-8B1E-4E4A-99EF-2198856FE8A6}"/>
              </a:ext>
            </a:extLst>
          </p:cNvPr>
          <p:cNvSpPr>
            <a:spLocks noGrp="1"/>
          </p:cNvSpPr>
          <p:nvPr>
            <p:ph idx="1"/>
          </p:nvPr>
        </p:nvSpPr>
        <p:spPr/>
        <p:txBody>
          <a:bodyPr/>
          <a:lstStyle/>
          <a:p>
            <a:r>
              <a:rPr lang="en-US" sz="2800" dirty="0"/>
              <a:t>Launched in 2017, as part of the “High Quality College and Career Pathways” Initiative</a:t>
            </a:r>
          </a:p>
          <a:p>
            <a:r>
              <a:rPr lang="en-US" sz="2800" b="0" kern="1200" dirty="0">
                <a:solidFill>
                  <a:srgbClr val="000000"/>
                </a:solidFill>
                <a:ea typeface="Times New Roman"/>
                <a:cs typeface="Arial"/>
              </a:rPr>
              <a:t>Goals:</a:t>
            </a:r>
          </a:p>
          <a:p>
            <a:pPr lvl="1"/>
            <a:r>
              <a:rPr lang="en-US" sz="2400" dirty="0">
                <a:solidFill>
                  <a:srgbClr val="000000"/>
                </a:solidFill>
                <a:ea typeface="Times New Roman"/>
                <a:cs typeface="Arial"/>
              </a:rPr>
              <a:t>Contextualize </a:t>
            </a:r>
            <a:r>
              <a:rPr lang="en-US" sz="2400" b="0" kern="1200" dirty="0">
                <a:solidFill>
                  <a:srgbClr val="000000"/>
                </a:solidFill>
                <a:ea typeface="Times New Roman"/>
                <a:cs typeface="Arial"/>
              </a:rPr>
              <a:t>student learning</a:t>
            </a:r>
          </a:p>
          <a:p>
            <a:pPr lvl="1"/>
            <a:r>
              <a:rPr lang="en-US" sz="2400" dirty="0">
                <a:solidFill>
                  <a:srgbClr val="000000"/>
                </a:solidFill>
                <a:ea typeface="Times New Roman"/>
                <a:cs typeface="Arial"/>
              </a:rPr>
              <a:t>Engage</a:t>
            </a:r>
            <a:r>
              <a:rPr lang="en-US" sz="2400" b="0" kern="1200" dirty="0">
                <a:solidFill>
                  <a:srgbClr val="000000"/>
                </a:solidFill>
                <a:ea typeface="Times New Roman"/>
                <a:cs typeface="Arial"/>
              </a:rPr>
              <a:t> students in their high school experience</a:t>
            </a:r>
          </a:p>
          <a:p>
            <a:pPr lvl="1"/>
            <a:r>
              <a:rPr lang="en-US" sz="2400" b="0" kern="1200" dirty="0">
                <a:solidFill>
                  <a:srgbClr val="000000"/>
                </a:solidFill>
                <a:ea typeface="Times New Roman"/>
                <a:cs typeface="Arial"/>
              </a:rPr>
              <a:t>Lead students to opportunities for meaningful careers in the relevant industry sector upon their completion of needed postsecondary education and training.  </a:t>
            </a:r>
          </a:p>
          <a:p>
            <a:r>
              <a:rPr lang="en-US" sz="2800" dirty="0">
                <a:latin typeface="+mn-lt"/>
              </a:rPr>
              <a:t>Two-part designation process, approved by DESE Commissioner</a:t>
            </a:r>
          </a:p>
          <a:p>
            <a:r>
              <a:rPr lang="en-US" sz="2800" dirty="0">
                <a:latin typeface="+mn-lt"/>
              </a:rPr>
              <a:t>Rooted in Five Guiding Principles</a:t>
            </a:r>
          </a:p>
          <a:p>
            <a:pPr marL="0" indent="0">
              <a:buNone/>
            </a:pPr>
            <a:endParaRPr lang="en-US" sz="2800" dirty="0">
              <a:latin typeface="+mn-lt"/>
            </a:endParaRPr>
          </a:p>
          <a:p>
            <a:endParaRPr lang="en-US" sz="2800" b="0" kern="1200" dirty="0">
              <a:solidFill>
                <a:srgbClr val="000000"/>
              </a:solidFill>
              <a:ea typeface="Times New Roman"/>
              <a:cs typeface="Arial"/>
            </a:endParaRPr>
          </a:p>
          <a:p>
            <a:endParaRPr lang="en-US" sz="2800" dirty="0"/>
          </a:p>
        </p:txBody>
      </p:sp>
      <p:sp>
        <p:nvSpPr>
          <p:cNvPr id="4" name="Slide Number Placeholder 3">
            <a:extLst>
              <a:ext uri="{FF2B5EF4-FFF2-40B4-BE49-F238E27FC236}">
                <a16:creationId xmlns:a16="http://schemas.microsoft.com/office/drawing/2014/main" id="{4448D3A8-165C-4DA3-9721-AD65D23C9AB2}"/>
              </a:ext>
            </a:extLst>
          </p:cNvPr>
          <p:cNvSpPr>
            <a:spLocks noGrp="1"/>
          </p:cNvSpPr>
          <p:nvPr>
            <p:ph type="sldNum" sz="quarter" idx="12"/>
          </p:nvPr>
        </p:nvSpPr>
        <p:spPr/>
        <p:txBody>
          <a:bodyPr/>
          <a:lstStyle/>
          <a:p>
            <a:r>
              <a:rPr lang="en-US" altLang="zh-CN" dirty="0"/>
              <a:t>3</a:t>
            </a:r>
            <a:endParaRPr lang="zh-CN" altLang="en-US" dirty="0"/>
          </a:p>
        </p:txBody>
      </p:sp>
    </p:spTree>
    <p:extLst>
      <p:ext uri="{BB962C8B-B14F-4D97-AF65-F5344CB8AC3E}">
        <p14:creationId xmlns:p14="http://schemas.microsoft.com/office/powerpoint/2010/main" val="1773646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About Innovation Career Pathways</a:t>
            </a:r>
          </a:p>
        </p:txBody>
      </p:sp>
      <p:sp>
        <p:nvSpPr>
          <p:cNvPr id="9" name="Content Placeholder 8"/>
          <p:cNvSpPr>
            <a:spLocks noGrp="1"/>
          </p:cNvSpPr>
          <p:nvPr>
            <p:ph idx="1"/>
          </p:nvPr>
        </p:nvSpPr>
        <p:spPr>
          <a:xfrm>
            <a:off x="567743" y="1230403"/>
            <a:ext cx="11370972" cy="5049746"/>
          </a:xfrm>
        </p:spPr>
        <p:txBody>
          <a:bodyPr/>
          <a:lstStyle/>
          <a:p>
            <a:pPr marL="285750" indent="-285750">
              <a:spcAft>
                <a:spcPts val="600"/>
              </a:spcAft>
              <a:buFont typeface="Wingdings" panose="05000000000000000000" pitchFamily="2" charset="2"/>
              <a:buChar char="ü"/>
            </a:pPr>
            <a:r>
              <a:rPr lang="en-US" sz="2800" dirty="0">
                <a:latin typeface="+mn-lt"/>
              </a:rPr>
              <a:t>Based on partnerships between high schools and local </a:t>
            </a:r>
            <a:r>
              <a:rPr lang="en-US" sz="2800" dirty="0">
                <a:latin typeface="+mn-lt"/>
                <a:hlinkClick r:id="rId2"/>
              </a:rPr>
              <a:t>MassHire</a:t>
            </a:r>
            <a:r>
              <a:rPr lang="en-US" sz="2800" dirty="0">
                <a:latin typeface="+mn-lt"/>
              </a:rPr>
              <a:t> workforce boards &amp; employers</a:t>
            </a:r>
          </a:p>
          <a:p>
            <a:pPr marL="285750" indent="-285750">
              <a:spcAft>
                <a:spcPts val="600"/>
              </a:spcAft>
              <a:buFont typeface="Wingdings" panose="05000000000000000000" pitchFamily="2" charset="2"/>
              <a:buChar char="ü"/>
            </a:pPr>
            <a:r>
              <a:rPr lang="en-US" sz="2800" u="sng" dirty="0">
                <a:latin typeface="+mn-lt"/>
              </a:rPr>
              <a:t>Broad</a:t>
            </a:r>
            <a:r>
              <a:rPr lang="en-US" sz="2800" dirty="0">
                <a:latin typeface="+mn-lt"/>
              </a:rPr>
              <a:t> industry sector alignment, </a:t>
            </a:r>
            <a:r>
              <a:rPr lang="en-US" sz="2800" i="1" dirty="0">
                <a:latin typeface="+mn-lt"/>
              </a:rPr>
              <a:t>not</a:t>
            </a:r>
            <a:r>
              <a:rPr lang="en-US" sz="2800" dirty="0">
                <a:latin typeface="+mn-lt"/>
              </a:rPr>
              <a:t> occupation-specific</a:t>
            </a:r>
          </a:p>
          <a:p>
            <a:pPr marL="285750" indent="-285750">
              <a:spcAft>
                <a:spcPts val="600"/>
              </a:spcAft>
              <a:buFont typeface="Wingdings" panose="05000000000000000000" pitchFamily="2" charset="2"/>
              <a:buChar char="ü"/>
            </a:pPr>
            <a:r>
              <a:rPr lang="en-US" sz="2800" dirty="0">
                <a:latin typeface="+mn-lt"/>
              </a:rPr>
              <a:t>Wall-to-wall vocational schools are not eligible to apply</a:t>
            </a:r>
          </a:p>
          <a:p>
            <a:pPr marL="285750" indent="-285750">
              <a:spcAft>
                <a:spcPts val="600"/>
              </a:spcAft>
              <a:buFont typeface="Wingdings" panose="05000000000000000000" pitchFamily="2" charset="2"/>
              <a:buChar char="ü"/>
            </a:pPr>
            <a:r>
              <a:rPr lang="en-US" sz="2800" dirty="0">
                <a:latin typeface="+mn-lt"/>
              </a:rPr>
              <a:t>Technical coursework aligned to industry-recognized credential</a:t>
            </a:r>
          </a:p>
          <a:p>
            <a:pPr marL="285750" indent="-285750">
              <a:spcAft>
                <a:spcPts val="600"/>
              </a:spcAft>
              <a:buFont typeface="Wingdings" panose="05000000000000000000" pitchFamily="2" charset="2"/>
              <a:buChar char="ü"/>
            </a:pPr>
            <a:r>
              <a:rPr lang="en-US" sz="2800" dirty="0">
                <a:latin typeface="+mn-lt"/>
              </a:rPr>
              <a:t>Advanced courses (AP, IB, dual enrollment)</a:t>
            </a:r>
          </a:p>
          <a:p>
            <a:pPr marL="285750" indent="-285750">
              <a:spcAft>
                <a:spcPts val="600"/>
              </a:spcAft>
              <a:buFont typeface="Wingdings" panose="05000000000000000000" pitchFamily="2" charset="2"/>
              <a:buChar char="ü"/>
            </a:pPr>
            <a:r>
              <a:rPr lang="en-US" sz="2800" dirty="0">
                <a:latin typeface="+mn-lt"/>
              </a:rPr>
              <a:t>100-hour work-based learning experience (internship or capstone)</a:t>
            </a:r>
          </a:p>
        </p:txBody>
      </p:sp>
      <p:sp>
        <p:nvSpPr>
          <p:cNvPr id="2" name="Slide Number Placeholder 1"/>
          <p:cNvSpPr>
            <a:spLocks noGrp="1"/>
          </p:cNvSpPr>
          <p:nvPr>
            <p:ph type="sldNum" sz="quarter" idx="12"/>
          </p:nvPr>
        </p:nvSpPr>
        <p:spPr/>
        <p:txBody>
          <a:bodyPr/>
          <a:lstStyle/>
          <a:p>
            <a:r>
              <a:rPr lang="en-US" altLang="zh-CN" dirty="0"/>
              <a:t>4</a:t>
            </a:r>
            <a:endParaRPr lang="zh-CN" altLang="en-US" dirty="0"/>
          </a:p>
        </p:txBody>
      </p:sp>
    </p:spTree>
    <p:extLst>
      <p:ext uri="{BB962C8B-B14F-4D97-AF65-F5344CB8AC3E}">
        <p14:creationId xmlns:p14="http://schemas.microsoft.com/office/powerpoint/2010/main" val="1930526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04F6AB-2305-4912-BB36-24C4517171DC}"/>
              </a:ext>
            </a:extLst>
          </p:cNvPr>
          <p:cNvSpPr>
            <a:spLocks noGrp="1"/>
          </p:cNvSpPr>
          <p:nvPr>
            <p:ph type="sldNum" sz="quarter" idx="12"/>
          </p:nvPr>
        </p:nvSpPr>
        <p:spPr/>
        <p:txBody>
          <a:bodyPr/>
          <a:lstStyle/>
          <a:p>
            <a:r>
              <a:rPr lang="en-US" altLang="zh-CN" dirty="0"/>
              <a:t>5</a:t>
            </a:r>
            <a:endParaRPr lang="zh-CN" altLang="en-US" dirty="0"/>
          </a:p>
        </p:txBody>
      </p:sp>
      <p:sp>
        <p:nvSpPr>
          <p:cNvPr id="3" name="Content Placeholder 2">
            <a:extLst>
              <a:ext uri="{FF2B5EF4-FFF2-40B4-BE49-F238E27FC236}">
                <a16:creationId xmlns:a16="http://schemas.microsoft.com/office/drawing/2014/main" id="{7C90FEDE-7B89-4F05-B7A2-443A220D1259}"/>
              </a:ext>
            </a:extLst>
          </p:cNvPr>
          <p:cNvSpPr>
            <a:spLocks noGrp="1"/>
          </p:cNvSpPr>
          <p:nvPr>
            <p:ph idx="13"/>
          </p:nvPr>
        </p:nvSpPr>
        <p:spPr/>
        <p:txBody>
          <a:bodyPr/>
          <a:lstStyle/>
          <a:p>
            <a:pPr marL="615950" indent="-457200">
              <a:buFont typeface="+mj-lt"/>
              <a:buAutoNum type="arabicPeriod"/>
            </a:pPr>
            <a:r>
              <a:rPr lang="en-US" dirty="0"/>
              <a:t>Equitable Access</a:t>
            </a:r>
          </a:p>
          <a:p>
            <a:pPr marL="615950" indent="-457200">
              <a:buFont typeface="+mj-lt"/>
              <a:buAutoNum type="arabicPeriod"/>
            </a:pPr>
            <a:r>
              <a:rPr lang="en-US" dirty="0"/>
              <a:t>Guided Academic Pathways</a:t>
            </a:r>
          </a:p>
          <a:p>
            <a:pPr marL="615950" indent="-457200">
              <a:buFont typeface="+mj-lt"/>
              <a:buAutoNum type="arabicPeriod"/>
            </a:pPr>
            <a:r>
              <a:rPr lang="en-US" dirty="0"/>
              <a:t>Enhanced Student Support</a:t>
            </a:r>
          </a:p>
          <a:p>
            <a:pPr marL="615950" indent="-457200">
              <a:buFont typeface="+mj-lt"/>
              <a:buAutoNum type="arabicPeriod"/>
            </a:pPr>
            <a:r>
              <a:rPr lang="en-US" dirty="0"/>
              <a:t>Connection to Career</a:t>
            </a:r>
          </a:p>
          <a:p>
            <a:pPr marL="615950" indent="-457200">
              <a:buFont typeface="+mj-lt"/>
              <a:buAutoNum type="arabicPeriod"/>
            </a:pPr>
            <a:r>
              <a:rPr lang="en-US" dirty="0"/>
              <a:t>Effective Partnerships</a:t>
            </a:r>
          </a:p>
          <a:p>
            <a:pPr marL="0" indent="0">
              <a:buNone/>
            </a:pPr>
            <a:endParaRPr lang="en-US" dirty="0"/>
          </a:p>
        </p:txBody>
      </p:sp>
      <p:sp>
        <p:nvSpPr>
          <p:cNvPr id="6" name="Text Placeholder 5">
            <a:extLst>
              <a:ext uri="{FF2B5EF4-FFF2-40B4-BE49-F238E27FC236}">
                <a16:creationId xmlns:a16="http://schemas.microsoft.com/office/drawing/2014/main" id="{4F03C4B3-E1AD-4D48-84C8-73DF402729F6}"/>
              </a:ext>
            </a:extLst>
          </p:cNvPr>
          <p:cNvSpPr>
            <a:spLocks noGrp="1"/>
          </p:cNvSpPr>
          <p:nvPr>
            <p:ph type="body" idx="1"/>
          </p:nvPr>
        </p:nvSpPr>
        <p:spPr>
          <a:solidFill>
            <a:srgbClr val="D6791C"/>
          </a:solidFill>
        </p:spPr>
        <p:txBody>
          <a:bodyPr/>
          <a:lstStyle/>
          <a:p>
            <a:r>
              <a:rPr lang="en-US" dirty="0"/>
              <a:t>5 Guiding Principles</a:t>
            </a:r>
          </a:p>
        </p:txBody>
      </p:sp>
      <p:sp>
        <p:nvSpPr>
          <p:cNvPr id="7" name="Text Placeholder 6">
            <a:extLst>
              <a:ext uri="{FF2B5EF4-FFF2-40B4-BE49-F238E27FC236}">
                <a16:creationId xmlns:a16="http://schemas.microsoft.com/office/drawing/2014/main" id="{D2654A42-BCA3-4735-9010-F27261B81A74}"/>
              </a:ext>
            </a:extLst>
          </p:cNvPr>
          <p:cNvSpPr>
            <a:spLocks noGrp="1"/>
          </p:cNvSpPr>
          <p:nvPr>
            <p:ph type="body" idx="15"/>
          </p:nvPr>
        </p:nvSpPr>
        <p:spPr>
          <a:solidFill>
            <a:srgbClr val="D6791C"/>
          </a:solidFill>
        </p:spPr>
        <p:txBody>
          <a:bodyPr/>
          <a:lstStyle/>
          <a:p>
            <a:r>
              <a:rPr lang="en-US" dirty="0"/>
              <a:t>6 Components</a:t>
            </a:r>
          </a:p>
        </p:txBody>
      </p:sp>
      <p:sp>
        <p:nvSpPr>
          <p:cNvPr id="5" name="Title 4">
            <a:extLst>
              <a:ext uri="{FF2B5EF4-FFF2-40B4-BE49-F238E27FC236}">
                <a16:creationId xmlns:a16="http://schemas.microsoft.com/office/drawing/2014/main" id="{DAEEEFE5-3D81-4751-A06B-6D5551ED9539}"/>
              </a:ext>
            </a:extLst>
          </p:cNvPr>
          <p:cNvSpPr>
            <a:spLocks noGrp="1"/>
          </p:cNvSpPr>
          <p:nvPr>
            <p:ph type="title"/>
          </p:nvPr>
        </p:nvSpPr>
        <p:spPr/>
        <p:txBody>
          <a:bodyPr/>
          <a:lstStyle/>
          <a:p>
            <a:r>
              <a:rPr lang="en-US" dirty="0"/>
              <a:t>Guiding Principles and Components</a:t>
            </a:r>
          </a:p>
        </p:txBody>
      </p:sp>
      <p:sp>
        <p:nvSpPr>
          <p:cNvPr id="8" name="Content Placeholder 7">
            <a:extLst>
              <a:ext uri="{FF2B5EF4-FFF2-40B4-BE49-F238E27FC236}">
                <a16:creationId xmlns:a16="http://schemas.microsoft.com/office/drawing/2014/main" id="{C409375A-C70A-47B3-A993-CA079211CFC3}"/>
              </a:ext>
            </a:extLst>
          </p:cNvPr>
          <p:cNvSpPr>
            <a:spLocks noGrp="1"/>
          </p:cNvSpPr>
          <p:nvPr>
            <p:ph idx="16"/>
          </p:nvPr>
        </p:nvSpPr>
        <p:spPr/>
        <p:txBody>
          <a:bodyPr/>
          <a:lstStyle/>
          <a:p>
            <a:pPr marL="615950" indent="-457200">
              <a:buFont typeface="+mj-lt"/>
              <a:buAutoNum type="arabicPeriod"/>
            </a:pPr>
            <a:r>
              <a:rPr lang="en-US" dirty="0"/>
              <a:t>Advising/</a:t>
            </a:r>
            <a:r>
              <a:rPr lang="en-US" dirty="0" err="1"/>
              <a:t>MyCAP</a:t>
            </a:r>
            <a:endParaRPr lang="en-US" dirty="0"/>
          </a:p>
          <a:p>
            <a:pPr marL="615950" indent="-457200">
              <a:buFont typeface="+mj-lt"/>
              <a:buAutoNum type="arabicPeriod"/>
            </a:pPr>
            <a:r>
              <a:rPr lang="en-US" dirty="0"/>
              <a:t>Labor Market Demand</a:t>
            </a:r>
          </a:p>
          <a:p>
            <a:pPr marL="615950" indent="-457200">
              <a:buFont typeface="+mj-lt"/>
              <a:buAutoNum type="arabicPeriod"/>
            </a:pPr>
            <a:r>
              <a:rPr lang="en-US" dirty="0"/>
              <a:t>Integrated Instruction </a:t>
            </a:r>
          </a:p>
          <a:p>
            <a:pPr marL="615950" indent="-457200">
              <a:buFont typeface="+mj-lt"/>
              <a:buAutoNum type="arabicPeriod"/>
            </a:pPr>
            <a:r>
              <a:rPr lang="en-US" dirty="0"/>
              <a:t>Work Based Learning</a:t>
            </a:r>
          </a:p>
          <a:p>
            <a:pPr marL="615950" indent="-457200">
              <a:buFont typeface="+mj-lt"/>
              <a:buAutoNum type="arabicPeriod"/>
            </a:pPr>
            <a:r>
              <a:rPr lang="en-US" dirty="0"/>
              <a:t>Credential Preparation</a:t>
            </a:r>
          </a:p>
          <a:p>
            <a:pPr marL="615950" indent="-457200">
              <a:buFont typeface="+mj-lt"/>
              <a:buAutoNum type="arabicPeriod"/>
            </a:pPr>
            <a:r>
              <a:rPr lang="en-US" dirty="0"/>
              <a:t>Post-secondary Linkages</a:t>
            </a:r>
          </a:p>
          <a:p>
            <a:endParaRPr lang="en-US" b="1" dirty="0"/>
          </a:p>
        </p:txBody>
      </p:sp>
    </p:spTree>
    <p:extLst>
      <p:ext uri="{BB962C8B-B14F-4D97-AF65-F5344CB8AC3E}">
        <p14:creationId xmlns:p14="http://schemas.microsoft.com/office/powerpoint/2010/main" val="4125469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Guiding Principles</a:t>
            </a:r>
          </a:p>
        </p:txBody>
      </p:sp>
      <p:sp>
        <p:nvSpPr>
          <p:cNvPr id="3" name="Content Placeholder 2"/>
          <p:cNvSpPr>
            <a:spLocks noGrp="1"/>
          </p:cNvSpPr>
          <p:nvPr>
            <p:ph idx="1"/>
          </p:nvPr>
        </p:nvSpPr>
        <p:spPr/>
        <p:txBody>
          <a:bodyPr/>
          <a:lstStyle/>
          <a:p>
            <a:r>
              <a:rPr lang="en-US" sz="2400" dirty="0"/>
              <a:t>Equitable Access</a:t>
            </a:r>
          </a:p>
          <a:p>
            <a:pPr lvl="1"/>
            <a:r>
              <a:rPr lang="en-US" sz="2000" b="0" dirty="0"/>
              <a:t>Prioritizing students underrepresented in higher education and high skill/high demand industries</a:t>
            </a:r>
          </a:p>
          <a:p>
            <a:pPr lvl="1"/>
            <a:r>
              <a:rPr lang="en-US" sz="2000" b="0" dirty="0"/>
              <a:t>Eliminating barriers to student participation</a:t>
            </a:r>
          </a:p>
          <a:p>
            <a:r>
              <a:rPr lang="en-US" sz="2400" dirty="0"/>
              <a:t>Guided Academic Pathways</a:t>
            </a:r>
          </a:p>
          <a:p>
            <a:pPr lvl="1"/>
            <a:r>
              <a:rPr lang="en-US" sz="2000" b="0" dirty="0"/>
              <a:t>At least 2 Technical courses and </a:t>
            </a:r>
            <a:br>
              <a:rPr lang="en-US" sz="2000" b="0" dirty="0"/>
            </a:br>
            <a:r>
              <a:rPr lang="en-US" sz="2000" b="0" dirty="0"/>
              <a:t>2 </a:t>
            </a:r>
            <a:r>
              <a:rPr lang="en-US" sz="2000" dirty="0"/>
              <a:t>A</a:t>
            </a:r>
            <a:r>
              <a:rPr lang="en-US" sz="2000" b="0" dirty="0"/>
              <a:t>dvanced courses </a:t>
            </a:r>
          </a:p>
          <a:p>
            <a:pPr lvl="1"/>
            <a:r>
              <a:rPr lang="en-US" sz="2000" b="0" dirty="0"/>
              <a:t>College-level rigor and experience</a:t>
            </a:r>
          </a:p>
          <a:p>
            <a:pPr lvl="1"/>
            <a:r>
              <a:rPr lang="en-US" sz="2000" b="0" dirty="0"/>
              <a:t>Student-centered college and career </a:t>
            </a:r>
            <a:br>
              <a:rPr lang="en-US" sz="2000" b="0" dirty="0"/>
            </a:br>
            <a:r>
              <a:rPr lang="en-US" sz="2000" b="0" dirty="0"/>
              <a:t>planning</a:t>
            </a:r>
          </a:p>
          <a:p>
            <a:r>
              <a:rPr lang="en-US" sz="2400" dirty="0"/>
              <a:t>Enhanced Student Supports</a:t>
            </a:r>
          </a:p>
          <a:p>
            <a:pPr lvl="1"/>
            <a:r>
              <a:rPr lang="en-US" sz="2000" b="0" dirty="0"/>
              <a:t>Wraparound services to promote success and completion</a:t>
            </a:r>
          </a:p>
        </p:txBody>
      </p:sp>
      <p:sp>
        <p:nvSpPr>
          <p:cNvPr id="4" name="Google Shape;175;p26">
            <a:extLst>
              <a:ext uri="{FF2B5EF4-FFF2-40B4-BE49-F238E27FC236}">
                <a16:creationId xmlns:a16="http://schemas.microsoft.com/office/drawing/2014/main" id="{DE872F3A-5D48-4822-9171-B96EF9A45637}"/>
              </a:ext>
            </a:extLst>
          </p:cNvPr>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r>
              <a:rPr lang="en-US" dirty="0"/>
              <a:t>6</a:t>
            </a:r>
            <a:endParaRPr dirty="0"/>
          </a:p>
        </p:txBody>
      </p:sp>
    </p:spTree>
    <p:extLst>
      <p:ext uri="{BB962C8B-B14F-4D97-AF65-F5344CB8AC3E}">
        <p14:creationId xmlns:p14="http://schemas.microsoft.com/office/powerpoint/2010/main" val="2849595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Guiding Principles, cont.</a:t>
            </a:r>
          </a:p>
        </p:txBody>
      </p:sp>
      <p:sp>
        <p:nvSpPr>
          <p:cNvPr id="3" name="Content Placeholder 2"/>
          <p:cNvSpPr>
            <a:spLocks noGrp="1"/>
          </p:cNvSpPr>
          <p:nvPr>
            <p:ph idx="1"/>
          </p:nvPr>
        </p:nvSpPr>
        <p:spPr/>
        <p:txBody>
          <a:bodyPr/>
          <a:lstStyle/>
          <a:p>
            <a:r>
              <a:rPr lang="en-US" dirty="0"/>
              <a:t>Connection to Career</a:t>
            </a:r>
          </a:p>
          <a:p>
            <a:pPr lvl="1"/>
            <a:r>
              <a:rPr lang="en-US" b="0" dirty="0"/>
              <a:t>Exposure to targeted pathway opportunities intended to lead to careers</a:t>
            </a:r>
          </a:p>
          <a:p>
            <a:pPr lvl="1"/>
            <a:r>
              <a:rPr lang="en-US" b="0" dirty="0"/>
              <a:t>100-hour internship or capstone with related quality indicators</a:t>
            </a:r>
          </a:p>
          <a:p>
            <a:r>
              <a:rPr lang="en-US" dirty="0"/>
              <a:t>Effective Partnerships</a:t>
            </a:r>
          </a:p>
          <a:p>
            <a:pPr lvl="1"/>
            <a:r>
              <a:rPr lang="en-US" b="0" dirty="0"/>
              <a:t>For ICP, must have one district/secondary school and </a:t>
            </a:r>
            <a:r>
              <a:rPr lang="en-US" dirty="0"/>
              <a:t>Workforce Development Board as partners and at least once </a:t>
            </a:r>
            <a:r>
              <a:rPr lang="en-US" b="0" dirty="0"/>
              <a:t>employer partner</a:t>
            </a:r>
          </a:p>
          <a:p>
            <a:pPr marL="346075" lvl="1" indent="0">
              <a:buNone/>
            </a:pPr>
            <a:endParaRPr lang="en-US" dirty="0"/>
          </a:p>
        </p:txBody>
      </p:sp>
      <p:sp>
        <p:nvSpPr>
          <p:cNvPr id="4" name="Google Shape;175;p26">
            <a:extLst>
              <a:ext uri="{FF2B5EF4-FFF2-40B4-BE49-F238E27FC236}">
                <a16:creationId xmlns:a16="http://schemas.microsoft.com/office/drawing/2014/main" id="{B239C0DE-61DF-4FF1-B95D-01E47A3DFFB4}"/>
              </a:ext>
            </a:extLst>
          </p:cNvPr>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r>
              <a:rPr lang="en-US" dirty="0"/>
              <a:t>7</a:t>
            </a:r>
            <a:endParaRPr dirty="0"/>
          </a:p>
        </p:txBody>
      </p:sp>
    </p:spTree>
    <p:extLst>
      <p:ext uri="{BB962C8B-B14F-4D97-AF65-F5344CB8AC3E}">
        <p14:creationId xmlns:p14="http://schemas.microsoft.com/office/powerpoint/2010/main" val="1407396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A4D76-1B3F-4A4E-8726-433BC6678C11}"/>
              </a:ext>
            </a:extLst>
          </p:cNvPr>
          <p:cNvSpPr>
            <a:spLocks noGrp="1"/>
          </p:cNvSpPr>
          <p:nvPr>
            <p:ph type="title"/>
          </p:nvPr>
        </p:nvSpPr>
        <p:spPr/>
        <p:txBody>
          <a:bodyPr/>
          <a:lstStyle/>
          <a:p>
            <a:r>
              <a:rPr lang="en-US" dirty="0"/>
              <a:t>Labor Market Demand</a:t>
            </a:r>
          </a:p>
        </p:txBody>
      </p:sp>
      <p:sp>
        <p:nvSpPr>
          <p:cNvPr id="3" name="Content Placeholder 2">
            <a:extLst>
              <a:ext uri="{FF2B5EF4-FFF2-40B4-BE49-F238E27FC236}">
                <a16:creationId xmlns:a16="http://schemas.microsoft.com/office/drawing/2014/main" id="{683B7402-BBC9-4B22-983D-BB6FD9431BA3}"/>
              </a:ext>
            </a:extLst>
          </p:cNvPr>
          <p:cNvSpPr>
            <a:spLocks noGrp="1"/>
          </p:cNvSpPr>
          <p:nvPr>
            <p:ph idx="1"/>
          </p:nvPr>
        </p:nvSpPr>
        <p:spPr/>
        <p:txBody>
          <a:bodyPr/>
          <a:lstStyle/>
          <a:p>
            <a:r>
              <a:rPr lang="en-US" sz="2400" b="0" dirty="0"/>
              <a:t>Align with career opportunities in a broad industry sector category with high employer demand identified by the </a:t>
            </a:r>
            <a:r>
              <a:rPr lang="en-US" sz="2400" b="0" dirty="0">
                <a:hlinkClick r:id="rId2"/>
              </a:rPr>
              <a:t>Workforce Skills Cabinet</a:t>
            </a:r>
            <a:r>
              <a:rPr lang="en-US" sz="2400" b="0" dirty="0"/>
              <a:t> Regional Blueprint process.</a:t>
            </a:r>
          </a:p>
          <a:p>
            <a:r>
              <a:rPr lang="en-US" sz="2400" b="0" dirty="0"/>
              <a:t>Eligible industry sectors:</a:t>
            </a:r>
          </a:p>
          <a:p>
            <a:pPr lvl="1"/>
            <a:r>
              <a:rPr lang="en-US" sz="2400" b="0" dirty="0"/>
              <a:t>Manufacturing</a:t>
            </a:r>
          </a:p>
          <a:p>
            <a:pPr lvl="1"/>
            <a:r>
              <a:rPr lang="en-US" sz="2400" b="0" dirty="0"/>
              <a:t>Information</a:t>
            </a:r>
          </a:p>
          <a:p>
            <a:pPr lvl="1"/>
            <a:r>
              <a:rPr lang="en-US" sz="2400" b="0" dirty="0"/>
              <a:t>Environmental and Life Sciences</a:t>
            </a:r>
          </a:p>
          <a:p>
            <a:pPr lvl="1"/>
            <a:r>
              <a:rPr lang="en-US" sz="2400" b="0" dirty="0"/>
              <a:t>Health Care and Social Assistance</a:t>
            </a:r>
          </a:p>
          <a:p>
            <a:pPr lvl="1"/>
            <a:r>
              <a:rPr lang="en-US" sz="2400" b="0" dirty="0"/>
              <a:t>Business and Finance</a:t>
            </a:r>
            <a:endParaRPr lang="en-US" sz="2400" dirty="0"/>
          </a:p>
          <a:p>
            <a:r>
              <a:rPr lang="en-US" sz="2400" dirty="0"/>
              <a:t>Additional information on the Workforce Skills Cabinet Regional Blueprints and other Labor Market tools can be found at: </a:t>
            </a:r>
            <a:r>
              <a:rPr lang="en-US" sz="2400" dirty="0">
                <a:hlinkClick r:id="rId3">
                  <a:extLst>
                    <a:ext uri="{A12FA001-AC4F-418D-AE19-62706E023703}">
                      <ahyp:hlinkClr xmlns:ahyp="http://schemas.microsoft.com/office/drawing/2018/hyperlinkcolor" val="tx"/>
                    </a:ext>
                  </a:extLst>
                </a:hlinkClick>
              </a:rPr>
              <a:t>https://www.mass.gov/regional-workforce-skills-planning-initiative</a:t>
            </a:r>
            <a:r>
              <a:rPr lang="en-US" sz="2400" dirty="0"/>
              <a:t>  </a:t>
            </a:r>
          </a:p>
          <a:p>
            <a:endParaRPr lang="en-US" dirty="0"/>
          </a:p>
        </p:txBody>
      </p:sp>
      <p:sp>
        <p:nvSpPr>
          <p:cNvPr id="4" name="Slide Number Placeholder 3">
            <a:extLst>
              <a:ext uri="{FF2B5EF4-FFF2-40B4-BE49-F238E27FC236}">
                <a16:creationId xmlns:a16="http://schemas.microsoft.com/office/drawing/2014/main" id="{77B7798C-7EF6-4986-A853-E8040448BD17}"/>
              </a:ext>
            </a:extLst>
          </p:cNvPr>
          <p:cNvSpPr>
            <a:spLocks noGrp="1"/>
          </p:cNvSpPr>
          <p:nvPr>
            <p:ph type="sldNum" sz="quarter" idx="12"/>
          </p:nvPr>
        </p:nvSpPr>
        <p:spPr/>
        <p:txBody>
          <a:bodyPr/>
          <a:lstStyle/>
          <a:p>
            <a:r>
              <a:rPr lang="en-US" altLang="zh-CN" dirty="0"/>
              <a:t>8</a:t>
            </a:r>
            <a:endParaRPr lang="zh-CN" altLang="en-US" dirty="0"/>
          </a:p>
        </p:txBody>
      </p:sp>
    </p:spTree>
    <p:extLst>
      <p:ext uri="{BB962C8B-B14F-4D97-AF65-F5344CB8AC3E}">
        <p14:creationId xmlns:p14="http://schemas.microsoft.com/office/powerpoint/2010/main" val="20594226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ESE​​">
  <a:themeElements>
    <a:clrScheme name="ESE color scheme">
      <a:dk1>
        <a:srgbClr val="203B6A"/>
      </a:dk1>
      <a:lt1>
        <a:sysClr val="window" lastClr="FFFFFF"/>
      </a:lt1>
      <a:dk2>
        <a:srgbClr val="203B6A"/>
      </a:dk2>
      <a:lt2>
        <a:srgbClr val="E7E6E6"/>
      </a:lt2>
      <a:accent1>
        <a:srgbClr val="203B6A"/>
      </a:accent1>
      <a:accent2>
        <a:srgbClr val="ED7D31"/>
      </a:accent2>
      <a:accent3>
        <a:srgbClr val="FFC000"/>
      </a:accent3>
      <a:accent4>
        <a:srgbClr val="0563C1"/>
      </a:accent4>
      <a:accent5>
        <a:srgbClr val="00B050"/>
      </a:accent5>
      <a:accent6>
        <a:srgbClr val="FFFF00"/>
      </a:accent6>
      <a:hlink>
        <a:srgbClr val="0563C1"/>
      </a:hlink>
      <a:folHlink>
        <a:srgbClr val="954F72"/>
      </a:folHlink>
    </a:clrScheme>
    <a:fontScheme name="ESE">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3104C6C6C0EE34A9E7DA4AF8CD79644" ma:contentTypeVersion="13" ma:contentTypeDescription="Create a new document." ma:contentTypeScope="" ma:versionID="11c30a14b2e3ea6f1668c14f404122a9">
  <xsd:schema xmlns:xsd="http://www.w3.org/2001/XMLSchema" xmlns:xs="http://www.w3.org/2001/XMLSchema" xmlns:p="http://schemas.microsoft.com/office/2006/metadata/properties" xmlns:ns2="c44155c1-6877-4058-bd69-293f8cf0321f" xmlns:ns3="fdcd57df-05e8-4749-9cc8-5afe3dcd00a5" targetNamespace="http://schemas.microsoft.com/office/2006/metadata/properties" ma:root="true" ma:fieldsID="470e2464bffb21f3b83f15f4e9642abf" ns2:_="" ns3:_="">
    <xsd:import namespace="c44155c1-6877-4058-bd69-293f8cf0321f"/>
    <xsd:import namespace="fdcd57df-05e8-4749-9cc8-5afe3dcd00a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4155c1-6877-4058-bd69-293f8cf032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dcd57df-05e8-4749-9cc8-5afe3dcd00a5" elementFormDefault="qualified">
    <xsd:import namespace="http://schemas.microsoft.com/office/2006/documentManagement/types"/>
    <xsd:import namespace="http://schemas.microsoft.com/office/infopath/2007/PartnerControls"/>
    <xsd:element name="SharedWithUsers" ma:index="12"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579585c6-1993-4430-a732-e7d5034e44b4}" ma:internalName="TaxCatchAll" ma:showField="CatchAllData" ma:web="fdcd57df-05e8-4749-9cc8-5afe3dcd00a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44155c1-6877-4058-bd69-293f8cf0321f">
      <Terms xmlns="http://schemas.microsoft.com/office/infopath/2007/PartnerControls"/>
    </lcf76f155ced4ddcb4097134ff3c332f>
    <TaxCatchAll xmlns="fdcd57df-05e8-4749-9cc8-5afe3dcd00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17BFC02-EBEA-4AF1-87B2-5F01A022D0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4155c1-6877-4058-bd69-293f8cf0321f"/>
    <ds:schemaRef ds:uri="fdcd57df-05e8-4749-9cc8-5afe3dcd00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6FF49D4-F13B-4A80-B7FB-44E6BF9DFE82}">
  <ds:schemaRef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fdcd57df-05e8-4749-9cc8-5afe3dcd00a5"/>
    <ds:schemaRef ds:uri="http://purl.org/dc/dcmitype/"/>
    <ds:schemaRef ds:uri="http://schemas.microsoft.com/office/infopath/2007/PartnerControls"/>
    <ds:schemaRef ds:uri="c44155c1-6877-4058-bd69-293f8cf0321f"/>
    <ds:schemaRef ds:uri="http://www.w3.org/XML/1998/namespace"/>
    <ds:schemaRef ds:uri="http://purl.org/dc/terms/"/>
  </ds:schemaRefs>
</ds:datastoreItem>
</file>

<file path=customXml/itemProps3.xml><?xml version="1.0" encoding="utf-8"?>
<ds:datastoreItem xmlns:ds="http://schemas.openxmlformats.org/officeDocument/2006/customXml" ds:itemID="{200AAD2D-1E67-4694-A36B-425544E38F7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ESE PowerPoint Template 2017</Template>
  <TotalTime>5451</TotalTime>
  <Words>2128</Words>
  <Application>Microsoft Office PowerPoint</Application>
  <PresentationFormat>Widescreen</PresentationFormat>
  <Paragraphs>272</Paragraphs>
  <Slides>26</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等线</vt:lpstr>
      <vt:lpstr>Segoe</vt:lpstr>
      <vt:lpstr>Segoe SemiBold</vt:lpstr>
      <vt:lpstr>Arial</vt:lpstr>
      <vt:lpstr>Courier New</vt:lpstr>
      <vt:lpstr>Segoe UI</vt:lpstr>
      <vt:lpstr>Segoe UI Semibold</vt:lpstr>
      <vt:lpstr>Times New Roman</vt:lpstr>
      <vt:lpstr>Wingdings</vt:lpstr>
      <vt:lpstr>ESE​​</vt:lpstr>
      <vt:lpstr>Innovation Career Pathways</vt:lpstr>
      <vt:lpstr>Outline</vt:lpstr>
      <vt:lpstr>What are Innovation Career Pathways? </vt:lpstr>
      <vt:lpstr>About Innovation Career Pathways</vt:lpstr>
      <vt:lpstr>About Innovation Career Pathways</vt:lpstr>
      <vt:lpstr>Guiding Principles and Components</vt:lpstr>
      <vt:lpstr>5 Guiding Principles</vt:lpstr>
      <vt:lpstr>5 Guiding Principles, cont.</vt:lpstr>
      <vt:lpstr>Labor Market Demand</vt:lpstr>
      <vt:lpstr>Integrated Instruction</vt:lpstr>
      <vt:lpstr>Sample Scope and Sequence – Technology Pathway</vt:lpstr>
      <vt:lpstr>Student College and Career Advising</vt:lpstr>
      <vt:lpstr>Work-based Learning</vt:lpstr>
      <vt:lpstr>Credentials and Post-secondary Linkages</vt:lpstr>
      <vt:lpstr>Innovation Pathways Designation Process and Criteria</vt:lpstr>
      <vt:lpstr>Applicant Criteria for Innovation Pathways</vt:lpstr>
      <vt:lpstr>Two-Stage Process: Part A</vt:lpstr>
      <vt:lpstr>Two-Stage Process: Part B</vt:lpstr>
      <vt:lpstr>Example Part A Timeline</vt:lpstr>
      <vt:lpstr>Example Part B Timeline</vt:lpstr>
      <vt:lpstr>Post-Designation</vt:lpstr>
      <vt:lpstr>Supports for Program Development and Implementation</vt:lpstr>
      <vt:lpstr>Funding for Innovation Pathways</vt:lpstr>
      <vt:lpstr>The Current Landscape – As of May 2023</vt:lpstr>
      <vt:lpstr>Resources</vt:lpstr>
      <vt:lpstr>For further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the Innovation Pathways Toolkit</dc:title>
  <dc:creator>DESE</dc:creator>
  <cp:lastModifiedBy>Zou, Dong (EOE)</cp:lastModifiedBy>
  <cp:revision>75</cp:revision>
  <cp:lastPrinted>2017-08-07T14:46:10Z</cp:lastPrinted>
  <dcterms:created xsi:type="dcterms:W3CDTF">2020-07-28T14:29:30Z</dcterms:created>
  <dcterms:modified xsi:type="dcterms:W3CDTF">2024-07-18T19:58:37Z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tadate">
    <vt:lpwstr>May 12 2023 12:00AM</vt:lpwstr>
  </property>
</Properties>
</file>