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0" r:id="rId5"/>
    <p:sldId id="259" r:id="rId6"/>
    <p:sldId id="2147374693" r:id="rId7"/>
    <p:sldId id="263" r:id="rId8"/>
    <p:sldId id="262" r:id="rId9"/>
    <p:sldId id="2147374696" r:id="rId10"/>
    <p:sldId id="2147374695" r:id="rId11"/>
    <p:sldId id="2147374701" r:id="rId12"/>
    <p:sldId id="2147374697" r:id="rId13"/>
    <p:sldId id="2147374699" r:id="rId14"/>
    <p:sldId id="2147374691" r:id="rId15"/>
    <p:sldId id="2147374692" r:id="rId16"/>
    <p:sldId id="561" r:id="rId17"/>
    <p:sldId id="2147374698" r:id="rId18"/>
    <p:sldId id="2147374700" r:id="rId19"/>
    <p:sldId id="214737469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954663B-34A0-4164-8B98-2CCBB2DAA6FF}">
          <p14:sldIdLst>
            <p14:sldId id="260"/>
            <p14:sldId id="259"/>
            <p14:sldId id="2147374693"/>
            <p14:sldId id="263"/>
            <p14:sldId id="262"/>
          </p14:sldIdLst>
        </p14:section>
        <p14:section name="CTE Policy Information" id="{9B3874C5-A0E6-4C86-8D28-CFAF83FC7AFB}">
          <p14:sldIdLst>
            <p14:sldId id="2147374696"/>
            <p14:sldId id="2147374695"/>
            <p14:sldId id="2147374701"/>
            <p14:sldId id="2147374697"/>
            <p14:sldId id="2147374699"/>
          </p14:sldIdLst>
        </p14:section>
        <p14:section name="Middle School Policy Information" id="{0633371A-EBBA-42B8-8B11-5D428AB8223D}">
          <p14:sldIdLst>
            <p14:sldId id="2147374691"/>
            <p14:sldId id="2147374692"/>
            <p14:sldId id="561"/>
            <p14:sldId id="2147374698"/>
            <p14:sldId id="2147374700"/>
          </p14:sldIdLst>
        </p14:section>
        <p14:section name="Support and Next Steps" id="{54B707B1-BB86-4741-B65A-80103A78C0F8}">
          <p14:sldIdLst>
            <p14:sldId id="2147374694"/>
            <p14:sldId id="27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6CD306-81AD-BC7D-16A2-05D9847175B0}" name="Woo, Lauren (DESE)" initials="WL" userId="S::lauren.woo@mass.gov::891b1bf9-83ca-4481-960c-a0625b521a43" providerId="AD"/>
  <p188:author id="{8C592D30-2790-C53A-65AD-E37E11204179}" name="Foley, Kinnon (DESE)" initials="FK" userId="S::kinnon.foley@mass.gov::4bff922e-d211-4dcd-970c-f57d358f4faf" providerId="AD"/>
  <p188:author id="{8186DC40-34BB-BFD6-A493-2F143969E3F3}" name="Curtin, Robert (DESE)" initials="CR" userId="S::robert.c.curtin@mass.gov::9284700e-ed31-4409-9ea9-d5bf75419e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7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181E0-E009-E5E6-ACFD-E6E079345430}" v="398" dt="2025-09-04T10:47:08.933"/>
    <p1510:client id="{0C93DB01-5EC6-42B5-8599-623EE5DDBF1E}" v="54" dt="2025-09-04T11:28:45.466"/>
    <p1510:client id="{F8E498F7-A12B-440E-8551-225E9BECEE1C}" v="2684" dt="2025-09-04T19:53:30.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3218A-60B3-4B96-8F36-59AB8DA1D3B7}" type="datetimeFigureOut">
              <a:rPr lang="en-US" smtClean="0"/>
              <a:t>9/5/2025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3491A-B423-44E9-8583-2D49176A0924}" type="slidenum">
              <a:rPr lang="en-US" smtClean="0"/>
              <a:t>‹#›</a:t>
            </a:fld>
            <a:endParaRPr lang="en-US"/>
          </a:p>
        </p:txBody>
      </p:sp>
    </p:spTree>
    <p:extLst>
      <p:ext uri="{BB962C8B-B14F-4D97-AF65-F5344CB8AC3E}">
        <p14:creationId xmlns:p14="http://schemas.microsoft.com/office/powerpoint/2010/main" val="99178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3491A-B423-44E9-8583-2D49176A0924}" type="slidenum">
              <a:rPr lang="en-US" smtClean="0"/>
              <a:t>1</a:t>
            </a:fld>
            <a:endParaRPr lang="en-US"/>
          </a:p>
        </p:txBody>
      </p:sp>
    </p:spTree>
    <p:extLst>
      <p:ext uri="{BB962C8B-B14F-4D97-AF65-F5344CB8AC3E}">
        <p14:creationId xmlns:p14="http://schemas.microsoft.com/office/powerpoint/2010/main" val="655049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AI-generated content may be incorrect.">
            <a:extLst>
              <a:ext uri="{FF2B5EF4-FFF2-40B4-BE49-F238E27FC236}">
                <a16:creationId xmlns:a16="http://schemas.microsoft.com/office/drawing/2014/main" id="{51D4DCB4-D71E-80F2-CD14-980FA57C2A14}"/>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2" r:id="rId5"/>
    <p:sldLayoutId id="2147483653" r:id="rId6"/>
    <p:sldLayoutId id="2147483655" r:id="rId7"/>
    <p:sldLayoutId id="2147483665" r:id="rId8"/>
    <p:sldLayoutId id="2147483664" r:id="rId9"/>
    <p:sldLayoutId id="2147483666" r:id="rId10"/>
    <p:sldLayoutId id="2147483656" r:id="rId11"/>
    <p:sldLayoutId id="2147483660" r:id="rId12"/>
    <p:sldLayoutId id="2147483661" r:id="rId13"/>
    <p:sldLayoutId id="2147483657" r:id="rId14"/>
    <p:sldLayoutId id="2147483669" r:id="rId15"/>
    <p:sldLayoutId id="2147483662" r:id="rId16"/>
    <p:sldLayoutId id="2147483670" r:id="rId17"/>
    <p:sldLayoutId id="2147483663" r:id="rId18"/>
    <p:sldLayoutId id="2147483671"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Marnie.A.Jain@mass.gov" TargetMode="External"/><Relationship Id="rId2" Type="http://schemas.openxmlformats.org/officeDocument/2006/relationships/hyperlink" Target="mailto:Ignacio.Chaparro3@mass.gov%3e" TargetMode="External"/><Relationship Id="rId1" Type="http://schemas.openxmlformats.org/officeDocument/2006/relationships/slideLayout" Target="../slideLayouts/slideLayout3.xml"/><Relationship Id="rId4" Type="http://schemas.openxmlformats.org/officeDocument/2006/relationships/hyperlink" Target="https://s.alchemer.com/s3/CCTE-CHAMP-Resources-Request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doe.mass.edu/lawsregs/603cmr4.html?section=al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8ABCF-30E7-6C1B-D83C-FF97FE879CD9}"/>
              </a:ext>
            </a:extLst>
          </p:cNvPr>
          <p:cNvSpPr>
            <a:spLocks noGrp="1"/>
          </p:cNvSpPr>
          <p:nvPr>
            <p:ph type="ctrTitle"/>
          </p:nvPr>
        </p:nvSpPr>
        <p:spPr/>
        <p:txBody>
          <a:bodyPr>
            <a:noAutofit/>
          </a:bodyPr>
          <a:lstStyle/>
          <a:p>
            <a:r>
              <a:rPr lang="en-US" sz="4000" dirty="0">
                <a:latin typeface="Arial"/>
                <a:cs typeface="Arial"/>
              </a:rPr>
              <a:t>Career Technical Education Admission and </a:t>
            </a:r>
            <a:br>
              <a:rPr lang="en-US" sz="4000" dirty="0">
                <a:latin typeface="Arial"/>
                <a:cs typeface="Arial"/>
              </a:rPr>
            </a:br>
            <a:r>
              <a:rPr lang="en-US" sz="4000" dirty="0">
                <a:latin typeface="Arial"/>
                <a:cs typeface="Arial"/>
              </a:rPr>
              <a:t>Middle School Policy Exploration:</a:t>
            </a:r>
            <a:br>
              <a:rPr lang="en-US" sz="4000" dirty="0">
                <a:latin typeface="Arial"/>
                <a:cs typeface="Arial"/>
              </a:rPr>
            </a:br>
            <a:r>
              <a:rPr lang="en-US" sz="4000" dirty="0">
                <a:latin typeface="Arial"/>
                <a:cs typeface="Arial"/>
              </a:rPr>
              <a:t>Guidance and Policy Submission Process</a:t>
            </a:r>
            <a:endParaRPr lang="en-US" sz="5400" dirty="0"/>
          </a:p>
        </p:txBody>
      </p:sp>
      <p:sp>
        <p:nvSpPr>
          <p:cNvPr id="3" name="Subtitle 2">
            <a:extLst>
              <a:ext uri="{FF2B5EF4-FFF2-40B4-BE49-F238E27FC236}">
                <a16:creationId xmlns:a16="http://schemas.microsoft.com/office/drawing/2014/main" id="{7C102DFC-A5CE-2586-D17C-1027BC15C555}"/>
              </a:ext>
            </a:extLst>
          </p:cNvPr>
          <p:cNvSpPr>
            <a:spLocks noGrp="1"/>
          </p:cNvSpPr>
          <p:nvPr>
            <p:ph type="subTitle" idx="1"/>
          </p:nvPr>
        </p:nvSpPr>
        <p:spPr>
          <a:xfrm>
            <a:off x="342900" y="3921845"/>
            <a:ext cx="10079182" cy="1558636"/>
          </a:xfrm>
        </p:spPr>
        <p:txBody>
          <a:bodyPr vert="horz" lIns="91440" tIns="45720" rIns="91440" bIns="45720" rtlCol="0" anchor="t">
            <a:normAutofit/>
          </a:bodyPr>
          <a:lstStyle/>
          <a:p>
            <a:r>
              <a:rPr lang="en-US">
                <a:latin typeface="Arial"/>
                <a:cs typeface="Arial"/>
              </a:rPr>
              <a:t>September 4, 2025</a:t>
            </a:r>
            <a:endParaRPr lang="en-US"/>
          </a:p>
        </p:txBody>
      </p:sp>
      <p:sp>
        <p:nvSpPr>
          <p:cNvPr id="4" name="Slide Number Placeholder 3">
            <a:extLst>
              <a:ext uri="{FF2B5EF4-FFF2-40B4-BE49-F238E27FC236}">
                <a16:creationId xmlns:a16="http://schemas.microsoft.com/office/drawing/2014/main" id="{72CCE1C5-5843-5889-D4DA-46D33FFD50FB}"/>
              </a:ext>
            </a:extLst>
          </p:cNvPr>
          <p:cNvSpPr>
            <a:spLocks noGrp="1"/>
          </p:cNvSpPr>
          <p:nvPr>
            <p:ph type="sldNum" sz="quarter" idx="12"/>
          </p:nvPr>
        </p:nvSpPr>
        <p:spPr/>
        <p:txBody>
          <a:bodyPr/>
          <a:lstStyle/>
          <a:p>
            <a:fld id="{68A8D22E-6BC5-9E47-900C-2BB94685D9F5}" type="slidenum">
              <a:rPr lang="en-US" smtClean="0"/>
              <a:t>1</a:t>
            </a:fld>
            <a:endParaRPr lang="en-US"/>
          </a:p>
        </p:txBody>
      </p:sp>
    </p:spTree>
    <p:extLst>
      <p:ext uri="{BB962C8B-B14F-4D97-AF65-F5344CB8AC3E}">
        <p14:creationId xmlns:p14="http://schemas.microsoft.com/office/powerpoint/2010/main" val="4174440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3ED9E-ECF4-80C6-2211-EF9681E1D18D}"/>
              </a:ext>
            </a:extLst>
          </p:cNvPr>
          <p:cNvSpPr>
            <a:spLocks noGrp="1"/>
          </p:cNvSpPr>
          <p:nvPr>
            <p:ph type="ctrTitle"/>
          </p:nvPr>
        </p:nvSpPr>
        <p:spPr/>
        <p:txBody>
          <a:bodyPr>
            <a:noAutofit/>
          </a:bodyPr>
          <a:lstStyle/>
          <a:p>
            <a:r>
              <a:rPr lang="en-US" sz="5400" dirty="0"/>
              <a:t>CTE Recruitment, Admission, and Retention Policy Template Walkthrough</a:t>
            </a:r>
          </a:p>
        </p:txBody>
      </p:sp>
      <p:sp>
        <p:nvSpPr>
          <p:cNvPr id="4" name="Slide Number Placeholder 3">
            <a:extLst>
              <a:ext uri="{FF2B5EF4-FFF2-40B4-BE49-F238E27FC236}">
                <a16:creationId xmlns:a16="http://schemas.microsoft.com/office/drawing/2014/main" id="{3045D09F-8A13-36C5-1B16-99BF40C29220}"/>
              </a:ext>
            </a:extLst>
          </p:cNvPr>
          <p:cNvSpPr>
            <a:spLocks noGrp="1"/>
          </p:cNvSpPr>
          <p:nvPr>
            <p:ph type="sldNum" sz="quarter" idx="12"/>
          </p:nvPr>
        </p:nvSpPr>
        <p:spPr/>
        <p:txBody>
          <a:bodyPr/>
          <a:lstStyle/>
          <a:p>
            <a:fld id="{68A8D22E-6BC5-9E47-900C-2BB94685D9F5}" type="slidenum">
              <a:rPr lang="en-US" smtClean="0"/>
              <a:t>10</a:t>
            </a:fld>
            <a:endParaRPr lang="en-US"/>
          </a:p>
        </p:txBody>
      </p:sp>
    </p:spTree>
    <p:extLst>
      <p:ext uri="{BB962C8B-B14F-4D97-AF65-F5344CB8AC3E}">
        <p14:creationId xmlns:p14="http://schemas.microsoft.com/office/powerpoint/2010/main" val="2727524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51E86-0A8B-F898-5E4D-472E5FEDF9CD}"/>
              </a:ext>
            </a:extLst>
          </p:cNvPr>
          <p:cNvSpPr>
            <a:spLocks noGrp="1"/>
          </p:cNvSpPr>
          <p:nvPr>
            <p:ph type="title"/>
          </p:nvPr>
        </p:nvSpPr>
        <p:spPr>
          <a:xfrm>
            <a:off x="173179" y="308699"/>
            <a:ext cx="10515600" cy="861002"/>
          </a:xfrm>
        </p:spPr>
        <p:txBody>
          <a:bodyPr>
            <a:normAutofit/>
          </a:bodyPr>
          <a:lstStyle/>
          <a:p>
            <a:r>
              <a:rPr lang="en-US"/>
              <a:t>Middle School Overview </a:t>
            </a:r>
          </a:p>
        </p:txBody>
      </p:sp>
      <p:sp>
        <p:nvSpPr>
          <p:cNvPr id="2" name="Content Placeholder 1">
            <a:extLst>
              <a:ext uri="{FF2B5EF4-FFF2-40B4-BE49-F238E27FC236}">
                <a16:creationId xmlns:a16="http://schemas.microsoft.com/office/drawing/2014/main" id="{B0697A9B-65D3-121C-D524-69FD83F9650E}"/>
              </a:ext>
            </a:extLst>
          </p:cNvPr>
          <p:cNvSpPr>
            <a:spLocks noGrp="1"/>
          </p:cNvSpPr>
          <p:nvPr>
            <p:ph idx="1"/>
          </p:nvPr>
        </p:nvSpPr>
        <p:spPr>
          <a:xfrm>
            <a:off x="173179" y="1591254"/>
            <a:ext cx="11890665" cy="4414692"/>
          </a:xfrm>
        </p:spPr>
        <p:txBody>
          <a:bodyPr vert="horz" lIns="91440" tIns="45720" rIns="91440" bIns="45720" rtlCol="0" anchor="t">
            <a:normAutofit/>
          </a:bodyPr>
          <a:lstStyle/>
          <a:p>
            <a:r>
              <a:rPr lang="en-US" dirty="0">
                <a:latin typeface="Arial"/>
                <a:cs typeface="Arial"/>
              </a:rPr>
              <a:t>Provide information about CTE programs and careers to students (on-site, mail, email, websites) by October 15 annually </a:t>
            </a:r>
          </a:p>
          <a:p>
            <a:r>
              <a:rPr lang="en-US" dirty="0">
                <a:latin typeface="Arial"/>
                <a:cs typeface="Arial"/>
              </a:rPr>
              <a:t>Middle School Pathway Exploration Policy due November 1, 2025, and by November 1 of any subsequent year, if the policy has been revised</a:t>
            </a:r>
          </a:p>
          <a:p>
            <a:r>
              <a:rPr lang="en-US" dirty="0">
                <a:latin typeface="Arial"/>
                <a:cs typeface="Arial"/>
              </a:rPr>
              <a:t>Attestation due to DESE November 1 annually </a:t>
            </a:r>
          </a:p>
          <a:p>
            <a:pPr lvl="1"/>
            <a:endParaRPr lang="en-US" dirty="0"/>
          </a:p>
          <a:p>
            <a:pPr lvl="1"/>
            <a:endParaRPr lang="en-US" dirty="0"/>
          </a:p>
        </p:txBody>
      </p:sp>
    </p:spTree>
    <p:extLst>
      <p:ext uri="{BB962C8B-B14F-4D97-AF65-F5344CB8AC3E}">
        <p14:creationId xmlns:p14="http://schemas.microsoft.com/office/powerpoint/2010/main" val="3858191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6FBA1A-F344-F966-80E6-B7FDADD4CB49}"/>
              </a:ext>
            </a:extLst>
          </p:cNvPr>
          <p:cNvSpPr>
            <a:spLocks noGrp="1"/>
          </p:cNvSpPr>
          <p:nvPr>
            <p:ph type="title"/>
          </p:nvPr>
        </p:nvSpPr>
        <p:spPr>
          <a:xfrm>
            <a:off x="173179" y="308699"/>
            <a:ext cx="10515600" cy="861002"/>
          </a:xfrm>
        </p:spPr>
        <p:txBody>
          <a:bodyPr>
            <a:normAutofit fontScale="90000"/>
          </a:bodyPr>
          <a:lstStyle/>
          <a:p>
            <a:r>
              <a:rPr lang="en-US"/>
              <a:t>Middle School Pathway Exploration Policy</a:t>
            </a:r>
          </a:p>
        </p:txBody>
      </p:sp>
      <p:sp>
        <p:nvSpPr>
          <p:cNvPr id="2" name="Content Placeholder 1">
            <a:extLst>
              <a:ext uri="{FF2B5EF4-FFF2-40B4-BE49-F238E27FC236}">
                <a16:creationId xmlns:a16="http://schemas.microsoft.com/office/drawing/2014/main" id="{CDC3D2AD-1D9D-7E72-DA7D-288B3A6F2C52}"/>
              </a:ext>
            </a:extLst>
          </p:cNvPr>
          <p:cNvSpPr>
            <a:spLocks noGrp="1"/>
          </p:cNvSpPr>
          <p:nvPr>
            <p:ph idx="1"/>
          </p:nvPr>
        </p:nvSpPr>
        <p:spPr>
          <a:xfrm>
            <a:off x="173179" y="1591254"/>
            <a:ext cx="11890665" cy="4414692"/>
          </a:xfrm>
        </p:spPr>
        <p:txBody>
          <a:bodyPr>
            <a:normAutofit/>
          </a:bodyPr>
          <a:lstStyle/>
          <a:p>
            <a:pPr lvl="0"/>
            <a:r>
              <a:rPr lang="en-US" dirty="0"/>
              <a:t>Develop and maintain a districtwide Middle School Pathway Exploration Policy that explains how:</a:t>
            </a:r>
          </a:p>
          <a:p>
            <a:pPr lvl="1"/>
            <a:r>
              <a:rPr lang="en-US" dirty="0"/>
              <a:t>Middle schools will collaborate with CTE schools and programs in their district, regional, agricultural, and other public high schools to inform students of opportunities;</a:t>
            </a:r>
          </a:p>
          <a:p>
            <a:pPr lvl="1"/>
            <a:r>
              <a:rPr lang="en-US" dirty="0"/>
              <a:t>The district will provide middle school students with an opportunity to tour CTE schools and programs during regular middle school hours; and </a:t>
            </a:r>
          </a:p>
          <a:p>
            <a:pPr lvl="2"/>
            <a:r>
              <a:rPr lang="en-US" dirty="0"/>
              <a:t>Transportation costs would be assumed by the school hosting the tours. </a:t>
            </a:r>
          </a:p>
          <a:p>
            <a:pPr lvl="0"/>
            <a:r>
              <a:rPr lang="en-US" dirty="0"/>
              <a:t>Exploration and awareness of secondary school options (including CTE) is connected to a student’s secondary and post-secondary academic and career planning. </a:t>
            </a:r>
          </a:p>
          <a:p>
            <a:endParaRPr lang="en-US" dirty="0"/>
          </a:p>
          <a:p>
            <a:endParaRPr lang="en-US" dirty="0"/>
          </a:p>
        </p:txBody>
      </p:sp>
    </p:spTree>
    <p:extLst>
      <p:ext uri="{BB962C8B-B14F-4D97-AF65-F5344CB8AC3E}">
        <p14:creationId xmlns:p14="http://schemas.microsoft.com/office/powerpoint/2010/main" val="404729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591100-E74A-EC03-115D-CC12EDF9BF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4724" y="158880"/>
            <a:ext cx="2346890" cy="810604"/>
          </a:xfrm>
          <a:prstGeom prst="rect">
            <a:avLst/>
          </a:prstGeom>
        </p:spPr>
      </p:pic>
      <p:sp>
        <p:nvSpPr>
          <p:cNvPr id="2" name="Title 1">
            <a:extLst>
              <a:ext uri="{FF2B5EF4-FFF2-40B4-BE49-F238E27FC236}">
                <a16:creationId xmlns:a16="http://schemas.microsoft.com/office/drawing/2014/main" id="{F0D62E19-8C8B-D866-0CC1-D03FB5F4CD46}"/>
              </a:ext>
            </a:extLst>
          </p:cNvPr>
          <p:cNvSpPr>
            <a:spLocks noGrp="1"/>
          </p:cNvSpPr>
          <p:nvPr>
            <p:ph type="title"/>
          </p:nvPr>
        </p:nvSpPr>
        <p:spPr>
          <a:xfrm>
            <a:off x="106137" y="391689"/>
            <a:ext cx="4224180" cy="1916935"/>
          </a:xfrm>
        </p:spPr>
        <p:txBody>
          <a:bodyPr>
            <a:noAutofit/>
          </a:bodyPr>
          <a:lstStyle/>
          <a:p>
            <a:r>
              <a:rPr lang="en-US" sz="2400" b="1">
                <a:latin typeface="Arial"/>
                <a:cs typeface="Arial"/>
              </a:rPr>
              <a:t>My Career and Academic Plan (MyCAP): </a:t>
            </a:r>
            <a:br>
              <a:rPr lang="en-US" sz="2400" b="1"/>
            </a:br>
            <a:r>
              <a:rPr lang="en-US" sz="2400" b="1">
                <a:latin typeface="Arial"/>
                <a:cs typeface="Arial"/>
              </a:rPr>
              <a:t>student driven, whole school implementation </a:t>
            </a:r>
          </a:p>
        </p:txBody>
      </p:sp>
      <p:sp>
        <p:nvSpPr>
          <p:cNvPr id="4" name="Text Placeholder 3">
            <a:extLst>
              <a:ext uri="{FF2B5EF4-FFF2-40B4-BE49-F238E27FC236}">
                <a16:creationId xmlns:a16="http://schemas.microsoft.com/office/drawing/2014/main" id="{57B49779-339E-30C9-CC87-0BE5ACB906F8}"/>
              </a:ext>
            </a:extLst>
          </p:cNvPr>
          <p:cNvSpPr>
            <a:spLocks noGrp="1"/>
          </p:cNvSpPr>
          <p:nvPr>
            <p:ph type="body" sz="half" idx="2"/>
          </p:nvPr>
        </p:nvSpPr>
        <p:spPr>
          <a:xfrm>
            <a:off x="2" y="2536371"/>
            <a:ext cx="4753405" cy="3324679"/>
          </a:xfrm>
        </p:spPr>
        <p:txBody>
          <a:bodyPr vert="horz" lIns="91440" tIns="45720" rIns="91440" bIns="45720" rtlCol="0" anchor="t">
            <a:normAutofit/>
          </a:bodyPr>
          <a:lstStyle/>
          <a:p>
            <a:r>
              <a:rPr lang="en-US" sz="2200" b="1" u="sng" dirty="0">
                <a:latin typeface="Arial"/>
                <a:cs typeface="Arial"/>
              </a:rPr>
              <a:t>Process: </a:t>
            </a:r>
          </a:p>
          <a:p>
            <a:pPr marL="285750" indent="-285750">
              <a:buFont typeface="Wingdings" panose="05000000000000000000" pitchFamily="2" charset="2"/>
              <a:buChar char="ü"/>
            </a:pPr>
            <a:r>
              <a:rPr lang="en-US" dirty="0">
                <a:latin typeface="Arial"/>
                <a:cs typeface="Arial"/>
              </a:rPr>
              <a:t>All students grades 6-12</a:t>
            </a:r>
          </a:p>
          <a:p>
            <a:pPr marL="285750" indent="-285750">
              <a:buFont typeface="Wingdings" panose="05000000000000000000" pitchFamily="2" charset="2"/>
              <a:buChar char="ü"/>
            </a:pPr>
            <a:r>
              <a:rPr lang="en-US" dirty="0">
                <a:latin typeface="Arial"/>
                <a:cs typeface="Arial"/>
              </a:rPr>
              <a:t>Three key domains for success</a:t>
            </a:r>
          </a:p>
          <a:p>
            <a:pPr marL="285750" indent="-285750">
              <a:buFont typeface="Wingdings" panose="05000000000000000000" pitchFamily="2" charset="2"/>
              <a:buChar char="ü"/>
            </a:pPr>
            <a:r>
              <a:rPr lang="en-US" dirty="0">
                <a:latin typeface="Arial"/>
                <a:cs typeface="Arial"/>
              </a:rPr>
              <a:t>Lessons and activities happen in classrooms, seminars, advisory, extracurricular activities, in- and out- of school time </a:t>
            </a:r>
          </a:p>
          <a:p>
            <a:pPr marL="285750" indent="-285750">
              <a:buFont typeface="Wingdings" panose="05000000000000000000" pitchFamily="2" charset="2"/>
              <a:buChar char="ü"/>
            </a:pPr>
            <a:r>
              <a:rPr lang="en-US" dirty="0">
                <a:latin typeface="Arial"/>
                <a:cs typeface="Arial"/>
              </a:rPr>
              <a:t>Whole school effort involving all staff</a:t>
            </a:r>
          </a:p>
          <a:p>
            <a:pPr marL="285750" indent="-285750">
              <a:buFont typeface="Wingdings" panose="05000000000000000000" pitchFamily="2" charset="2"/>
              <a:buChar char="ü"/>
            </a:pPr>
            <a:r>
              <a:rPr lang="en-US" dirty="0">
                <a:latin typeface="Arial"/>
                <a:cs typeface="Arial"/>
              </a:rPr>
              <a:t> </a:t>
            </a:r>
            <a:r>
              <a:rPr lang="en-US" dirty="0">
                <a:latin typeface="Arial"/>
                <a:ea typeface="Arial"/>
                <a:cs typeface="Arial"/>
                <a:sym typeface="Arial"/>
              </a:rPr>
              <a:t>Allows individuals to have voice and choice in their future</a:t>
            </a:r>
            <a:endParaRPr lang="en-US" dirty="0">
              <a:latin typeface="Arial"/>
              <a:ea typeface="Arial"/>
              <a:cs typeface="Arial"/>
            </a:endParaRPr>
          </a:p>
          <a:p>
            <a:endParaRPr lang="en-US" sz="2000" dirty="0">
              <a:latin typeface="Arial"/>
              <a:ea typeface="Arial"/>
              <a:cs typeface="Arial"/>
              <a:sym typeface="Arial"/>
            </a:endParaRPr>
          </a:p>
          <a:p>
            <a:pPr algn="ctr"/>
            <a:endParaRPr lang="en-US" dirty="0"/>
          </a:p>
          <a:p>
            <a:endParaRPr lang="en-US" dirty="0"/>
          </a:p>
          <a:p>
            <a:endParaRPr lang="en-US" dirty="0"/>
          </a:p>
        </p:txBody>
      </p:sp>
      <p:sp>
        <p:nvSpPr>
          <p:cNvPr id="3" name="Content Placeholder 2">
            <a:extLst>
              <a:ext uri="{FF2B5EF4-FFF2-40B4-BE49-F238E27FC236}">
                <a16:creationId xmlns:a16="http://schemas.microsoft.com/office/drawing/2014/main" id="{01CAEDBB-7674-B70C-5B0A-D7D96BF28CB3}"/>
              </a:ext>
            </a:extLst>
          </p:cNvPr>
          <p:cNvSpPr>
            <a:spLocks noGrp="1"/>
          </p:cNvSpPr>
          <p:nvPr>
            <p:ph idx="1"/>
          </p:nvPr>
        </p:nvSpPr>
        <p:spPr>
          <a:xfrm>
            <a:off x="5106070" y="1075560"/>
            <a:ext cx="6172200" cy="5260975"/>
          </a:xfrm>
        </p:spPr>
        <p:txBody>
          <a:bodyPr/>
          <a:lstStyle/>
          <a:p>
            <a:pPr marL="0" lvl="0" indent="0" algn="l" rtl="0">
              <a:lnSpc>
                <a:spcPct val="100000"/>
              </a:lnSpc>
              <a:spcBef>
                <a:spcPts val="1067"/>
              </a:spcBef>
              <a:spcAft>
                <a:spcPts val="0"/>
              </a:spcAft>
              <a:buSzPts val="2500"/>
              <a:buNone/>
            </a:pPr>
            <a:r>
              <a:rPr lang="en-US" sz="2000" b="1" dirty="0">
                <a:latin typeface="Arial"/>
                <a:ea typeface="Arial"/>
                <a:cs typeface="Arial"/>
                <a:sym typeface="Arial"/>
              </a:rPr>
              <a:t>WHY MYCAP?</a:t>
            </a:r>
          </a:p>
          <a:p>
            <a:pPr marL="237059" lvl="0" indent="-237059" algn="l" rtl="0">
              <a:lnSpc>
                <a:spcPct val="100000"/>
              </a:lnSpc>
              <a:spcBef>
                <a:spcPts val="1067"/>
              </a:spcBef>
              <a:spcAft>
                <a:spcPts val="0"/>
              </a:spcAft>
              <a:buSzPts val="2500"/>
              <a:buChar char="•"/>
            </a:pPr>
            <a:r>
              <a:rPr lang="en-US" sz="2000" dirty="0">
                <a:latin typeface="Arial"/>
                <a:ea typeface="Arial"/>
                <a:cs typeface="Arial"/>
                <a:sym typeface="Arial"/>
              </a:rPr>
              <a:t>Attendance, Engagement, Identity, Resilience - building student agency and self-determination </a:t>
            </a:r>
          </a:p>
          <a:p>
            <a:pPr marL="237059" lvl="0" indent="-237059" algn="l" rtl="0">
              <a:lnSpc>
                <a:spcPct val="100000"/>
              </a:lnSpc>
              <a:spcBef>
                <a:spcPts val="1067"/>
              </a:spcBef>
              <a:spcAft>
                <a:spcPts val="0"/>
              </a:spcAft>
              <a:buSzPts val="2500"/>
              <a:buChar char="•"/>
            </a:pPr>
            <a:r>
              <a:rPr lang="en-US" sz="2000" dirty="0">
                <a:latin typeface="Arial"/>
                <a:ea typeface="Arial"/>
                <a:cs typeface="Arial"/>
                <a:sym typeface="Arial"/>
              </a:rPr>
              <a:t>Building personal/social/behavioral skills to navigate all circumstances and stumbling blocks in the future </a:t>
            </a:r>
          </a:p>
          <a:p>
            <a:r>
              <a:rPr lang="en-US" sz="2000" dirty="0">
                <a:latin typeface="Arial"/>
                <a:ea typeface="Arial"/>
                <a:cs typeface="Arial"/>
                <a:sym typeface="Arial"/>
              </a:rPr>
              <a:t>Aligning personal interests/strengths/passions with career interests for authentic postsecondary planning</a:t>
            </a:r>
          </a:p>
          <a:p>
            <a:r>
              <a:rPr lang="en-US" sz="2000" dirty="0">
                <a:latin typeface="Arial"/>
                <a:ea typeface="Arial"/>
                <a:cs typeface="Arial"/>
                <a:sym typeface="Arial"/>
              </a:rPr>
              <a:t>Connecting course-taking with career choices and seeking more rigorous programs of study: AP courses, Pathways Programs, CTE, completing MassCore</a:t>
            </a:r>
          </a:p>
          <a:p>
            <a:r>
              <a:rPr lang="en-US" sz="2000" dirty="0">
                <a:latin typeface="Arial"/>
                <a:ea typeface="Arial"/>
                <a:cs typeface="Arial"/>
                <a:sym typeface="Arial"/>
              </a:rPr>
              <a:t> Engage in authentic college searches and preparation including FAFSA completion</a:t>
            </a:r>
            <a:endParaRPr lang="en-US" dirty="0"/>
          </a:p>
        </p:txBody>
      </p:sp>
    </p:spTree>
    <p:extLst>
      <p:ext uri="{BB962C8B-B14F-4D97-AF65-F5344CB8AC3E}">
        <p14:creationId xmlns:p14="http://schemas.microsoft.com/office/powerpoint/2010/main" val="3542457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80EA-053C-3FFF-E3D4-C982AA56C8B1}"/>
              </a:ext>
            </a:extLst>
          </p:cNvPr>
          <p:cNvSpPr>
            <a:spLocks noGrp="1"/>
          </p:cNvSpPr>
          <p:nvPr>
            <p:ph type="title"/>
          </p:nvPr>
        </p:nvSpPr>
        <p:spPr/>
        <p:txBody>
          <a:bodyPr>
            <a:normAutofit fontScale="90000"/>
          </a:bodyPr>
          <a:lstStyle/>
          <a:p>
            <a:r>
              <a:rPr lang="en-US"/>
              <a:t>How to Support Middle School Students </a:t>
            </a:r>
          </a:p>
        </p:txBody>
      </p:sp>
      <p:sp>
        <p:nvSpPr>
          <p:cNvPr id="3" name="Content Placeholder 2">
            <a:extLst>
              <a:ext uri="{FF2B5EF4-FFF2-40B4-BE49-F238E27FC236}">
                <a16:creationId xmlns:a16="http://schemas.microsoft.com/office/drawing/2014/main" id="{6192B194-AD48-BC82-10BF-1F6CE07C1E59}"/>
              </a:ext>
            </a:extLst>
          </p:cNvPr>
          <p:cNvSpPr>
            <a:spLocks noGrp="1"/>
          </p:cNvSpPr>
          <p:nvPr>
            <p:ph idx="1"/>
          </p:nvPr>
        </p:nvSpPr>
        <p:spPr/>
        <p:txBody>
          <a:bodyPr/>
          <a:lstStyle/>
          <a:p>
            <a:r>
              <a:rPr lang="en-US" dirty="0"/>
              <a:t>Embed knowledge of career pathways and High school options through MyCAP and middle school experience </a:t>
            </a:r>
          </a:p>
          <a:p>
            <a:r>
              <a:rPr lang="en-US" dirty="0"/>
              <a:t>If your CTE School(s) or Program(s) use awareness as part of their application, embed awareness activities in MyCAP and middle school experience </a:t>
            </a:r>
          </a:p>
          <a:p>
            <a:pPr lvl="1"/>
            <a:r>
              <a:rPr lang="en-US" dirty="0"/>
              <a:t>DESE will post a CTE Awareness Video that meets Awareness requirements – make this available on your website and communications to students and families </a:t>
            </a:r>
          </a:p>
        </p:txBody>
      </p:sp>
      <p:sp>
        <p:nvSpPr>
          <p:cNvPr id="4" name="Slide Number Placeholder 3">
            <a:extLst>
              <a:ext uri="{FF2B5EF4-FFF2-40B4-BE49-F238E27FC236}">
                <a16:creationId xmlns:a16="http://schemas.microsoft.com/office/drawing/2014/main" id="{6825571A-990C-53E2-E6B9-2EA87FA354E8}"/>
              </a:ext>
            </a:extLst>
          </p:cNvPr>
          <p:cNvSpPr>
            <a:spLocks noGrp="1"/>
          </p:cNvSpPr>
          <p:nvPr>
            <p:ph type="sldNum" sz="quarter" idx="12"/>
          </p:nvPr>
        </p:nvSpPr>
        <p:spPr/>
        <p:txBody>
          <a:bodyPr/>
          <a:lstStyle/>
          <a:p>
            <a:fld id="{68A8D22E-6BC5-9E47-900C-2BB94685D9F5}" type="slidenum">
              <a:rPr lang="en-US" smtClean="0"/>
              <a:t>14</a:t>
            </a:fld>
            <a:endParaRPr lang="en-US"/>
          </a:p>
        </p:txBody>
      </p:sp>
    </p:spTree>
    <p:extLst>
      <p:ext uri="{BB962C8B-B14F-4D97-AF65-F5344CB8AC3E}">
        <p14:creationId xmlns:p14="http://schemas.microsoft.com/office/powerpoint/2010/main" val="524299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F3D52-F186-F669-16CD-6DAD8EB264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FF6753-0C1C-D113-E096-D0B9F6350B72}"/>
              </a:ext>
            </a:extLst>
          </p:cNvPr>
          <p:cNvSpPr>
            <a:spLocks noGrp="1"/>
          </p:cNvSpPr>
          <p:nvPr>
            <p:ph type="ctrTitle"/>
          </p:nvPr>
        </p:nvSpPr>
        <p:spPr/>
        <p:txBody>
          <a:bodyPr>
            <a:noAutofit/>
          </a:bodyPr>
          <a:lstStyle/>
          <a:p>
            <a:r>
              <a:rPr lang="en-US" sz="5400" dirty="0"/>
              <a:t>Middle School Pathway Exploration Policy Template Walkthrough</a:t>
            </a:r>
          </a:p>
        </p:txBody>
      </p:sp>
      <p:sp>
        <p:nvSpPr>
          <p:cNvPr id="4" name="Slide Number Placeholder 3">
            <a:extLst>
              <a:ext uri="{FF2B5EF4-FFF2-40B4-BE49-F238E27FC236}">
                <a16:creationId xmlns:a16="http://schemas.microsoft.com/office/drawing/2014/main" id="{5C2A716B-48AB-CE87-8E59-2EE0639096E1}"/>
              </a:ext>
            </a:extLst>
          </p:cNvPr>
          <p:cNvSpPr>
            <a:spLocks noGrp="1"/>
          </p:cNvSpPr>
          <p:nvPr>
            <p:ph type="sldNum" sz="quarter" idx="12"/>
          </p:nvPr>
        </p:nvSpPr>
        <p:spPr/>
        <p:txBody>
          <a:bodyPr/>
          <a:lstStyle/>
          <a:p>
            <a:fld id="{68A8D22E-6BC5-9E47-900C-2BB94685D9F5}" type="slidenum">
              <a:rPr lang="en-US" smtClean="0"/>
              <a:t>15</a:t>
            </a:fld>
            <a:endParaRPr lang="en-US"/>
          </a:p>
        </p:txBody>
      </p:sp>
    </p:spTree>
    <p:extLst>
      <p:ext uri="{BB962C8B-B14F-4D97-AF65-F5344CB8AC3E}">
        <p14:creationId xmlns:p14="http://schemas.microsoft.com/office/powerpoint/2010/main" val="634486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9EE6-8172-8B09-D986-147DF44B1678}"/>
              </a:ext>
            </a:extLst>
          </p:cNvPr>
          <p:cNvSpPr>
            <a:spLocks noGrp="1"/>
          </p:cNvSpPr>
          <p:nvPr>
            <p:ph type="title"/>
          </p:nvPr>
        </p:nvSpPr>
        <p:spPr/>
        <p:txBody>
          <a:bodyPr>
            <a:normAutofit fontScale="90000"/>
          </a:bodyPr>
          <a:lstStyle/>
          <a:p>
            <a:r>
              <a:rPr lang="en-US"/>
              <a:t>Available Supports &amp; Policy Submission </a:t>
            </a:r>
          </a:p>
        </p:txBody>
      </p:sp>
      <p:sp>
        <p:nvSpPr>
          <p:cNvPr id="3" name="Content Placeholder 2">
            <a:extLst>
              <a:ext uri="{FF2B5EF4-FFF2-40B4-BE49-F238E27FC236}">
                <a16:creationId xmlns:a16="http://schemas.microsoft.com/office/drawing/2014/main" id="{28D59C9C-1A23-C13F-7484-0531B7583FC5}"/>
              </a:ext>
            </a:extLst>
          </p:cNvPr>
          <p:cNvSpPr>
            <a:spLocks noGrp="1"/>
          </p:cNvSpPr>
          <p:nvPr>
            <p:ph idx="1"/>
          </p:nvPr>
        </p:nvSpPr>
        <p:spPr/>
        <p:txBody>
          <a:bodyPr>
            <a:normAutofit fontScale="92500" lnSpcReduction="20000"/>
          </a:bodyPr>
          <a:lstStyle/>
          <a:p>
            <a:r>
              <a:rPr lang="en-US" dirty="0"/>
              <a:t>American Institutes for Research (AIR) will be providing Office Hours, Technical Assistance, and communications about policy submissions. Dates and access information will be shared in the Commissioner’s Weekly Update and CCTE Newsletter. </a:t>
            </a:r>
          </a:p>
          <a:p>
            <a:endParaRPr lang="en-US" dirty="0"/>
          </a:p>
          <a:p>
            <a:r>
              <a:rPr lang="en-US" dirty="0"/>
              <a:t>DESE Lead for Middle School Policy Collection: </a:t>
            </a:r>
            <a:r>
              <a:rPr lang="en-US" dirty="0">
                <a:hlinkClick r:id="rId2"/>
              </a:rPr>
              <a:t>Ignacio Chaparro </a:t>
            </a:r>
            <a:endParaRPr lang="en-US" dirty="0"/>
          </a:p>
          <a:p>
            <a:pPr marL="0" indent="0">
              <a:buNone/>
            </a:pPr>
            <a:endParaRPr lang="en-US" dirty="0"/>
          </a:p>
          <a:p>
            <a:r>
              <a:rPr lang="en-US" dirty="0"/>
              <a:t>DESE Lead for CTE Policy Collection: </a:t>
            </a:r>
            <a:r>
              <a:rPr lang="en-US" dirty="0">
                <a:hlinkClick r:id="rId3"/>
              </a:rPr>
              <a:t>Marnie Jain</a:t>
            </a:r>
            <a:endParaRPr lang="en-US" dirty="0"/>
          </a:p>
          <a:p>
            <a:endParaRPr lang="en-US" dirty="0"/>
          </a:p>
          <a:p>
            <a:r>
              <a:rPr lang="en-US" b="1" dirty="0"/>
              <a:t>Submission will be through CHAMP:</a:t>
            </a:r>
            <a:r>
              <a:rPr lang="en-US" dirty="0"/>
              <a:t> </a:t>
            </a:r>
          </a:p>
          <a:p>
            <a:pPr lvl="1"/>
            <a:r>
              <a:rPr lang="en-US" dirty="0"/>
              <a:t>Please refer to the </a:t>
            </a:r>
            <a:r>
              <a:rPr lang="en-US" dirty="0">
                <a:hlinkClick r:id="rId4" tooltip="External Link, Opens in New Window"/>
              </a:rPr>
              <a:t>CHAMP for CCTE Guide in the Technical Assistance </a:t>
            </a:r>
            <a:r>
              <a:rPr lang="en-US" dirty="0"/>
              <a:t> form as your initial resource for navigating CHAMP.</a:t>
            </a:r>
          </a:p>
        </p:txBody>
      </p:sp>
      <p:sp>
        <p:nvSpPr>
          <p:cNvPr id="4" name="Slide Number Placeholder 3">
            <a:extLst>
              <a:ext uri="{FF2B5EF4-FFF2-40B4-BE49-F238E27FC236}">
                <a16:creationId xmlns:a16="http://schemas.microsoft.com/office/drawing/2014/main" id="{F81F88B4-6D29-6005-A495-D60076F7BA53}"/>
              </a:ext>
            </a:extLst>
          </p:cNvPr>
          <p:cNvSpPr>
            <a:spLocks noGrp="1"/>
          </p:cNvSpPr>
          <p:nvPr>
            <p:ph type="sldNum" sz="quarter" idx="12"/>
          </p:nvPr>
        </p:nvSpPr>
        <p:spPr/>
        <p:txBody>
          <a:bodyPr/>
          <a:lstStyle/>
          <a:p>
            <a:fld id="{68A8D22E-6BC5-9E47-900C-2BB94685D9F5}" type="slidenum">
              <a:rPr lang="en-US" smtClean="0"/>
              <a:t>16</a:t>
            </a:fld>
            <a:endParaRPr lang="en-US"/>
          </a:p>
        </p:txBody>
      </p:sp>
    </p:spTree>
    <p:extLst>
      <p:ext uri="{BB962C8B-B14F-4D97-AF65-F5344CB8AC3E}">
        <p14:creationId xmlns:p14="http://schemas.microsoft.com/office/powerpoint/2010/main" val="3488445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B36D4-F0A5-0DC7-4A13-E9AB338070DB}"/>
              </a:ext>
            </a:extLst>
          </p:cNvPr>
          <p:cNvSpPr>
            <a:spLocks noGrp="1"/>
          </p:cNvSpPr>
          <p:nvPr>
            <p:ph type="title"/>
          </p:nvPr>
        </p:nvSpPr>
        <p:spPr/>
        <p:txBody>
          <a:bodyPr/>
          <a:lstStyle/>
          <a:p>
            <a:r>
              <a:rPr lang="en-US">
                <a:latin typeface="Arial"/>
                <a:cs typeface="Arial"/>
              </a:rPr>
              <a:t>Questions?</a:t>
            </a:r>
            <a:endParaRPr lang="en-US"/>
          </a:p>
        </p:txBody>
      </p:sp>
      <p:sp>
        <p:nvSpPr>
          <p:cNvPr id="5" name="Slide Number Placeholder 4">
            <a:extLst>
              <a:ext uri="{FF2B5EF4-FFF2-40B4-BE49-F238E27FC236}">
                <a16:creationId xmlns:a16="http://schemas.microsoft.com/office/drawing/2014/main" id="{07F5869C-F295-8635-5337-16E02210F735}"/>
              </a:ext>
            </a:extLst>
          </p:cNvPr>
          <p:cNvSpPr>
            <a:spLocks noGrp="1"/>
          </p:cNvSpPr>
          <p:nvPr>
            <p:ph type="sldNum" sz="quarter" idx="12"/>
          </p:nvPr>
        </p:nvSpPr>
        <p:spPr/>
        <p:txBody>
          <a:bodyPr/>
          <a:lstStyle/>
          <a:p>
            <a:fld id="{68A8D22E-6BC5-9E47-900C-2BB94685D9F5}" type="slidenum">
              <a:rPr lang="en-US" smtClean="0"/>
              <a:pPr/>
              <a:t>17</a:t>
            </a:fld>
            <a:endParaRPr lang="en-US"/>
          </a:p>
        </p:txBody>
      </p:sp>
    </p:spTree>
    <p:extLst>
      <p:ext uri="{BB962C8B-B14F-4D97-AF65-F5344CB8AC3E}">
        <p14:creationId xmlns:p14="http://schemas.microsoft.com/office/powerpoint/2010/main" val="280188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79CC-BE57-EF5D-4CAE-96ECF9CD5462}"/>
              </a:ext>
            </a:extLst>
          </p:cNvPr>
          <p:cNvSpPr>
            <a:spLocks noGrp="1"/>
          </p:cNvSpPr>
          <p:nvPr>
            <p:ph type="title"/>
          </p:nvPr>
        </p:nvSpPr>
        <p:spPr/>
        <p:txBody>
          <a:bodyPr>
            <a:normAutofit/>
          </a:bodyPr>
          <a:lstStyle/>
          <a:p>
            <a:r>
              <a:rPr lang="en-US">
                <a:latin typeface="Arial"/>
                <a:cs typeface="Arial"/>
              </a:rPr>
              <a:t>Agenda</a:t>
            </a:r>
            <a:endParaRPr lang="en-US"/>
          </a:p>
        </p:txBody>
      </p:sp>
      <p:sp>
        <p:nvSpPr>
          <p:cNvPr id="3" name="Content Placeholder 2">
            <a:extLst>
              <a:ext uri="{FF2B5EF4-FFF2-40B4-BE49-F238E27FC236}">
                <a16:creationId xmlns:a16="http://schemas.microsoft.com/office/drawing/2014/main" id="{CBD068ED-3559-171A-F2D1-69DEC10CB9D6}"/>
              </a:ext>
            </a:extLst>
          </p:cNvPr>
          <p:cNvSpPr>
            <a:spLocks noGrp="1"/>
          </p:cNvSpPr>
          <p:nvPr>
            <p:ph idx="1"/>
          </p:nvPr>
        </p:nvSpPr>
        <p:spPr/>
        <p:txBody>
          <a:bodyPr vert="horz" lIns="91440" tIns="45720" rIns="91440" bIns="45720" rtlCol="0" anchor="t">
            <a:normAutofit/>
          </a:bodyPr>
          <a:lstStyle/>
          <a:p>
            <a:r>
              <a:rPr lang="en-US">
                <a:latin typeface="Arial"/>
                <a:cs typeface="Arial"/>
              </a:rPr>
              <a:t>Background</a:t>
            </a:r>
          </a:p>
          <a:p>
            <a:r>
              <a:rPr lang="en-US">
                <a:latin typeface="Arial"/>
                <a:cs typeface="Arial"/>
              </a:rPr>
              <a:t>Key Information</a:t>
            </a:r>
          </a:p>
          <a:p>
            <a:r>
              <a:rPr lang="en-US">
                <a:latin typeface="Arial"/>
                <a:cs typeface="Arial"/>
              </a:rPr>
              <a:t>Updated CTE Policy Requirements</a:t>
            </a:r>
            <a:endParaRPr lang="en-US"/>
          </a:p>
          <a:p>
            <a:r>
              <a:rPr lang="en-US">
                <a:latin typeface="Arial"/>
                <a:cs typeface="Arial"/>
              </a:rPr>
              <a:t>Middle School Pathway Exploration Policy Requirements</a:t>
            </a:r>
          </a:p>
          <a:p>
            <a:r>
              <a:rPr lang="en-US">
                <a:latin typeface="Arial"/>
                <a:cs typeface="Arial"/>
              </a:rPr>
              <a:t>Policy Submissions</a:t>
            </a:r>
            <a:endParaRPr lang="en-US"/>
          </a:p>
          <a:p>
            <a:r>
              <a:rPr lang="en-US">
                <a:latin typeface="Arial"/>
                <a:cs typeface="Arial"/>
              </a:rPr>
              <a:t>Questions</a:t>
            </a:r>
            <a:endParaRPr lang="en-US"/>
          </a:p>
          <a:p>
            <a:endParaRPr lang="en-US"/>
          </a:p>
        </p:txBody>
      </p:sp>
      <p:sp>
        <p:nvSpPr>
          <p:cNvPr id="4" name="Slide Number Placeholder 3">
            <a:extLst>
              <a:ext uri="{FF2B5EF4-FFF2-40B4-BE49-F238E27FC236}">
                <a16:creationId xmlns:a16="http://schemas.microsoft.com/office/drawing/2014/main" id="{85D2E034-B5E3-97EC-FA3C-39D12563F263}"/>
              </a:ext>
            </a:extLst>
          </p:cNvPr>
          <p:cNvSpPr>
            <a:spLocks noGrp="1"/>
          </p:cNvSpPr>
          <p:nvPr>
            <p:ph type="sldNum" sz="quarter" idx="12"/>
          </p:nvPr>
        </p:nvSpPr>
        <p:spPr/>
        <p:txBody>
          <a:bodyPr/>
          <a:lstStyle/>
          <a:p>
            <a:fld id="{68A8D22E-6BC5-9E47-900C-2BB94685D9F5}" type="slidenum">
              <a:rPr lang="en-US" smtClean="0"/>
              <a:t>2</a:t>
            </a:fld>
            <a:endParaRPr lang="en-US"/>
          </a:p>
        </p:txBody>
      </p:sp>
    </p:spTree>
    <p:extLst>
      <p:ext uri="{BB962C8B-B14F-4D97-AF65-F5344CB8AC3E}">
        <p14:creationId xmlns:p14="http://schemas.microsoft.com/office/powerpoint/2010/main" val="3289219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D588-5C0F-CA0D-681D-2D308A132C99}"/>
              </a:ext>
            </a:extLst>
          </p:cNvPr>
          <p:cNvSpPr>
            <a:spLocks noGrp="1"/>
          </p:cNvSpPr>
          <p:nvPr>
            <p:ph type="title"/>
          </p:nvPr>
        </p:nvSpPr>
        <p:spPr/>
        <p:txBody>
          <a:bodyPr/>
          <a:lstStyle/>
          <a:p>
            <a:r>
              <a:rPr lang="en-US"/>
              <a:t>Background </a:t>
            </a:r>
          </a:p>
        </p:txBody>
      </p:sp>
      <p:sp>
        <p:nvSpPr>
          <p:cNvPr id="3" name="Content Placeholder 2">
            <a:extLst>
              <a:ext uri="{FF2B5EF4-FFF2-40B4-BE49-F238E27FC236}">
                <a16:creationId xmlns:a16="http://schemas.microsoft.com/office/drawing/2014/main" id="{367CF10A-9665-65DE-4140-B4EA49D46761}"/>
              </a:ext>
            </a:extLst>
          </p:cNvPr>
          <p:cNvSpPr>
            <a:spLocks noGrp="1"/>
          </p:cNvSpPr>
          <p:nvPr>
            <p:ph idx="1"/>
          </p:nvPr>
        </p:nvSpPr>
        <p:spPr/>
        <p:txBody>
          <a:bodyPr>
            <a:normAutofit lnSpcReduction="10000"/>
          </a:bodyPr>
          <a:lstStyle/>
          <a:p>
            <a:r>
              <a:rPr lang="en-US"/>
              <a:t>In May 2025, the Massachusetts Board of Elementary and Secondary Education (BESE) adopted amendments to the regulations governing the recruitment and admission of students to career and technical education (CTE) schools and programs across the Commonwealth, beginning in School Year 2025-2026. The Department of Elementary and Secondary Education (DESE) is issuing this guidance to help CTE schools and programs develop and implement recruitment, admissions, and retention policies consistent with the revised regulations, and to help sending middle schools improve student awareness of CTE pathways. </a:t>
            </a:r>
          </a:p>
          <a:p>
            <a:r>
              <a:rPr lang="en-US"/>
              <a:t>The regulations are available at </a:t>
            </a:r>
            <a:r>
              <a:rPr lang="en-US" u="sng">
                <a:hlinkClick r:id="rId2"/>
              </a:rPr>
              <a:t>https://www.doe.mass.edu/lawsregs/603cmr4.html?section=all</a:t>
            </a:r>
            <a:r>
              <a:rPr lang="en-US"/>
              <a:t> </a:t>
            </a:r>
          </a:p>
        </p:txBody>
      </p:sp>
      <p:sp>
        <p:nvSpPr>
          <p:cNvPr id="4" name="Slide Number Placeholder 3">
            <a:extLst>
              <a:ext uri="{FF2B5EF4-FFF2-40B4-BE49-F238E27FC236}">
                <a16:creationId xmlns:a16="http://schemas.microsoft.com/office/drawing/2014/main" id="{41F71D80-4CA4-A34C-B8DE-11C5B4FF244D}"/>
              </a:ext>
            </a:extLst>
          </p:cNvPr>
          <p:cNvSpPr>
            <a:spLocks noGrp="1"/>
          </p:cNvSpPr>
          <p:nvPr>
            <p:ph type="sldNum" sz="quarter" idx="12"/>
          </p:nvPr>
        </p:nvSpPr>
        <p:spPr/>
        <p:txBody>
          <a:bodyPr/>
          <a:lstStyle/>
          <a:p>
            <a:fld id="{68A8D22E-6BC5-9E47-900C-2BB94685D9F5}" type="slidenum">
              <a:rPr lang="en-US" smtClean="0"/>
              <a:t>3</a:t>
            </a:fld>
            <a:endParaRPr lang="en-US"/>
          </a:p>
        </p:txBody>
      </p:sp>
    </p:spTree>
    <p:extLst>
      <p:ext uri="{BB962C8B-B14F-4D97-AF65-F5344CB8AC3E}">
        <p14:creationId xmlns:p14="http://schemas.microsoft.com/office/powerpoint/2010/main" val="390080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449DA-20E5-F3FE-93EE-1FD234075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23C10A-16C8-0B85-AD27-D1C916BA708D}"/>
              </a:ext>
            </a:extLst>
          </p:cNvPr>
          <p:cNvSpPr>
            <a:spLocks noGrp="1"/>
          </p:cNvSpPr>
          <p:nvPr>
            <p:ph type="title"/>
          </p:nvPr>
        </p:nvSpPr>
        <p:spPr/>
        <p:txBody>
          <a:bodyPr>
            <a:normAutofit/>
          </a:bodyPr>
          <a:lstStyle/>
          <a:p>
            <a:r>
              <a:rPr lang="en-US">
                <a:latin typeface="Arial"/>
                <a:cs typeface="Arial"/>
              </a:rPr>
              <a:t>Key Information</a:t>
            </a:r>
            <a:endParaRPr lang="en-US"/>
          </a:p>
        </p:txBody>
      </p:sp>
      <p:sp>
        <p:nvSpPr>
          <p:cNvPr id="3" name="Content Placeholder 2">
            <a:extLst>
              <a:ext uri="{FF2B5EF4-FFF2-40B4-BE49-F238E27FC236}">
                <a16:creationId xmlns:a16="http://schemas.microsoft.com/office/drawing/2014/main" id="{1CB4FF9F-9DAC-955F-886B-E2283859B66D}"/>
              </a:ext>
            </a:extLst>
          </p:cNvPr>
          <p:cNvSpPr>
            <a:spLocks noGrp="1"/>
          </p:cNvSpPr>
          <p:nvPr>
            <p:ph idx="1"/>
          </p:nvPr>
        </p:nvSpPr>
        <p:spPr>
          <a:xfrm>
            <a:off x="173179" y="1672896"/>
            <a:ext cx="11822630" cy="4550764"/>
          </a:xfrm>
        </p:spPr>
        <p:txBody>
          <a:bodyPr vert="horz" lIns="91440" tIns="45720" rIns="91440" bIns="45720" rtlCol="0" anchor="t">
            <a:normAutofit fontScale="92500" lnSpcReduction="20000"/>
          </a:bodyPr>
          <a:lstStyle/>
          <a:p>
            <a:r>
              <a:rPr lang="en-US" sz="2400" b="1">
                <a:latin typeface="Arial"/>
                <a:cs typeface="Arial"/>
              </a:rPr>
              <a:t>Middle Schools – 211 Districts: </a:t>
            </a:r>
            <a:r>
              <a:rPr lang="en-US" sz="2400">
                <a:latin typeface="Arial"/>
                <a:cs typeface="Arial"/>
              </a:rPr>
              <a:t>Each district with middle grades that have access to CTE through either in-district CTE programs or municipality membership in a regional CTE school must submit and attest to implementation of a Middle School Pathway Exploration Policy </a:t>
            </a:r>
            <a:r>
              <a:rPr lang="en-US" sz="2400" b="1">
                <a:latin typeface="Arial"/>
                <a:cs typeface="Arial"/>
              </a:rPr>
              <a:t>by November 1, 2025.</a:t>
            </a:r>
            <a:endParaRPr lang="en-US" sz="2400" b="1"/>
          </a:p>
          <a:p>
            <a:endParaRPr lang="en-US" sz="2400">
              <a:latin typeface="Arial"/>
              <a:cs typeface="Arial"/>
            </a:endParaRPr>
          </a:p>
          <a:p>
            <a:r>
              <a:rPr lang="en-US" sz="2400" b="1">
                <a:latin typeface="Arial"/>
                <a:cs typeface="Arial"/>
              </a:rPr>
              <a:t>CTE Schools and Programs – 97 Districts: </a:t>
            </a:r>
            <a:r>
              <a:rPr lang="en-US" sz="2400">
                <a:latin typeface="Arial"/>
                <a:cs typeface="Arial"/>
              </a:rPr>
              <a:t>Each district with state designated CTE programs must submit a revised CTE Admission Policy aligned to the new regulations including how the district will implement a lottery when there are more applicants than seats and an attestation of compliance with state and federal law </a:t>
            </a:r>
            <a:r>
              <a:rPr lang="en-US" sz="2400" b="1">
                <a:latin typeface="Arial"/>
                <a:cs typeface="Arial"/>
              </a:rPr>
              <a:t>by November 1, 2025.</a:t>
            </a:r>
          </a:p>
          <a:p>
            <a:pPr lvl="1"/>
            <a:r>
              <a:rPr lang="en-US" sz="2000">
                <a:latin typeface="Arial"/>
                <a:cs typeface="Arial"/>
              </a:rPr>
              <a:t>Districts with CTE programs will continue to report admission and waitlist data each Fall. </a:t>
            </a:r>
          </a:p>
          <a:p>
            <a:pPr lvl="1"/>
            <a:r>
              <a:rPr lang="en-US" sz="2000">
                <a:latin typeface="Arial"/>
                <a:cs typeface="Arial"/>
              </a:rPr>
              <a:t>If criterion is used in the lottery, it must be approved annually by the school's board of trustees or school committee.</a:t>
            </a:r>
          </a:p>
          <a:p>
            <a:pPr marL="0" indent="0">
              <a:buNone/>
            </a:pPr>
            <a:endParaRPr lang="en-US" sz="2400">
              <a:latin typeface="Arial"/>
              <a:cs typeface="Arial"/>
            </a:endParaRPr>
          </a:p>
          <a:p>
            <a:r>
              <a:rPr lang="en-US" sz="2400" b="1">
                <a:latin typeface="Arial"/>
                <a:cs typeface="Arial"/>
              </a:rPr>
              <a:t>Both: </a:t>
            </a:r>
            <a:r>
              <a:rPr lang="en-US" sz="2400">
                <a:latin typeface="Arial"/>
                <a:cs typeface="Arial"/>
              </a:rPr>
              <a:t>The policies must be publicly posted on the district’s website along with translated versions to ensure meaningful access for all parents and families.</a:t>
            </a:r>
          </a:p>
          <a:p>
            <a:endParaRPr lang="en-US" sz="2400">
              <a:latin typeface="Arial"/>
              <a:cs typeface="Arial"/>
            </a:endParaRPr>
          </a:p>
        </p:txBody>
      </p:sp>
      <p:sp>
        <p:nvSpPr>
          <p:cNvPr id="4" name="Slide Number Placeholder 3">
            <a:extLst>
              <a:ext uri="{FF2B5EF4-FFF2-40B4-BE49-F238E27FC236}">
                <a16:creationId xmlns:a16="http://schemas.microsoft.com/office/drawing/2014/main" id="{EC5ED379-E5C6-DB30-5984-9252525379A1}"/>
              </a:ext>
            </a:extLst>
          </p:cNvPr>
          <p:cNvSpPr>
            <a:spLocks noGrp="1"/>
          </p:cNvSpPr>
          <p:nvPr>
            <p:ph type="sldNum" sz="quarter" idx="12"/>
          </p:nvPr>
        </p:nvSpPr>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2791511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A43A9-233C-CAF4-6627-71E605320D9F}"/>
              </a:ext>
            </a:extLst>
          </p:cNvPr>
          <p:cNvSpPr>
            <a:spLocks noGrp="1"/>
          </p:cNvSpPr>
          <p:nvPr>
            <p:ph type="title"/>
          </p:nvPr>
        </p:nvSpPr>
        <p:spPr/>
        <p:txBody>
          <a:bodyPr>
            <a:normAutofit fontScale="90000"/>
          </a:bodyPr>
          <a:lstStyle/>
          <a:p>
            <a:r>
              <a:rPr lang="en-US"/>
              <a:t>Guidance Released on August 22, 2025</a:t>
            </a:r>
          </a:p>
        </p:txBody>
      </p:sp>
      <p:sp>
        <p:nvSpPr>
          <p:cNvPr id="8" name="Text Placeholder 7">
            <a:extLst>
              <a:ext uri="{FF2B5EF4-FFF2-40B4-BE49-F238E27FC236}">
                <a16:creationId xmlns:a16="http://schemas.microsoft.com/office/drawing/2014/main" id="{82D8E3BE-5068-F8F3-431E-A428A1D8ACE4}"/>
              </a:ext>
            </a:extLst>
          </p:cNvPr>
          <p:cNvSpPr>
            <a:spLocks noGrp="1"/>
          </p:cNvSpPr>
          <p:nvPr>
            <p:ph idx="1"/>
          </p:nvPr>
        </p:nvSpPr>
        <p:spPr/>
        <p:txBody>
          <a:bodyPr vert="horz" lIns="91440" tIns="45720" rIns="91440" bIns="45720" rtlCol="0" anchor="t">
            <a:normAutofit lnSpcReduction="10000"/>
          </a:bodyPr>
          <a:lstStyle/>
          <a:p>
            <a:pPr marL="0" lvl="0" indent="0">
              <a:buNone/>
            </a:pPr>
            <a:r>
              <a:rPr lang="en-US" b="1">
                <a:latin typeface="Arial"/>
                <a:cs typeface="Arial"/>
              </a:rPr>
              <a:t>CTE Admissions Policies:</a:t>
            </a:r>
            <a:r>
              <a:rPr lang="en-US">
                <a:latin typeface="Arial"/>
                <a:cs typeface="Arial"/>
              </a:rPr>
              <a:t> </a:t>
            </a:r>
          </a:p>
          <a:p>
            <a:r>
              <a:rPr lang="en-US">
                <a:latin typeface="Arial"/>
                <a:cs typeface="Arial"/>
              </a:rPr>
              <a:t>CTE Access for CTE Programs and Schools (Guidance)</a:t>
            </a:r>
            <a:endParaRPr lang="en-US"/>
          </a:p>
          <a:p>
            <a:pPr lvl="0"/>
            <a:r>
              <a:rPr lang="en-US">
                <a:latin typeface="Arial"/>
                <a:cs typeface="Arial"/>
              </a:rPr>
              <a:t>Recruitment, Admission, and Retention Policy Template</a:t>
            </a:r>
          </a:p>
          <a:p>
            <a:pPr lvl="0"/>
            <a:r>
              <a:rPr lang="en-US">
                <a:latin typeface="Arial"/>
                <a:cs typeface="Arial"/>
              </a:rPr>
              <a:t>Updated CTE Attestation Form</a:t>
            </a:r>
          </a:p>
          <a:p>
            <a:endParaRPr lang="en-US"/>
          </a:p>
          <a:p>
            <a:pPr marL="0" indent="0">
              <a:buNone/>
            </a:pPr>
            <a:r>
              <a:rPr lang="en-US" b="1">
                <a:latin typeface="Arial"/>
                <a:cs typeface="Arial"/>
              </a:rPr>
              <a:t>Middle School Pathway Exploration Policies: </a:t>
            </a:r>
          </a:p>
          <a:p>
            <a:r>
              <a:rPr lang="en-US">
                <a:latin typeface="Arial"/>
                <a:cs typeface="Arial"/>
              </a:rPr>
              <a:t>CTE Access for Districts and Middle Schools (Guidance)</a:t>
            </a:r>
            <a:endParaRPr lang="en-US"/>
          </a:p>
          <a:p>
            <a:pPr lvl="0"/>
            <a:r>
              <a:rPr lang="en-US">
                <a:latin typeface="Arial"/>
                <a:cs typeface="Arial"/>
              </a:rPr>
              <a:t>Middle School Pathway Exploration Policy Template</a:t>
            </a:r>
          </a:p>
          <a:p>
            <a:pPr lvl="0"/>
            <a:r>
              <a:rPr lang="en-US">
                <a:latin typeface="Arial"/>
                <a:cs typeface="Arial"/>
              </a:rPr>
              <a:t>Annual District Middle School Attestation Form</a:t>
            </a:r>
          </a:p>
          <a:p>
            <a:endParaRPr lang="en-US"/>
          </a:p>
        </p:txBody>
      </p:sp>
      <p:sp>
        <p:nvSpPr>
          <p:cNvPr id="4" name="Slide Number Placeholder 3">
            <a:extLst>
              <a:ext uri="{FF2B5EF4-FFF2-40B4-BE49-F238E27FC236}">
                <a16:creationId xmlns:a16="http://schemas.microsoft.com/office/drawing/2014/main" id="{45C3E029-120E-D26D-F437-E8086A80C28E}"/>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pPr/>
              <a:t>5</a:t>
            </a:fld>
            <a:endParaRPr lang="en-US"/>
          </a:p>
        </p:txBody>
      </p:sp>
    </p:spTree>
    <p:extLst>
      <p:ext uri="{BB962C8B-B14F-4D97-AF65-F5344CB8AC3E}">
        <p14:creationId xmlns:p14="http://schemas.microsoft.com/office/powerpoint/2010/main" val="182980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4710D-E0F1-319A-459D-203EF6874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F1CF4-8CC0-5950-4E63-1BEC4B543995}"/>
              </a:ext>
            </a:extLst>
          </p:cNvPr>
          <p:cNvSpPr>
            <a:spLocks noGrp="1"/>
          </p:cNvSpPr>
          <p:nvPr>
            <p:ph type="title"/>
          </p:nvPr>
        </p:nvSpPr>
        <p:spPr>
          <a:xfrm>
            <a:off x="173179" y="308699"/>
            <a:ext cx="10515600" cy="861002"/>
          </a:xfrm>
        </p:spPr>
        <p:txBody>
          <a:bodyPr>
            <a:normAutofit/>
          </a:bodyPr>
          <a:lstStyle/>
          <a:p>
            <a:r>
              <a:rPr lang="en-US" dirty="0"/>
              <a:t>CTE Admission Policy - Awareness</a:t>
            </a:r>
          </a:p>
        </p:txBody>
      </p:sp>
      <p:sp>
        <p:nvSpPr>
          <p:cNvPr id="3" name="Content Placeholder 2">
            <a:extLst>
              <a:ext uri="{FF2B5EF4-FFF2-40B4-BE49-F238E27FC236}">
                <a16:creationId xmlns:a16="http://schemas.microsoft.com/office/drawing/2014/main" id="{9894562D-AAC2-EAD3-2970-5B8DAAA7CDC2}"/>
              </a:ext>
            </a:extLst>
          </p:cNvPr>
          <p:cNvSpPr>
            <a:spLocks noGrp="1"/>
          </p:cNvSpPr>
          <p:nvPr>
            <p:ph idx="1"/>
          </p:nvPr>
        </p:nvSpPr>
        <p:spPr>
          <a:xfrm>
            <a:off x="173179" y="1591254"/>
            <a:ext cx="11890665" cy="4414692"/>
          </a:xfrm>
        </p:spPr>
        <p:txBody>
          <a:bodyPr vert="horz" lIns="91440" tIns="45720" rIns="91440" bIns="45720" rtlCol="0" anchor="t">
            <a:normAutofit/>
          </a:bodyPr>
          <a:lstStyle/>
          <a:p>
            <a:r>
              <a:rPr lang="en-US">
                <a:latin typeface="Arial"/>
                <a:cs typeface="Arial"/>
              </a:rPr>
              <a:t>Student awareness (603 CMR 4.03(6)(c))</a:t>
            </a:r>
          </a:p>
          <a:p>
            <a:pPr lvl="1"/>
            <a:r>
              <a:rPr lang="en-US">
                <a:latin typeface="Arial"/>
                <a:cs typeface="Arial"/>
              </a:rPr>
              <a:t>The amended regulations allow the district to require students to include an indication of awareness in CTE in their applications to enter the lottery. </a:t>
            </a:r>
          </a:p>
          <a:p>
            <a:pPr lvl="1"/>
            <a:r>
              <a:rPr lang="en-US">
                <a:latin typeface="Arial"/>
                <a:cs typeface="Arial"/>
              </a:rPr>
              <a:t>The district may require this provision if they hold at least two open houses and two virtual information sessions each school year</a:t>
            </a:r>
            <a:endParaRPr lang="en-US" sz="1700">
              <a:latin typeface="Arial"/>
              <a:cs typeface="Arial"/>
            </a:endParaRPr>
          </a:p>
          <a:p>
            <a:pPr lvl="1"/>
            <a:r>
              <a:rPr lang="en-US"/>
              <a:t>Attendance at an open house or in-person or virtual student information session;</a:t>
            </a:r>
          </a:p>
          <a:p>
            <a:pPr lvl="1"/>
            <a:r>
              <a:rPr lang="en-US"/>
              <a:t>Participation in a tour of a CTE school or program;</a:t>
            </a:r>
          </a:p>
          <a:p>
            <a:pPr lvl="1"/>
            <a:r>
              <a:rPr lang="en-US"/>
              <a:t>Completion of a video module regarding CTE, created either by the CTE school or program or by DESE; or</a:t>
            </a:r>
          </a:p>
          <a:p>
            <a:pPr lvl="1"/>
            <a:r>
              <a:rPr lang="en-US"/>
              <a:t>Another measure proposed by a CTE school or program and approved by DESE.</a:t>
            </a:r>
          </a:p>
          <a:p>
            <a:endParaRPr lang="en-US"/>
          </a:p>
        </p:txBody>
      </p:sp>
      <p:sp>
        <p:nvSpPr>
          <p:cNvPr id="4" name="Slide Number Placeholder 3">
            <a:extLst>
              <a:ext uri="{FF2B5EF4-FFF2-40B4-BE49-F238E27FC236}">
                <a16:creationId xmlns:a16="http://schemas.microsoft.com/office/drawing/2014/main" id="{44AADDAB-7567-AFDA-9CEF-62B3DAC35E54}"/>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pPr/>
              <a:t>6</a:t>
            </a:fld>
            <a:endParaRPr lang="en-US"/>
          </a:p>
        </p:txBody>
      </p:sp>
    </p:spTree>
    <p:extLst>
      <p:ext uri="{BB962C8B-B14F-4D97-AF65-F5344CB8AC3E}">
        <p14:creationId xmlns:p14="http://schemas.microsoft.com/office/powerpoint/2010/main" val="3992798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3379-658A-0186-FDD6-3AD1B02EDD8D}"/>
              </a:ext>
            </a:extLst>
          </p:cNvPr>
          <p:cNvSpPr>
            <a:spLocks noGrp="1"/>
          </p:cNvSpPr>
          <p:nvPr>
            <p:ph type="title"/>
          </p:nvPr>
        </p:nvSpPr>
        <p:spPr>
          <a:xfrm>
            <a:off x="173038" y="307975"/>
            <a:ext cx="10515600" cy="862013"/>
          </a:xfrm>
        </p:spPr>
        <p:txBody>
          <a:bodyPr>
            <a:normAutofit/>
          </a:bodyPr>
          <a:lstStyle/>
          <a:p>
            <a:r>
              <a:rPr lang="en-US" dirty="0"/>
              <a:t>CTE Admission Policy - Lottery</a:t>
            </a:r>
          </a:p>
        </p:txBody>
      </p:sp>
      <p:sp>
        <p:nvSpPr>
          <p:cNvPr id="3" name="Content Placeholder 2">
            <a:extLst>
              <a:ext uri="{FF2B5EF4-FFF2-40B4-BE49-F238E27FC236}">
                <a16:creationId xmlns:a16="http://schemas.microsoft.com/office/drawing/2014/main" id="{58F336F2-AFE8-EF1D-A5D3-7F01E4A95F74}"/>
              </a:ext>
            </a:extLst>
          </p:cNvPr>
          <p:cNvSpPr>
            <a:spLocks noGrp="1"/>
          </p:cNvSpPr>
          <p:nvPr>
            <p:ph idx="1"/>
          </p:nvPr>
        </p:nvSpPr>
        <p:spPr>
          <a:xfrm>
            <a:off x="173179" y="1591254"/>
            <a:ext cx="11890665" cy="4414692"/>
          </a:xfrm>
        </p:spPr>
        <p:txBody>
          <a:bodyPr vert="horz" lIns="91440" tIns="45720" rIns="91440" bIns="45720" rtlCol="0" anchor="t">
            <a:normAutofit/>
          </a:bodyPr>
          <a:lstStyle/>
          <a:p>
            <a:r>
              <a:rPr lang="en-US" dirty="0"/>
              <a:t>Admission by lottery with optional weights (603 CMR 4.03(6)(b), (d))</a:t>
            </a:r>
          </a:p>
          <a:p>
            <a:pPr lvl="1"/>
            <a:r>
              <a:rPr lang="en-US" dirty="0"/>
              <a:t>When the number of student applicants exceeds the number of available seats, the district must place each student applicant’s name into the lottery for admission. </a:t>
            </a:r>
          </a:p>
          <a:p>
            <a:pPr lvl="1"/>
            <a:r>
              <a:rPr lang="en-US" dirty="0"/>
              <a:t>The district may include weights in the lottery—allowing students additional entries—for students who:</a:t>
            </a:r>
          </a:p>
          <a:p>
            <a:pPr lvl="2"/>
            <a:r>
              <a:rPr lang="en-US" dirty="0"/>
              <a:t>Have fewer than 27 unexcused, full-day absences in the 270 school days prior to the date of their application, provided that no data prior to the applicant’s seventh grade may be considered.</a:t>
            </a:r>
          </a:p>
          <a:p>
            <a:pPr lvl="2"/>
            <a:r>
              <a:rPr lang="en-US" dirty="0"/>
              <a:t>Do not have certain major disciplinary infractions that occurred on school grounds or at school-related events in the 270 school days prior to the date of their application, provided that no data prior to an applicant's seventh grade year may be considered; and/or</a:t>
            </a:r>
          </a:p>
          <a:p>
            <a:pPr lvl="2"/>
            <a:r>
              <a:rPr lang="en-US" dirty="0"/>
              <a:t>Have demonstrated student interest in pursuing CTE.</a:t>
            </a:r>
          </a:p>
        </p:txBody>
      </p:sp>
      <p:sp>
        <p:nvSpPr>
          <p:cNvPr id="4" name="Slide Number Placeholder 3">
            <a:extLst>
              <a:ext uri="{FF2B5EF4-FFF2-40B4-BE49-F238E27FC236}">
                <a16:creationId xmlns:a16="http://schemas.microsoft.com/office/drawing/2014/main" id="{DBF8E2C0-9217-7CC0-90FE-3E45F9C59E99}"/>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pPr/>
              <a:t>7</a:t>
            </a:fld>
            <a:endParaRPr lang="en-US"/>
          </a:p>
        </p:txBody>
      </p:sp>
    </p:spTree>
    <p:extLst>
      <p:ext uri="{BB962C8B-B14F-4D97-AF65-F5344CB8AC3E}">
        <p14:creationId xmlns:p14="http://schemas.microsoft.com/office/powerpoint/2010/main" val="3382137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73A3A-61EC-99BA-D5FB-2D0A8667E542}"/>
              </a:ext>
            </a:extLst>
          </p:cNvPr>
          <p:cNvSpPr>
            <a:spLocks noGrp="1"/>
          </p:cNvSpPr>
          <p:nvPr>
            <p:ph type="title"/>
          </p:nvPr>
        </p:nvSpPr>
        <p:spPr/>
        <p:txBody>
          <a:bodyPr>
            <a:normAutofit/>
          </a:bodyPr>
          <a:lstStyle/>
          <a:p>
            <a:r>
              <a:rPr lang="en-US" sz="4000">
                <a:latin typeface="Arial"/>
                <a:cs typeface="Arial"/>
              </a:rPr>
              <a:t>Overview of Lottery</a:t>
            </a:r>
            <a:endParaRPr lang="en-US" sz="4000"/>
          </a:p>
        </p:txBody>
      </p:sp>
      <p:sp>
        <p:nvSpPr>
          <p:cNvPr id="3" name="Content Placeholder 2">
            <a:extLst>
              <a:ext uri="{FF2B5EF4-FFF2-40B4-BE49-F238E27FC236}">
                <a16:creationId xmlns:a16="http://schemas.microsoft.com/office/drawing/2014/main" id="{F3E78D16-274A-2CB4-22E7-C6A5C0FA3FA9}"/>
              </a:ext>
            </a:extLst>
          </p:cNvPr>
          <p:cNvSpPr>
            <a:spLocks noGrp="1"/>
          </p:cNvSpPr>
          <p:nvPr>
            <p:ph idx="1"/>
          </p:nvPr>
        </p:nvSpPr>
        <p:spPr/>
        <p:txBody>
          <a:bodyPr vert="horz" lIns="91440" tIns="45720" rIns="91440" bIns="45720" rtlCol="0" anchor="t">
            <a:normAutofit/>
          </a:bodyPr>
          <a:lstStyle/>
          <a:p>
            <a:r>
              <a:rPr lang="en-US" sz="2600" u="sng">
                <a:latin typeface="Arial"/>
                <a:cs typeface="Arial"/>
              </a:rPr>
              <a:t>Requirement to enter lottery</a:t>
            </a:r>
            <a:r>
              <a:rPr lang="en-US" sz="2600">
                <a:latin typeface="Arial"/>
                <a:cs typeface="Arial"/>
              </a:rPr>
              <a:t>: completed application, which may include student awareness</a:t>
            </a:r>
          </a:p>
          <a:p>
            <a:pPr lvl="1"/>
            <a:r>
              <a:rPr lang="en-US" sz="2200">
                <a:latin typeface="Arial"/>
                <a:cs typeface="Arial"/>
              </a:rPr>
              <a:t>All students who apply to a career technical education school or program will be entered into its lottery.</a:t>
            </a:r>
          </a:p>
          <a:p>
            <a:r>
              <a:rPr lang="en-US" sz="2600" u="sng">
                <a:latin typeface="Arial"/>
                <a:cs typeface="Arial"/>
              </a:rPr>
              <a:t>May be used as a weight in the lottery</a:t>
            </a:r>
            <a:r>
              <a:rPr lang="en-US" sz="2600">
                <a:latin typeface="Arial"/>
                <a:cs typeface="Segoe UI"/>
              </a:rPr>
              <a:t>:</a:t>
            </a:r>
            <a:r>
              <a:rPr lang="en-US" sz="2600">
                <a:latin typeface="Arial"/>
                <a:cs typeface="Arial"/>
              </a:rPr>
              <a:t> interest, attendance, discipline</a:t>
            </a:r>
            <a:endParaRPr lang="en-US">
              <a:latin typeface="Arial"/>
              <a:cs typeface="Arial"/>
            </a:endParaRPr>
          </a:p>
          <a:p>
            <a:r>
              <a:rPr lang="en-US" sz="2600">
                <a:latin typeface="Arial"/>
                <a:cs typeface="Arial"/>
              </a:rPr>
              <a:t>If schools decide to use the maximum amount of criteria afforded, students could earn four opportunities in the lottery: </a:t>
            </a:r>
            <a:endParaRPr lang="en-US">
              <a:latin typeface="Arial"/>
              <a:cs typeface="Arial"/>
            </a:endParaRPr>
          </a:p>
          <a:p>
            <a:pPr lvl="1"/>
            <a:r>
              <a:rPr lang="en-US" sz="1800">
                <a:latin typeface="Arial"/>
                <a:cs typeface="Arial"/>
              </a:rPr>
              <a:t>Completed application that includes student awareness as a required component</a:t>
            </a:r>
            <a:endParaRPr lang="en-US">
              <a:latin typeface="Arial"/>
              <a:cs typeface="Arial"/>
            </a:endParaRPr>
          </a:p>
          <a:p>
            <a:pPr lvl="1"/>
            <a:r>
              <a:rPr lang="en-US" sz="1800">
                <a:latin typeface="Arial"/>
                <a:cs typeface="Arial"/>
              </a:rPr>
              <a:t>Student interest</a:t>
            </a:r>
          </a:p>
          <a:p>
            <a:pPr lvl="1"/>
            <a:r>
              <a:rPr lang="en-US" sz="1800">
                <a:latin typeface="Arial"/>
                <a:cs typeface="Arial"/>
              </a:rPr>
              <a:t>Attendance</a:t>
            </a:r>
            <a:endParaRPr lang="en-US">
              <a:latin typeface="Arial"/>
              <a:cs typeface="Arial"/>
            </a:endParaRPr>
          </a:p>
          <a:p>
            <a:pPr lvl="1"/>
            <a:r>
              <a:rPr lang="en-US" sz="1800">
                <a:latin typeface="Arial"/>
                <a:cs typeface="Arial"/>
              </a:rPr>
              <a:t>Discipline</a:t>
            </a:r>
          </a:p>
          <a:p>
            <a:endParaRPr lang="en-US"/>
          </a:p>
        </p:txBody>
      </p:sp>
      <p:sp>
        <p:nvSpPr>
          <p:cNvPr id="4" name="Slide Number Placeholder 3">
            <a:extLst>
              <a:ext uri="{FF2B5EF4-FFF2-40B4-BE49-F238E27FC236}">
                <a16:creationId xmlns:a16="http://schemas.microsoft.com/office/drawing/2014/main" id="{1E7DFD09-66B1-5D8F-3D09-3D07CDBEC69E}"/>
              </a:ext>
            </a:extLst>
          </p:cNvPr>
          <p:cNvSpPr>
            <a:spLocks noGrp="1"/>
          </p:cNvSpPr>
          <p:nvPr>
            <p:ph type="sldNum" sz="quarter" idx="12"/>
          </p:nvPr>
        </p:nvSpPr>
        <p:spPr/>
        <p:txBody>
          <a:bodyPr/>
          <a:lstStyle/>
          <a:p>
            <a:fld id="{68A8D22E-6BC5-9E47-900C-2BB94685D9F5}" type="slidenum">
              <a:rPr lang="en-US" dirty="0" smtClean="0"/>
              <a:t>8</a:t>
            </a:fld>
            <a:endParaRPr lang="en-US"/>
          </a:p>
        </p:txBody>
      </p:sp>
    </p:spTree>
    <p:extLst>
      <p:ext uri="{BB962C8B-B14F-4D97-AF65-F5344CB8AC3E}">
        <p14:creationId xmlns:p14="http://schemas.microsoft.com/office/powerpoint/2010/main" val="1358978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D058E-1FD6-9BC1-7FBE-119999466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EDAFC-68B2-087E-C79E-09C7795F72FC}"/>
              </a:ext>
            </a:extLst>
          </p:cNvPr>
          <p:cNvSpPr>
            <a:spLocks noGrp="1"/>
          </p:cNvSpPr>
          <p:nvPr>
            <p:ph type="title"/>
          </p:nvPr>
        </p:nvSpPr>
        <p:spPr>
          <a:xfrm>
            <a:off x="173179" y="308699"/>
            <a:ext cx="10515600" cy="861002"/>
          </a:xfrm>
        </p:spPr>
        <p:txBody>
          <a:bodyPr>
            <a:normAutofit fontScale="90000"/>
          </a:bodyPr>
          <a:lstStyle/>
          <a:p>
            <a:r>
              <a:rPr lang="en-US"/>
              <a:t>CTE Admission Policy Regulation Updates </a:t>
            </a:r>
          </a:p>
        </p:txBody>
      </p:sp>
      <p:sp>
        <p:nvSpPr>
          <p:cNvPr id="3" name="Content Placeholder 2">
            <a:extLst>
              <a:ext uri="{FF2B5EF4-FFF2-40B4-BE49-F238E27FC236}">
                <a16:creationId xmlns:a16="http://schemas.microsoft.com/office/drawing/2014/main" id="{39555396-61E7-D24C-F036-BD7C4C58748C}"/>
              </a:ext>
            </a:extLst>
          </p:cNvPr>
          <p:cNvSpPr>
            <a:spLocks noGrp="1"/>
          </p:cNvSpPr>
          <p:nvPr>
            <p:ph idx="1"/>
          </p:nvPr>
        </p:nvSpPr>
        <p:spPr>
          <a:xfrm>
            <a:off x="173179" y="1591254"/>
            <a:ext cx="11890665" cy="4414692"/>
          </a:xfrm>
        </p:spPr>
        <p:txBody>
          <a:bodyPr>
            <a:normAutofit/>
          </a:bodyPr>
          <a:lstStyle/>
          <a:p>
            <a:r>
              <a:rPr lang="en-US"/>
              <a:t>Standardized school admission cycle and timeline (603 CMR 4.03(6)(h))</a:t>
            </a:r>
          </a:p>
          <a:p>
            <a:pPr lvl="1"/>
            <a:r>
              <a:rPr lang="en-US"/>
              <a:t>The amended regulations establish a standardized admissions cycle for school-level admissions, requiring each district to make its application available by </a:t>
            </a:r>
            <a:r>
              <a:rPr lang="en-US" b="1"/>
              <a:t>November 1 </a:t>
            </a:r>
            <a:r>
              <a:rPr lang="en-US"/>
              <a:t>and due between </a:t>
            </a:r>
            <a:r>
              <a:rPr lang="en-US" b="1"/>
              <a:t>January 1</a:t>
            </a:r>
            <a:r>
              <a:rPr lang="en-US"/>
              <a:t> and </a:t>
            </a:r>
            <a:r>
              <a:rPr lang="en-US" b="1"/>
              <a:t>March 1.</a:t>
            </a:r>
          </a:p>
          <a:p>
            <a:endParaRPr lang="en-US"/>
          </a:p>
        </p:txBody>
      </p:sp>
      <p:sp>
        <p:nvSpPr>
          <p:cNvPr id="4" name="Slide Number Placeholder 3">
            <a:extLst>
              <a:ext uri="{FF2B5EF4-FFF2-40B4-BE49-F238E27FC236}">
                <a16:creationId xmlns:a16="http://schemas.microsoft.com/office/drawing/2014/main" id="{E440F87A-DA20-2005-3A60-23794559384B}"/>
              </a:ext>
            </a:extLst>
          </p:cNvPr>
          <p:cNvSpPr>
            <a:spLocks noGrp="1"/>
          </p:cNvSpPr>
          <p:nvPr>
            <p:ph type="sldNum" sz="quarter" idx="12"/>
          </p:nvPr>
        </p:nvSpPr>
        <p:spPr>
          <a:xfrm>
            <a:off x="9632372" y="6492875"/>
            <a:ext cx="2324099" cy="246495"/>
          </a:xfrm>
        </p:spPr>
        <p:txBody>
          <a:bodyPr/>
          <a:lstStyle/>
          <a:p>
            <a:fld id="{68A8D22E-6BC5-9E47-900C-2BB94685D9F5}" type="slidenum">
              <a:rPr lang="en-US" smtClean="0"/>
              <a:pPr/>
              <a:t>9</a:t>
            </a:fld>
            <a:endParaRPr lang="en-US"/>
          </a:p>
        </p:txBody>
      </p:sp>
    </p:spTree>
    <p:extLst>
      <p:ext uri="{BB962C8B-B14F-4D97-AF65-F5344CB8AC3E}">
        <p14:creationId xmlns:p14="http://schemas.microsoft.com/office/powerpoint/2010/main" val="1575379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7223b7f-d29a-40a7-89e9-7fcbaea795a5" xsi:nil="true"/>
    <Role xmlns="6cc6ac48-9972-4fdd-8495-0ab5ba7fdac9" xsi:nil="true"/>
    <Organization xmlns="6cc6ac48-9972-4fdd-8495-0ab5ba7fdac9" xsi:nil="true"/>
    <lcf76f155ced4ddcb4097134ff3c332f xmlns="6cc6ac48-9972-4fdd-8495-0ab5ba7fdac9">
      <Terms xmlns="http://schemas.microsoft.com/office/infopath/2007/PartnerControls"/>
    </lcf76f155ced4ddcb4097134ff3c332f>
    <Respondent xmlns="6cc6ac48-9972-4fdd-8495-0ab5ba7fda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9" ma:contentTypeDescription="Create a new document." ma:contentTypeScope="" ma:versionID="14a412d34762bba9811b9969d59aa1b9">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712a4e36417c2ff11d78fc47b1ca3be3"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element ref="ns2:MediaLengthInSeconds" minOccurs="0"/>
                <xsd:element ref="ns2:Respondent" minOccurs="0"/>
                <xsd:element ref="ns2:Role" minOccurs="0"/>
                <xsd:element ref="ns2:Organiz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Respondent" ma:index="23" nillable="true" ma:displayName="Respondent" ma:format="Dropdown" ma:internalName="Respondent">
      <xsd:simpleType>
        <xsd:restriction base="dms:Text">
          <xsd:maxLength value="255"/>
        </xsd:restriction>
      </xsd:simpleType>
    </xsd:element>
    <xsd:element name="Role" ma:index="24" nillable="true" ma:displayName="Role" ma:format="Dropdown" ma:internalName="Role">
      <xsd:complexType>
        <xsd:complexContent>
          <xsd:extension base="dms:MultiChoiceFillIn">
            <xsd:sequence>
              <xsd:element name="Value" maxOccurs="unbounded" minOccurs="0" nillable="true">
                <xsd:simpleType>
                  <xsd:union memberTypes="dms:Text">
                    <xsd:simpleType>
                      <xsd:restriction base="dms:Choice">
                        <xsd:enumeration value="Parent or Family Member"/>
                        <xsd:enumeration value="Community Member"/>
                        <xsd:enumeration value="School or District Staff"/>
                        <xsd:enumeration value="State Legislator"/>
                        <xsd:enumeration value="Organization"/>
                        <xsd:enumeration value="School District"/>
                        <xsd:enumeration value="Superintendent or Superintendent-Director"/>
                        <xsd:enumeration value="Teacher"/>
                        <xsd:enumeration value="Teacher (Former)"/>
                        <xsd:enumeration value="School Leader (e.g., Principal, Director)"/>
                        <xsd:enumeration value="School Committee or Advisory Board Member"/>
                        <xsd:enumeration value="State Official: Executive Branch"/>
                        <xsd:enumeration value="Business"/>
                        <xsd:enumeration value="School District School"/>
                        <xsd:enumeration value="Student"/>
                        <xsd:enumeration value="Student (Former)"/>
                      </xsd:restriction>
                    </xsd:simpleType>
                  </xsd:union>
                </xsd:simpleType>
              </xsd:element>
            </xsd:sequence>
          </xsd:extension>
        </xsd:complexContent>
      </xsd:complexType>
    </xsd:element>
    <xsd:element name="Organization" ma:index="25" nillable="true" ma:displayName="Organization" ma:format="Dropdown" ma:internalName="Organization">
      <xsd:simpleType>
        <xsd:restriction base="dms:Text">
          <xsd:maxLength value="255"/>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8680e48-e4c8-42e1-b5db-82ebe673ee82}"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7E9EA9-2C1B-44E0-84AE-F8727FD24EE7}">
  <ds:schemaRefs>
    <ds:schemaRef ds:uri="http://purl.org/dc/dcmitype/"/>
    <ds:schemaRef ds:uri="http://purl.org/dc/elements/1.1/"/>
    <ds:schemaRef ds:uri="http://schemas.microsoft.com/office/infopath/2007/PartnerControls"/>
    <ds:schemaRef ds:uri="http://purl.org/dc/terms/"/>
    <ds:schemaRef ds:uri="http://www.w3.org/XML/1998/namespace"/>
    <ds:schemaRef ds:uri="c7223b7f-d29a-40a7-89e9-7fcbaea795a5"/>
    <ds:schemaRef ds:uri="http://schemas.microsoft.com/office/2006/documentManagement/types"/>
    <ds:schemaRef ds:uri="6cc6ac48-9972-4fdd-8495-0ab5ba7fdac9"/>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82B2444-E570-4E60-BBAA-2FC4A124383B}">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C80DB7-A935-4C2A-8CC9-61FA55663E91}">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14</TotalTime>
  <Words>1309</Words>
  <Application>Microsoft Office PowerPoint</Application>
  <PresentationFormat>Widescreen</PresentationFormat>
  <Paragraphs>113</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Arial</vt:lpstr>
      <vt:lpstr>Wingdings</vt:lpstr>
      <vt:lpstr>Office Theme</vt:lpstr>
      <vt:lpstr>Career Technical Education Admission and  Middle School Policy Exploration: Guidance and Policy Submission Process</vt:lpstr>
      <vt:lpstr>Agenda</vt:lpstr>
      <vt:lpstr>Background </vt:lpstr>
      <vt:lpstr>Key Information</vt:lpstr>
      <vt:lpstr>Guidance Released on August 22, 2025</vt:lpstr>
      <vt:lpstr>CTE Admission Policy - Awareness</vt:lpstr>
      <vt:lpstr>CTE Admission Policy - Lottery</vt:lpstr>
      <vt:lpstr>Overview of Lottery</vt:lpstr>
      <vt:lpstr>CTE Admission Policy Regulation Updates </vt:lpstr>
      <vt:lpstr>CTE Recruitment, Admission, and Retention Policy Template Walkthrough</vt:lpstr>
      <vt:lpstr>Middle School Overview </vt:lpstr>
      <vt:lpstr>Middle School Pathway Exploration Policy</vt:lpstr>
      <vt:lpstr>My Career and Academic Plan (MyCAP):  student driven, whole school implementation </vt:lpstr>
      <vt:lpstr>How to Support Middle School Students </vt:lpstr>
      <vt:lpstr>Middle School Pathway Exploration Policy Template Walkthrough</vt:lpstr>
      <vt:lpstr>Available Supports &amp; Policy Submission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Technical Education Admission and Middle School Policy Exploration: Guidance and Policy Submission Process</dc:title>
  <dc:creator>DESE</dc:creator>
  <cp:lastModifiedBy>Zou, Dong (EOE)</cp:lastModifiedBy>
  <cp:revision>4</cp:revision>
  <dcterms:created xsi:type="dcterms:W3CDTF">2025-07-25T15:49:06Z</dcterms:created>
  <dcterms:modified xsi:type="dcterms:W3CDTF">2025-09-05T13:57:37Z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5 2025 12:00AM</vt:lpwstr>
  </property>
</Properties>
</file>