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7"/>
  </p:notesMasterIdLst>
  <p:handoutMasterIdLst>
    <p:handoutMasterId r:id="rId28"/>
  </p:handoutMasterIdLst>
  <p:sldIdLst>
    <p:sldId id="257" r:id="rId6"/>
    <p:sldId id="258" r:id="rId7"/>
    <p:sldId id="260" r:id="rId8"/>
    <p:sldId id="262" r:id="rId9"/>
    <p:sldId id="310" r:id="rId10"/>
    <p:sldId id="265" r:id="rId11"/>
    <p:sldId id="267" r:id="rId12"/>
    <p:sldId id="268" r:id="rId13"/>
    <p:sldId id="291" r:id="rId14"/>
    <p:sldId id="293" r:id="rId15"/>
    <p:sldId id="297" r:id="rId16"/>
    <p:sldId id="294" r:id="rId17"/>
    <p:sldId id="292" r:id="rId18"/>
    <p:sldId id="308" r:id="rId19"/>
    <p:sldId id="304" r:id="rId20"/>
    <p:sldId id="307" r:id="rId21"/>
    <p:sldId id="276" r:id="rId22"/>
    <p:sldId id="302" r:id="rId23"/>
    <p:sldId id="284" r:id="rId24"/>
    <p:sldId id="285" r:id="rId25"/>
    <p:sldId id="286"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0" autoAdjust="0"/>
    <p:restoredTop sz="94472" autoAdjust="0"/>
  </p:normalViewPr>
  <p:slideViewPr>
    <p:cSldViewPr snapToGrid="0">
      <p:cViewPr varScale="1">
        <p:scale>
          <a:sx n="120" d="100"/>
          <a:sy n="120" d="100"/>
        </p:scale>
        <p:origin x="1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5FB13E-9DF9-46D8-82A2-6D8933F5FF49}" type="doc">
      <dgm:prSet loTypeId="urn:microsoft.com/office/officeart/2005/8/layout/chart3" loCatId="cycle" qsTypeId="urn:microsoft.com/office/officeart/2005/8/quickstyle/simple1" qsCatId="simple" csTypeId="urn:microsoft.com/office/officeart/2005/8/colors/accent0_3" csCatId="mainScheme" phldr="1"/>
      <dgm:spPr/>
      <dgm:t>
        <a:bodyPr/>
        <a:lstStyle/>
        <a:p>
          <a:endParaRPr lang="en-US"/>
        </a:p>
      </dgm:t>
    </dgm:pt>
    <dgm:pt modelId="{B904A051-A0B5-4BD9-96D3-1878B879C77F}">
      <dgm:prSet phldrT="[Text]" custT="1"/>
      <dgm:spPr>
        <a:solidFill>
          <a:srgbClr val="00B050"/>
        </a:solidFill>
      </dgm:spPr>
      <dgm:t>
        <a:bodyPr/>
        <a:lstStyle/>
        <a:p>
          <a:r>
            <a:rPr lang="en-US" sz="1600" b="1" dirty="0"/>
            <a:t>Comprehensive</a:t>
          </a:r>
          <a:r>
            <a:rPr lang="en-US" sz="2000" b="1" dirty="0"/>
            <a:t> Local Needs Assessment</a:t>
          </a:r>
        </a:p>
      </dgm:t>
    </dgm:pt>
    <dgm:pt modelId="{4F05BEE6-CE17-4A60-A26D-E94A239CA619}" type="parTrans" cxnId="{9B8AF731-6DBB-405C-90E2-AFCF3BF4F63E}">
      <dgm:prSet/>
      <dgm:spPr/>
      <dgm:t>
        <a:bodyPr/>
        <a:lstStyle/>
        <a:p>
          <a:endParaRPr lang="en-US" sz="4800"/>
        </a:p>
      </dgm:t>
    </dgm:pt>
    <dgm:pt modelId="{C77C6C65-5E61-4315-8608-62276C6935F1}" type="sibTrans" cxnId="{9B8AF731-6DBB-405C-90E2-AFCF3BF4F63E}">
      <dgm:prSet/>
      <dgm:spPr/>
      <dgm:t>
        <a:bodyPr/>
        <a:lstStyle/>
        <a:p>
          <a:endParaRPr lang="en-US" sz="4800"/>
        </a:p>
      </dgm:t>
    </dgm:pt>
    <dgm:pt modelId="{5766E564-7771-453F-B749-503EDC2F3CE8}">
      <dgm:prSet phldrT="[Text]" custT="1"/>
      <dgm:spPr>
        <a:solidFill>
          <a:srgbClr val="FFC000"/>
        </a:solidFill>
      </dgm:spPr>
      <dgm:t>
        <a:bodyPr/>
        <a:lstStyle/>
        <a:p>
          <a:r>
            <a:rPr lang="en-US" sz="2000" b="1" dirty="0"/>
            <a:t>Grant Application</a:t>
          </a:r>
        </a:p>
      </dgm:t>
    </dgm:pt>
    <dgm:pt modelId="{B5AE3BCD-6258-4925-ABFC-4757D5A632F0}" type="parTrans" cxnId="{E2B80420-D7BD-42B9-BDC8-5F3EEB55C195}">
      <dgm:prSet/>
      <dgm:spPr/>
      <dgm:t>
        <a:bodyPr/>
        <a:lstStyle/>
        <a:p>
          <a:endParaRPr lang="en-US" sz="4800"/>
        </a:p>
      </dgm:t>
    </dgm:pt>
    <dgm:pt modelId="{1681E82B-F725-46E7-AA3D-A452E96DC5E5}" type="sibTrans" cxnId="{E2B80420-D7BD-42B9-BDC8-5F3EEB55C195}">
      <dgm:prSet/>
      <dgm:spPr/>
      <dgm:t>
        <a:bodyPr/>
        <a:lstStyle/>
        <a:p>
          <a:endParaRPr lang="en-US" sz="4800"/>
        </a:p>
      </dgm:t>
    </dgm:pt>
    <dgm:pt modelId="{575731D5-28A9-4DAA-92E5-F30366AC5E2C}">
      <dgm:prSet phldrT="[Text]" custT="1"/>
      <dgm:spPr/>
      <dgm:t>
        <a:bodyPr/>
        <a:lstStyle/>
        <a:p>
          <a:r>
            <a:rPr lang="en-US" sz="2000" b="1" dirty="0"/>
            <a:t>Size, Scope &amp; Quality </a:t>
          </a:r>
        </a:p>
        <a:p>
          <a:endParaRPr lang="en-US" sz="1800" b="1" dirty="0"/>
        </a:p>
        <a:p>
          <a:r>
            <a:rPr lang="en-US" sz="1800" b="1" dirty="0"/>
            <a:t>Perkins Checklist</a:t>
          </a:r>
        </a:p>
      </dgm:t>
    </dgm:pt>
    <dgm:pt modelId="{E4C66B7C-DE2D-45D1-AA69-0713AB2D6E69}" type="sibTrans" cxnId="{F625A759-7D48-458F-A85A-62B047B65246}">
      <dgm:prSet/>
      <dgm:spPr/>
      <dgm:t>
        <a:bodyPr/>
        <a:lstStyle/>
        <a:p>
          <a:endParaRPr lang="en-US" sz="4800"/>
        </a:p>
      </dgm:t>
    </dgm:pt>
    <dgm:pt modelId="{C5778779-B8F1-4BE9-9509-C2ACCFC77A1A}" type="parTrans" cxnId="{F625A759-7D48-458F-A85A-62B047B65246}">
      <dgm:prSet/>
      <dgm:spPr/>
      <dgm:t>
        <a:bodyPr/>
        <a:lstStyle/>
        <a:p>
          <a:endParaRPr lang="en-US" sz="4800"/>
        </a:p>
      </dgm:t>
    </dgm:pt>
    <dgm:pt modelId="{6D2E8726-E7C6-4B6E-B585-BD48F5A15C7C}">
      <dgm:prSet phldrT="[Text]" custT="1"/>
      <dgm:spPr>
        <a:solidFill>
          <a:schemeClr val="bg1">
            <a:lumMod val="50000"/>
          </a:schemeClr>
        </a:solidFill>
      </dgm:spPr>
      <dgm:t>
        <a:bodyPr/>
        <a:lstStyle/>
        <a:p>
          <a:r>
            <a:rPr lang="en-US" sz="2000" b="1" dirty="0"/>
            <a:t>Perkins Core Indicators &amp; Targets</a:t>
          </a:r>
        </a:p>
      </dgm:t>
    </dgm:pt>
    <dgm:pt modelId="{36F0CC1F-77EF-48B3-A5E8-099F6F2B6E88}" type="sibTrans" cxnId="{8A34A505-8BA5-42AC-90DD-D63E49446310}">
      <dgm:prSet/>
      <dgm:spPr/>
      <dgm:t>
        <a:bodyPr/>
        <a:lstStyle/>
        <a:p>
          <a:endParaRPr lang="en-US" sz="4800"/>
        </a:p>
      </dgm:t>
    </dgm:pt>
    <dgm:pt modelId="{D86B8F97-5E1E-4BE2-B158-44BAB5A80D09}" type="parTrans" cxnId="{8A34A505-8BA5-42AC-90DD-D63E49446310}">
      <dgm:prSet/>
      <dgm:spPr/>
      <dgm:t>
        <a:bodyPr/>
        <a:lstStyle/>
        <a:p>
          <a:endParaRPr lang="en-US" sz="4800"/>
        </a:p>
      </dgm:t>
    </dgm:pt>
    <dgm:pt modelId="{F6F8AEDF-8985-42BD-B3E0-3F0F50BCB56F}" type="pres">
      <dgm:prSet presAssocID="{3F5FB13E-9DF9-46D8-82A2-6D8933F5FF49}" presName="compositeShape" presStyleCnt="0">
        <dgm:presLayoutVars>
          <dgm:chMax val="7"/>
          <dgm:dir/>
          <dgm:resizeHandles val="exact"/>
        </dgm:presLayoutVars>
      </dgm:prSet>
      <dgm:spPr/>
    </dgm:pt>
    <dgm:pt modelId="{DD3CAC04-8C9D-4442-B7F6-B0671AF4F0CB}" type="pres">
      <dgm:prSet presAssocID="{3F5FB13E-9DF9-46D8-82A2-6D8933F5FF49}" presName="wedge1" presStyleLbl="node1" presStyleIdx="0" presStyleCnt="4" custScaleX="107632" custScaleY="99978"/>
      <dgm:spPr/>
    </dgm:pt>
    <dgm:pt modelId="{A1A23761-FCD7-4EAA-AEFD-0CE35E923EC5}" type="pres">
      <dgm:prSet presAssocID="{3F5FB13E-9DF9-46D8-82A2-6D8933F5FF49}" presName="wedge1Tx" presStyleLbl="node1" presStyleIdx="0" presStyleCnt="4">
        <dgm:presLayoutVars>
          <dgm:chMax val="0"/>
          <dgm:chPref val="0"/>
          <dgm:bulletEnabled val="1"/>
        </dgm:presLayoutVars>
      </dgm:prSet>
      <dgm:spPr/>
    </dgm:pt>
    <dgm:pt modelId="{468012F6-C26B-49D1-BACC-B925A34EAC71}" type="pres">
      <dgm:prSet presAssocID="{3F5FB13E-9DF9-46D8-82A2-6D8933F5FF49}" presName="wedge2" presStyleLbl="node1" presStyleIdx="1" presStyleCnt="4" custScaleX="105712" custScaleY="105638" custLinFactNeighborX="2932" custLinFactNeighborY="1949"/>
      <dgm:spPr/>
    </dgm:pt>
    <dgm:pt modelId="{6F149A3E-17C1-4573-9764-C68AE8786BE4}" type="pres">
      <dgm:prSet presAssocID="{3F5FB13E-9DF9-46D8-82A2-6D8933F5FF49}" presName="wedge2Tx" presStyleLbl="node1" presStyleIdx="1" presStyleCnt="4">
        <dgm:presLayoutVars>
          <dgm:chMax val="0"/>
          <dgm:chPref val="0"/>
          <dgm:bulletEnabled val="1"/>
        </dgm:presLayoutVars>
      </dgm:prSet>
      <dgm:spPr/>
    </dgm:pt>
    <dgm:pt modelId="{EDAF55B0-062B-4933-938B-BCBB27C0CBE5}" type="pres">
      <dgm:prSet presAssocID="{3F5FB13E-9DF9-46D8-82A2-6D8933F5FF49}" presName="wedge3" presStyleLbl="node1" presStyleIdx="2" presStyleCnt="4" custLinFactNeighborX="-2859" custLinFactNeighborY="5987"/>
      <dgm:spPr/>
    </dgm:pt>
    <dgm:pt modelId="{D9928CF6-250D-4EC3-B200-4C460C12B076}" type="pres">
      <dgm:prSet presAssocID="{3F5FB13E-9DF9-46D8-82A2-6D8933F5FF49}" presName="wedge3Tx" presStyleLbl="node1" presStyleIdx="2" presStyleCnt="4">
        <dgm:presLayoutVars>
          <dgm:chMax val="0"/>
          <dgm:chPref val="0"/>
          <dgm:bulletEnabled val="1"/>
        </dgm:presLayoutVars>
      </dgm:prSet>
      <dgm:spPr/>
    </dgm:pt>
    <dgm:pt modelId="{394697DB-98E3-44D7-B62F-6D027D71FD50}" type="pres">
      <dgm:prSet presAssocID="{3F5FB13E-9DF9-46D8-82A2-6D8933F5FF49}" presName="wedge4" presStyleLbl="node1" presStyleIdx="3" presStyleCnt="4"/>
      <dgm:spPr/>
    </dgm:pt>
    <dgm:pt modelId="{567759B1-2AD3-4C05-8BA2-56E70F80DD04}" type="pres">
      <dgm:prSet presAssocID="{3F5FB13E-9DF9-46D8-82A2-6D8933F5FF49}" presName="wedge4Tx" presStyleLbl="node1" presStyleIdx="3" presStyleCnt="4">
        <dgm:presLayoutVars>
          <dgm:chMax val="0"/>
          <dgm:chPref val="0"/>
          <dgm:bulletEnabled val="1"/>
        </dgm:presLayoutVars>
      </dgm:prSet>
      <dgm:spPr/>
    </dgm:pt>
  </dgm:ptLst>
  <dgm:cxnLst>
    <dgm:cxn modelId="{8A34A505-8BA5-42AC-90DD-D63E49446310}" srcId="{3F5FB13E-9DF9-46D8-82A2-6D8933F5FF49}" destId="{6D2E8726-E7C6-4B6E-B585-BD48F5A15C7C}" srcOrd="3" destOrd="0" parTransId="{D86B8F97-5E1E-4BE2-B158-44BAB5A80D09}" sibTransId="{36F0CC1F-77EF-48B3-A5E8-099F6F2B6E88}"/>
    <dgm:cxn modelId="{DADAAD0C-F65A-46C0-B857-42982EBFA56E}" type="presOf" srcId="{5766E564-7771-453F-B749-503EDC2F3CE8}" destId="{EDAF55B0-062B-4933-938B-BCBB27C0CBE5}" srcOrd="0" destOrd="0" presId="urn:microsoft.com/office/officeart/2005/8/layout/chart3"/>
    <dgm:cxn modelId="{6221D11A-E23B-4AE6-92CE-1FD242D8909F}" type="presOf" srcId="{3F5FB13E-9DF9-46D8-82A2-6D8933F5FF49}" destId="{F6F8AEDF-8985-42BD-B3E0-3F0F50BCB56F}" srcOrd="0" destOrd="0" presId="urn:microsoft.com/office/officeart/2005/8/layout/chart3"/>
    <dgm:cxn modelId="{E2B80420-D7BD-42B9-BDC8-5F3EEB55C195}" srcId="{3F5FB13E-9DF9-46D8-82A2-6D8933F5FF49}" destId="{5766E564-7771-453F-B749-503EDC2F3CE8}" srcOrd="2" destOrd="0" parTransId="{B5AE3BCD-6258-4925-ABFC-4757D5A632F0}" sibTransId="{1681E82B-F725-46E7-AA3D-A452E96DC5E5}"/>
    <dgm:cxn modelId="{9B8AF731-6DBB-405C-90E2-AFCF3BF4F63E}" srcId="{3F5FB13E-9DF9-46D8-82A2-6D8933F5FF49}" destId="{B904A051-A0B5-4BD9-96D3-1878B879C77F}" srcOrd="1" destOrd="0" parTransId="{4F05BEE6-CE17-4A60-A26D-E94A239CA619}" sibTransId="{C77C6C65-5E61-4315-8608-62276C6935F1}"/>
    <dgm:cxn modelId="{8C40F76D-AF9E-4832-A322-35E4A39B6EF0}" type="presOf" srcId="{5766E564-7771-453F-B749-503EDC2F3CE8}" destId="{D9928CF6-250D-4EC3-B200-4C460C12B076}" srcOrd="1" destOrd="0" presId="urn:microsoft.com/office/officeart/2005/8/layout/chart3"/>
    <dgm:cxn modelId="{F625A759-7D48-458F-A85A-62B047B65246}" srcId="{3F5FB13E-9DF9-46D8-82A2-6D8933F5FF49}" destId="{575731D5-28A9-4DAA-92E5-F30366AC5E2C}" srcOrd="0" destOrd="0" parTransId="{C5778779-B8F1-4BE9-9509-C2ACCFC77A1A}" sibTransId="{E4C66B7C-DE2D-45D1-AA69-0713AB2D6E69}"/>
    <dgm:cxn modelId="{2DBC7288-291F-435B-8116-91C078875A2B}" type="presOf" srcId="{6D2E8726-E7C6-4B6E-B585-BD48F5A15C7C}" destId="{394697DB-98E3-44D7-B62F-6D027D71FD50}" srcOrd="0" destOrd="0" presId="urn:microsoft.com/office/officeart/2005/8/layout/chart3"/>
    <dgm:cxn modelId="{7B6C3B8D-A173-4154-B48F-3C24E969B951}" type="presOf" srcId="{B904A051-A0B5-4BD9-96D3-1878B879C77F}" destId="{6F149A3E-17C1-4573-9764-C68AE8786BE4}" srcOrd="1" destOrd="0" presId="urn:microsoft.com/office/officeart/2005/8/layout/chart3"/>
    <dgm:cxn modelId="{52DEB8C6-4EF4-41AC-B500-84D90BF72DAF}" type="presOf" srcId="{575731D5-28A9-4DAA-92E5-F30366AC5E2C}" destId="{DD3CAC04-8C9D-4442-B7F6-B0671AF4F0CB}" srcOrd="0" destOrd="0" presId="urn:microsoft.com/office/officeart/2005/8/layout/chart3"/>
    <dgm:cxn modelId="{41478AC7-61FE-4076-93B2-605678F6C146}" type="presOf" srcId="{575731D5-28A9-4DAA-92E5-F30366AC5E2C}" destId="{A1A23761-FCD7-4EAA-AEFD-0CE35E923EC5}" srcOrd="1" destOrd="0" presId="urn:microsoft.com/office/officeart/2005/8/layout/chart3"/>
    <dgm:cxn modelId="{A3BFAAC7-FC12-498E-A9FB-41A6E08EC7D2}" type="presOf" srcId="{B904A051-A0B5-4BD9-96D3-1878B879C77F}" destId="{468012F6-C26B-49D1-BACC-B925A34EAC71}" srcOrd="0" destOrd="0" presId="urn:microsoft.com/office/officeart/2005/8/layout/chart3"/>
    <dgm:cxn modelId="{511F77DA-5162-4345-851D-593A9541B796}" type="presOf" srcId="{6D2E8726-E7C6-4B6E-B585-BD48F5A15C7C}" destId="{567759B1-2AD3-4C05-8BA2-56E70F80DD04}" srcOrd="1" destOrd="0" presId="urn:microsoft.com/office/officeart/2005/8/layout/chart3"/>
    <dgm:cxn modelId="{5C6E6396-3AB2-416D-B494-523E3E55D36C}" type="presParOf" srcId="{F6F8AEDF-8985-42BD-B3E0-3F0F50BCB56F}" destId="{DD3CAC04-8C9D-4442-B7F6-B0671AF4F0CB}" srcOrd="0" destOrd="0" presId="urn:microsoft.com/office/officeart/2005/8/layout/chart3"/>
    <dgm:cxn modelId="{D8E5EDED-0367-42C9-B1B3-6C72303B2703}" type="presParOf" srcId="{F6F8AEDF-8985-42BD-B3E0-3F0F50BCB56F}" destId="{A1A23761-FCD7-4EAA-AEFD-0CE35E923EC5}" srcOrd="1" destOrd="0" presId="urn:microsoft.com/office/officeart/2005/8/layout/chart3"/>
    <dgm:cxn modelId="{CF063B2A-9A37-4218-A86F-14406CCD7FA1}" type="presParOf" srcId="{F6F8AEDF-8985-42BD-B3E0-3F0F50BCB56F}" destId="{468012F6-C26B-49D1-BACC-B925A34EAC71}" srcOrd="2" destOrd="0" presId="urn:microsoft.com/office/officeart/2005/8/layout/chart3"/>
    <dgm:cxn modelId="{F0F87F73-9F6E-4058-AC34-D002C24950DA}" type="presParOf" srcId="{F6F8AEDF-8985-42BD-B3E0-3F0F50BCB56F}" destId="{6F149A3E-17C1-4573-9764-C68AE8786BE4}" srcOrd="3" destOrd="0" presId="urn:microsoft.com/office/officeart/2005/8/layout/chart3"/>
    <dgm:cxn modelId="{774C0BC6-B0C8-4066-BC69-6D7D1EAFEAEB}" type="presParOf" srcId="{F6F8AEDF-8985-42BD-B3E0-3F0F50BCB56F}" destId="{EDAF55B0-062B-4933-938B-BCBB27C0CBE5}" srcOrd="4" destOrd="0" presId="urn:microsoft.com/office/officeart/2005/8/layout/chart3"/>
    <dgm:cxn modelId="{84A35C43-22DB-4D67-AC9E-337FADBB9080}" type="presParOf" srcId="{F6F8AEDF-8985-42BD-B3E0-3F0F50BCB56F}" destId="{D9928CF6-250D-4EC3-B200-4C460C12B076}" srcOrd="5" destOrd="0" presId="urn:microsoft.com/office/officeart/2005/8/layout/chart3"/>
    <dgm:cxn modelId="{C100D4A2-1656-4192-9183-1ACCAE37AF94}" type="presParOf" srcId="{F6F8AEDF-8985-42BD-B3E0-3F0F50BCB56F}" destId="{394697DB-98E3-44D7-B62F-6D027D71FD50}" srcOrd="6" destOrd="0" presId="urn:microsoft.com/office/officeart/2005/8/layout/chart3"/>
    <dgm:cxn modelId="{4D5EE5AB-DF85-49DB-98BD-F46A399F6968}" type="presParOf" srcId="{F6F8AEDF-8985-42BD-B3E0-3F0F50BCB56F}" destId="{567759B1-2AD3-4C05-8BA2-56E70F80DD04}" srcOrd="7"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4D8B38-83EF-4329-9762-25FCDA29B6FA}" type="doc">
      <dgm:prSet loTypeId="urn:microsoft.com/office/officeart/2005/8/layout/funnel1" loCatId="relationship" qsTypeId="urn:microsoft.com/office/officeart/2005/8/quickstyle/simple1" qsCatId="simple" csTypeId="urn:microsoft.com/office/officeart/2005/8/colors/accent0_2" csCatId="mainScheme" phldr="1"/>
      <dgm:spPr/>
      <dgm:t>
        <a:bodyPr/>
        <a:lstStyle/>
        <a:p>
          <a:endParaRPr lang="en-US"/>
        </a:p>
      </dgm:t>
    </dgm:pt>
    <dgm:pt modelId="{6F2D969C-9355-469A-8949-E22FB42FACFE}">
      <dgm:prSet phldrT="[Text]" custT="1"/>
      <dgm:spPr/>
      <dgm:t>
        <a:bodyPr/>
        <a:lstStyle/>
        <a:p>
          <a:r>
            <a:rPr lang="en-US" sz="2000" dirty="0"/>
            <a:t>Labor </a:t>
          </a:r>
          <a:r>
            <a:rPr lang="en-US" sz="1800" dirty="0"/>
            <a:t>market</a:t>
          </a:r>
        </a:p>
      </dgm:t>
    </dgm:pt>
    <dgm:pt modelId="{5BBCDC43-CD41-44F4-A2D8-35C346186744}" type="parTrans" cxnId="{3135A31C-EDF2-4574-8DB9-4DCF7D5562A9}">
      <dgm:prSet/>
      <dgm:spPr/>
      <dgm:t>
        <a:bodyPr/>
        <a:lstStyle/>
        <a:p>
          <a:endParaRPr lang="en-US" sz="2800"/>
        </a:p>
      </dgm:t>
    </dgm:pt>
    <dgm:pt modelId="{3B04B4F8-02A1-47D0-9207-1864721871A3}" type="sibTrans" cxnId="{3135A31C-EDF2-4574-8DB9-4DCF7D5562A9}">
      <dgm:prSet/>
      <dgm:spPr/>
      <dgm:t>
        <a:bodyPr/>
        <a:lstStyle/>
        <a:p>
          <a:endParaRPr lang="en-US" sz="2800"/>
        </a:p>
      </dgm:t>
    </dgm:pt>
    <dgm:pt modelId="{14A97F0D-18D5-461E-B47C-DE7A9ECEE726}">
      <dgm:prSet phldrT="[Text]" custT="1"/>
      <dgm:spPr/>
      <dgm:t>
        <a:bodyPr/>
        <a:lstStyle/>
        <a:p>
          <a:r>
            <a:rPr lang="en-US" sz="2000" dirty="0"/>
            <a:t>Core </a:t>
          </a:r>
          <a:r>
            <a:rPr lang="en-US" sz="1400" dirty="0"/>
            <a:t>Indicators</a:t>
          </a:r>
        </a:p>
      </dgm:t>
    </dgm:pt>
    <dgm:pt modelId="{121C4F22-C30D-42FB-8351-14D4DB1C57FD}" type="parTrans" cxnId="{F79EAA1B-B731-49A1-8CBD-19D3DFFBB442}">
      <dgm:prSet/>
      <dgm:spPr/>
      <dgm:t>
        <a:bodyPr/>
        <a:lstStyle/>
        <a:p>
          <a:endParaRPr lang="en-US" sz="2800"/>
        </a:p>
      </dgm:t>
    </dgm:pt>
    <dgm:pt modelId="{E1043460-261F-4A92-A251-27C08C98952E}" type="sibTrans" cxnId="{F79EAA1B-B731-49A1-8CBD-19D3DFFBB442}">
      <dgm:prSet/>
      <dgm:spPr/>
      <dgm:t>
        <a:bodyPr/>
        <a:lstStyle/>
        <a:p>
          <a:endParaRPr lang="en-US" sz="2800"/>
        </a:p>
      </dgm:t>
    </dgm:pt>
    <dgm:pt modelId="{0F551F98-7114-4FE3-A7F1-1DE6319FD4E9}">
      <dgm:prSet phldrT="[Text]" custT="1"/>
      <dgm:spPr/>
      <dgm:t>
        <a:bodyPr/>
        <a:lstStyle/>
        <a:p>
          <a:r>
            <a:rPr lang="en-US" sz="1800" dirty="0"/>
            <a:t>Size, scope &amp; quality</a:t>
          </a:r>
        </a:p>
      </dgm:t>
    </dgm:pt>
    <dgm:pt modelId="{931B17A1-8302-45C4-B96C-46E05829C663}" type="parTrans" cxnId="{BAE4908F-EE00-47B0-BB8D-EB3F8106689C}">
      <dgm:prSet/>
      <dgm:spPr/>
      <dgm:t>
        <a:bodyPr/>
        <a:lstStyle/>
        <a:p>
          <a:endParaRPr lang="en-US" sz="2800"/>
        </a:p>
      </dgm:t>
    </dgm:pt>
    <dgm:pt modelId="{0CFDE6FF-C369-4F40-920A-B6F2D0762618}" type="sibTrans" cxnId="{BAE4908F-EE00-47B0-BB8D-EB3F8106689C}">
      <dgm:prSet/>
      <dgm:spPr/>
      <dgm:t>
        <a:bodyPr/>
        <a:lstStyle/>
        <a:p>
          <a:endParaRPr lang="en-US" sz="2800"/>
        </a:p>
      </dgm:t>
    </dgm:pt>
    <dgm:pt modelId="{1A226DC7-1390-467D-AD4D-528F726BB075}">
      <dgm:prSet phldrT="[Text]" custT="1"/>
      <dgm:spPr/>
      <dgm:t>
        <a:bodyPr/>
        <a:lstStyle/>
        <a:p>
          <a:r>
            <a:rPr lang="en-US" sz="2800" dirty="0">
              <a:solidFill>
                <a:schemeClr val="tx1">
                  <a:lumMod val="75000"/>
                  <a:lumOff val="25000"/>
                </a:schemeClr>
              </a:solidFill>
            </a:rPr>
            <a:t>Initiatives</a:t>
          </a:r>
          <a:r>
            <a:rPr lang="en-US" sz="2800" dirty="0"/>
            <a:t> </a:t>
          </a:r>
        </a:p>
      </dgm:t>
    </dgm:pt>
    <dgm:pt modelId="{8B85BF01-660D-43E1-839D-A8619CBABC91}" type="sibTrans" cxnId="{F7CDA66E-4048-4AD3-8EE9-D536416A5167}">
      <dgm:prSet/>
      <dgm:spPr/>
      <dgm:t>
        <a:bodyPr/>
        <a:lstStyle/>
        <a:p>
          <a:endParaRPr lang="en-US" sz="2800"/>
        </a:p>
      </dgm:t>
    </dgm:pt>
    <dgm:pt modelId="{B72E86BD-2FEB-4AFF-905E-FD4522715F23}" type="parTrans" cxnId="{F7CDA66E-4048-4AD3-8EE9-D536416A5167}">
      <dgm:prSet/>
      <dgm:spPr/>
      <dgm:t>
        <a:bodyPr/>
        <a:lstStyle/>
        <a:p>
          <a:endParaRPr lang="en-US" sz="2800"/>
        </a:p>
      </dgm:t>
    </dgm:pt>
    <dgm:pt modelId="{B7C35116-49B8-48C2-84EC-3E418585EC71}" type="pres">
      <dgm:prSet presAssocID="{914D8B38-83EF-4329-9762-25FCDA29B6FA}" presName="Name0" presStyleCnt="0">
        <dgm:presLayoutVars>
          <dgm:chMax val="4"/>
          <dgm:resizeHandles val="exact"/>
        </dgm:presLayoutVars>
      </dgm:prSet>
      <dgm:spPr/>
    </dgm:pt>
    <dgm:pt modelId="{D791BCB8-7F2E-42D0-BC8C-10C405807AD5}" type="pres">
      <dgm:prSet presAssocID="{914D8B38-83EF-4329-9762-25FCDA29B6FA}" presName="ellipse" presStyleLbl="trBgShp" presStyleIdx="0" presStyleCnt="1"/>
      <dgm:spPr/>
    </dgm:pt>
    <dgm:pt modelId="{C2BA4FB9-A4D2-4CE5-A503-7470D00C30B2}" type="pres">
      <dgm:prSet presAssocID="{914D8B38-83EF-4329-9762-25FCDA29B6FA}" presName="arrow1" presStyleLbl="fgShp" presStyleIdx="0" presStyleCnt="1"/>
      <dgm:spPr/>
    </dgm:pt>
    <dgm:pt modelId="{17ACCA1C-5CFE-402D-8D83-3CDB74C8FA4A}" type="pres">
      <dgm:prSet presAssocID="{914D8B38-83EF-4329-9762-25FCDA29B6FA}" presName="rectangle" presStyleLbl="revTx" presStyleIdx="0" presStyleCnt="1" custScaleY="151879" custLinFactNeighborX="568">
        <dgm:presLayoutVars>
          <dgm:bulletEnabled val="1"/>
        </dgm:presLayoutVars>
      </dgm:prSet>
      <dgm:spPr/>
    </dgm:pt>
    <dgm:pt modelId="{D52640CC-C5FF-457B-9D37-9CA8BC09D36E}" type="pres">
      <dgm:prSet presAssocID="{14A97F0D-18D5-461E-B47C-DE7A9ECEE726}" presName="item1" presStyleLbl="node1" presStyleIdx="0" presStyleCnt="3">
        <dgm:presLayoutVars>
          <dgm:bulletEnabled val="1"/>
        </dgm:presLayoutVars>
      </dgm:prSet>
      <dgm:spPr/>
    </dgm:pt>
    <dgm:pt modelId="{BBBC0F5B-EC23-4012-9BD4-E38DB9EFDB0B}" type="pres">
      <dgm:prSet presAssocID="{0F551F98-7114-4FE3-A7F1-1DE6319FD4E9}" presName="item2" presStyleLbl="node1" presStyleIdx="1" presStyleCnt="3" custScaleX="108526" custScaleY="104295" custLinFactNeighborX="-9434" custLinFactNeighborY="-18282">
        <dgm:presLayoutVars>
          <dgm:bulletEnabled val="1"/>
        </dgm:presLayoutVars>
      </dgm:prSet>
      <dgm:spPr/>
    </dgm:pt>
    <dgm:pt modelId="{1AE5A3D9-2C3D-4D05-8299-99F3A7AE3CBD}" type="pres">
      <dgm:prSet presAssocID="{1A226DC7-1390-467D-AD4D-528F726BB075}" presName="item3" presStyleLbl="node1" presStyleIdx="2" presStyleCnt="3" custLinFactNeighborX="11580" custLinFactNeighborY="-710">
        <dgm:presLayoutVars>
          <dgm:bulletEnabled val="1"/>
        </dgm:presLayoutVars>
      </dgm:prSet>
      <dgm:spPr/>
    </dgm:pt>
    <dgm:pt modelId="{6FC75A4F-A03B-463E-81E1-D9D0796D8A33}" type="pres">
      <dgm:prSet presAssocID="{914D8B38-83EF-4329-9762-25FCDA29B6FA}" presName="funnel" presStyleLbl="trAlignAcc1" presStyleIdx="0" presStyleCnt="1" custLinFactNeighborX="271" custLinFactNeighborY="-403"/>
      <dgm:spPr/>
    </dgm:pt>
  </dgm:ptLst>
  <dgm:cxnLst>
    <dgm:cxn modelId="{ADBBB311-16EE-447F-B7C6-3C1B34947EE4}" type="presOf" srcId="{1A226DC7-1390-467D-AD4D-528F726BB075}" destId="{17ACCA1C-5CFE-402D-8D83-3CDB74C8FA4A}" srcOrd="0" destOrd="0" presId="urn:microsoft.com/office/officeart/2005/8/layout/funnel1"/>
    <dgm:cxn modelId="{F79EAA1B-B731-49A1-8CBD-19D3DFFBB442}" srcId="{914D8B38-83EF-4329-9762-25FCDA29B6FA}" destId="{14A97F0D-18D5-461E-B47C-DE7A9ECEE726}" srcOrd="1" destOrd="0" parTransId="{121C4F22-C30D-42FB-8351-14D4DB1C57FD}" sibTransId="{E1043460-261F-4A92-A251-27C08C98952E}"/>
    <dgm:cxn modelId="{3135A31C-EDF2-4574-8DB9-4DCF7D5562A9}" srcId="{914D8B38-83EF-4329-9762-25FCDA29B6FA}" destId="{6F2D969C-9355-469A-8949-E22FB42FACFE}" srcOrd="0" destOrd="0" parTransId="{5BBCDC43-CD41-44F4-A2D8-35C346186744}" sibTransId="{3B04B4F8-02A1-47D0-9207-1864721871A3}"/>
    <dgm:cxn modelId="{2B5C7D3E-ACA6-42DF-93B3-85906D7D4ADA}" type="presOf" srcId="{14A97F0D-18D5-461E-B47C-DE7A9ECEE726}" destId="{BBBC0F5B-EC23-4012-9BD4-E38DB9EFDB0B}" srcOrd="0" destOrd="0" presId="urn:microsoft.com/office/officeart/2005/8/layout/funnel1"/>
    <dgm:cxn modelId="{F7CDA66E-4048-4AD3-8EE9-D536416A5167}" srcId="{914D8B38-83EF-4329-9762-25FCDA29B6FA}" destId="{1A226DC7-1390-467D-AD4D-528F726BB075}" srcOrd="3" destOrd="0" parTransId="{B72E86BD-2FEB-4AFF-905E-FD4522715F23}" sibTransId="{8B85BF01-660D-43E1-839D-A8619CBABC91}"/>
    <dgm:cxn modelId="{4FFBF658-A6EA-43A4-8FB1-A9BF0CCC2774}" type="presOf" srcId="{914D8B38-83EF-4329-9762-25FCDA29B6FA}" destId="{B7C35116-49B8-48C2-84EC-3E418585EC71}" srcOrd="0" destOrd="0" presId="urn:microsoft.com/office/officeart/2005/8/layout/funnel1"/>
    <dgm:cxn modelId="{BAE4908F-EE00-47B0-BB8D-EB3F8106689C}" srcId="{914D8B38-83EF-4329-9762-25FCDA29B6FA}" destId="{0F551F98-7114-4FE3-A7F1-1DE6319FD4E9}" srcOrd="2" destOrd="0" parTransId="{931B17A1-8302-45C4-B96C-46E05829C663}" sibTransId="{0CFDE6FF-C369-4F40-920A-B6F2D0762618}"/>
    <dgm:cxn modelId="{A4782DC8-E593-4E7C-8F5E-1169D30F6B4B}" type="presOf" srcId="{0F551F98-7114-4FE3-A7F1-1DE6319FD4E9}" destId="{D52640CC-C5FF-457B-9D37-9CA8BC09D36E}" srcOrd="0" destOrd="0" presId="urn:microsoft.com/office/officeart/2005/8/layout/funnel1"/>
    <dgm:cxn modelId="{B48736F1-2ED0-4564-8B2A-BCC432E1DCDD}" type="presOf" srcId="{6F2D969C-9355-469A-8949-E22FB42FACFE}" destId="{1AE5A3D9-2C3D-4D05-8299-99F3A7AE3CBD}" srcOrd="0" destOrd="0" presId="urn:microsoft.com/office/officeart/2005/8/layout/funnel1"/>
    <dgm:cxn modelId="{7633EDDF-A7BA-40F9-89EE-8396C04DC5C1}" type="presParOf" srcId="{B7C35116-49B8-48C2-84EC-3E418585EC71}" destId="{D791BCB8-7F2E-42D0-BC8C-10C405807AD5}" srcOrd="0" destOrd="0" presId="urn:microsoft.com/office/officeart/2005/8/layout/funnel1"/>
    <dgm:cxn modelId="{882AB84E-D833-4BA4-A72E-2A669E37208B}" type="presParOf" srcId="{B7C35116-49B8-48C2-84EC-3E418585EC71}" destId="{C2BA4FB9-A4D2-4CE5-A503-7470D00C30B2}" srcOrd="1" destOrd="0" presId="urn:microsoft.com/office/officeart/2005/8/layout/funnel1"/>
    <dgm:cxn modelId="{C273DA8C-E35D-4D0F-807C-A0DDDBEB191C}" type="presParOf" srcId="{B7C35116-49B8-48C2-84EC-3E418585EC71}" destId="{17ACCA1C-5CFE-402D-8D83-3CDB74C8FA4A}" srcOrd="2" destOrd="0" presId="urn:microsoft.com/office/officeart/2005/8/layout/funnel1"/>
    <dgm:cxn modelId="{3B729A21-0F13-4561-82B0-BD5D711D70B7}" type="presParOf" srcId="{B7C35116-49B8-48C2-84EC-3E418585EC71}" destId="{D52640CC-C5FF-457B-9D37-9CA8BC09D36E}" srcOrd="3" destOrd="0" presId="urn:microsoft.com/office/officeart/2005/8/layout/funnel1"/>
    <dgm:cxn modelId="{D4578690-683E-4686-A9B8-EA513BD6706B}" type="presParOf" srcId="{B7C35116-49B8-48C2-84EC-3E418585EC71}" destId="{BBBC0F5B-EC23-4012-9BD4-E38DB9EFDB0B}" srcOrd="4" destOrd="0" presId="urn:microsoft.com/office/officeart/2005/8/layout/funnel1"/>
    <dgm:cxn modelId="{79B7FC09-9D76-439A-8062-26CD5F51EA54}" type="presParOf" srcId="{B7C35116-49B8-48C2-84EC-3E418585EC71}" destId="{1AE5A3D9-2C3D-4D05-8299-99F3A7AE3CBD}" srcOrd="5" destOrd="0" presId="urn:microsoft.com/office/officeart/2005/8/layout/funnel1"/>
    <dgm:cxn modelId="{E5E721F3-E69A-4312-BAF0-0656B80C0179}" type="presParOf" srcId="{B7C35116-49B8-48C2-84EC-3E418585EC71}" destId="{6FC75A4F-A03B-463E-81E1-D9D0796D8A33}"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4D8B38-83EF-4329-9762-25FCDA29B6FA}" type="doc">
      <dgm:prSet loTypeId="urn:microsoft.com/office/officeart/2005/8/layout/funnel1" loCatId="relationship" qsTypeId="urn:microsoft.com/office/officeart/2005/8/quickstyle/simple1" qsCatId="simple" csTypeId="urn:microsoft.com/office/officeart/2005/8/colors/accent0_2" csCatId="mainScheme" phldr="1"/>
      <dgm:spPr/>
      <dgm:t>
        <a:bodyPr/>
        <a:lstStyle/>
        <a:p>
          <a:endParaRPr lang="en-US"/>
        </a:p>
      </dgm:t>
    </dgm:pt>
    <dgm:pt modelId="{6F2D969C-9355-469A-8949-E22FB42FACFE}">
      <dgm:prSet phldrT="[Text]" custT="1"/>
      <dgm:spPr/>
      <dgm:t>
        <a:bodyPr/>
        <a:lstStyle/>
        <a:p>
          <a:r>
            <a:rPr lang="en-US" sz="2000" dirty="0"/>
            <a:t>Labor </a:t>
          </a:r>
          <a:r>
            <a:rPr lang="en-US" sz="1800" dirty="0"/>
            <a:t>market</a:t>
          </a:r>
        </a:p>
      </dgm:t>
    </dgm:pt>
    <dgm:pt modelId="{5BBCDC43-CD41-44F4-A2D8-35C346186744}" type="parTrans" cxnId="{3135A31C-EDF2-4574-8DB9-4DCF7D5562A9}">
      <dgm:prSet/>
      <dgm:spPr/>
      <dgm:t>
        <a:bodyPr/>
        <a:lstStyle/>
        <a:p>
          <a:endParaRPr lang="en-US" sz="2800"/>
        </a:p>
      </dgm:t>
    </dgm:pt>
    <dgm:pt modelId="{3B04B4F8-02A1-47D0-9207-1864721871A3}" type="sibTrans" cxnId="{3135A31C-EDF2-4574-8DB9-4DCF7D5562A9}">
      <dgm:prSet/>
      <dgm:spPr/>
      <dgm:t>
        <a:bodyPr/>
        <a:lstStyle/>
        <a:p>
          <a:endParaRPr lang="en-US" sz="2800"/>
        </a:p>
      </dgm:t>
    </dgm:pt>
    <dgm:pt modelId="{14A97F0D-18D5-461E-B47C-DE7A9ECEE726}">
      <dgm:prSet phldrT="[Text]" custT="1"/>
      <dgm:spPr/>
      <dgm:t>
        <a:bodyPr/>
        <a:lstStyle/>
        <a:p>
          <a:r>
            <a:rPr lang="en-US" sz="2000" dirty="0"/>
            <a:t>Core </a:t>
          </a:r>
          <a:r>
            <a:rPr lang="en-US" sz="1400" dirty="0"/>
            <a:t>Indicators</a:t>
          </a:r>
        </a:p>
      </dgm:t>
    </dgm:pt>
    <dgm:pt modelId="{121C4F22-C30D-42FB-8351-14D4DB1C57FD}" type="parTrans" cxnId="{F79EAA1B-B731-49A1-8CBD-19D3DFFBB442}">
      <dgm:prSet/>
      <dgm:spPr/>
      <dgm:t>
        <a:bodyPr/>
        <a:lstStyle/>
        <a:p>
          <a:endParaRPr lang="en-US" sz="2800"/>
        </a:p>
      </dgm:t>
    </dgm:pt>
    <dgm:pt modelId="{E1043460-261F-4A92-A251-27C08C98952E}" type="sibTrans" cxnId="{F79EAA1B-B731-49A1-8CBD-19D3DFFBB442}">
      <dgm:prSet/>
      <dgm:spPr/>
      <dgm:t>
        <a:bodyPr/>
        <a:lstStyle/>
        <a:p>
          <a:endParaRPr lang="en-US" sz="2800"/>
        </a:p>
      </dgm:t>
    </dgm:pt>
    <dgm:pt modelId="{0F551F98-7114-4FE3-A7F1-1DE6319FD4E9}">
      <dgm:prSet phldrT="[Text]" custT="1"/>
      <dgm:spPr/>
      <dgm:t>
        <a:bodyPr/>
        <a:lstStyle/>
        <a:p>
          <a:r>
            <a:rPr lang="en-US" sz="1800" dirty="0"/>
            <a:t>Size, scope &amp; quality</a:t>
          </a:r>
        </a:p>
      </dgm:t>
    </dgm:pt>
    <dgm:pt modelId="{931B17A1-8302-45C4-B96C-46E05829C663}" type="parTrans" cxnId="{BAE4908F-EE00-47B0-BB8D-EB3F8106689C}">
      <dgm:prSet/>
      <dgm:spPr/>
      <dgm:t>
        <a:bodyPr/>
        <a:lstStyle/>
        <a:p>
          <a:endParaRPr lang="en-US" sz="2800"/>
        </a:p>
      </dgm:t>
    </dgm:pt>
    <dgm:pt modelId="{0CFDE6FF-C369-4F40-920A-B6F2D0762618}" type="sibTrans" cxnId="{BAE4908F-EE00-47B0-BB8D-EB3F8106689C}">
      <dgm:prSet/>
      <dgm:spPr/>
      <dgm:t>
        <a:bodyPr/>
        <a:lstStyle/>
        <a:p>
          <a:endParaRPr lang="en-US" sz="2800"/>
        </a:p>
      </dgm:t>
    </dgm:pt>
    <dgm:pt modelId="{1A226DC7-1390-467D-AD4D-528F726BB075}">
      <dgm:prSet phldrT="[Text]" custT="1"/>
      <dgm:spPr/>
      <dgm:t>
        <a:bodyPr/>
        <a:lstStyle/>
        <a:p>
          <a:r>
            <a:rPr lang="en-US" sz="2800" dirty="0">
              <a:solidFill>
                <a:schemeClr val="tx1">
                  <a:lumMod val="75000"/>
                  <a:lumOff val="25000"/>
                </a:schemeClr>
              </a:solidFill>
            </a:rPr>
            <a:t>Initiatives</a:t>
          </a:r>
          <a:r>
            <a:rPr lang="en-US" sz="2800" dirty="0"/>
            <a:t> </a:t>
          </a:r>
        </a:p>
      </dgm:t>
    </dgm:pt>
    <dgm:pt modelId="{8B85BF01-660D-43E1-839D-A8619CBABC91}" type="sibTrans" cxnId="{F7CDA66E-4048-4AD3-8EE9-D536416A5167}">
      <dgm:prSet/>
      <dgm:spPr/>
      <dgm:t>
        <a:bodyPr/>
        <a:lstStyle/>
        <a:p>
          <a:endParaRPr lang="en-US" sz="2800"/>
        </a:p>
      </dgm:t>
    </dgm:pt>
    <dgm:pt modelId="{B72E86BD-2FEB-4AFF-905E-FD4522715F23}" type="parTrans" cxnId="{F7CDA66E-4048-4AD3-8EE9-D536416A5167}">
      <dgm:prSet/>
      <dgm:spPr/>
      <dgm:t>
        <a:bodyPr/>
        <a:lstStyle/>
        <a:p>
          <a:endParaRPr lang="en-US" sz="2800"/>
        </a:p>
      </dgm:t>
    </dgm:pt>
    <dgm:pt modelId="{B7C35116-49B8-48C2-84EC-3E418585EC71}" type="pres">
      <dgm:prSet presAssocID="{914D8B38-83EF-4329-9762-25FCDA29B6FA}" presName="Name0" presStyleCnt="0">
        <dgm:presLayoutVars>
          <dgm:chMax val="4"/>
          <dgm:resizeHandles val="exact"/>
        </dgm:presLayoutVars>
      </dgm:prSet>
      <dgm:spPr/>
    </dgm:pt>
    <dgm:pt modelId="{D791BCB8-7F2E-42D0-BC8C-10C405807AD5}" type="pres">
      <dgm:prSet presAssocID="{914D8B38-83EF-4329-9762-25FCDA29B6FA}" presName="ellipse" presStyleLbl="trBgShp" presStyleIdx="0" presStyleCnt="1"/>
      <dgm:spPr/>
    </dgm:pt>
    <dgm:pt modelId="{C2BA4FB9-A4D2-4CE5-A503-7470D00C30B2}" type="pres">
      <dgm:prSet presAssocID="{914D8B38-83EF-4329-9762-25FCDA29B6FA}" presName="arrow1" presStyleLbl="fgShp" presStyleIdx="0" presStyleCnt="1"/>
      <dgm:spPr/>
    </dgm:pt>
    <dgm:pt modelId="{17ACCA1C-5CFE-402D-8D83-3CDB74C8FA4A}" type="pres">
      <dgm:prSet presAssocID="{914D8B38-83EF-4329-9762-25FCDA29B6FA}" presName="rectangle" presStyleLbl="revTx" presStyleIdx="0" presStyleCnt="1" custScaleY="151879" custLinFactNeighborX="568">
        <dgm:presLayoutVars>
          <dgm:bulletEnabled val="1"/>
        </dgm:presLayoutVars>
      </dgm:prSet>
      <dgm:spPr/>
    </dgm:pt>
    <dgm:pt modelId="{D52640CC-C5FF-457B-9D37-9CA8BC09D36E}" type="pres">
      <dgm:prSet presAssocID="{14A97F0D-18D5-461E-B47C-DE7A9ECEE726}" presName="item1" presStyleLbl="node1" presStyleIdx="0" presStyleCnt="3">
        <dgm:presLayoutVars>
          <dgm:bulletEnabled val="1"/>
        </dgm:presLayoutVars>
      </dgm:prSet>
      <dgm:spPr/>
    </dgm:pt>
    <dgm:pt modelId="{BBBC0F5B-EC23-4012-9BD4-E38DB9EFDB0B}" type="pres">
      <dgm:prSet presAssocID="{0F551F98-7114-4FE3-A7F1-1DE6319FD4E9}" presName="item2" presStyleLbl="node1" presStyleIdx="1" presStyleCnt="3" custScaleX="108526" custScaleY="104295" custLinFactNeighborX="-9434" custLinFactNeighborY="-18282">
        <dgm:presLayoutVars>
          <dgm:bulletEnabled val="1"/>
        </dgm:presLayoutVars>
      </dgm:prSet>
      <dgm:spPr/>
    </dgm:pt>
    <dgm:pt modelId="{1AE5A3D9-2C3D-4D05-8299-99F3A7AE3CBD}" type="pres">
      <dgm:prSet presAssocID="{1A226DC7-1390-467D-AD4D-528F726BB075}" presName="item3" presStyleLbl="node1" presStyleIdx="2" presStyleCnt="3" custLinFactNeighborX="11580" custLinFactNeighborY="-710">
        <dgm:presLayoutVars>
          <dgm:bulletEnabled val="1"/>
        </dgm:presLayoutVars>
      </dgm:prSet>
      <dgm:spPr/>
    </dgm:pt>
    <dgm:pt modelId="{6FC75A4F-A03B-463E-81E1-D9D0796D8A33}" type="pres">
      <dgm:prSet presAssocID="{914D8B38-83EF-4329-9762-25FCDA29B6FA}" presName="funnel" presStyleLbl="trAlignAcc1" presStyleIdx="0" presStyleCnt="1" custLinFactNeighborX="271" custLinFactNeighborY="-403"/>
      <dgm:spPr/>
    </dgm:pt>
  </dgm:ptLst>
  <dgm:cxnLst>
    <dgm:cxn modelId="{ADBBB311-16EE-447F-B7C6-3C1B34947EE4}" type="presOf" srcId="{1A226DC7-1390-467D-AD4D-528F726BB075}" destId="{17ACCA1C-5CFE-402D-8D83-3CDB74C8FA4A}" srcOrd="0" destOrd="0" presId="urn:microsoft.com/office/officeart/2005/8/layout/funnel1"/>
    <dgm:cxn modelId="{F79EAA1B-B731-49A1-8CBD-19D3DFFBB442}" srcId="{914D8B38-83EF-4329-9762-25FCDA29B6FA}" destId="{14A97F0D-18D5-461E-B47C-DE7A9ECEE726}" srcOrd="1" destOrd="0" parTransId="{121C4F22-C30D-42FB-8351-14D4DB1C57FD}" sibTransId="{E1043460-261F-4A92-A251-27C08C98952E}"/>
    <dgm:cxn modelId="{3135A31C-EDF2-4574-8DB9-4DCF7D5562A9}" srcId="{914D8B38-83EF-4329-9762-25FCDA29B6FA}" destId="{6F2D969C-9355-469A-8949-E22FB42FACFE}" srcOrd="0" destOrd="0" parTransId="{5BBCDC43-CD41-44F4-A2D8-35C346186744}" sibTransId="{3B04B4F8-02A1-47D0-9207-1864721871A3}"/>
    <dgm:cxn modelId="{2B5C7D3E-ACA6-42DF-93B3-85906D7D4ADA}" type="presOf" srcId="{14A97F0D-18D5-461E-B47C-DE7A9ECEE726}" destId="{BBBC0F5B-EC23-4012-9BD4-E38DB9EFDB0B}" srcOrd="0" destOrd="0" presId="urn:microsoft.com/office/officeart/2005/8/layout/funnel1"/>
    <dgm:cxn modelId="{F7CDA66E-4048-4AD3-8EE9-D536416A5167}" srcId="{914D8B38-83EF-4329-9762-25FCDA29B6FA}" destId="{1A226DC7-1390-467D-AD4D-528F726BB075}" srcOrd="3" destOrd="0" parTransId="{B72E86BD-2FEB-4AFF-905E-FD4522715F23}" sibTransId="{8B85BF01-660D-43E1-839D-A8619CBABC91}"/>
    <dgm:cxn modelId="{4FFBF658-A6EA-43A4-8FB1-A9BF0CCC2774}" type="presOf" srcId="{914D8B38-83EF-4329-9762-25FCDA29B6FA}" destId="{B7C35116-49B8-48C2-84EC-3E418585EC71}" srcOrd="0" destOrd="0" presId="urn:microsoft.com/office/officeart/2005/8/layout/funnel1"/>
    <dgm:cxn modelId="{BAE4908F-EE00-47B0-BB8D-EB3F8106689C}" srcId="{914D8B38-83EF-4329-9762-25FCDA29B6FA}" destId="{0F551F98-7114-4FE3-A7F1-1DE6319FD4E9}" srcOrd="2" destOrd="0" parTransId="{931B17A1-8302-45C4-B96C-46E05829C663}" sibTransId="{0CFDE6FF-C369-4F40-920A-B6F2D0762618}"/>
    <dgm:cxn modelId="{A4782DC8-E593-4E7C-8F5E-1169D30F6B4B}" type="presOf" srcId="{0F551F98-7114-4FE3-A7F1-1DE6319FD4E9}" destId="{D52640CC-C5FF-457B-9D37-9CA8BC09D36E}" srcOrd="0" destOrd="0" presId="urn:microsoft.com/office/officeart/2005/8/layout/funnel1"/>
    <dgm:cxn modelId="{B48736F1-2ED0-4564-8B2A-BCC432E1DCDD}" type="presOf" srcId="{6F2D969C-9355-469A-8949-E22FB42FACFE}" destId="{1AE5A3D9-2C3D-4D05-8299-99F3A7AE3CBD}" srcOrd="0" destOrd="0" presId="urn:microsoft.com/office/officeart/2005/8/layout/funnel1"/>
    <dgm:cxn modelId="{7633EDDF-A7BA-40F9-89EE-8396C04DC5C1}" type="presParOf" srcId="{B7C35116-49B8-48C2-84EC-3E418585EC71}" destId="{D791BCB8-7F2E-42D0-BC8C-10C405807AD5}" srcOrd="0" destOrd="0" presId="urn:microsoft.com/office/officeart/2005/8/layout/funnel1"/>
    <dgm:cxn modelId="{882AB84E-D833-4BA4-A72E-2A669E37208B}" type="presParOf" srcId="{B7C35116-49B8-48C2-84EC-3E418585EC71}" destId="{C2BA4FB9-A4D2-4CE5-A503-7470D00C30B2}" srcOrd="1" destOrd="0" presId="urn:microsoft.com/office/officeart/2005/8/layout/funnel1"/>
    <dgm:cxn modelId="{C273DA8C-E35D-4D0F-807C-A0DDDBEB191C}" type="presParOf" srcId="{B7C35116-49B8-48C2-84EC-3E418585EC71}" destId="{17ACCA1C-5CFE-402D-8D83-3CDB74C8FA4A}" srcOrd="2" destOrd="0" presId="urn:microsoft.com/office/officeart/2005/8/layout/funnel1"/>
    <dgm:cxn modelId="{3B729A21-0F13-4561-82B0-BD5D711D70B7}" type="presParOf" srcId="{B7C35116-49B8-48C2-84EC-3E418585EC71}" destId="{D52640CC-C5FF-457B-9D37-9CA8BC09D36E}" srcOrd="3" destOrd="0" presId="urn:microsoft.com/office/officeart/2005/8/layout/funnel1"/>
    <dgm:cxn modelId="{D4578690-683E-4686-A9B8-EA513BD6706B}" type="presParOf" srcId="{B7C35116-49B8-48C2-84EC-3E418585EC71}" destId="{BBBC0F5B-EC23-4012-9BD4-E38DB9EFDB0B}" srcOrd="4" destOrd="0" presId="urn:microsoft.com/office/officeart/2005/8/layout/funnel1"/>
    <dgm:cxn modelId="{79B7FC09-9D76-439A-8062-26CD5F51EA54}" type="presParOf" srcId="{B7C35116-49B8-48C2-84EC-3E418585EC71}" destId="{1AE5A3D9-2C3D-4D05-8299-99F3A7AE3CBD}" srcOrd="5" destOrd="0" presId="urn:microsoft.com/office/officeart/2005/8/layout/funnel1"/>
    <dgm:cxn modelId="{E5E721F3-E69A-4312-BAF0-0656B80C0179}" type="presParOf" srcId="{B7C35116-49B8-48C2-84EC-3E418585EC71}" destId="{6FC75A4F-A03B-463E-81E1-D9D0796D8A33}"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5FB13E-9DF9-46D8-82A2-6D8933F5FF49}" type="doc">
      <dgm:prSet loTypeId="urn:microsoft.com/office/officeart/2005/8/layout/chart3" loCatId="cycle" qsTypeId="urn:microsoft.com/office/officeart/2005/8/quickstyle/simple1" qsCatId="simple" csTypeId="urn:microsoft.com/office/officeart/2005/8/colors/accent0_3" csCatId="mainScheme" phldr="1"/>
      <dgm:spPr/>
      <dgm:t>
        <a:bodyPr/>
        <a:lstStyle/>
        <a:p>
          <a:endParaRPr lang="en-US"/>
        </a:p>
      </dgm:t>
    </dgm:pt>
    <dgm:pt modelId="{B904A051-A0B5-4BD9-96D3-1878B879C77F}">
      <dgm:prSet phldrT="[Text]" custT="1"/>
      <dgm:spPr>
        <a:solidFill>
          <a:srgbClr val="00B050"/>
        </a:solidFill>
      </dgm:spPr>
      <dgm:t>
        <a:bodyPr/>
        <a:lstStyle/>
        <a:p>
          <a:r>
            <a:rPr lang="en-US" sz="1600" b="1" dirty="0"/>
            <a:t>Comprehensive</a:t>
          </a:r>
          <a:r>
            <a:rPr lang="en-US" sz="2000" b="1" dirty="0"/>
            <a:t> Local Needs Assessment</a:t>
          </a:r>
        </a:p>
      </dgm:t>
    </dgm:pt>
    <dgm:pt modelId="{4F05BEE6-CE17-4A60-A26D-E94A239CA619}" type="parTrans" cxnId="{9B8AF731-6DBB-405C-90E2-AFCF3BF4F63E}">
      <dgm:prSet/>
      <dgm:spPr/>
      <dgm:t>
        <a:bodyPr/>
        <a:lstStyle/>
        <a:p>
          <a:endParaRPr lang="en-US" sz="4800"/>
        </a:p>
      </dgm:t>
    </dgm:pt>
    <dgm:pt modelId="{C77C6C65-5E61-4315-8608-62276C6935F1}" type="sibTrans" cxnId="{9B8AF731-6DBB-405C-90E2-AFCF3BF4F63E}">
      <dgm:prSet/>
      <dgm:spPr/>
      <dgm:t>
        <a:bodyPr/>
        <a:lstStyle/>
        <a:p>
          <a:endParaRPr lang="en-US" sz="4800"/>
        </a:p>
      </dgm:t>
    </dgm:pt>
    <dgm:pt modelId="{5766E564-7771-453F-B749-503EDC2F3CE8}">
      <dgm:prSet phldrT="[Text]" custT="1"/>
      <dgm:spPr>
        <a:solidFill>
          <a:srgbClr val="FFC000"/>
        </a:solidFill>
      </dgm:spPr>
      <dgm:t>
        <a:bodyPr/>
        <a:lstStyle/>
        <a:p>
          <a:r>
            <a:rPr lang="en-US" sz="2000" b="1" dirty="0"/>
            <a:t>Grant Application</a:t>
          </a:r>
        </a:p>
      </dgm:t>
    </dgm:pt>
    <dgm:pt modelId="{B5AE3BCD-6258-4925-ABFC-4757D5A632F0}" type="parTrans" cxnId="{E2B80420-D7BD-42B9-BDC8-5F3EEB55C195}">
      <dgm:prSet/>
      <dgm:spPr/>
      <dgm:t>
        <a:bodyPr/>
        <a:lstStyle/>
        <a:p>
          <a:endParaRPr lang="en-US" sz="4800"/>
        </a:p>
      </dgm:t>
    </dgm:pt>
    <dgm:pt modelId="{1681E82B-F725-46E7-AA3D-A452E96DC5E5}" type="sibTrans" cxnId="{E2B80420-D7BD-42B9-BDC8-5F3EEB55C195}">
      <dgm:prSet/>
      <dgm:spPr/>
      <dgm:t>
        <a:bodyPr/>
        <a:lstStyle/>
        <a:p>
          <a:endParaRPr lang="en-US" sz="4800"/>
        </a:p>
      </dgm:t>
    </dgm:pt>
    <dgm:pt modelId="{575731D5-28A9-4DAA-92E5-F30366AC5E2C}">
      <dgm:prSet phldrT="[Text]" custT="1"/>
      <dgm:spPr/>
      <dgm:t>
        <a:bodyPr/>
        <a:lstStyle/>
        <a:p>
          <a:r>
            <a:rPr lang="en-US" sz="2000" b="1" dirty="0"/>
            <a:t>Size, Scope &amp; Quality </a:t>
          </a:r>
        </a:p>
        <a:p>
          <a:endParaRPr lang="en-US" sz="1800" b="1" dirty="0"/>
        </a:p>
        <a:p>
          <a:r>
            <a:rPr lang="en-US" sz="1800" b="1" dirty="0"/>
            <a:t>Perkins Checklist</a:t>
          </a:r>
        </a:p>
      </dgm:t>
    </dgm:pt>
    <dgm:pt modelId="{E4C66B7C-DE2D-45D1-AA69-0713AB2D6E69}" type="sibTrans" cxnId="{F625A759-7D48-458F-A85A-62B047B65246}">
      <dgm:prSet/>
      <dgm:spPr/>
      <dgm:t>
        <a:bodyPr/>
        <a:lstStyle/>
        <a:p>
          <a:endParaRPr lang="en-US" sz="4800"/>
        </a:p>
      </dgm:t>
    </dgm:pt>
    <dgm:pt modelId="{C5778779-B8F1-4BE9-9509-C2ACCFC77A1A}" type="parTrans" cxnId="{F625A759-7D48-458F-A85A-62B047B65246}">
      <dgm:prSet/>
      <dgm:spPr/>
      <dgm:t>
        <a:bodyPr/>
        <a:lstStyle/>
        <a:p>
          <a:endParaRPr lang="en-US" sz="4800"/>
        </a:p>
      </dgm:t>
    </dgm:pt>
    <dgm:pt modelId="{6D2E8726-E7C6-4B6E-B585-BD48F5A15C7C}">
      <dgm:prSet phldrT="[Text]" custT="1"/>
      <dgm:spPr>
        <a:solidFill>
          <a:schemeClr val="bg1">
            <a:lumMod val="50000"/>
          </a:schemeClr>
        </a:solidFill>
      </dgm:spPr>
      <dgm:t>
        <a:bodyPr/>
        <a:lstStyle/>
        <a:p>
          <a:r>
            <a:rPr lang="en-US" sz="2000" b="1" dirty="0"/>
            <a:t>Perkins Core Indicators &amp; Targets</a:t>
          </a:r>
        </a:p>
      </dgm:t>
    </dgm:pt>
    <dgm:pt modelId="{36F0CC1F-77EF-48B3-A5E8-099F6F2B6E88}" type="sibTrans" cxnId="{8A34A505-8BA5-42AC-90DD-D63E49446310}">
      <dgm:prSet/>
      <dgm:spPr/>
      <dgm:t>
        <a:bodyPr/>
        <a:lstStyle/>
        <a:p>
          <a:endParaRPr lang="en-US" sz="4800"/>
        </a:p>
      </dgm:t>
    </dgm:pt>
    <dgm:pt modelId="{D86B8F97-5E1E-4BE2-B158-44BAB5A80D09}" type="parTrans" cxnId="{8A34A505-8BA5-42AC-90DD-D63E49446310}">
      <dgm:prSet/>
      <dgm:spPr/>
      <dgm:t>
        <a:bodyPr/>
        <a:lstStyle/>
        <a:p>
          <a:endParaRPr lang="en-US" sz="4800"/>
        </a:p>
      </dgm:t>
    </dgm:pt>
    <dgm:pt modelId="{F6F8AEDF-8985-42BD-B3E0-3F0F50BCB56F}" type="pres">
      <dgm:prSet presAssocID="{3F5FB13E-9DF9-46D8-82A2-6D8933F5FF49}" presName="compositeShape" presStyleCnt="0">
        <dgm:presLayoutVars>
          <dgm:chMax val="7"/>
          <dgm:dir/>
          <dgm:resizeHandles val="exact"/>
        </dgm:presLayoutVars>
      </dgm:prSet>
      <dgm:spPr/>
    </dgm:pt>
    <dgm:pt modelId="{DD3CAC04-8C9D-4442-B7F6-B0671AF4F0CB}" type="pres">
      <dgm:prSet presAssocID="{3F5FB13E-9DF9-46D8-82A2-6D8933F5FF49}" presName="wedge1" presStyleLbl="node1" presStyleIdx="0" presStyleCnt="4" custScaleX="107632" custScaleY="99978"/>
      <dgm:spPr/>
    </dgm:pt>
    <dgm:pt modelId="{A1A23761-FCD7-4EAA-AEFD-0CE35E923EC5}" type="pres">
      <dgm:prSet presAssocID="{3F5FB13E-9DF9-46D8-82A2-6D8933F5FF49}" presName="wedge1Tx" presStyleLbl="node1" presStyleIdx="0" presStyleCnt="4">
        <dgm:presLayoutVars>
          <dgm:chMax val="0"/>
          <dgm:chPref val="0"/>
          <dgm:bulletEnabled val="1"/>
        </dgm:presLayoutVars>
      </dgm:prSet>
      <dgm:spPr/>
    </dgm:pt>
    <dgm:pt modelId="{468012F6-C26B-49D1-BACC-B925A34EAC71}" type="pres">
      <dgm:prSet presAssocID="{3F5FB13E-9DF9-46D8-82A2-6D8933F5FF49}" presName="wedge2" presStyleLbl="node1" presStyleIdx="1" presStyleCnt="4" custScaleX="105712" custScaleY="105638" custLinFactNeighborX="2932" custLinFactNeighborY="1949"/>
      <dgm:spPr/>
    </dgm:pt>
    <dgm:pt modelId="{6F149A3E-17C1-4573-9764-C68AE8786BE4}" type="pres">
      <dgm:prSet presAssocID="{3F5FB13E-9DF9-46D8-82A2-6D8933F5FF49}" presName="wedge2Tx" presStyleLbl="node1" presStyleIdx="1" presStyleCnt="4">
        <dgm:presLayoutVars>
          <dgm:chMax val="0"/>
          <dgm:chPref val="0"/>
          <dgm:bulletEnabled val="1"/>
        </dgm:presLayoutVars>
      </dgm:prSet>
      <dgm:spPr/>
    </dgm:pt>
    <dgm:pt modelId="{EDAF55B0-062B-4933-938B-BCBB27C0CBE5}" type="pres">
      <dgm:prSet presAssocID="{3F5FB13E-9DF9-46D8-82A2-6D8933F5FF49}" presName="wedge3" presStyleLbl="node1" presStyleIdx="2" presStyleCnt="4" custLinFactNeighborX="-2859" custLinFactNeighborY="5987"/>
      <dgm:spPr/>
    </dgm:pt>
    <dgm:pt modelId="{D9928CF6-250D-4EC3-B200-4C460C12B076}" type="pres">
      <dgm:prSet presAssocID="{3F5FB13E-9DF9-46D8-82A2-6D8933F5FF49}" presName="wedge3Tx" presStyleLbl="node1" presStyleIdx="2" presStyleCnt="4">
        <dgm:presLayoutVars>
          <dgm:chMax val="0"/>
          <dgm:chPref val="0"/>
          <dgm:bulletEnabled val="1"/>
        </dgm:presLayoutVars>
      </dgm:prSet>
      <dgm:spPr/>
    </dgm:pt>
    <dgm:pt modelId="{394697DB-98E3-44D7-B62F-6D027D71FD50}" type="pres">
      <dgm:prSet presAssocID="{3F5FB13E-9DF9-46D8-82A2-6D8933F5FF49}" presName="wedge4" presStyleLbl="node1" presStyleIdx="3" presStyleCnt="4"/>
      <dgm:spPr/>
    </dgm:pt>
    <dgm:pt modelId="{567759B1-2AD3-4C05-8BA2-56E70F80DD04}" type="pres">
      <dgm:prSet presAssocID="{3F5FB13E-9DF9-46D8-82A2-6D8933F5FF49}" presName="wedge4Tx" presStyleLbl="node1" presStyleIdx="3" presStyleCnt="4">
        <dgm:presLayoutVars>
          <dgm:chMax val="0"/>
          <dgm:chPref val="0"/>
          <dgm:bulletEnabled val="1"/>
        </dgm:presLayoutVars>
      </dgm:prSet>
      <dgm:spPr/>
    </dgm:pt>
  </dgm:ptLst>
  <dgm:cxnLst>
    <dgm:cxn modelId="{8A34A505-8BA5-42AC-90DD-D63E49446310}" srcId="{3F5FB13E-9DF9-46D8-82A2-6D8933F5FF49}" destId="{6D2E8726-E7C6-4B6E-B585-BD48F5A15C7C}" srcOrd="3" destOrd="0" parTransId="{D86B8F97-5E1E-4BE2-B158-44BAB5A80D09}" sibTransId="{36F0CC1F-77EF-48B3-A5E8-099F6F2B6E88}"/>
    <dgm:cxn modelId="{DADAAD0C-F65A-46C0-B857-42982EBFA56E}" type="presOf" srcId="{5766E564-7771-453F-B749-503EDC2F3CE8}" destId="{EDAF55B0-062B-4933-938B-BCBB27C0CBE5}" srcOrd="0" destOrd="0" presId="urn:microsoft.com/office/officeart/2005/8/layout/chart3"/>
    <dgm:cxn modelId="{6221D11A-E23B-4AE6-92CE-1FD242D8909F}" type="presOf" srcId="{3F5FB13E-9DF9-46D8-82A2-6D8933F5FF49}" destId="{F6F8AEDF-8985-42BD-B3E0-3F0F50BCB56F}" srcOrd="0" destOrd="0" presId="urn:microsoft.com/office/officeart/2005/8/layout/chart3"/>
    <dgm:cxn modelId="{E2B80420-D7BD-42B9-BDC8-5F3EEB55C195}" srcId="{3F5FB13E-9DF9-46D8-82A2-6D8933F5FF49}" destId="{5766E564-7771-453F-B749-503EDC2F3CE8}" srcOrd="2" destOrd="0" parTransId="{B5AE3BCD-6258-4925-ABFC-4757D5A632F0}" sibTransId="{1681E82B-F725-46E7-AA3D-A452E96DC5E5}"/>
    <dgm:cxn modelId="{9B8AF731-6DBB-405C-90E2-AFCF3BF4F63E}" srcId="{3F5FB13E-9DF9-46D8-82A2-6D8933F5FF49}" destId="{B904A051-A0B5-4BD9-96D3-1878B879C77F}" srcOrd="1" destOrd="0" parTransId="{4F05BEE6-CE17-4A60-A26D-E94A239CA619}" sibTransId="{C77C6C65-5E61-4315-8608-62276C6935F1}"/>
    <dgm:cxn modelId="{8C40F76D-AF9E-4832-A322-35E4A39B6EF0}" type="presOf" srcId="{5766E564-7771-453F-B749-503EDC2F3CE8}" destId="{D9928CF6-250D-4EC3-B200-4C460C12B076}" srcOrd="1" destOrd="0" presId="urn:microsoft.com/office/officeart/2005/8/layout/chart3"/>
    <dgm:cxn modelId="{F625A759-7D48-458F-A85A-62B047B65246}" srcId="{3F5FB13E-9DF9-46D8-82A2-6D8933F5FF49}" destId="{575731D5-28A9-4DAA-92E5-F30366AC5E2C}" srcOrd="0" destOrd="0" parTransId="{C5778779-B8F1-4BE9-9509-C2ACCFC77A1A}" sibTransId="{E4C66B7C-DE2D-45D1-AA69-0713AB2D6E69}"/>
    <dgm:cxn modelId="{2DBC7288-291F-435B-8116-91C078875A2B}" type="presOf" srcId="{6D2E8726-E7C6-4B6E-B585-BD48F5A15C7C}" destId="{394697DB-98E3-44D7-B62F-6D027D71FD50}" srcOrd="0" destOrd="0" presId="urn:microsoft.com/office/officeart/2005/8/layout/chart3"/>
    <dgm:cxn modelId="{7B6C3B8D-A173-4154-B48F-3C24E969B951}" type="presOf" srcId="{B904A051-A0B5-4BD9-96D3-1878B879C77F}" destId="{6F149A3E-17C1-4573-9764-C68AE8786BE4}" srcOrd="1" destOrd="0" presId="urn:microsoft.com/office/officeart/2005/8/layout/chart3"/>
    <dgm:cxn modelId="{52DEB8C6-4EF4-41AC-B500-84D90BF72DAF}" type="presOf" srcId="{575731D5-28A9-4DAA-92E5-F30366AC5E2C}" destId="{DD3CAC04-8C9D-4442-B7F6-B0671AF4F0CB}" srcOrd="0" destOrd="0" presId="urn:microsoft.com/office/officeart/2005/8/layout/chart3"/>
    <dgm:cxn modelId="{41478AC7-61FE-4076-93B2-605678F6C146}" type="presOf" srcId="{575731D5-28A9-4DAA-92E5-F30366AC5E2C}" destId="{A1A23761-FCD7-4EAA-AEFD-0CE35E923EC5}" srcOrd="1" destOrd="0" presId="urn:microsoft.com/office/officeart/2005/8/layout/chart3"/>
    <dgm:cxn modelId="{A3BFAAC7-FC12-498E-A9FB-41A6E08EC7D2}" type="presOf" srcId="{B904A051-A0B5-4BD9-96D3-1878B879C77F}" destId="{468012F6-C26B-49D1-BACC-B925A34EAC71}" srcOrd="0" destOrd="0" presId="urn:microsoft.com/office/officeart/2005/8/layout/chart3"/>
    <dgm:cxn modelId="{511F77DA-5162-4345-851D-593A9541B796}" type="presOf" srcId="{6D2E8726-E7C6-4B6E-B585-BD48F5A15C7C}" destId="{567759B1-2AD3-4C05-8BA2-56E70F80DD04}" srcOrd="1" destOrd="0" presId="urn:microsoft.com/office/officeart/2005/8/layout/chart3"/>
    <dgm:cxn modelId="{5C6E6396-3AB2-416D-B494-523E3E55D36C}" type="presParOf" srcId="{F6F8AEDF-8985-42BD-B3E0-3F0F50BCB56F}" destId="{DD3CAC04-8C9D-4442-B7F6-B0671AF4F0CB}" srcOrd="0" destOrd="0" presId="urn:microsoft.com/office/officeart/2005/8/layout/chart3"/>
    <dgm:cxn modelId="{D8E5EDED-0367-42C9-B1B3-6C72303B2703}" type="presParOf" srcId="{F6F8AEDF-8985-42BD-B3E0-3F0F50BCB56F}" destId="{A1A23761-FCD7-4EAA-AEFD-0CE35E923EC5}" srcOrd="1" destOrd="0" presId="urn:microsoft.com/office/officeart/2005/8/layout/chart3"/>
    <dgm:cxn modelId="{CF063B2A-9A37-4218-A86F-14406CCD7FA1}" type="presParOf" srcId="{F6F8AEDF-8985-42BD-B3E0-3F0F50BCB56F}" destId="{468012F6-C26B-49D1-BACC-B925A34EAC71}" srcOrd="2" destOrd="0" presId="urn:microsoft.com/office/officeart/2005/8/layout/chart3"/>
    <dgm:cxn modelId="{F0F87F73-9F6E-4058-AC34-D002C24950DA}" type="presParOf" srcId="{F6F8AEDF-8985-42BD-B3E0-3F0F50BCB56F}" destId="{6F149A3E-17C1-4573-9764-C68AE8786BE4}" srcOrd="3" destOrd="0" presId="urn:microsoft.com/office/officeart/2005/8/layout/chart3"/>
    <dgm:cxn modelId="{774C0BC6-B0C8-4066-BC69-6D7D1EAFEAEB}" type="presParOf" srcId="{F6F8AEDF-8985-42BD-B3E0-3F0F50BCB56F}" destId="{EDAF55B0-062B-4933-938B-BCBB27C0CBE5}" srcOrd="4" destOrd="0" presId="urn:microsoft.com/office/officeart/2005/8/layout/chart3"/>
    <dgm:cxn modelId="{84A35C43-22DB-4D67-AC9E-337FADBB9080}" type="presParOf" srcId="{F6F8AEDF-8985-42BD-B3E0-3F0F50BCB56F}" destId="{D9928CF6-250D-4EC3-B200-4C460C12B076}" srcOrd="5" destOrd="0" presId="urn:microsoft.com/office/officeart/2005/8/layout/chart3"/>
    <dgm:cxn modelId="{C100D4A2-1656-4192-9183-1ACCAE37AF94}" type="presParOf" srcId="{F6F8AEDF-8985-42BD-B3E0-3F0F50BCB56F}" destId="{394697DB-98E3-44D7-B62F-6D027D71FD50}" srcOrd="6" destOrd="0" presId="urn:microsoft.com/office/officeart/2005/8/layout/chart3"/>
    <dgm:cxn modelId="{4D5EE5AB-DF85-49DB-98BD-F46A399F6968}" type="presParOf" srcId="{F6F8AEDF-8985-42BD-B3E0-3F0F50BCB56F}" destId="{567759B1-2AD3-4C05-8BA2-56E70F80DD04}" srcOrd="7"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3B9825-7520-4595-B395-95824FAB3684}" type="doc">
      <dgm:prSet loTypeId="urn:microsoft.com/office/officeart/2005/8/layout/hProcess6" loCatId="process" qsTypeId="urn:microsoft.com/office/officeart/2005/8/quickstyle/simple1" qsCatId="simple" csTypeId="urn:microsoft.com/office/officeart/2005/8/colors/accent0_3" csCatId="mainScheme" phldr="1"/>
      <dgm:spPr/>
    </dgm:pt>
    <dgm:pt modelId="{02108AE3-FDBE-4CD6-B0CC-07F2E3F926CD}">
      <dgm:prSet phldrT="[Text]" custT="1"/>
      <dgm:spPr/>
      <dgm:t>
        <a:bodyPr/>
        <a:lstStyle/>
        <a:p>
          <a:r>
            <a:rPr lang="en-US" sz="1000" dirty="0"/>
            <a:t>Draft 1</a:t>
          </a:r>
        </a:p>
        <a:p>
          <a:r>
            <a:rPr lang="en-US" sz="1000" dirty="0"/>
            <a:t>Oct 2019</a:t>
          </a:r>
        </a:p>
      </dgm:t>
    </dgm:pt>
    <dgm:pt modelId="{236836FE-FF65-4B2B-899D-F2C9ACA63505}" type="parTrans" cxnId="{1FB08836-F889-4A07-960D-866B5B1414FC}">
      <dgm:prSet/>
      <dgm:spPr/>
      <dgm:t>
        <a:bodyPr/>
        <a:lstStyle/>
        <a:p>
          <a:endParaRPr lang="en-US"/>
        </a:p>
      </dgm:t>
    </dgm:pt>
    <dgm:pt modelId="{4FBD0228-CA66-4297-B6D5-58EFA6DDC5F2}" type="sibTrans" cxnId="{1FB08836-F889-4A07-960D-866B5B1414FC}">
      <dgm:prSet/>
      <dgm:spPr/>
      <dgm:t>
        <a:bodyPr/>
        <a:lstStyle/>
        <a:p>
          <a:endParaRPr lang="en-US"/>
        </a:p>
      </dgm:t>
    </dgm:pt>
    <dgm:pt modelId="{A5A1A3E9-5AEA-4CEF-A183-CE5FC8A96750}">
      <dgm:prSet phldrT="[Text]" custT="1"/>
      <dgm:spPr/>
      <dgm:t>
        <a:bodyPr/>
        <a:lstStyle/>
        <a:p>
          <a:r>
            <a:rPr lang="en-US" sz="1000" dirty="0"/>
            <a:t>Draft 2</a:t>
          </a:r>
        </a:p>
        <a:p>
          <a:r>
            <a:rPr lang="en-US" sz="1000" dirty="0"/>
            <a:t>Dec/</a:t>
          </a:r>
        </a:p>
        <a:p>
          <a:r>
            <a:rPr lang="en-US" sz="1000" dirty="0"/>
            <a:t>Jan</a:t>
          </a:r>
        </a:p>
      </dgm:t>
    </dgm:pt>
    <dgm:pt modelId="{00E26B8F-56EB-41F2-82E5-3F10ECDAC1AE}" type="parTrans" cxnId="{5857C4BC-08BA-4699-94EA-B024D1C44858}">
      <dgm:prSet/>
      <dgm:spPr/>
      <dgm:t>
        <a:bodyPr/>
        <a:lstStyle/>
        <a:p>
          <a:endParaRPr lang="en-US"/>
        </a:p>
      </dgm:t>
    </dgm:pt>
    <dgm:pt modelId="{DE48D287-83C0-4E06-BBC7-0ED6FD42D6FE}" type="sibTrans" cxnId="{5857C4BC-08BA-4699-94EA-B024D1C44858}">
      <dgm:prSet/>
      <dgm:spPr/>
      <dgm:t>
        <a:bodyPr/>
        <a:lstStyle/>
        <a:p>
          <a:endParaRPr lang="en-US"/>
        </a:p>
      </dgm:t>
    </dgm:pt>
    <dgm:pt modelId="{49E02473-3618-414F-B554-9ECD5AF3DC05}">
      <dgm:prSet custT="1"/>
      <dgm:spPr/>
      <dgm:t>
        <a:bodyPr/>
        <a:lstStyle/>
        <a:p>
          <a:r>
            <a:rPr lang="en-US" sz="1000" dirty="0"/>
            <a:t>Draft 3</a:t>
          </a:r>
        </a:p>
        <a:p>
          <a:r>
            <a:rPr lang="en-US" sz="1000" dirty="0"/>
            <a:t>Feb 2020</a:t>
          </a:r>
        </a:p>
      </dgm:t>
    </dgm:pt>
    <dgm:pt modelId="{C81D6055-7E7E-4D25-B30A-BCD4B6F94FB6}" type="parTrans" cxnId="{F9AA10A2-EF62-4624-8262-82A45EA47A5B}">
      <dgm:prSet/>
      <dgm:spPr/>
      <dgm:t>
        <a:bodyPr/>
        <a:lstStyle/>
        <a:p>
          <a:endParaRPr lang="en-US"/>
        </a:p>
      </dgm:t>
    </dgm:pt>
    <dgm:pt modelId="{7F5561E3-66E0-4CC4-934C-B4851510CF22}" type="sibTrans" cxnId="{F9AA10A2-EF62-4624-8262-82A45EA47A5B}">
      <dgm:prSet/>
      <dgm:spPr/>
      <dgm:t>
        <a:bodyPr/>
        <a:lstStyle/>
        <a:p>
          <a:endParaRPr lang="en-US"/>
        </a:p>
      </dgm:t>
    </dgm:pt>
    <dgm:pt modelId="{CA56322A-8667-4CF0-B0C3-14161827EBA4}">
      <dgm:prSet/>
      <dgm:spPr/>
      <dgm:t>
        <a:bodyPr/>
        <a:lstStyle/>
        <a:p>
          <a:r>
            <a:rPr lang="en-US" dirty="0"/>
            <a:t>Final Mar/Apr 2020</a:t>
          </a:r>
        </a:p>
      </dgm:t>
    </dgm:pt>
    <dgm:pt modelId="{65AB7BAB-B9DF-4060-B724-37FFE569795F}" type="parTrans" cxnId="{61497904-9071-485D-B9BB-0F4850396BCE}">
      <dgm:prSet/>
      <dgm:spPr/>
      <dgm:t>
        <a:bodyPr/>
        <a:lstStyle/>
        <a:p>
          <a:endParaRPr lang="en-US"/>
        </a:p>
      </dgm:t>
    </dgm:pt>
    <dgm:pt modelId="{64C5DCB4-0B26-48E2-ABC6-849383E23B18}" type="sibTrans" cxnId="{61497904-9071-485D-B9BB-0F4850396BCE}">
      <dgm:prSet/>
      <dgm:spPr/>
      <dgm:t>
        <a:bodyPr/>
        <a:lstStyle/>
        <a:p>
          <a:endParaRPr lang="en-US"/>
        </a:p>
      </dgm:t>
    </dgm:pt>
    <dgm:pt modelId="{7BA19E63-A508-4F41-8BDA-281EBA18F7A9}">
      <dgm:prSet/>
      <dgm:spPr/>
      <dgm:t>
        <a:bodyPr/>
        <a:lstStyle/>
        <a:p>
          <a:r>
            <a:rPr lang="en-US" dirty="0"/>
            <a:t>Collaborate</a:t>
          </a:r>
        </a:p>
      </dgm:t>
    </dgm:pt>
    <dgm:pt modelId="{CB9D7BAD-6406-4104-8C75-283EEC0C675A}" type="parTrans" cxnId="{553212FF-1DA1-410C-BEA6-1BD91FB925EF}">
      <dgm:prSet/>
      <dgm:spPr/>
      <dgm:t>
        <a:bodyPr/>
        <a:lstStyle/>
        <a:p>
          <a:endParaRPr lang="en-US"/>
        </a:p>
      </dgm:t>
    </dgm:pt>
    <dgm:pt modelId="{CBC4E3F7-4E39-4BC9-A542-FC931DA9DCD1}" type="sibTrans" cxnId="{553212FF-1DA1-410C-BEA6-1BD91FB925EF}">
      <dgm:prSet/>
      <dgm:spPr/>
      <dgm:t>
        <a:bodyPr/>
        <a:lstStyle/>
        <a:p>
          <a:endParaRPr lang="en-US"/>
        </a:p>
      </dgm:t>
    </dgm:pt>
    <dgm:pt modelId="{9C257909-0723-4D4E-B402-8046AEC9ED7C}">
      <dgm:prSet/>
      <dgm:spPr/>
      <dgm:t>
        <a:bodyPr/>
        <a:lstStyle/>
        <a:p>
          <a:r>
            <a:rPr lang="en-US" dirty="0"/>
            <a:t>Submit to US ED</a:t>
          </a:r>
        </a:p>
      </dgm:t>
    </dgm:pt>
    <dgm:pt modelId="{D0F42221-D036-4D78-B48B-E58D661C40AC}" type="sibTrans" cxnId="{BA674202-C69F-4D15-B3D7-BBFDB18A4903}">
      <dgm:prSet/>
      <dgm:spPr/>
      <dgm:t>
        <a:bodyPr/>
        <a:lstStyle/>
        <a:p>
          <a:endParaRPr lang="en-US"/>
        </a:p>
      </dgm:t>
    </dgm:pt>
    <dgm:pt modelId="{F1388659-B7B0-4F3F-A11D-43F8465FB41D}" type="parTrans" cxnId="{BA674202-C69F-4D15-B3D7-BBFDB18A4903}">
      <dgm:prSet/>
      <dgm:spPr/>
      <dgm:t>
        <a:bodyPr/>
        <a:lstStyle/>
        <a:p>
          <a:endParaRPr lang="en-US"/>
        </a:p>
      </dgm:t>
    </dgm:pt>
    <dgm:pt modelId="{0BB54486-178F-416B-83C7-968B3F29C7C0}">
      <dgm:prSet phldrT="[Text]"/>
      <dgm:spPr/>
      <dgm:t>
        <a:bodyPr/>
        <a:lstStyle/>
        <a:p>
          <a:r>
            <a:rPr lang="en-US" dirty="0"/>
            <a:t>To date</a:t>
          </a:r>
        </a:p>
      </dgm:t>
    </dgm:pt>
    <dgm:pt modelId="{440EB20E-EB25-445F-B146-6BE5A8946AD3}" type="sibTrans" cxnId="{51824BB0-7D2C-457D-92B7-23C2DA54F8A9}">
      <dgm:prSet/>
      <dgm:spPr/>
      <dgm:t>
        <a:bodyPr/>
        <a:lstStyle/>
        <a:p>
          <a:endParaRPr lang="en-US"/>
        </a:p>
      </dgm:t>
    </dgm:pt>
    <dgm:pt modelId="{CD257FC5-E307-4512-AA76-D0AC0FFE8D7D}" type="parTrans" cxnId="{51824BB0-7D2C-457D-92B7-23C2DA54F8A9}">
      <dgm:prSet/>
      <dgm:spPr/>
      <dgm:t>
        <a:bodyPr/>
        <a:lstStyle/>
        <a:p>
          <a:endParaRPr lang="en-US"/>
        </a:p>
      </dgm:t>
    </dgm:pt>
    <dgm:pt modelId="{5EC504F7-147B-41DF-8F4F-5FBB61C76E8A}">
      <dgm:prSet/>
      <dgm:spPr/>
      <dgm:t>
        <a:bodyPr/>
        <a:lstStyle/>
        <a:p>
          <a:r>
            <a:rPr lang="en-US" dirty="0"/>
            <a:t>Share highlights &amp; plan</a:t>
          </a:r>
        </a:p>
      </dgm:t>
    </dgm:pt>
    <dgm:pt modelId="{1DE52571-E8BA-4FDA-82F3-E0E25454FC9A}" type="parTrans" cxnId="{6B9BB7FF-602E-4138-BC3C-A236866C7AA1}">
      <dgm:prSet/>
      <dgm:spPr/>
      <dgm:t>
        <a:bodyPr/>
        <a:lstStyle/>
        <a:p>
          <a:endParaRPr lang="en-US"/>
        </a:p>
      </dgm:t>
    </dgm:pt>
    <dgm:pt modelId="{07EF376B-AF69-42C5-9BCE-FDA9A11CC219}" type="sibTrans" cxnId="{6B9BB7FF-602E-4138-BC3C-A236866C7AA1}">
      <dgm:prSet/>
      <dgm:spPr/>
      <dgm:t>
        <a:bodyPr/>
        <a:lstStyle/>
        <a:p>
          <a:endParaRPr lang="en-US"/>
        </a:p>
      </dgm:t>
    </dgm:pt>
    <dgm:pt modelId="{ADFDB71F-1686-4C4A-9303-33CF1ADFC5E1}">
      <dgm:prSet/>
      <dgm:spPr/>
      <dgm:t>
        <a:bodyPr/>
        <a:lstStyle/>
        <a:p>
          <a:r>
            <a:rPr lang="en-US"/>
            <a:t>Share highlights &amp; plan</a:t>
          </a:r>
        </a:p>
      </dgm:t>
    </dgm:pt>
    <dgm:pt modelId="{7A1F8603-C0B0-4C98-9B0E-5B9BADF70708}" type="parTrans" cxnId="{F6486ABB-E60A-45EF-98EC-06010AA716D6}">
      <dgm:prSet/>
      <dgm:spPr/>
      <dgm:t>
        <a:bodyPr/>
        <a:lstStyle/>
        <a:p>
          <a:endParaRPr lang="en-US"/>
        </a:p>
      </dgm:t>
    </dgm:pt>
    <dgm:pt modelId="{0787A662-B485-410C-AE79-9C865146ADA1}" type="sibTrans" cxnId="{F6486ABB-E60A-45EF-98EC-06010AA716D6}">
      <dgm:prSet/>
      <dgm:spPr/>
      <dgm:t>
        <a:bodyPr/>
        <a:lstStyle/>
        <a:p>
          <a:endParaRPr lang="en-US"/>
        </a:p>
      </dgm:t>
    </dgm:pt>
    <dgm:pt modelId="{CDD90D57-ABDB-4539-9376-90BBF4190211}">
      <dgm:prSet/>
      <dgm:spPr/>
      <dgm:t>
        <a:bodyPr/>
        <a:lstStyle/>
        <a:p>
          <a:r>
            <a:rPr lang="en-US" dirty="0"/>
            <a:t>Deliver to Gov.</a:t>
          </a:r>
        </a:p>
      </dgm:t>
    </dgm:pt>
    <dgm:pt modelId="{CA59B131-95BF-4E87-8C93-4DE446AECEC1}" type="parTrans" cxnId="{E79C53F2-769B-4BBC-BB96-3660A9632C30}">
      <dgm:prSet/>
      <dgm:spPr/>
      <dgm:t>
        <a:bodyPr/>
        <a:lstStyle/>
        <a:p>
          <a:endParaRPr lang="en-US"/>
        </a:p>
      </dgm:t>
    </dgm:pt>
    <dgm:pt modelId="{86D85A1A-6A97-4D69-A1F3-40CFAD80A2A3}" type="sibTrans" cxnId="{E79C53F2-769B-4BBC-BB96-3660A9632C30}">
      <dgm:prSet/>
      <dgm:spPr/>
      <dgm:t>
        <a:bodyPr/>
        <a:lstStyle/>
        <a:p>
          <a:endParaRPr lang="en-US"/>
        </a:p>
      </dgm:t>
    </dgm:pt>
    <dgm:pt modelId="{8D0512E6-2817-4E2C-8C6A-E1A46CBBDAFA}" type="pres">
      <dgm:prSet presAssocID="{9D3B9825-7520-4595-B395-95824FAB3684}" presName="theList" presStyleCnt="0">
        <dgm:presLayoutVars>
          <dgm:dir/>
          <dgm:animLvl val="lvl"/>
          <dgm:resizeHandles val="exact"/>
        </dgm:presLayoutVars>
      </dgm:prSet>
      <dgm:spPr/>
    </dgm:pt>
    <dgm:pt modelId="{12DF8CE1-E728-4D8E-9444-684AA384FADB}" type="pres">
      <dgm:prSet presAssocID="{0BB54486-178F-416B-83C7-968B3F29C7C0}" presName="compNode" presStyleCnt="0"/>
      <dgm:spPr/>
    </dgm:pt>
    <dgm:pt modelId="{C9487332-2848-41AE-9F5B-CB32DBB4F7CE}" type="pres">
      <dgm:prSet presAssocID="{0BB54486-178F-416B-83C7-968B3F29C7C0}" presName="noGeometry" presStyleCnt="0"/>
      <dgm:spPr/>
    </dgm:pt>
    <dgm:pt modelId="{715A1472-A506-4D2B-91E9-82885EC57FAD}" type="pres">
      <dgm:prSet presAssocID="{0BB54486-178F-416B-83C7-968B3F29C7C0}" presName="childTextVisible" presStyleLbl="bgAccFollowNode1" presStyleIdx="0" presStyleCnt="5">
        <dgm:presLayoutVars>
          <dgm:bulletEnabled val="1"/>
        </dgm:presLayoutVars>
      </dgm:prSet>
      <dgm:spPr/>
    </dgm:pt>
    <dgm:pt modelId="{F5D2AB73-26C2-4A03-9AF7-B6C98CC8307A}" type="pres">
      <dgm:prSet presAssocID="{0BB54486-178F-416B-83C7-968B3F29C7C0}" presName="childTextHidden" presStyleLbl="bgAccFollowNode1" presStyleIdx="0" presStyleCnt="5"/>
      <dgm:spPr/>
    </dgm:pt>
    <dgm:pt modelId="{8505F96F-9245-401E-9250-D2158B7F4035}" type="pres">
      <dgm:prSet presAssocID="{0BB54486-178F-416B-83C7-968B3F29C7C0}" presName="parentText" presStyleLbl="node1" presStyleIdx="0" presStyleCnt="5">
        <dgm:presLayoutVars>
          <dgm:chMax val="1"/>
          <dgm:bulletEnabled val="1"/>
        </dgm:presLayoutVars>
      </dgm:prSet>
      <dgm:spPr/>
    </dgm:pt>
    <dgm:pt modelId="{B13710CE-3F67-49C9-AFF2-FCBCE1FB7501}" type="pres">
      <dgm:prSet presAssocID="{0BB54486-178F-416B-83C7-968B3F29C7C0}" presName="aSpace" presStyleCnt="0"/>
      <dgm:spPr/>
    </dgm:pt>
    <dgm:pt modelId="{83700370-E8BF-462C-B082-C5EB54817F02}" type="pres">
      <dgm:prSet presAssocID="{02108AE3-FDBE-4CD6-B0CC-07F2E3F926CD}" presName="compNode" presStyleCnt="0"/>
      <dgm:spPr/>
    </dgm:pt>
    <dgm:pt modelId="{26C1A247-051C-4B5D-B515-BE790997B2EA}" type="pres">
      <dgm:prSet presAssocID="{02108AE3-FDBE-4CD6-B0CC-07F2E3F926CD}" presName="noGeometry" presStyleCnt="0"/>
      <dgm:spPr/>
    </dgm:pt>
    <dgm:pt modelId="{C4EED822-262B-4B9E-9637-A7AED398DB89}" type="pres">
      <dgm:prSet presAssocID="{02108AE3-FDBE-4CD6-B0CC-07F2E3F926CD}" presName="childTextVisible" presStyleLbl="bgAccFollowNode1" presStyleIdx="1" presStyleCnt="5">
        <dgm:presLayoutVars>
          <dgm:bulletEnabled val="1"/>
        </dgm:presLayoutVars>
      </dgm:prSet>
      <dgm:spPr/>
    </dgm:pt>
    <dgm:pt modelId="{E2481896-A588-4844-93D0-D457672F16CE}" type="pres">
      <dgm:prSet presAssocID="{02108AE3-FDBE-4CD6-B0CC-07F2E3F926CD}" presName="childTextHidden" presStyleLbl="bgAccFollowNode1" presStyleIdx="1" presStyleCnt="5"/>
      <dgm:spPr/>
    </dgm:pt>
    <dgm:pt modelId="{398D3856-ECAB-4970-B519-EEBF7BBEA034}" type="pres">
      <dgm:prSet presAssocID="{02108AE3-FDBE-4CD6-B0CC-07F2E3F926CD}" presName="parentText" presStyleLbl="node1" presStyleIdx="1" presStyleCnt="5">
        <dgm:presLayoutVars>
          <dgm:chMax val="1"/>
          <dgm:bulletEnabled val="1"/>
        </dgm:presLayoutVars>
      </dgm:prSet>
      <dgm:spPr/>
    </dgm:pt>
    <dgm:pt modelId="{A085E5DE-3969-46DC-8582-2ABF5C597B28}" type="pres">
      <dgm:prSet presAssocID="{02108AE3-FDBE-4CD6-B0CC-07F2E3F926CD}" presName="aSpace" presStyleCnt="0"/>
      <dgm:spPr/>
    </dgm:pt>
    <dgm:pt modelId="{EAC5F296-3171-4765-9781-EAE3AFA542DF}" type="pres">
      <dgm:prSet presAssocID="{A5A1A3E9-5AEA-4CEF-A183-CE5FC8A96750}" presName="compNode" presStyleCnt="0"/>
      <dgm:spPr/>
    </dgm:pt>
    <dgm:pt modelId="{30103DD0-3D9E-4074-85BA-112EC1C6D0A3}" type="pres">
      <dgm:prSet presAssocID="{A5A1A3E9-5AEA-4CEF-A183-CE5FC8A96750}" presName="noGeometry" presStyleCnt="0"/>
      <dgm:spPr/>
    </dgm:pt>
    <dgm:pt modelId="{140B7F34-8478-4F2B-9692-EAAE46E38924}" type="pres">
      <dgm:prSet presAssocID="{A5A1A3E9-5AEA-4CEF-A183-CE5FC8A96750}" presName="childTextVisible" presStyleLbl="bgAccFollowNode1" presStyleIdx="2" presStyleCnt="5">
        <dgm:presLayoutVars>
          <dgm:bulletEnabled val="1"/>
        </dgm:presLayoutVars>
      </dgm:prSet>
      <dgm:spPr/>
    </dgm:pt>
    <dgm:pt modelId="{460C31C2-B86A-4BE3-9B36-807C2BBB792B}" type="pres">
      <dgm:prSet presAssocID="{A5A1A3E9-5AEA-4CEF-A183-CE5FC8A96750}" presName="childTextHidden" presStyleLbl="bgAccFollowNode1" presStyleIdx="2" presStyleCnt="5"/>
      <dgm:spPr/>
    </dgm:pt>
    <dgm:pt modelId="{ADE82114-3B5E-4D2A-B585-0C817F29F74C}" type="pres">
      <dgm:prSet presAssocID="{A5A1A3E9-5AEA-4CEF-A183-CE5FC8A96750}" presName="parentText" presStyleLbl="node1" presStyleIdx="2" presStyleCnt="5">
        <dgm:presLayoutVars>
          <dgm:chMax val="1"/>
          <dgm:bulletEnabled val="1"/>
        </dgm:presLayoutVars>
      </dgm:prSet>
      <dgm:spPr/>
    </dgm:pt>
    <dgm:pt modelId="{164E4966-C521-4059-8385-D1D896921D38}" type="pres">
      <dgm:prSet presAssocID="{A5A1A3E9-5AEA-4CEF-A183-CE5FC8A96750}" presName="aSpace" presStyleCnt="0"/>
      <dgm:spPr/>
    </dgm:pt>
    <dgm:pt modelId="{D996A0D3-0F1C-4648-8610-7E9B9CE375DE}" type="pres">
      <dgm:prSet presAssocID="{49E02473-3618-414F-B554-9ECD5AF3DC05}" presName="compNode" presStyleCnt="0"/>
      <dgm:spPr/>
    </dgm:pt>
    <dgm:pt modelId="{4D98A9C0-A6BC-4FFA-899F-55720DE637BA}" type="pres">
      <dgm:prSet presAssocID="{49E02473-3618-414F-B554-9ECD5AF3DC05}" presName="noGeometry" presStyleCnt="0"/>
      <dgm:spPr/>
    </dgm:pt>
    <dgm:pt modelId="{2CB38325-0E55-46A2-8444-846B3A3F1658}" type="pres">
      <dgm:prSet presAssocID="{49E02473-3618-414F-B554-9ECD5AF3DC05}" presName="childTextVisible" presStyleLbl="bgAccFollowNode1" presStyleIdx="3" presStyleCnt="5">
        <dgm:presLayoutVars>
          <dgm:bulletEnabled val="1"/>
        </dgm:presLayoutVars>
      </dgm:prSet>
      <dgm:spPr/>
    </dgm:pt>
    <dgm:pt modelId="{A8499AA1-822B-452E-8E82-E50224DA30A0}" type="pres">
      <dgm:prSet presAssocID="{49E02473-3618-414F-B554-9ECD5AF3DC05}" presName="childTextHidden" presStyleLbl="bgAccFollowNode1" presStyleIdx="3" presStyleCnt="5"/>
      <dgm:spPr/>
    </dgm:pt>
    <dgm:pt modelId="{65136994-5B3C-427E-A3A7-486E721CE587}" type="pres">
      <dgm:prSet presAssocID="{49E02473-3618-414F-B554-9ECD5AF3DC05}" presName="parentText" presStyleLbl="node1" presStyleIdx="3" presStyleCnt="5">
        <dgm:presLayoutVars>
          <dgm:chMax val="1"/>
          <dgm:bulletEnabled val="1"/>
        </dgm:presLayoutVars>
      </dgm:prSet>
      <dgm:spPr/>
    </dgm:pt>
    <dgm:pt modelId="{6FF6C3E2-7581-407F-BA0B-204F8A46307F}" type="pres">
      <dgm:prSet presAssocID="{49E02473-3618-414F-B554-9ECD5AF3DC05}" presName="aSpace" presStyleCnt="0"/>
      <dgm:spPr/>
    </dgm:pt>
    <dgm:pt modelId="{4212B97F-F3BF-47C4-8FF1-06E6EDF57B52}" type="pres">
      <dgm:prSet presAssocID="{CA56322A-8667-4CF0-B0C3-14161827EBA4}" presName="compNode" presStyleCnt="0"/>
      <dgm:spPr/>
    </dgm:pt>
    <dgm:pt modelId="{88391E1E-DD2E-425C-8C28-EE6EA973E735}" type="pres">
      <dgm:prSet presAssocID="{CA56322A-8667-4CF0-B0C3-14161827EBA4}" presName="noGeometry" presStyleCnt="0"/>
      <dgm:spPr/>
    </dgm:pt>
    <dgm:pt modelId="{1215F6F3-3C6F-4AB3-86F1-0750EA01ECEB}" type="pres">
      <dgm:prSet presAssocID="{CA56322A-8667-4CF0-B0C3-14161827EBA4}" presName="childTextVisible" presStyleLbl="bgAccFollowNode1" presStyleIdx="4" presStyleCnt="5">
        <dgm:presLayoutVars>
          <dgm:bulletEnabled val="1"/>
        </dgm:presLayoutVars>
      </dgm:prSet>
      <dgm:spPr/>
    </dgm:pt>
    <dgm:pt modelId="{7B8E8D37-B76D-41A1-ABCF-DEC0C4543832}" type="pres">
      <dgm:prSet presAssocID="{CA56322A-8667-4CF0-B0C3-14161827EBA4}" presName="childTextHidden" presStyleLbl="bgAccFollowNode1" presStyleIdx="4" presStyleCnt="5"/>
      <dgm:spPr/>
    </dgm:pt>
    <dgm:pt modelId="{0E949E52-E615-4A67-8E99-6B084CCBE8A9}" type="pres">
      <dgm:prSet presAssocID="{CA56322A-8667-4CF0-B0C3-14161827EBA4}" presName="parentText" presStyleLbl="node1" presStyleIdx="4" presStyleCnt="5">
        <dgm:presLayoutVars>
          <dgm:chMax val="1"/>
          <dgm:bulletEnabled val="1"/>
        </dgm:presLayoutVars>
      </dgm:prSet>
      <dgm:spPr/>
    </dgm:pt>
  </dgm:ptLst>
  <dgm:cxnLst>
    <dgm:cxn modelId="{BA674202-C69F-4D15-B3D7-BBFDB18A4903}" srcId="{CA56322A-8667-4CF0-B0C3-14161827EBA4}" destId="{9C257909-0723-4D4E-B402-8046AEC9ED7C}" srcOrd="0" destOrd="0" parTransId="{F1388659-B7B0-4F3F-A11D-43F8465FB41D}" sibTransId="{D0F42221-D036-4D78-B48B-E58D661C40AC}"/>
    <dgm:cxn modelId="{58DC2B03-BE30-4B62-B820-E8C2D059CF6D}" type="presOf" srcId="{CDD90D57-ABDB-4539-9376-90BBF4190211}" destId="{2CB38325-0E55-46A2-8444-846B3A3F1658}" srcOrd="0" destOrd="0" presId="urn:microsoft.com/office/officeart/2005/8/layout/hProcess6"/>
    <dgm:cxn modelId="{61497904-9071-485D-B9BB-0F4850396BCE}" srcId="{9D3B9825-7520-4595-B395-95824FAB3684}" destId="{CA56322A-8667-4CF0-B0C3-14161827EBA4}" srcOrd="4" destOrd="0" parTransId="{65AB7BAB-B9DF-4060-B724-37FFE569795F}" sibTransId="{64C5DCB4-0B26-48E2-ABC6-849383E23B18}"/>
    <dgm:cxn modelId="{EA87E20E-E4F3-4112-B3F2-FEF659A04538}" type="presOf" srcId="{CA56322A-8667-4CF0-B0C3-14161827EBA4}" destId="{0E949E52-E615-4A67-8E99-6B084CCBE8A9}" srcOrd="0" destOrd="0" presId="urn:microsoft.com/office/officeart/2005/8/layout/hProcess6"/>
    <dgm:cxn modelId="{2F3BF71B-A407-4306-953C-94633029A179}" type="presOf" srcId="{7BA19E63-A508-4F41-8BDA-281EBA18F7A9}" destId="{715A1472-A506-4D2B-91E9-82885EC57FAD}" srcOrd="0" destOrd="0" presId="urn:microsoft.com/office/officeart/2005/8/layout/hProcess6"/>
    <dgm:cxn modelId="{1FB08836-F889-4A07-960D-866B5B1414FC}" srcId="{9D3B9825-7520-4595-B395-95824FAB3684}" destId="{02108AE3-FDBE-4CD6-B0CC-07F2E3F926CD}" srcOrd="1" destOrd="0" parTransId="{236836FE-FF65-4B2B-899D-F2C9ACA63505}" sibTransId="{4FBD0228-CA66-4297-B6D5-58EFA6DDC5F2}"/>
    <dgm:cxn modelId="{D88BB061-C85F-4357-B3FE-4CA2F86953D0}" type="presOf" srcId="{9C257909-0723-4D4E-B402-8046AEC9ED7C}" destId="{1215F6F3-3C6F-4AB3-86F1-0750EA01ECEB}" srcOrd="0" destOrd="0" presId="urn:microsoft.com/office/officeart/2005/8/layout/hProcess6"/>
    <dgm:cxn modelId="{63912750-0E17-4699-ABAC-5A60DDC27D6F}" type="presOf" srcId="{49E02473-3618-414F-B554-9ECD5AF3DC05}" destId="{65136994-5B3C-427E-A3A7-486E721CE587}" srcOrd="0" destOrd="0" presId="urn:microsoft.com/office/officeart/2005/8/layout/hProcess6"/>
    <dgm:cxn modelId="{3BD9F671-5297-4EA2-B3C2-4896C0B9F0EC}" type="presOf" srcId="{0BB54486-178F-416B-83C7-968B3F29C7C0}" destId="{8505F96F-9245-401E-9250-D2158B7F4035}" srcOrd="0" destOrd="0" presId="urn:microsoft.com/office/officeart/2005/8/layout/hProcess6"/>
    <dgm:cxn modelId="{2A7CA27E-094E-41AA-B4D3-FA78625B9D26}" type="presOf" srcId="{5EC504F7-147B-41DF-8F4F-5FBB61C76E8A}" destId="{C4EED822-262B-4B9E-9637-A7AED398DB89}" srcOrd="0" destOrd="0" presId="urn:microsoft.com/office/officeart/2005/8/layout/hProcess6"/>
    <dgm:cxn modelId="{71AF5687-C20F-4E08-A4F5-A8D93A8EA4D3}" type="presOf" srcId="{ADFDB71F-1686-4C4A-9303-33CF1ADFC5E1}" destId="{140B7F34-8478-4F2B-9692-EAAE46E38924}" srcOrd="0" destOrd="0" presId="urn:microsoft.com/office/officeart/2005/8/layout/hProcess6"/>
    <dgm:cxn modelId="{86F11F99-B1F7-4412-8933-09672A5735F3}" type="presOf" srcId="{CDD90D57-ABDB-4539-9376-90BBF4190211}" destId="{A8499AA1-822B-452E-8E82-E50224DA30A0}" srcOrd="1" destOrd="0" presId="urn:microsoft.com/office/officeart/2005/8/layout/hProcess6"/>
    <dgm:cxn modelId="{F9AA10A2-EF62-4624-8262-82A45EA47A5B}" srcId="{9D3B9825-7520-4595-B395-95824FAB3684}" destId="{49E02473-3618-414F-B554-9ECD5AF3DC05}" srcOrd="3" destOrd="0" parTransId="{C81D6055-7E7E-4D25-B30A-BCD4B6F94FB6}" sibTransId="{7F5561E3-66E0-4CC4-934C-B4851510CF22}"/>
    <dgm:cxn modelId="{C7417FAA-B9F6-400E-8B1C-8F3B1AC30C28}" type="presOf" srcId="{9C257909-0723-4D4E-B402-8046AEC9ED7C}" destId="{7B8E8D37-B76D-41A1-ABCF-DEC0C4543832}" srcOrd="1" destOrd="0" presId="urn:microsoft.com/office/officeart/2005/8/layout/hProcess6"/>
    <dgm:cxn modelId="{99828CAA-B9B0-4B4C-9D84-B3169D216248}" type="presOf" srcId="{9D3B9825-7520-4595-B395-95824FAB3684}" destId="{8D0512E6-2817-4E2C-8C6A-E1A46CBBDAFA}" srcOrd="0" destOrd="0" presId="urn:microsoft.com/office/officeart/2005/8/layout/hProcess6"/>
    <dgm:cxn modelId="{51824BB0-7D2C-457D-92B7-23C2DA54F8A9}" srcId="{9D3B9825-7520-4595-B395-95824FAB3684}" destId="{0BB54486-178F-416B-83C7-968B3F29C7C0}" srcOrd="0" destOrd="0" parTransId="{CD257FC5-E307-4512-AA76-D0AC0FFE8D7D}" sibTransId="{440EB20E-EB25-445F-B146-6BE5A8946AD3}"/>
    <dgm:cxn modelId="{F6486ABB-E60A-45EF-98EC-06010AA716D6}" srcId="{A5A1A3E9-5AEA-4CEF-A183-CE5FC8A96750}" destId="{ADFDB71F-1686-4C4A-9303-33CF1ADFC5E1}" srcOrd="0" destOrd="0" parTransId="{7A1F8603-C0B0-4C98-9B0E-5B9BADF70708}" sibTransId="{0787A662-B485-410C-AE79-9C865146ADA1}"/>
    <dgm:cxn modelId="{5857C4BC-08BA-4699-94EA-B024D1C44858}" srcId="{9D3B9825-7520-4595-B395-95824FAB3684}" destId="{A5A1A3E9-5AEA-4CEF-A183-CE5FC8A96750}" srcOrd="2" destOrd="0" parTransId="{00E26B8F-56EB-41F2-82E5-3F10ECDAC1AE}" sibTransId="{DE48D287-83C0-4E06-BBC7-0ED6FD42D6FE}"/>
    <dgm:cxn modelId="{206D4AD3-B0BE-478F-AE25-2339FC8A000B}" type="presOf" srcId="{02108AE3-FDBE-4CD6-B0CC-07F2E3F926CD}" destId="{398D3856-ECAB-4970-B519-EEBF7BBEA034}" srcOrd="0" destOrd="0" presId="urn:microsoft.com/office/officeart/2005/8/layout/hProcess6"/>
    <dgm:cxn modelId="{88DE72D3-07B8-4970-A7F6-4AFD8A9D90F2}" type="presOf" srcId="{A5A1A3E9-5AEA-4CEF-A183-CE5FC8A96750}" destId="{ADE82114-3B5E-4D2A-B585-0C817F29F74C}" srcOrd="0" destOrd="0" presId="urn:microsoft.com/office/officeart/2005/8/layout/hProcess6"/>
    <dgm:cxn modelId="{2DAEBEE2-275D-455A-8132-C35FABCBE862}" type="presOf" srcId="{ADFDB71F-1686-4C4A-9303-33CF1ADFC5E1}" destId="{460C31C2-B86A-4BE3-9B36-807C2BBB792B}" srcOrd="1" destOrd="0" presId="urn:microsoft.com/office/officeart/2005/8/layout/hProcess6"/>
    <dgm:cxn modelId="{29F1F4E8-316B-4122-9050-F1D7BB1F14FA}" type="presOf" srcId="{7BA19E63-A508-4F41-8BDA-281EBA18F7A9}" destId="{F5D2AB73-26C2-4A03-9AF7-B6C98CC8307A}" srcOrd="1" destOrd="0" presId="urn:microsoft.com/office/officeart/2005/8/layout/hProcess6"/>
    <dgm:cxn modelId="{E79C53F2-769B-4BBC-BB96-3660A9632C30}" srcId="{49E02473-3618-414F-B554-9ECD5AF3DC05}" destId="{CDD90D57-ABDB-4539-9376-90BBF4190211}" srcOrd="0" destOrd="0" parTransId="{CA59B131-95BF-4E87-8C93-4DE446AECEC1}" sibTransId="{86D85A1A-6A97-4D69-A1F3-40CFAD80A2A3}"/>
    <dgm:cxn modelId="{351376FE-9111-4402-B756-D185D8222369}" type="presOf" srcId="{5EC504F7-147B-41DF-8F4F-5FBB61C76E8A}" destId="{E2481896-A588-4844-93D0-D457672F16CE}" srcOrd="1" destOrd="0" presId="urn:microsoft.com/office/officeart/2005/8/layout/hProcess6"/>
    <dgm:cxn modelId="{553212FF-1DA1-410C-BEA6-1BD91FB925EF}" srcId="{0BB54486-178F-416B-83C7-968B3F29C7C0}" destId="{7BA19E63-A508-4F41-8BDA-281EBA18F7A9}" srcOrd="0" destOrd="0" parTransId="{CB9D7BAD-6406-4104-8C75-283EEC0C675A}" sibTransId="{CBC4E3F7-4E39-4BC9-A542-FC931DA9DCD1}"/>
    <dgm:cxn modelId="{6B9BB7FF-602E-4138-BC3C-A236866C7AA1}" srcId="{02108AE3-FDBE-4CD6-B0CC-07F2E3F926CD}" destId="{5EC504F7-147B-41DF-8F4F-5FBB61C76E8A}" srcOrd="0" destOrd="0" parTransId="{1DE52571-E8BA-4FDA-82F3-E0E25454FC9A}" sibTransId="{07EF376B-AF69-42C5-9BCE-FDA9A11CC219}"/>
    <dgm:cxn modelId="{E3136C45-6EE6-47C2-8EB7-441AC7455AD4}" type="presParOf" srcId="{8D0512E6-2817-4E2C-8C6A-E1A46CBBDAFA}" destId="{12DF8CE1-E728-4D8E-9444-684AA384FADB}" srcOrd="0" destOrd="0" presId="urn:microsoft.com/office/officeart/2005/8/layout/hProcess6"/>
    <dgm:cxn modelId="{F8AF9B5D-8B5F-4DAF-81C7-3F5D79039EDB}" type="presParOf" srcId="{12DF8CE1-E728-4D8E-9444-684AA384FADB}" destId="{C9487332-2848-41AE-9F5B-CB32DBB4F7CE}" srcOrd="0" destOrd="0" presId="urn:microsoft.com/office/officeart/2005/8/layout/hProcess6"/>
    <dgm:cxn modelId="{C6AD8C32-3E16-40EA-83BD-8033D43C300E}" type="presParOf" srcId="{12DF8CE1-E728-4D8E-9444-684AA384FADB}" destId="{715A1472-A506-4D2B-91E9-82885EC57FAD}" srcOrd="1" destOrd="0" presId="urn:microsoft.com/office/officeart/2005/8/layout/hProcess6"/>
    <dgm:cxn modelId="{92B4C10B-C232-4CF9-A638-6760153E460A}" type="presParOf" srcId="{12DF8CE1-E728-4D8E-9444-684AA384FADB}" destId="{F5D2AB73-26C2-4A03-9AF7-B6C98CC8307A}" srcOrd="2" destOrd="0" presId="urn:microsoft.com/office/officeart/2005/8/layout/hProcess6"/>
    <dgm:cxn modelId="{E2EADEF8-CAFF-4826-B9A3-F9842733D74E}" type="presParOf" srcId="{12DF8CE1-E728-4D8E-9444-684AA384FADB}" destId="{8505F96F-9245-401E-9250-D2158B7F4035}" srcOrd="3" destOrd="0" presId="urn:microsoft.com/office/officeart/2005/8/layout/hProcess6"/>
    <dgm:cxn modelId="{16CEFEF8-E8F7-4C14-9E87-A3F42C28584D}" type="presParOf" srcId="{8D0512E6-2817-4E2C-8C6A-E1A46CBBDAFA}" destId="{B13710CE-3F67-49C9-AFF2-FCBCE1FB7501}" srcOrd="1" destOrd="0" presId="urn:microsoft.com/office/officeart/2005/8/layout/hProcess6"/>
    <dgm:cxn modelId="{0B6EE3EA-076B-4BB7-82D0-2BBA18605564}" type="presParOf" srcId="{8D0512E6-2817-4E2C-8C6A-E1A46CBBDAFA}" destId="{83700370-E8BF-462C-B082-C5EB54817F02}" srcOrd="2" destOrd="0" presId="urn:microsoft.com/office/officeart/2005/8/layout/hProcess6"/>
    <dgm:cxn modelId="{5237065B-9D62-48F8-A0B8-B278F09F2963}" type="presParOf" srcId="{83700370-E8BF-462C-B082-C5EB54817F02}" destId="{26C1A247-051C-4B5D-B515-BE790997B2EA}" srcOrd="0" destOrd="0" presId="urn:microsoft.com/office/officeart/2005/8/layout/hProcess6"/>
    <dgm:cxn modelId="{65BE4B30-F43B-4723-A352-1D9CF29934CA}" type="presParOf" srcId="{83700370-E8BF-462C-B082-C5EB54817F02}" destId="{C4EED822-262B-4B9E-9637-A7AED398DB89}" srcOrd="1" destOrd="0" presId="urn:microsoft.com/office/officeart/2005/8/layout/hProcess6"/>
    <dgm:cxn modelId="{624954E9-442A-4B42-89A6-57DFA857EF86}" type="presParOf" srcId="{83700370-E8BF-462C-B082-C5EB54817F02}" destId="{E2481896-A588-4844-93D0-D457672F16CE}" srcOrd="2" destOrd="0" presId="urn:microsoft.com/office/officeart/2005/8/layout/hProcess6"/>
    <dgm:cxn modelId="{D41E56AB-97D7-4264-A3AE-B1B66BBEDFED}" type="presParOf" srcId="{83700370-E8BF-462C-B082-C5EB54817F02}" destId="{398D3856-ECAB-4970-B519-EEBF7BBEA034}" srcOrd="3" destOrd="0" presId="urn:microsoft.com/office/officeart/2005/8/layout/hProcess6"/>
    <dgm:cxn modelId="{93C702A1-9187-41CB-A69A-1C141BB63994}" type="presParOf" srcId="{8D0512E6-2817-4E2C-8C6A-E1A46CBBDAFA}" destId="{A085E5DE-3969-46DC-8582-2ABF5C597B28}" srcOrd="3" destOrd="0" presId="urn:microsoft.com/office/officeart/2005/8/layout/hProcess6"/>
    <dgm:cxn modelId="{AC0BB563-C62E-440D-BCBB-A152A6D842D5}" type="presParOf" srcId="{8D0512E6-2817-4E2C-8C6A-E1A46CBBDAFA}" destId="{EAC5F296-3171-4765-9781-EAE3AFA542DF}" srcOrd="4" destOrd="0" presId="urn:microsoft.com/office/officeart/2005/8/layout/hProcess6"/>
    <dgm:cxn modelId="{DB5221CA-85B2-4E49-BD26-C5F11336971C}" type="presParOf" srcId="{EAC5F296-3171-4765-9781-EAE3AFA542DF}" destId="{30103DD0-3D9E-4074-85BA-112EC1C6D0A3}" srcOrd="0" destOrd="0" presId="urn:microsoft.com/office/officeart/2005/8/layout/hProcess6"/>
    <dgm:cxn modelId="{6C727423-602C-4AA1-966C-6D4C6F53D663}" type="presParOf" srcId="{EAC5F296-3171-4765-9781-EAE3AFA542DF}" destId="{140B7F34-8478-4F2B-9692-EAAE46E38924}" srcOrd="1" destOrd="0" presId="urn:microsoft.com/office/officeart/2005/8/layout/hProcess6"/>
    <dgm:cxn modelId="{92F8F966-7346-4A54-A841-1351899FDA1E}" type="presParOf" srcId="{EAC5F296-3171-4765-9781-EAE3AFA542DF}" destId="{460C31C2-B86A-4BE3-9B36-807C2BBB792B}" srcOrd="2" destOrd="0" presId="urn:microsoft.com/office/officeart/2005/8/layout/hProcess6"/>
    <dgm:cxn modelId="{B871BD53-6D9F-4029-9853-E0DCFB61363C}" type="presParOf" srcId="{EAC5F296-3171-4765-9781-EAE3AFA542DF}" destId="{ADE82114-3B5E-4D2A-B585-0C817F29F74C}" srcOrd="3" destOrd="0" presId="urn:microsoft.com/office/officeart/2005/8/layout/hProcess6"/>
    <dgm:cxn modelId="{AD110B8A-DF04-4BBA-AE9D-1D7BAE48D767}" type="presParOf" srcId="{8D0512E6-2817-4E2C-8C6A-E1A46CBBDAFA}" destId="{164E4966-C521-4059-8385-D1D896921D38}" srcOrd="5" destOrd="0" presId="urn:microsoft.com/office/officeart/2005/8/layout/hProcess6"/>
    <dgm:cxn modelId="{287C7C94-EBE7-4C5F-B18B-329B449A48CE}" type="presParOf" srcId="{8D0512E6-2817-4E2C-8C6A-E1A46CBBDAFA}" destId="{D996A0D3-0F1C-4648-8610-7E9B9CE375DE}" srcOrd="6" destOrd="0" presId="urn:microsoft.com/office/officeart/2005/8/layout/hProcess6"/>
    <dgm:cxn modelId="{793F0FA8-1CEE-46A4-85BB-76B9453CE77A}" type="presParOf" srcId="{D996A0D3-0F1C-4648-8610-7E9B9CE375DE}" destId="{4D98A9C0-A6BC-4FFA-899F-55720DE637BA}" srcOrd="0" destOrd="0" presId="urn:microsoft.com/office/officeart/2005/8/layout/hProcess6"/>
    <dgm:cxn modelId="{0D583858-4E70-4F61-B7D6-74B2CF95BFE8}" type="presParOf" srcId="{D996A0D3-0F1C-4648-8610-7E9B9CE375DE}" destId="{2CB38325-0E55-46A2-8444-846B3A3F1658}" srcOrd="1" destOrd="0" presId="urn:microsoft.com/office/officeart/2005/8/layout/hProcess6"/>
    <dgm:cxn modelId="{504727A9-DBD4-4832-9787-DB4C1917DEC0}" type="presParOf" srcId="{D996A0D3-0F1C-4648-8610-7E9B9CE375DE}" destId="{A8499AA1-822B-452E-8E82-E50224DA30A0}" srcOrd="2" destOrd="0" presId="urn:microsoft.com/office/officeart/2005/8/layout/hProcess6"/>
    <dgm:cxn modelId="{3FEB7F4B-F4C5-4616-9D2C-8A23115B1B50}" type="presParOf" srcId="{D996A0D3-0F1C-4648-8610-7E9B9CE375DE}" destId="{65136994-5B3C-427E-A3A7-486E721CE587}" srcOrd="3" destOrd="0" presId="urn:microsoft.com/office/officeart/2005/8/layout/hProcess6"/>
    <dgm:cxn modelId="{C8E0AFF7-5875-41D3-B731-76C9743BB353}" type="presParOf" srcId="{8D0512E6-2817-4E2C-8C6A-E1A46CBBDAFA}" destId="{6FF6C3E2-7581-407F-BA0B-204F8A46307F}" srcOrd="7" destOrd="0" presId="urn:microsoft.com/office/officeart/2005/8/layout/hProcess6"/>
    <dgm:cxn modelId="{8B676134-28E6-404C-8F09-64C247EF805E}" type="presParOf" srcId="{8D0512E6-2817-4E2C-8C6A-E1A46CBBDAFA}" destId="{4212B97F-F3BF-47C4-8FF1-06E6EDF57B52}" srcOrd="8" destOrd="0" presId="urn:microsoft.com/office/officeart/2005/8/layout/hProcess6"/>
    <dgm:cxn modelId="{6CFBDC01-71F4-4639-9671-39B0F1F0A04A}" type="presParOf" srcId="{4212B97F-F3BF-47C4-8FF1-06E6EDF57B52}" destId="{88391E1E-DD2E-425C-8C28-EE6EA973E735}" srcOrd="0" destOrd="0" presId="urn:microsoft.com/office/officeart/2005/8/layout/hProcess6"/>
    <dgm:cxn modelId="{A0C144EC-7F90-493F-9927-CF6758850EDF}" type="presParOf" srcId="{4212B97F-F3BF-47C4-8FF1-06E6EDF57B52}" destId="{1215F6F3-3C6F-4AB3-86F1-0750EA01ECEB}" srcOrd="1" destOrd="0" presId="urn:microsoft.com/office/officeart/2005/8/layout/hProcess6"/>
    <dgm:cxn modelId="{5140CE1C-AEC4-4714-9B45-00053CB727A2}" type="presParOf" srcId="{4212B97F-F3BF-47C4-8FF1-06E6EDF57B52}" destId="{7B8E8D37-B76D-41A1-ABCF-DEC0C4543832}" srcOrd="2" destOrd="0" presId="urn:microsoft.com/office/officeart/2005/8/layout/hProcess6"/>
    <dgm:cxn modelId="{69FFA36C-1064-439C-82E3-A55C8A8EBD96}" type="presParOf" srcId="{4212B97F-F3BF-47C4-8FF1-06E6EDF57B52}" destId="{0E949E52-E615-4A67-8E99-6B084CCBE8A9}"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CAC04-8C9D-4442-B7F6-B0671AF4F0CB}">
      <dsp:nvSpPr>
        <dsp:cNvPr id="0" name=""/>
        <dsp:cNvSpPr/>
      </dsp:nvSpPr>
      <dsp:spPr>
        <a:xfrm>
          <a:off x="2944262" y="266542"/>
          <a:ext cx="4771338" cy="4432035"/>
        </a:xfrm>
        <a:prstGeom prst="pie">
          <a:avLst>
            <a:gd name="adj1" fmla="val 16200000"/>
            <a:gd name="adj2" fmla="val 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Size, Scope &amp; Quality </a:t>
          </a:r>
        </a:p>
        <a:p>
          <a:pPr marL="0" lvl="0" indent="0" algn="ctr" defTabSz="889000">
            <a:lnSpc>
              <a:spcPct val="90000"/>
            </a:lnSpc>
            <a:spcBef>
              <a:spcPct val="0"/>
            </a:spcBef>
            <a:spcAft>
              <a:spcPct val="35000"/>
            </a:spcAft>
            <a:buNone/>
          </a:pPr>
          <a:endParaRPr lang="en-US" sz="1800" b="1" kern="1200" dirty="0"/>
        </a:p>
        <a:p>
          <a:pPr marL="0" lvl="0" indent="0" algn="ctr" defTabSz="889000">
            <a:lnSpc>
              <a:spcPct val="90000"/>
            </a:lnSpc>
            <a:spcBef>
              <a:spcPct val="0"/>
            </a:spcBef>
            <a:spcAft>
              <a:spcPct val="35000"/>
            </a:spcAft>
            <a:buNone/>
          </a:pPr>
          <a:r>
            <a:rPr lang="en-US" sz="1800" b="1" kern="1200" dirty="0"/>
            <a:t>Perkins Checklist</a:t>
          </a:r>
        </a:p>
      </dsp:txBody>
      <dsp:txXfrm>
        <a:off x="5384461" y="1086468"/>
        <a:ext cx="1760851" cy="1319058"/>
      </dsp:txXfrm>
    </dsp:sp>
    <dsp:sp modelId="{468012F6-C26B-49D1-BACC-B925A34EAC71}">
      <dsp:nvSpPr>
        <dsp:cNvPr id="0" name=""/>
        <dsp:cNvSpPr/>
      </dsp:nvSpPr>
      <dsp:spPr>
        <a:xfrm>
          <a:off x="2929975" y="414307"/>
          <a:ext cx="4686224" cy="4682944"/>
        </a:xfrm>
        <a:prstGeom prst="pie">
          <a:avLst>
            <a:gd name="adj1" fmla="val 0"/>
            <a:gd name="adj2" fmla="val 5400000"/>
          </a:avLst>
        </a:prstGeom>
        <a:solidFill>
          <a:srgbClr val="00B05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Comprehensive</a:t>
          </a:r>
          <a:r>
            <a:rPr lang="en-US" sz="2000" b="1" kern="1200" dirty="0"/>
            <a:t> Local Needs Assessment</a:t>
          </a:r>
        </a:p>
      </dsp:txBody>
      <dsp:txXfrm>
        <a:off x="5356770" y="2839403"/>
        <a:ext cx="1729440" cy="1393733"/>
      </dsp:txXfrm>
    </dsp:sp>
    <dsp:sp modelId="{EDAF55B0-062B-4933-938B-BCBB27C0CBE5}">
      <dsp:nvSpPr>
        <dsp:cNvPr id="0" name=""/>
        <dsp:cNvSpPr/>
      </dsp:nvSpPr>
      <dsp:spPr>
        <a:xfrm>
          <a:off x="2799866" y="718278"/>
          <a:ext cx="4433010" cy="4433010"/>
        </a:xfrm>
        <a:prstGeom prst="pie">
          <a:avLst>
            <a:gd name="adj1" fmla="val 5400000"/>
            <a:gd name="adj2" fmla="val 10800000"/>
          </a:avLst>
        </a:prstGeom>
        <a:solidFill>
          <a:srgbClr val="FFC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Grant Application</a:t>
          </a:r>
        </a:p>
      </dsp:txBody>
      <dsp:txXfrm>
        <a:off x="3301218" y="3013945"/>
        <a:ext cx="1635992" cy="1319348"/>
      </dsp:txXfrm>
    </dsp:sp>
    <dsp:sp modelId="{394697DB-98E3-44D7-B62F-6D027D71FD50}">
      <dsp:nvSpPr>
        <dsp:cNvPr id="0" name=""/>
        <dsp:cNvSpPr/>
      </dsp:nvSpPr>
      <dsp:spPr>
        <a:xfrm>
          <a:off x="2926606" y="452874"/>
          <a:ext cx="4433010" cy="4433010"/>
        </a:xfrm>
        <a:prstGeom prst="pie">
          <a:avLst>
            <a:gd name="adj1" fmla="val 10800000"/>
            <a:gd name="adj2" fmla="val 16200000"/>
          </a:avLst>
        </a:prstGeom>
        <a:solidFill>
          <a:schemeClr val="bg1">
            <a:lumMod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Perkins Core Indicators &amp; Targets</a:t>
          </a:r>
        </a:p>
      </dsp:txBody>
      <dsp:txXfrm>
        <a:off x="3427958" y="1270870"/>
        <a:ext cx="1635992" cy="13193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1BCB8-7F2E-42D0-BC8C-10C405807AD5}">
      <dsp:nvSpPr>
        <dsp:cNvPr id="0" name=""/>
        <dsp:cNvSpPr/>
      </dsp:nvSpPr>
      <dsp:spPr>
        <a:xfrm>
          <a:off x="3716745" y="62144"/>
          <a:ext cx="3072580" cy="1067066"/>
        </a:xfrm>
        <a:prstGeom prst="ellipse">
          <a:avLst/>
        </a:prstGeom>
        <a:solidFill>
          <a:schemeClr val="dk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BA4FB9-A4D2-4CE5-A503-7470D00C30B2}">
      <dsp:nvSpPr>
        <dsp:cNvPr id="0" name=""/>
        <dsp:cNvSpPr/>
      </dsp:nvSpPr>
      <dsp:spPr>
        <a:xfrm>
          <a:off x="4960069" y="2675028"/>
          <a:ext cx="595461" cy="381095"/>
        </a:xfrm>
        <a:prstGeom prst="downArrow">
          <a:avLst/>
        </a:prstGeom>
        <a:solidFill>
          <a:schemeClr val="dk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ACCA1C-5CFE-402D-8D83-3CDB74C8FA4A}">
      <dsp:nvSpPr>
        <dsp:cNvPr id="0" name=""/>
        <dsp:cNvSpPr/>
      </dsp:nvSpPr>
      <dsp:spPr>
        <a:xfrm>
          <a:off x="3844927" y="2794553"/>
          <a:ext cx="2858214" cy="1085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lumMod val="75000"/>
                  <a:lumOff val="25000"/>
                </a:schemeClr>
              </a:solidFill>
            </a:rPr>
            <a:t>Initiatives</a:t>
          </a:r>
          <a:r>
            <a:rPr lang="en-US" sz="2800" kern="1200" dirty="0"/>
            <a:t> </a:t>
          </a:r>
        </a:p>
      </dsp:txBody>
      <dsp:txXfrm>
        <a:off x="3844927" y="2794553"/>
        <a:ext cx="2858214" cy="1085256"/>
      </dsp:txXfrm>
    </dsp:sp>
    <dsp:sp modelId="{D52640CC-C5FF-457B-9D37-9CA8BC09D36E}">
      <dsp:nvSpPr>
        <dsp:cNvPr id="0" name=""/>
        <dsp:cNvSpPr/>
      </dsp:nvSpPr>
      <dsp:spPr>
        <a:xfrm>
          <a:off x="4833831" y="1211622"/>
          <a:ext cx="1071830" cy="1071830"/>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Size, scope &amp; quality</a:t>
          </a:r>
        </a:p>
      </dsp:txBody>
      <dsp:txXfrm>
        <a:off x="4990797" y="1368588"/>
        <a:ext cx="757898" cy="757898"/>
      </dsp:txXfrm>
    </dsp:sp>
    <dsp:sp modelId="{BBBC0F5B-EC23-4012-9BD4-E38DB9EFDB0B}">
      <dsp:nvSpPr>
        <dsp:cNvPr id="0" name=""/>
        <dsp:cNvSpPr/>
      </dsp:nvSpPr>
      <dsp:spPr>
        <a:xfrm>
          <a:off x="3920068" y="188542"/>
          <a:ext cx="1163214" cy="1117865"/>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Core </a:t>
          </a:r>
          <a:r>
            <a:rPr lang="en-US" sz="1400" kern="1200" dirty="0"/>
            <a:t>Indicators</a:t>
          </a:r>
        </a:p>
      </dsp:txBody>
      <dsp:txXfrm>
        <a:off x="4090417" y="352250"/>
        <a:ext cx="822516" cy="790449"/>
      </dsp:txXfrm>
    </dsp:sp>
    <dsp:sp modelId="{1AE5A3D9-2C3D-4D05-8299-99F3A7AE3CBD}">
      <dsp:nvSpPr>
        <dsp:cNvPr id="0" name=""/>
        <dsp:cNvSpPr/>
      </dsp:nvSpPr>
      <dsp:spPr>
        <a:xfrm>
          <a:off x="5286644" y="140756"/>
          <a:ext cx="1071830" cy="1071830"/>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Labor </a:t>
          </a:r>
          <a:r>
            <a:rPr lang="en-US" sz="1800" kern="1200" dirty="0"/>
            <a:t>market</a:t>
          </a:r>
        </a:p>
      </dsp:txBody>
      <dsp:txXfrm>
        <a:off x="5443610" y="297722"/>
        <a:ext cx="757898" cy="757898"/>
      </dsp:txXfrm>
    </dsp:sp>
    <dsp:sp modelId="{6FC75A4F-A03B-463E-81E1-D9D0796D8A33}">
      <dsp:nvSpPr>
        <dsp:cNvPr id="0" name=""/>
        <dsp:cNvSpPr/>
      </dsp:nvSpPr>
      <dsp:spPr>
        <a:xfrm>
          <a:off x="3599544" y="-68857"/>
          <a:ext cx="3334583" cy="2667667"/>
        </a:xfrm>
        <a:prstGeom prst="funnel">
          <a:avLst/>
        </a:prstGeom>
        <a:solidFill>
          <a:schemeClr val="dk2">
            <a:alpha val="4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1BCB8-7F2E-42D0-BC8C-10C405807AD5}">
      <dsp:nvSpPr>
        <dsp:cNvPr id="0" name=""/>
        <dsp:cNvSpPr/>
      </dsp:nvSpPr>
      <dsp:spPr>
        <a:xfrm>
          <a:off x="3716745" y="62144"/>
          <a:ext cx="3072580" cy="1067066"/>
        </a:xfrm>
        <a:prstGeom prst="ellipse">
          <a:avLst/>
        </a:prstGeom>
        <a:solidFill>
          <a:schemeClr val="dk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BA4FB9-A4D2-4CE5-A503-7470D00C30B2}">
      <dsp:nvSpPr>
        <dsp:cNvPr id="0" name=""/>
        <dsp:cNvSpPr/>
      </dsp:nvSpPr>
      <dsp:spPr>
        <a:xfrm>
          <a:off x="4960069" y="2675028"/>
          <a:ext cx="595461" cy="381095"/>
        </a:xfrm>
        <a:prstGeom prst="downArrow">
          <a:avLst/>
        </a:prstGeom>
        <a:solidFill>
          <a:schemeClr val="dk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ACCA1C-5CFE-402D-8D83-3CDB74C8FA4A}">
      <dsp:nvSpPr>
        <dsp:cNvPr id="0" name=""/>
        <dsp:cNvSpPr/>
      </dsp:nvSpPr>
      <dsp:spPr>
        <a:xfrm>
          <a:off x="3844927" y="2794553"/>
          <a:ext cx="2858214" cy="1085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lumMod val="75000"/>
                  <a:lumOff val="25000"/>
                </a:schemeClr>
              </a:solidFill>
            </a:rPr>
            <a:t>Initiatives</a:t>
          </a:r>
          <a:r>
            <a:rPr lang="en-US" sz="2800" kern="1200" dirty="0"/>
            <a:t> </a:t>
          </a:r>
        </a:p>
      </dsp:txBody>
      <dsp:txXfrm>
        <a:off x="3844927" y="2794553"/>
        <a:ext cx="2858214" cy="1085256"/>
      </dsp:txXfrm>
    </dsp:sp>
    <dsp:sp modelId="{D52640CC-C5FF-457B-9D37-9CA8BC09D36E}">
      <dsp:nvSpPr>
        <dsp:cNvPr id="0" name=""/>
        <dsp:cNvSpPr/>
      </dsp:nvSpPr>
      <dsp:spPr>
        <a:xfrm>
          <a:off x="4833831" y="1211622"/>
          <a:ext cx="1071830" cy="1071830"/>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Size, scope &amp; quality</a:t>
          </a:r>
        </a:p>
      </dsp:txBody>
      <dsp:txXfrm>
        <a:off x="4990797" y="1368588"/>
        <a:ext cx="757898" cy="757898"/>
      </dsp:txXfrm>
    </dsp:sp>
    <dsp:sp modelId="{BBBC0F5B-EC23-4012-9BD4-E38DB9EFDB0B}">
      <dsp:nvSpPr>
        <dsp:cNvPr id="0" name=""/>
        <dsp:cNvSpPr/>
      </dsp:nvSpPr>
      <dsp:spPr>
        <a:xfrm>
          <a:off x="3920068" y="188542"/>
          <a:ext cx="1163214" cy="1117865"/>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Core </a:t>
          </a:r>
          <a:r>
            <a:rPr lang="en-US" sz="1400" kern="1200" dirty="0"/>
            <a:t>Indicators</a:t>
          </a:r>
        </a:p>
      </dsp:txBody>
      <dsp:txXfrm>
        <a:off x="4090417" y="352250"/>
        <a:ext cx="822516" cy="790449"/>
      </dsp:txXfrm>
    </dsp:sp>
    <dsp:sp modelId="{1AE5A3D9-2C3D-4D05-8299-99F3A7AE3CBD}">
      <dsp:nvSpPr>
        <dsp:cNvPr id="0" name=""/>
        <dsp:cNvSpPr/>
      </dsp:nvSpPr>
      <dsp:spPr>
        <a:xfrm>
          <a:off x="5286644" y="140756"/>
          <a:ext cx="1071830" cy="1071830"/>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Labor </a:t>
          </a:r>
          <a:r>
            <a:rPr lang="en-US" sz="1800" kern="1200" dirty="0"/>
            <a:t>market</a:t>
          </a:r>
        </a:p>
      </dsp:txBody>
      <dsp:txXfrm>
        <a:off x="5443610" y="297722"/>
        <a:ext cx="757898" cy="757898"/>
      </dsp:txXfrm>
    </dsp:sp>
    <dsp:sp modelId="{6FC75A4F-A03B-463E-81E1-D9D0796D8A33}">
      <dsp:nvSpPr>
        <dsp:cNvPr id="0" name=""/>
        <dsp:cNvSpPr/>
      </dsp:nvSpPr>
      <dsp:spPr>
        <a:xfrm>
          <a:off x="3599544" y="-68857"/>
          <a:ext cx="3334583" cy="2667667"/>
        </a:xfrm>
        <a:prstGeom prst="funnel">
          <a:avLst/>
        </a:prstGeom>
        <a:solidFill>
          <a:schemeClr val="dk2">
            <a:alpha val="4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CAC04-8C9D-4442-B7F6-B0671AF4F0CB}">
      <dsp:nvSpPr>
        <dsp:cNvPr id="0" name=""/>
        <dsp:cNvSpPr/>
      </dsp:nvSpPr>
      <dsp:spPr>
        <a:xfrm>
          <a:off x="2944262" y="266542"/>
          <a:ext cx="4771338" cy="4432035"/>
        </a:xfrm>
        <a:prstGeom prst="pie">
          <a:avLst>
            <a:gd name="adj1" fmla="val 16200000"/>
            <a:gd name="adj2" fmla="val 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Size, Scope &amp; Quality </a:t>
          </a:r>
        </a:p>
        <a:p>
          <a:pPr marL="0" lvl="0" indent="0" algn="ctr" defTabSz="889000">
            <a:lnSpc>
              <a:spcPct val="90000"/>
            </a:lnSpc>
            <a:spcBef>
              <a:spcPct val="0"/>
            </a:spcBef>
            <a:spcAft>
              <a:spcPct val="35000"/>
            </a:spcAft>
            <a:buNone/>
          </a:pPr>
          <a:endParaRPr lang="en-US" sz="1800" b="1" kern="1200" dirty="0"/>
        </a:p>
        <a:p>
          <a:pPr marL="0" lvl="0" indent="0" algn="ctr" defTabSz="889000">
            <a:lnSpc>
              <a:spcPct val="90000"/>
            </a:lnSpc>
            <a:spcBef>
              <a:spcPct val="0"/>
            </a:spcBef>
            <a:spcAft>
              <a:spcPct val="35000"/>
            </a:spcAft>
            <a:buNone/>
          </a:pPr>
          <a:r>
            <a:rPr lang="en-US" sz="1800" b="1" kern="1200" dirty="0"/>
            <a:t>Perkins Checklist</a:t>
          </a:r>
        </a:p>
      </dsp:txBody>
      <dsp:txXfrm>
        <a:off x="5384461" y="1086468"/>
        <a:ext cx="1760851" cy="1319058"/>
      </dsp:txXfrm>
    </dsp:sp>
    <dsp:sp modelId="{468012F6-C26B-49D1-BACC-B925A34EAC71}">
      <dsp:nvSpPr>
        <dsp:cNvPr id="0" name=""/>
        <dsp:cNvSpPr/>
      </dsp:nvSpPr>
      <dsp:spPr>
        <a:xfrm>
          <a:off x="2929975" y="414307"/>
          <a:ext cx="4686224" cy="4682944"/>
        </a:xfrm>
        <a:prstGeom prst="pie">
          <a:avLst>
            <a:gd name="adj1" fmla="val 0"/>
            <a:gd name="adj2" fmla="val 5400000"/>
          </a:avLst>
        </a:prstGeom>
        <a:solidFill>
          <a:srgbClr val="00B05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Comprehensive</a:t>
          </a:r>
          <a:r>
            <a:rPr lang="en-US" sz="2000" b="1" kern="1200" dirty="0"/>
            <a:t> Local Needs Assessment</a:t>
          </a:r>
        </a:p>
      </dsp:txBody>
      <dsp:txXfrm>
        <a:off x="5356770" y="2839403"/>
        <a:ext cx="1729440" cy="1393733"/>
      </dsp:txXfrm>
    </dsp:sp>
    <dsp:sp modelId="{EDAF55B0-062B-4933-938B-BCBB27C0CBE5}">
      <dsp:nvSpPr>
        <dsp:cNvPr id="0" name=""/>
        <dsp:cNvSpPr/>
      </dsp:nvSpPr>
      <dsp:spPr>
        <a:xfrm>
          <a:off x="2799866" y="718278"/>
          <a:ext cx="4433010" cy="4433010"/>
        </a:xfrm>
        <a:prstGeom prst="pie">
          <a:avLst>
            <a:gd name="adj1" fmla="val 5400000"/>
            <a:gd name="adj2" fmla="val 10800000"/>
          </a:avLst>
        </a:prstGeom>
        <a:solidFill>
          <a:srgbClr val="FFC00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Grant Application</a:t>
          </a:r>
        </a:p>
      </dsp:txBody>
      <dsp:txXfrm>
        <a:off x="3301218" y="3013945"/>
        <a:ext cx="1635992" cy="1319348"/>
      </dsp:txXfrm>
    </dsp:sp>
    <dsp:sp modelId="{394697DB-98E3-44D7-B62F-6D027D71FD50}">
      <dsp:nvSpPr>
        <dsp:cNvPr id="0" name=""/>
        <dsp:cNvSpPr/>
      </dsp:nvSpPr>
      <dsp:spPr>
        <a:xfrm>
          <a:off x="2926606" y="452874"/>
          <a:ext cx="4433010" cy="4433010"/>
        </a:xfrm>
        <a:prstGeom prst="pie">
          <a:avLst>
            <a:gd name="adj1" fmla="val 10800000"/>
            <a:gd name="adj2" fmla="val 16200000"/>
          </a:avLst>
        </a:prstGeom>
        <a:solidFill>
          <a:schemeClr val="bg1">
            <a:lumMod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Perkins Core Indicators &amp; Targets</a:t>
          </a:r>
        </a:p>
      </dsp:txBody>
      <dsp:txXfrm>
        <a:off x="3427958" y="1270870"/>
        <a:ext cx="1635992" cy="13193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A1472-A506-4D2B-91E9-82885EC57FAD}">
      <dsp:nvSpPr>
        <dsp:cNvPr id="0" name=""/>
        <dsp:cNvSpPr/>
      </dsp:nvSpPr>
      <dsp:spPr>
        <a:xfrm>
          <a:off x="331447" y="1340612"/>
          <a:ext cx="1310799" cy="1145803"/>
        </a:xfrm>
        <a:prstGeom prst="rightArrow">
          <a:avLst>
            <a:gd name="adj1" fmla="val 70000"/>
            <a:gd name="adj2" fmla="val 50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marL="0" lvl="0" indent="0" algn="ctr" defTabSz="400050">
            <a:lnSpc>
              <a:spcPct val="90000"/>
            </a:lnSpc>
            <a:spcBef>
              <a:spcPct val="0"/>
            </a:spcBef>
            <a:spcAft>
              <a:spcPct val="35000"/>
            </a:spcAft>
            <a:buNone/>
          </a:pPr>
          <a:r>
            <a:rPr lang="en-US" sz="900" kern="1200" dirty="0"/>
            <a:t>Collaborate</a:t>
          </a:r>
        </a:p>
      </dsp:txBody>
      <dsp:txXfrm>
        <a:off x="659147" y="1512482"/>
        <a:ext cx="639014" cy="802063"/>
      </dsp:txXfrm>
    </dsp:sp>
    <dsp:sp modelId="{8505F96F-9245-401E-9250-D2158B7F4035}">
      <dsp:nvSpPr>
        <dsp:cNvPr id="0" name=""/>
        <dsp:cNvSpPr/>
      </dsp:nvSpPr>
      <dsp:spPr>
        <a:xfrm>
          <a:off x="3747" y="1585814"/>
          <a:ext cx="655399" cy="655399"/>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To date</a:t>
          </a:r>
        </a:p>
      </dsp:txBody>
      <dsp:txXfrm>
        <a:off x="99728" y="1681795"/>
        <a:ext cx="463437" cy="463437"/>
      </dsp:txXfrm>
    </dsp:sp>
    <dsp:sp modelId="{C4EED822-262B-4B9E-9637-A7AED398DB89}">
      <dsp:nvSpPr>
        <dsp:cNvPr id="0" name=""/>
        <dsp:cNvSpPr/>
      </dsp:nvSpPr>
      <dsp:spPr>
        <a:xfrm>
          <a:off x="2051872" y="1340612"/>
          <a:ext cx="1310799" cy="1145803"/>
        </a:xfrm>
        <a:prstGeom prst="rightArrow">
          <a:avLst>
            <a:gd name="adj1" fmla="val 70000"/>
            <a:gd name="adj2" fmla="val 50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marL="0" lvl="0" indent="0" algn="ctr" defTabSz="400050">
            <a:lnSpc>
              <a:spcPct val="90000"/>
            </a:lnSpc>
            <a:spcBef>
              <a:spcPct val="0"/>
            </a:spcBef>
            <a:spcAft>
              <a:spcPct val="35000"/>
            </a:spcAft>
            <a:buNone/>
          </a:pPr>
          <a:r>
            <a:rPr lang="en-US" sz="900" kern="1200" dirty="0"/>
            <a:t>Share highlights &amp; plan</a:t>
          </a:r>
        </a:p>
      </dsp:txBody>
      <dsp:txXfrm>
        <a:off x="2379571" y="1512482"/>
        <a:ext cx="639014" cy="802063"/>
      </dsp:txXfrm>
    </dsp:sp>
    <dsp:sp modelId="{398D3856-ECAB-4970-B519-EEBF7BBEA034}">
      <dsp:nvSpPr>
        <dsp:cNvPr id="0" name=""/>
        <dsp:cNvSpPr/>
      </dsp:nvSpPr>
      <dsp:spPr>
        <a:xfrm>
          <a:off x="1724172" y="1585814"/>
          <a:ext cx="655399" cy="655399"/>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Draft 1</a:t>
          </a:r>
        </a:p>
        <a:p>
          <a:pPr marL="0" lvl="0" indent="0" algn="ctr" defTabSz="444500">
            <a:lnSpc>
              <a:spcPct val="90000"/>
            </a:lnSpc>
            <a:spcBef>
              <a:spcPct val="0"/>
            </a:spcBef>
            <a:spcAft>
              <a:spcPct val="35000"/>
            </a:spcAft>
            <a:buNone/>
          </a:pPr>
          <a:r>
            <a:rPr lang="en-US" sz="1000" kern="1200" dirty="0"/>
            <a:t>Oct 2019</a:t>
          </a:r>
        </a:p>
      </dsp:txBody>
      <dsp:txXfrm>
        <a:off x="1820153" y="1681795"/>
        <a:ext cx="463437" cy="463437"/>
      </dsp:txXfrm>
    </dsp:sp>
    <dsp:sp modelId="{140B7F34-8478-4F2B-9692-EAAE46E38924}">
      <dsp:nvSpPr>
        <dsp:cNvPr id="0" name=""/>
        <dsp:cNvSpPr/>
      </dsp:nvSpPr>
      <dsp:spPr>
        <a:xfrm>
          <a:off x="3772296" y="1340612"/>
          <a:ext cx="1310799" cy="1145803"/>
        </a:xfrm>
        <a:prstGeom prst="rightArrow">
          <a:avLst>
            <a:gd name="adj1" fmla="val 70000"/>
            <a:gd name="adj2" fmla="val 50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marL="0" lvl="0" indent="0" algn="ctr" defTabSz="400050">
            <a:lnSpc>
              <a:spcPct val="90000"/>
            </a:lnSpc>
            <a:spcBef>
              <a:spcPct val="0"/>
            </a:spcBef>
            <a:spcAft>
              <a:spcPct val="35000"/>
            </a:spcAft>
            <a:buNone/>
          </a:pPr>
          <a:r>
            <a:rPr lang="en-US" sz="900" kern="1200"/>
            <a:t>Share highlights &amp; plan</a:t>
          </a:r>
        </a:p>
      </dsp:txBody>
      <dsp:txXfrm>
        <a:off x="4099996" y="1512482"/>
        <a:ext cx="639014" cy="802063"/>
      </dsp:txXfrm>
    </dsp:sp>
    <dsp:sp modelId="{ADE82114-3B5E-4D2A-B585-0C817F29F74C}">
      <dsp:nvSpPr>
        <dsp:cNvPr id="0" name=""/>
        <dsp:cNvSpPr/>
      </dsp:nvSpPr>
      <dsp:spPr>
        <a:xfrm>
          <a:off x="3444596" y="1585814"/>
          <a:ext cx="655399" cy="655399"/>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Draft 2</a:t>
          </a:r>
        </a:p>
        <a:p>
          <a:pPr marL="0" lvl="0" indent="0" algn="ctr" defTabSz="444500">
            <a:lnSpc>
              <a:spcPct val="90000"/>
            </a:lnSpc>
            <a:spcBef>
              <a:spcPct val="0"/>
            </a:spcBef>
            <a:spcAft>
              <a:spcPct val="35000"/>
            </a:spcAft>
            <a:buNone/>
          </a:pPr>
          <a:r>
            <a:rPr lang="en-US" sz="1000" kern="1200" dirty="0"/>
            <a:t>Dec/</a:t>
          </a:r>
        </a:p>
        <a:p>
          <a:pPr marL="0" lvl="0" indent="0" algn="ctr" defTabSz="444500">
            <a:lnSpc>
              <a:spcPct val="90000"/>
            </a:lnSpc>
            <a:spcBef>
              <a:spcPct val="0"/>
            </a:spcBef>
            <a:spcAft>
              <a:spcPct val="35000"/>
            </a:spcAft>
            <a:buNone/>
          </a:pPr>
          <a:r>
            <a:rPr lang="en-US" sz="1000" kern="1200" dirty="0"/>
            <a:t>Jan</a:t>
          </a:r>
        </a:p>
      </dsp:txBody>
      <dsp:txXfrm>
        <a:off x="3540577" y="1681795"/>
        <a:ext cx="463437" cy="463437"/>
      </dsp:txXfrm>
    </dsp:sp>
    <dsp:sp modelId="{2CB38325-0E55-46A2-8444-846B3A3F1658}">
      <dsp:nvSpPr>
        <dsp:cNvPr id="0" name=""/>
        <dsp:cNvSpPr/>
      </dsp:nvSpPr>
      <dsp:spPr>
        <a:xfrm>
          <a:off x="5492721" y="1340612"/>
          <a:ext cx="1310799" cy="1145803"/>
        </a:xfrm>
        <a:prstGeom prst="rightArrow">
          <a:avLst>
            <a:gd name="adj1" fmla="val 70000"/>
            <a:gd name="adj2" fmla="val 50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marL="0" lvl="0" indent="0" algn="ctr" defTabSz="400050">
            <a:lnSpc>
              <a:spcPct val="90000"/>
            </a:lnSpc>
            <a:spcBef>
              <a:spcPct val="0"/>
            </a:spcBef>
            <a:spcAft>
              <a:spcPct val="35000"/>
            </a:spcAft>
            <a:buNone/>
          </a:pPr>
          <a:r>
            <a:rPr lang="en-US" sz="900" kern="1200" dirty="0"/>
            <a:t>Deliver to Gov.</a:t>
          </a:r>
        </a:p>
      </dsp:txBody>
      <dsp:txXfrm>
        <a:off x="5820421" y="1512482"/>
        <a:ext cx="639014" cy="802063"/>
      </dsp:txXfrm>
    </dsp:sp>
    <dsp:sp modelId="{65136994-5B3C-427E-A3A7-486E721CE587}">
      <dsp:nvSpPr>
        <dsp:cNvPr id="0" name=""/>
        <dsp:cNvSpPr/>
      </dsp:nvSpPr>
      <dsp:spPr>
        <a:xfrm>
          <a:off x="5165021" y="1585814"/>
          <a:ext cx="655399" cy="655399"/>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Draft 3</a:t>
          </a:r>
        </a:p>
        <a:p>
          <a:pPr marL="0" lvl="0" indent="0" algn="ctr" defTabSz="444500">
            <a:lnSpc>
              <a:spcPct val="90000"/>
            </a:lnSpc>
            <a:spcBef>
              <a:spcPct val="0"/>
            </a:spcBef>
            <a:spcAft>
              <a:spcPct val="35000"/>
            </a:spcAft>
            <a:buNone/>
          </a:pPr>
          <a:r>
            <a:rPr lang="en-US" sz="1000" kern="1200" dirty="0"/>
            <a:t>Feb 2020</a:t>
          </a:r>
        </a:p>
      </dsp:txBody>
      <dsp:txXfrm>
        <a:off x="5261002" y="1681795"/>
        <a:ext cx="463437" cy="463437"/>
      </dsp:txXfrm>
    </dsp:sp>
    <dsp:sp modelId="{1215F6F3-3C6F-4AB3-86F1-0750EA01ECEB}">
      <dsp:nvSpPr>
        <dsp:cNvPr id="0" name=""/>
        <dsp:cNvSpPr/>
      </dsp:nvSpPr>
      <dsp:spPr>
        <a:xfrm>
          <a:off x="7213145" y="1340612"/>
          <a:ext cx="1310799" cy="1145803"/>
        </a:xfrm>
        <a:prstGeom prst="rightArrow">
          <a:avLst>
            <a:gd name="adj1" fmla="val 70000"/>
            <a:gd name="adj2" fmla="val 50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marL="0" lvl="0" indent="0" algn="ctr" defTabSz="400050">
            <a:lnSpc>
              <a:spcPct val="90000"/>
            </a:lnSpc>
            <a:spcBef>
              <a:spcPct val="0"/>
            </a:spcBef>
            <a:spcAft>
              <a:spcPct val="35000"/>
            </a:spcAft>
            <a:buNone/>
          </a:pPr>
          <a:r>
            <a:rPr lang="en-US" sz="900" kern="1200" dirty="0"/>
            <a:t>Submit to US ED</a:t>
          </a:r>
        </a:p>
      </dsp:txBody>
      <dsp:txXfrm>
        <a:off x="7540845" y="1512482"/>
        <a:ext cx="639014" cy="802063"/>
      </dsp:txXfrm>
    </dsp:sp>
    <dsp:sp modelId="{0E949E52-E615-4A67-8E99-6B084CCBE8A9}">
      <dsp:nvSpPr>
        <dsp:cNvPr id="0" name=""/>
        <dsp:cNvSpPr/>
      </dsp:nvSpPr>
      <dsp:spPr>
        <a:xfrm>
          <a:off x="6885445" y="1585814"/>
          <a:ext cx="655399" cy="655399"/>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Final Mar/Apr 2020</a:t>
          </a:r>
        </a:p>
      </dsp:txBody>
      <dsp:txXfrm>
        <a:off x="6981426" y="1681795"/>
        <a:ext cx="463437" cy="463437"/>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81ADDA5-9286-44BF-8BB3-DB6B9CAAADD1}" type="datetimeFigureOut">
              <a:rPr lang="en-US" smtClean="0"/>
              <a:t>2/13/2020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542A8E83-2997-47EE-9D21-0934B5222259}" type="slidenum">
              <a:rPr lang="en-US" smtClean="0"/>
              <a:t>‹#›</a:t>
            </a:fld>
            <a:endParaRPr lang="en-US"/>
          </a:p>
        </p:txBody>
      </p:sp>
    </p:spTree>
    <p:extLst>
      <p:ext uri="{BB962C8B-B14F-4D97-AF65-F5344CB8AC3E}">
        <p14:creationId xmlns:p14="http://schemas.microsoft.com/office/powerpoint/2010/main" val="2940558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5B0AF4A-3C58-4118-A09A-C8F50046531A}" type="datetimeFigureOut">
              <a:rPr lang="en-US" smtClean="0"/>
              <a:t>2/13/2020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906D88F-D833-449B-B036-A6523231D4BF}" type="slidenum">
              <a:rPr lang="en-US" smtClean="0"/>
              <a:t>‹#›</a:t>
            </a:fld>
            <a:endParaRPr lang="en-US"/>
          </a:p>
        </p:txBody>
      </p:sp>
    </p:spTree>
    <p:extLst>
      <p:ext uri="{BB962C8B-B14F-4D97-AF65-F5344CB8AC3E}">
        <p14:creationId xmlns:p14="http://schemas.microsoft.com/office/powerpoint/2010/main" val="2315450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1</a:t>
            </a:fld>
            <a:endParaRPr lang="en-US"/>
          </a:p>
        </p:txBody>
      </p:sp>
    </p:spTree>
    <p:extLst>
      <p:ext uri="{BB962C8B-B14F-4D97-AF65-F5344CB8AC3E}">
        <p14:creationId xmlns:p14="http://schemas.microsoft.com/office/powerpoint/2010/main" val="3408720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which includes Chapter</a:t>
            </a:r>
            <a:r>
              <a:rPr lang="en-US" baseline="0" dirty="0"/>
              <a:t> 74 programs. </a:t>
            </a:r>
          </a:p>
          <a:p>
            <a:endParaRPr lang="en-US" baseline="0" dirty="0"/>
          </a:p>
          <a:p>
            <a:r>
              <a:rPr lang="en-US" baseline="0" dirty="0"/>
              <a:t>These are the MEASURES. We set TARGETS, which are to met across all POPULATION GROUPS.</a:t>
            </a:r>
          </a:p>
          <a:p>
            <a:endParaRPr lang="en-US" dirty="0"/>
          </a:p>
          <a:p>
            <a:r>
              <a:rPr lang="en-US" dirty="0"/>
              <a:t>All</a:t>
            </a:r>
            <a:r>
              <a:rPr lang="en-US" baseline="0" dirty="0"/>
              <a:t> indicators are </a:t>
            </a:r>
            <a:r>
              <a:rPr lang="en-US" b="1" baseline="0" dirty="0"/>
              <a:t>disaggregated </a:t>
            </a:r>
            <a:r>
              <a:rPr lang="en-US" baseline="0" dirty="0"/>
              <a:t>by subpopulations and to be used for program improvement.</a:t>
            </a:r>
          </a:p>
          <a:p>
            <a:endParaRPr lang="en-US" dirty="0"/>
          </a:p>
          <a:p>
            <a:r>
              <a:rPr lang="en-US" dirty="0"/>
              <a:t>Both Sec &amp; </a:t>
            </a:r>
            <a:r>
              <a:rPr lang="en-US" dirty="0" err="1"/>
              <a:t>Postsec</a:t>
            </a:r>
            <a:r>
              <a:rPr lang="en-US" dirty="0"/>
              <a:t>:</a:t>
            </a:r>
            <a:r>
              <a:rPr lang="en-US" baseline="0" dirty="0"/>
              <a:t> some changes to populations [foster, military, homeless] / SIMS </a:t>
            </a:r>
            <a:endParaRPr lang="en-US" dirty="0"/>
          </a:p>
          <a:p>
            <a:r>
              <a:rPr lang="en-US" dirty="0"/>
              <a:t>Postsecondary: data</a:t>
            </a:r>
            <a:r>
              <a:rPr lang="en-US" baseline="0" dirty="0"/>
              <a:t> collection changes underway </a:t>
            </a:r>
          </a:p>
          <a:p>
            <a:endParaRPr lang="en-US" dirty="0"/>
          </a:p>
          <a:p>
            <a:r>
              <a:rPr lang="en-US" b="1" dirty="0"/>
              <a:t>Secondary: </a:t>
            </a:r>
          </a:p>
          <a:p>
            <a:pPr rtl="0" eaLnBrk="1" fontAlgn="ctr" latinLnBrk="0" hangingPunct="1"/>
            <a:r>
              <a:rPr lang="en-US" b="1" dirty="0"/>
              <a:t>1S1: Four-Year Graduation Rate: </a:t>
            </a:r>
            <a:r>
              <a:rPr lang="en-US" dirty="0"/>
              <a:t>no change (this was Perkins IV 4S1)</a:t>
            </a:r>
          </a:p>
          <a:p>
            <a:pPr rtl="0" eaLnBrk="1" fontAlgn="ctr" latinLnBrk="0" hangingPunct="1"/>
            <a:r>
              <a:rPr lang="en-US" b="1" dirty="0"/>
              <a:t>2S1: Academic Attainment in ELA:</a:t>
            </a:r>
            <a:r>
              <a:rPr lang="en-US" dirty="0"/>
              <a:t> 11th grade concentrators and their 10th grade MCAS (next gen)</a:t>
            </a:r>
          </a:p>
          <a:p>
            <a:pPr rtl="0" eaLnBrk="1" fontAlgn="ctr" latinLnBrk="0" hangingPunct="1"/>
            <a:r>
              <a:rPr lang="en-US" b="1" dirty="0"/>
              <a:t>2S2: Academic Attainment in Mathematics: </a:t>
            </a:r>
            <a:r>
              <a:rPr lang="en-US" dirty="0"/>
              <a:t>11th grade concentrators and their 10th grade MCAS (next gen)</a:t>
            </a:r>
          </a:p>
          <a:p>
            <a:pPr rtl="0" eaLnBrk="1" fontAlgn="ctr" latinLnBrk="0" hangingPunct="1"/>
            <a:r>
              <a:rPr lang="en-US" b="1" dirty="0"/>
              <a:t>2S3: Academic Attainment in Science: </a:t>
            </a:r>
            <a:r>
              <a:rPr lang="en-US" dirty="0"/>
              <a:t>11th grade concentrators and their HS SCI MCAS (next gen) - incorporate as available</a:t>
            </a:r>
          </a:p>
          <a:p>
            <a:pPr rtl="0" eaLnBrk="1" fontAlgn="ctr" latinLnBrk="0" hangingPunct="1"/>
            <a:r>
              <a:rPr lang="en-US" b="1" dirty="0"/>
              <a:t>3S1: Postsecondary Placement: </a:t>
            </a:r>
            <a:r>
              <a:rPr lang="en-US" dirty="0"/>
              <a:t>similar to Perkins IV 5S1; timing of survey &amp; reporting to DESE moves in; slight changes to outcome categories</a:t>
            </a:r>
          </a:p>
          <a:p>
            <a:pPr rtl="0" eaLnBrk="1" fontAlgn="ctr" latinLnBrk="0" hangingPunct="1"/>
            <a:r>
              <a:rPr lang="en-US" b="1" dirty="0"/>
              <a:t>4S1: Nontraditional Program Enrollment: </a:t>
            </a:r>
            <a:r>
              <a:rPr lang="en-US" dirty="0"/>
              <a:t>close to Perkins IV 6S1 &amp; 6S2 (now 1 measure: was # enrolled &amp; completed, now concentrators)</a:t>
            </a:r>
          </a:p>
          <a:p>
            <a:pPr rtl="0" eaLnBrk="1" fontAlgn="ctr" latinLnBrk="0" hangingPunct="1"/>
            <a:r>
              <a:rPr lang="en-US" b="1" dirty="0"/>
              <a:t>5S3: Program Quality – Participated in Work-Based Learning: </a:t>
            </a:r>
            <a:r>
              <a:rPr lang="en-US" dirty="0"/>
              <a:t>new; </a:t>
            </a:r>
          </a:p>
          <a:p>
            <a:pPr rtl="0" eaLnBrk="1" fontAlgn="ctr" latinLnBrk="0" hangingPunct="1"/>
            <a:endParaRPr lang="en-US" b="1" dirty="0"/>
          </a:p>
          <a:p>
            <a:pPr rtl="0" eaLnBrk="1" fontAlgn="ctr" latinLnBrk="0" hangingPunct="1"/>
            <a:r>
              <a:rPr lang="en-US" b="1" dirty="0"/>
              <a:t>Postsecondary </a:t>
            </a:r>
          </a:p>
          <a:p>
            <a:pPr rtl="0" eaLnBrk="1" fontAlgn="ctr" latinLnBrk="0" hangingPunct="1"/>
            <a:r>
              <a:rPr lang="en-US" b="1" dirty="0"/>
              <a:t>1P1: Postsecondary Retention and Placement: </a:t>
            </a:r>
            <a:r>
              <a:rPr lang="en-US" dirty="0"/>
              <a:t>similar to Perkins IV 5S1; timing of collection &amp; reporting to DESE moves in; slight changes to outcome categories</a:t>
            </a:r>
          </a:p>
          <a:p>
            <a:pPr rtl="0" eaLnBrk="1" fontAlgn="ctr" latinLnBrk="0" hangingPunct="1"/>
            <a:r>
              <a:rPr lang="en-US" b="1" dirty="0"/>
              <a:t>2P1: Postsecondary Credential, Certificate or Diploma: </a:t>
            </a:r>
            <a:r>
              <a:rPr lang="en-US" dirty="0"/>
              <a:t>Data collection changes underway; otherwise similar to previous indicator</a:t>
            </a:r>
          </a:p>
          <a:p>
            <a:pPr rtl="0" eaLnBrk="1" fontAlgn="ctr" latinLnBrk="0" hangingPunct="1"/>
            <a:r>
              <a:rPr lang="en-US" b="1" dirty="0"/>
              <a:t>3P1: Nontraditional Program Enrollment: </a:t>
            </a:r>
            <a:r>
              <a:rPr lang="en-US" dirty="0"/>
              <a:t>Same as above </a:t>
            </a:r>
          </a:p>
          <a:p>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10</a:t>
            </a:fld>
            <a:endParaRPr lang="en-US"/>
          </a:p>
        </p:txBody>
      </p:sp>
    </p:spTree>
    <p:extLst>
      <p:ext uri="{BB962C8B-B14F-4D97-AF65-F5344CB8AC3E}">
        <p14:creationId xmlns:p14="http://schemas.microsoft.com/office/powerpoint/2010/main" val="110425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which includes Chapter</a:t>
            </a:r>
            <a:r>
              <a:rPr lang="en-US" baseline="0" dirty="0"/>
              <a:t> 74 programs. </a:t>
            </a:r>
          </a:p>
          <a:p>
            <a:endParaRPr lang="en-US" baseline="0" dirty="0"/>
          </a:p>
          <a:p>
            <a:r>
              <a:rPr lang="en-US" baseline="0" dirty="0"/>
              <a:t>These are the MEASURES. We set TARGETS, which are to met across all POPULATION GROUPS.</a:t>
            </a:r>
          </a:p>
          <a:p>
            <a:endParaRPr lang="en-US" dirty="0"/>
          </a:p>
          <a:p>
            <a:r>
              <a:rPr lang="en-US" dirty="0"/>
              <a:t>All</a:t>
            </a:r>
            <a:r>
              <a:rPr lang="en-US" baseline="0" dirty="0"/>
              <a:t> indicators are </a:t>
            </a:r>
            <a:r>
              <a:rPr lang="en-US" b="1" baseline="0" dirty="0"/>
              <a:t>disaggregated </a:t>
            </a:r>
            <a:r>
              <a:rPr lang="en-US" baseline="0" dirty="0"/>
              <a:t>by subpopulations and to be used for program improvement.</a:t>
            </a:r>
          </a:p>
          <a:p>
            <a:endParaRPr lang="en-US" dirty="0"/>
          </a:p>
          <a:p>
            <a:r>
              <a:rPr lang="en-US" dirty="0"/>
              <a:t>Both Sec &amp; </a:t>
            </a:r>
            <a:r>
              <a:rPr lang="en-US" dirty="0" err="1"/>
              <a:t>Postsec</a:t>
            </a:r>
            <a:r>
              <a:rPr lang="en-US" dirty="0"/>
              <a:t>:</a:t>
            </a:r>
            <a:r>
              <a:rPr lang="en-US" baseline="0" dirty="0"/>
              <a:t> some changes to populations [foster, military, homeless] / SIMS </a:t>
            </a:r>
            <a:endParaRPr lang="en-US" dirty="0"/>
          </a:p>
          <a:p>
            <a:r>
              <a:rPr lang="en-US" dirty="0"/>
              <a:t>Postsecondary: data</a:t>
            </a:r>
            <a:r>
              <a:rPr lang="en-US" baseline="0" dirty="0"/>
              <a:t> collection changes underway </a:t>
            </a:r>
          </a:p>
          <a:p>
            <a:endParaRPr lang="en-US" dirty="0"/>
          </a:p>
          <a:p>
            <a:r>
              <a:rPr lang="en-US" b="1" dirty="0"/>
              <a:t>Secondary: </a:t>
            </a:r>
          </a:p>
          <a:p>
            <a:pPr rtl="0" eaLnBrk="1" fontAlgn="ctr" latinLnBrk="0" hangingPunct="1"/>
            <a:r>
              <a:rPr lang="en-US" b="1" dirty="0"/>
              <a:t>1S1: Four-Year Graduation Rate: </a:t>
            </a:r>
            <a:r>
              <a:rPr lang="en-US" dirty="0"/>
              <a:t>no change (this was Perkins IV 4S1)</a:t>
            </a:r>
          </a:p>
          <a:p>
            <a:pPr rtl="0" eaLnBrk="1" fontAlgn="ctr" latinLnBrk="0" hangingPunct="1"/>
            <a:r>
              <a:rPr lang="en-US" b="1" dirty="0"/>
              <a:t>2S1: Academic Attainment in ELA:</a:t>
            </a:r>
            <a:r>
              <a:rPr lang="en-US" dirty="0"/>
              <a:t> 11th grade concentrators and their 10th grade MCAS (next gen)</a:t>
            </a:r>
          </a:p>
          <a:p>
            <a:pPr rtl="0" eaLnBrk="1" fontAlgn="ctr" latinLnBrk="0" hangingPunct="1"/>
            <a:r>
              <a:rPr lang="en-US" b="1" dirty="0"/>
              <a:t>2S2: Academic Attainment in Mathematics: </a:t>
            </a:r>
            <a:r>
              <a:rPr lang="en-US" dirty="0"/>
              <a:t>11th grade concentrators and their 10th grade MCAS (next gen)</a:t>
            </a:r>
          </a:p>
          <a:p>
            <a:pPr rtl="0" eaLnBrk="1" fontAlgn="ctr" latinLnBrk="0" hangingPunct="1"/>
            <a:r>
              <a:rPr lang="en-US" b="1" dirty="0"/>
              <a:t>2S3: Academic Attainment in Science: </a:t>
            </a:r>
            <a:r>
              <a:rPr lang="en-US" dirty="0"/>
              <a:t>11th grade concentrators and their HS SCI MCAS (next gen) - incorporate as available</a:t>
            </a:r>
          </a:p>
          <a:p>
            <a:pPr rtl="0" eaLnBrk="1" fontAlgn="ctr" latinLnBrk="0" hangingPunct="1"/>
            <a:r>
              <a:rPr lang="en-US" b="1" dirty="0"/>
              <a:t>3S1: Postsecondary Placement: </a:t>
            </a:r>
            <a:r>
              <a:rPr lang="en-US" dirty="0"/>
              <a:t>similar to Perkins IV 5S1; timing of survey &amp; reporting to DESE moves in; slight changes to outcome categories</a:t>
            </a:r>
          </a:p>
          <a:p>
            <a:pPr rtl="0" eaLnBrk="1" fontAlgn="ctr" latinLnBrk="0" hangingPunct="1"/>
            <a:r>
              <a:rPr lang="en-US" b="1" dirty="0"/>
              <a:t>4S1: Nontraditional Program Enrollment: </a:t>
            </a:r>
            <a:r>
              <a:rPr lang="en-US" dirty="0"/>
              <a:t>close to Perkins IV 6S1 &amp; 6S2 (now 1 measure: was # enrolled &amp; completed, now concentrators)</a:t>
            </a:r>
          </a:p>
          <a:p>
            <a:pPr rtl="0" eaLnBrk="1" fontAlgn="ctr" latinLnBrk="0" hangingPunct="1"/>
            <a:r>
              <a:rPr lang="en-US" b="1" dirty="0"/>
              <a:t>5S3: Program Quality – Participated in Work-Based Learning: </a:t>
            </a:r>
            <a:r>
              <a:rPr lang="en-US" dirty="0"/>
              <a:t>new; </a:t>
            </a:r>
          </a:p>
          <a:p>
            <a:pPr rtl="0" eaLnBrk="1" fontAlgn="ctr" latinLnBrk="0" hangingPunct="1"/>
            <a:endParaRPr lang="en-US" b="1" dirty="0"/>
          </a:p>
          <a:p>
            <a:pPr rtl="0" eaLnBrk="1" fontAlgn="ctr" latinLnBrk="0" hangingPunct="1"/>
            <a:r>
              <a:rPr lang="en-US" b="1" dirty="0"/>
              <a:t>Postsecondary </a:t>
            </a:r>
          </a:p>
          <a:p>
            <a:pPr rtl="0" eaLnBrk="1" fontAlgn="ctr" latinLnBrk="0" hangingPunct="1"/>
            <a:r>
              <a:rPr lang="en-US" b="1" dirty="0"/>
              <a:t>1P1: Postsecondary Retention and Placement: </a:t>
            </a:r>
            <a:r>
              <a:rPr lang="en-US" dirty="0"/>
              <a:t>similar to Perkins IV 5S1; timing of collection &amp; reporting to DESE moves in; slight changes to outcome categories</a:t>
            </a:r>
          </a:p>
          <a:p>
            <a:pPr rtl="0" eaLnBrk="1" fontAlgn="ctr" latinLnBrk="0" hangingPunct="1"/>
            <a:r>
              <a:rPr lang="en-US" b="1" dirty="0"/>
              <a:t>2P1: Postsecondary Credential, Certificate or Diploma: </a:t>
            </a:r>
            <a:r>
              <a:rPr lang="en-US" dirty="0"/>
              <a:t>Data collection changes underway; otherwise similar to previous indicator</a:t>
            </a:r>
          </a:p>
          <a:p>
            <a:pPr rtl="0" eaLnBrk="1" fontAlgn="ctr" latinLnBrk="0" hangingPunct="1"/>
            <a:r>
              <a:rPr lang="en-US" b="1" dirty="0"/>
              <a:t>3P1: Nontraditional Program Enrollment: </a:t>
            </a:r>
            <a:r>
              <a:rPr lang="en-US" dirty="0"/>
              <a:t>Same as above </a:t>
            </a:r>
          </a:p>
          <a:p>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11</a:t>
            </a:fld>
            <a:endParaRPr lang="en-US"/>
          </a:p>
        </p:txBody>
      </p:sp>
    </p:spTree>
    <p:extLst>
      <p:ext uri="{BB962C8B-B14F-4D97-AF65-F5344CB8AC3E}">
        <p14:creationId xmlns:p14="http://schemas.microsoft.com/office/powerpoint/2010/main" val="1817271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12</a:t>
            </a:fld>
            <a:endParaRPr lang="en-US"/>
          </a:p>
        </p:txBody>
      </p:sp>
    </p:spTree>
    <p:extLst>
      <p:ext uri="{BB962C8B-B14F-4D97-AF65-F5344CB8AC3E}">
        <p14:creationId xmlns:p14="http://schemas.microsoft.com/office/powerpoint/2010/main" val="906779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 ED specifies six components needed in a</a:t>
            </a:r>
            <a:r>
              <a:rPr lang="en-US" baseline="0" dirty="0"/>
              <a:t> CLNA: </a:t>
            </a:r>
          </a:p>
          <a:p>
            <a:pPr lvl="1"/>
            <a:r>
              <a:rPr lang="en-US" baseline="0" dirty="0"/>
              <a:t>Perf on core indicators</a:t>
            </a:r>
          </a:p>
          <a:p>
            <a:pPr lvl="1"/>
            <a:r>
              <a:rPr lang="en-US" baseline="0" dirty="0"/>
              <a:t>Alignment to Labor market</a:t>
            </a:r>
          </a:p>
          <a:p>
            <a:pPr lvl="1"/>
            <a:r>
              <a:rPr lang="en-US" baseline="0" dirty="0"/>
              <a:t>SSQ of programs offered</a:t>
            </a:r>
          </a:p>
          <a:p>
            <a:pPr lvl="1"/>
            <a:r>
              <a:rPr lang="en-US" baseline="0" dirty="0"/>
              <a:t>Progress toward implementing Programs/Programs of Study </a:t>
            </a:r>
          </a:p>
          <a:p>
            <a:pPr lvl="1"/>
            <a:r>
              <a:rPr lang="en-US" baseline="0" dirty="0"/>
              <a:t>Recruitment, Retention, Training of Faculty and Staff</a:t>
            </a:r>
          </a:p>
          <a:p>
            <a:pPr lvl="1"/>
            <a:r>
              <a:rPr lang="en-US" baseline="0" dirty="0"/>
              <a:t>Progress toward improving Equity and Access</a:t>
            </a:r>
          </a:p>
          <a:p>
            <a:pPr lvl="0"/>
            <a:r>
              <a:rPr lang="en-US" baseline="0" dirty="0"/>
              <a:t>Very aligned to what is in place already in districts </a:t>
            </a:r>
          </a:p>
          <a:p>
            <a:pPr lvl="0"/>
            <a:endParaRPr lang="en-US" baseline="0" dirty="0"/>
          </a:p>
          <a:p>
            <a:pPr lvl="0"/>
            <a:r>
              <a:rPr lang="en-US" baseline="0" dirty="0"/>
              <a:t>There’s a WORKSHEET and GUIDE to help do this part, which Larry will explain.</a:t>
            </a:r>
          </a:p>
          <a:p>
            <a:pPr lvl="0"/>
            <a:endParaRPr lang="en-US" baseline="0" dirty="0"/>
          </a:p>
          <a:p>
            <a:pPr lvl="0"/>
            <a:r>
              <a:rPr lang="en-US" baseline="0" dirty="0"/>
              <a:t>Another way to think about it -  [</a:t>
            </a:r>
            <a:r>
              <a:rPr lang="en-US" baseline="0" dirty="0" err="1"/>
              <a:t>expln</a:t>
            </a:r>
            <a:r>
              <a:rPr lang="en-US" baseline="0" dirty="0"/>
              <a:t>] </a:t>
            </a:r>
          </a:p>
          <a:p>
            <a:pPr lvl="0"/>
            <a:r>
              <a:rPr lang="en-US" baseline="0" dirty="0"/>
              <a:t>PLUS: Stakeholder consultation </a:t>
            </a:r>
          </a:p>
          <a:p>
            <a:pPr lvl="0"/>
            <a:r>
              <a:rPr lang="en-US" baseline="0" dirty="0"/>
              <a:t>And PRIORITIZE what to focus on </a:t>
            </a:r>
            <a:r>
              <a:rPr lang="en-US" baseline="0" dirty="0">
                <a:sym typeface="Wingdings" panose="05000000000000000000" pitchFamily="2" charset="2"/>
              </a:rPr>
              <a:t> THAT goes into application for budget purposes </a:t>
            </a:r>
          </a:p>
          <a:p>
            <a:pPr lvl="0"/>
            <a:endParaRPr lang="en-US" baseline="0" dirty="0">
              <a:sym typeface="Wingdings" panose="05000000000000000000" pitchFamily="2" charset="2"/>
            </a:endParaRPr>
          </a:p>
          <a:p>
            <a:pPr lvl="0"/>
            <a:r>
              <a:rPr lang="en-US" baseline="0" dirty="0">
                <a:sym typeface="Wingdings" panose="05000000000000000000" pitchFamily="2" charset="2"/>
              </a:rPr>
              <a:t>20 min / 90 min / 14 days  CONSULTATION</a:t>
            </a:r>
          </a:p>
          <a:p>
            <a:pPr lvl="0"/>
            <a:endParaRPr lang="en-US" baseline="0" dirty="0">
              <a:sym typeface="Wingdings" panose="05000000000000000000" pitchFamily="2" charset="2"/>
            </a:endParaRPr>
          </a:p>
          <a:p>
            <a:pPr defTabSz="931774">
              <a:defRPr/>
            </a:pPr>
            <a:r>
              <a:rPr lang="en-US" dirty="0"/>
              <a:t>Next to Larry for CLNA [5-10</a:t>
            </a:r>
            <a:r>
              <a:rPr lang="en-US" baseline="0" dirty="0"/>
              <a:t> min, then work time]</a:t>
            </a:r>
            <a:endParaRPr lang="en-US" dirty="0"/>
          </a:p>
          <a:p>
            <a:pPr lvl="0"/>
            <a:endParaRPr lang="en-US" baseline="0" dirty="0">
              <a:sym typeface="Wingdings" panose="05000000000000000000" pitchFamily="2" charset="2"/>
            </a:endParaRPr>
          </a:p>
          <a:p>
            <a:pPr lvl="0"/>
            <a:endParaRPr lang="en-US" baseline="0" dirty="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2906D88F-D833-449B-B036-A6523231D4BF}" type="slidenum">
              <a:rPr lang="en-US" smtClean="0"/>
              <a:t>13</a:t>
            </a:fld>
            <a:endParaRPr lang="en-US"/>
          </a:p>
        </p:txBody>
      </p:sp>
    </p:spTree>
    <p:extLst>
      <p:ext uri="{BB962C8B-B14F-4D97-AF65-F5344CB8AC3E}">
        <p14:creationId xmlns:p14="http://schemas.microsoft.com/office/powerpoint/2010/main" val="1703239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5-20 min </a:t>
            </a:r>
          </a:p>
          <a:p>
            <a:r>
              <a:rPr lang="en-US" dirty="0"/>
              <a:t>1-2 hours</a:t>
            </a:r>
          </a:p>
          <a:p>
            <a:r>
              <a:rPr lang="en-US" dirty="0"/>
              <a:t>14 days</a:t>
            </a:r>
          </a:p>
          <a:p>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14</a:t>
            </a:fld>
            <a:endParaRPr lang="en-US"/>
          </a:p>
        </p:txBody>
      </p:sp>
    </p:spTree>
    <p:extLst>
      <p:ext uri="{BB962C8B-B14F-4D97-AF65-F5344CB8AC3E}">
        <p14:creationId xmlns:p14="http://schemas.microsoft.com/office/powerpoint/2010/main" val="1696565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grant application – space to identify initiatives</a:t>
            </a:r>
            <a:r>
              <a:rPr lang="en-US" baseline="0" dirty="0"/>
              <a:t> &amp; budget. </a:t>
            </a:r>
          </a:p>
          <a:p>
            <a:pPr lvl="0"/>
            <a:endParaRPr lang="en-US" baseline="0" dirty="0">
              <a:sym typeface="Wingdings" panose="05000000000000000000" pitchFamily="2" charset="2"/>
            </a:endParaRPr>
          </a:p>
          <a:p>
            <a:pPr defTabSz="931774">
              <a:defRPr/>
            </a:pPr>
            <a:r>
              <a:rPr lang="en-US" dirty="0"/>
              <a:t>Next to Ellie from RASP who will step through the Grant Application. [if haven’t yet: also</a:t>
            </a:r>
            <a:r>
              <a:rPr lang="en-US" baseline="0" dirty="0"/>
              <a:t> introduce Ellie, Kathy and Alex from the RASP Office]</a:t>
            </a:r>
            <a:endParaRPr lang="en-US" dirty="0"/>
          </a:p>
          <a:p>
            <a:pPr lvl="0"/>
            <a:endParaRPr lang="en-US" baseline="0" dirty="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2906D88F-D833-449B-B036-A6523231D4BF}" type="slidenum">
              <a:rPr lang="en-US" smtClean="0"/>
              <a:t>15</a:t>
            </a:fld>
            <a:endParaRPr lang="en-US"/>
          </a:p>
        </p:txBody>
      </p:sp>
    </p:spTree>
    <p:extLst>
      <p:ext uri="{BB962C8B-B14F-4D97-AF65-F5344CB8AC3E}">
        <p14:creationId xmlns:p14="http://schemas.microsoft.com/office/powerpoint/2010/main" val="239293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a:t>
            </a:r>
            <a:r>
              <a:rPr lang="en-US" baseline="0" dirty="0"/>
              <a:t> – will propose to US ED – not yet accepted </a:t>
            </a:r>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16</a:t>
            </a:fld>
            <a:endParaRPr lang="en-US"/>
          </a:p>
        </p:txBody>
      </p:sp>
    </p:spTree>
    <p:extLst>
      <p:ext uri="{BB962C8B-B14F-4D97-AF65-F5344CB8AC3E}">
        <p14:creationId xmlns:p14="http://schemas.microsoft.com/office/powerpoint/2010/main" val="4271122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back and continue</a:t>
            </a:r>
          </a:p>
          <a:p>
            <a:r>
              <a:rPr lang="en-US" dirty="0"/>
              <a:t>Consult with stakeholders and advisory groups</a:t>
            </a:r>
          </a:p>
          <a:p>
            <a:r>
              <a:rPr lang="en-US" dirty="0"/>
              <a:t>Contact Liaisons with questions </a:t>
            </a:r>
          </a:p>
        </p:txBody>
      </p:sp>
      <p:sp>
        <p:nvSpPr>
          <p:cNvPr id="4" name="Slide Number Placeholder 3"/>
          <p:cNvSpPr>
            <a:spLocks noGrp="1"/>
          </p:cNvSpPr>
          <p:nvPr>
            <p:ph type="sldNum" sz="quarter" idx="10"/>
          </p:nvPr>
        </p:nvSpPr>
        <p:spPr/>
        <p:txBody>
          <a:bodyPr/>
          <a:lstStyle/>
          <a:p>
            <a:fld id="{2906D88F-D833-449B-B036-A6523231D4BF}" type="slidenum">
              <a:rPr lang="en-US" smtClean="0"/>
              <a:t>17</a:t>
            </a:fld>
            <a:endParaRPr lang="en-US"/>
          </a:p>
        </p:txBody>
      </p:sp>
    </p:spTree>
    <p:extLst>
      <p:ext uri="{BB962C8B-B14F-4D97-AF65-F5344CB8AC3E}">
        <p14:creationId xmlns:p14="http://schemas.microsoft.com/office/powerpoint/2010/main" val="25210035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back and continue</a:t>
            </a:r>
          </a:p>
          <a:p>
            <a:r>
              <a:rPr lang="en-US" dirty="0"/>
              <a:t>Consult with stakeholders and advisory groups</a:t>
            </a:r>
          </a:p>
          <a:p>
            <a:r>
              <a:rPr lang="en-US" dirty="0"/>
              <a:t>Contact Liaisons with questions </a:t>
            </a:r>
          </a:p>
        </p:txBody>
      </p:sp>
      <p:sp>
        <p:nvSpPr>
          <p:cNvPr id="4" name="Slide Number Placeholder 3"/>
          <p:cNvSpPr>
            <a:spLocks noGrp="1"/>
          </p:cNvSpPr>
          <p:nvPr>
            <p:ph type="sldNum" sz="quarter" idx="10"/>
          </p:nvPr>
        </p:nvSpPr>
        <p:spPr/>
        <p:txBody>
          <a:bodyPr/>
          <a:lstStyle/>
          <a:p>
            <a:fld id="{2906D88F-D833-449B-B036-A6523231D4BF}" type="slidenum">
              <a:rPr lang="en-US" smtClean="0"/>
              <a:t>18</a:t>
            </a:fld>
            <a:endParaRPr lang="en-US"/>
          </a:p>
        </p:txBody>
      </p:sp>
    </p:spTree>
    <p:extLst>
      <p:ext uri="{BB962C8B-B14F-4D97-AF65-F5344CB8AC3E}">
        <p14:creationId xmlns:p14="http://schemas.microsoft.com/office/powerpoint/2010/main" val="569175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06D88F-D833-449B-B036-A6523231D4BF}" type="slidenum">
              <a:rPr lang="en-US" smtClean="0"/>
              <a:t>19</a:t>
            </a:fld>
            <a:endParaRPr lang="en-US"/>
          </a:p>
        </p:txBody>
      </p:sp>
    </p:spTree>
    <p:extLst>
      <p:ext uri="{BB962C8B-B14F-4D97-AF65-F5344CB8AC3E}">
        <p14:creationId xmlns:p14="http://schemas.microsoft.com/office/powerpoint/2010/main" val="98492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a:t>
            </a:r>
            <a:r>
              <a:rPr lang="en-US" baseline="0" dirty="0"/>
              <a:t> some highlights &amp; basics – might feel like scratching the surface – for others it will be just enough. </a:t>
            </a:r>
          </a:p>
          <a:p>
            <a:r>
              <a:rPr lang="en-US" baseline="0" dirty="0"/>
              <a:t>Might not get to all the questions. Please share feedback or raise questions via sticky notes or put items in the ‘parking lot’. We’ll capture all of it and use to hone support &amp; guidance. </a:t>
            </a:r>
          </a:p>
          <a:p>
            <a:r>
              <a:rPr lang="en-US" baseline="0" dirty="0"/>
              <a:t>STAFF INTRODUCTIONS</a:t>
            </a:r>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2</a:t>
            </a:fld>
            <a:endParaRPr lang="en-US"/>
          </a:p>
        </p:txBody>
      </p:sp>
    </p:spTree>
    <p:extLst>
      <p:ext uri="{BB962C8B-B14F-4D97-AF65-F5344CB8AC3E}">
        <p14:creationId xmlns:p14="http://schemas.microsoft.com/office/powerpoint/2010/main" val="1609689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6BF48838-5527-4D74-AD1B-A1B29A24CBED}" type="slidenum">
              <a:rPr lang="en-US">
                <a:solidFill>
                  <a:prstClr val="black"/>
                </a:solidFill>
                <a:latin typeface="Calibri" panose="020F0502020204030204"/>
              </a:rPr>
              <a:pPr defTabSz="931774">
                <a:defRPr/>
              </a:pPr>
              <a:t>20</a:t>
            </a:fld>
            <a:endParaRPr lang="en-US">
              <a:solidFill>
                <a:prstClr val="black"/>
              </a:solidFill>
              <a:latin typeface="Calibri" panose="020F0502020204030204"/>
            </a:endParaRPr>
          </a:p>
        </p:txBody>
      </p:sp>
    </p:spTree>
    <p:extLst>
      <p:ext uri="{BB962C8B-B14F-4D97-AF65-F5344CB8AC3E}">
        <p14:creationId xmlns:p14="http://schemas.microsoft.com/office/powerpoint/2010/main" val="35339157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a:t>
            </a:r>
            <a:r>
              <a:rPr lang="en-US" baseline="0" dirty="0"/>
              <a:t> scheduled: hearings, Jan SH </a:t>
            </a:r>
            <a:r>
              <a:rPr lang="en-US" baseline="0" dirty="0" err="1"/>
              <a:t>mtg</a:t>
            </a:r>
            <a:r>
              <a:rPr lang="en-US" baseline="0" dirty="0"/>
              <a:t>, public comment</a:t>
            </a:r>
            <a:endParaRPr lang="en-US" dirty="0"/>
          </a:p>
        </p:txBody>
      </p:sp>
      <p:sp>
        <p:nvSpPr>
          <p:cNvPr id="4" name="Slide Number Placeholder 3"/>
          <p:cNvSpPr>
            <a:spLocks noGrp="1"/>
          </p:cNvSpPr>
          <p:nvPr>
            <p:ph type="sldNum" sz="quarter" idx="10"/>
          </p:nvPr>
        </p:nvSpPr>
        <p:spPr/>
        <p:txBody>
          <a:bodyPr/>
          <a:lstStyle/>
          <a:p>
            <a:pPr defTabSz="931774">
              <a:defRPr/>
            </a:pPr>
            <a:fld id="{9439DE54-6E0F-4977-942A-C2789E0CAA57}" type="slidenum">
              <a:rPr lang="en-US">
                <a:solidFill>
                  <a:prstClr val="black"/>
                </a:solidFill>
                <a:latin typeface="Calibri" panose="020F0502020204030204"/>
              </a:rPr>
              <a:pPr defTabSz="931774">
                <a:defRPr/>
              </a:pPr>
              <a:t>21</a:t>
            </a:fld>
            <a:endParaRPr lang="en-US">
              <a:solidFill>
                <a:prstClr val="black"/>
              </a:solidFill>
              <a:latin typeface="Calibri" panose="020F0502020204030204"/>
            </a:endParaRPr>
          </a:p>
        </p:txBody>
      </p:sp>
    </p:spTree>
    <p:extLst>
      <p:ext uri="{BB962C8B-B14F-4D97-AF65-F5344CB8AC3E}">
        <p14:creationId xmlns:p14="http://schemas.microsoft.com/office/powerpoint/2010/main" val="576007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Access to Pathways </a:t>
            </a:r>
            <a:endParaRPr lang="en-US" sz="1000" dirty="0"/>
          </a:p>
          <a:p>
            <a:pPr marL="173414" indent="-173414">
              <a:buFont typeface="Arial" panose="020B0604020202020204" pitchFamily="34" charset="0"/>
              <a:buChar char="•"/>
            </a:pPr>
            <a:r>
              <a:rPr lang="en-US" dirty="0"/>
              <a:t>Need to increase access to high quality college and career pathways by:</a:t>
            </a:r>
            <a:endParaRPr lang="en-US" sz="1000" dirty="0"/>
          </a:p>
          <a:p>
            <a:pPr marL="635854" lvl="1" indent="-173414">
              <a:buFont typeface="Arial" panose="020B0604020202020204" pitchFamily="34" charset="0"/>
              <a:buChar char="•"/>
            </a:pPr>
            <a:r>
              <a:rPr lang="en-US" dirty="0"/>
              <a:t>Eliminating barriers for equitable access for </a:t>
            </a:r>
            <a:r>
              <a:rPr lang="en-US" u="sng" dirty="0"/>
              <a:t>all</a:t>
            </a:r>
            <a:r>
              <a:rPr lang="en-US" dirty="0"/>
              <a:t> students and targeting high-need students (Ex: students with disabilities, students who are low-income).</a:t>
            </a:r>
            <a:endParaRPr lang="en-US" sz="1000" dirty="0"/>
          </a:p>
          <a:p>
            <a:pPr marL="635854" lvl="1" indent="-173414">
              <a:buFont typeface="Arial" panose="020B0604020202020204" pitchFamily="34" charset="0"/>
              <a:buChar char="•"/>
            </a:pPr>
            <a:r>
              <a:rPr lang="en-US" dirty="0"/>
              <a:t>Designating new pathways and increased capacity for all students to have access.</a:t>
            </a:r>
            <a:endParaRPr lang="en-US" sz="1000" dirty="0"/>
          </a:p>
          <a:p>
            <a:endParaRPr lang="en-US" dirty="0"/>
          </a:p>
          <a:p>
            <a:r>
              <a:rPr lang="en-US" b="1" dirty="0"/>
              <a:t>College Persistence and Completion</a:t>
            </a:r>
          </a:p>
          <a:p>
            <a:pPr marL="173414" indent="-173414">
              <a:buFont typeface="Arial" panose="020B0604020202020204" pitchFamily="34" charset="0"/>
              <a:buChar char="•"/>
            </a:pPr>
            <a:r>
              <a:rPr lang="en-US" dirty="0"/>
              <a:t>Waterfall Effect - Low-income students are less likely to persist and complete college</a:t>
            </a:r>
          </a:p>
          <a:p>
            <a:pPr marL="173414" indent="-173414">
              <a:buFont typeface="Arial" panose="020B0604020202020204" pitchFamily="34" charset="0"/>
              <a:buChar char="•"/>
            </a:pPr>
            <a:endParaRPr lang="en-US" b="1" dirty="0"/>
          </a:p>
          <a:p>
            <a:r>
              <a:rPr lang="en-US" b="1" dirty="0"/>
              <a:t>Workforce Skills Gap</a:t>
            </a:r>
          </a:p>
          <a:p>
            <a:pPr marL="173414" indent="-173414">
              <a:buFont typeface="Arial" panose="020B0604020202020204" pitchFamily="34" charset="0"/>
              <a:buChar char="•"/>
            </a:pPr>
            <a:r>
              <a:rPr lang="en-US" dirty="0"/>
              <a:t>There is a growing workforce skills gap and not enough students in the pipeline to meet the skill and education needs of high-demand industries</a:t>
            </a:r>
          </a:p>
          <a:p>
            <a:pPr marL="173414" indent="-173414">
              <a:buFont typeface="Arial" panose="020B0604020202020204" pitchFamily="34" charset="0"/>
              <a:buChar char="•"/>
            </a:pPr>
            <a:endParaRPr lang="en-US" dirty="0"/>
          </a:p>
          <a:p>
            <a:pPr marL="173414" indent="-173414">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defTabSz="931774">
              <a:defRPr/>
            </a:pPr>
            <a:fld id="{4E70EBB5-B13A-6547-900C-C8DF921D7567}" type="slidenum">
              <a:rPr lang="en-US">
                <a:solidFill>
                  <a:prstClr val="black"/>
                </a:solidFill>
                <a:latin typeface="Calibri" panose="020F0502020204030204"/>
              </a:rPr>
              <a:pPr defTabSz="931774">
                <a:defRPr/>
              </a:pPr>
              <a:t>3</a:t>
            </a:fld>
            <a:endParaRPr lang="en-US" dirty="0">
              <a:solidFill>
                <a:prstClr val="black"/>
              </a:solidFill>
              <a:latin typeface="Calibri" panose="020F0502020204030204"/>
            </a:endParaRPr>
          </a:p>
        </p:txBody>
      </p:sp>
      <p:sp>
        <p:nvSpPr>
          <p:cNvPr id="5" name="Header Placeholder 4">
            <a:extLst>
              <a:ext uri="{FF2B5EF4-FFF2-40B4-BE49-F238E27FC236}">
                <a16:creationId xmlns:a16="http://schemas.microsoft.com/office/drawing/2014/main" id="{28092767-4E0D-4336-B948-1AA47C6624CF}"/>
              </a:ext>
            </a:extLst>
          </p:cNvPr>
          <p:cNvSpPr>
            <a:spLocks noGrp="1"/>
          </p:cNvSpPr>
          <p:nvPr>
            <p:ph type="hdr" sz="quarter" idx="11"/>
          </p:nvPr>
        </p:nvSpPr>
        <p:spPr/>
        <p:txBody>
          <a:bodyPr/>
          <a:lstStyle/>
          <a:p>
            <a:pPr defTabSz="931774">
              <a:defRPr/>
            </a:pPr>
            <a:r>
              <a:rPr lang="en-US" dirty="0">
                <a:solidFill>
                  <a:prstClr val="black"/>
                </a:solidFill>
                <a:latin typeface="Calibri" panose="020F0502020204030204"/>
              </a:rPr>
              <a:t>Updated Draft for Review</a:t>
            </a:r>
          </a:p>
        </p:txBody>
      </p:sp>
    </p:spTree>
    <p:extLst>
      <p:ext uri="{BB962C8B-B14F-4D97-AF65-F5344CB8AC3E}">
        <p14:creationId xmlns:p14="http://schemas.microsoft.com/office/powerpoint/2010/main" val="2375899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4878">
              <a:defRPr/>
            </a:pPr>
            <a:fld id="{4E70EBB5-B13A-6547-900C-C8DF921D7567}" type="slidenum">
              <a:rPr lang="en-US">
                <a:solidFill>
                  <a:prstClr val="black"/>
                </a:solidFill>
                <a:latin typeface="Calibri" panose="020F0502020204030204"/>
              </a:rPr>
              <a:pPr defTabSz="924878">
                <a:defRPr/>
              </a:pPr>
              <a:t>4</a:t>
            </a:fld>
            <a:endParaRPr lang="en-US" dirty="0">
              <a:solidFill>
                <a:prstClr val="black"/>
              </a:solidFill>
              <a:latin typeface="Calibri" panose="020F0502020204030204"/>
            </a:endParaRPr>
          </a:p>
        </p:txBody>
      </p:sp>
      <p:sp>
        <p:nvSpPr>
          <p:cNvPr id="5" name="Header Placeholder 4">
            <a:extLst>
              <a:ext uri="{FF2B5EF4-FFF2-40B4-BE49-F238E27FC236}">
                <a16:creationId xmlns:a16="http://schemas.microsoft.com/office/drawing/2014/main" id="{89634704-290E-4308-BB8E-BF25F308FE08}"/>
              </a:ext>
            </a:extLst>
          </p:cNvPr>
          <p:cNvSpPr>
            <a:spLocks noGrp="1"/>
          </p:cNvSpPr>
          <p:nvPr>
            <p:ph type="hdr" sz="quarter" idx="11"/>
          </p:nvPr>
        </p:nvSpPr>
        <p:spPr/>
        <p:txBody>
          <a:bodyPr/>
          <a:lstStyle/>
          <a:p>
            <a:pPr defTabSz="924878">
              <a:defRPr/>
            </a:pPr>
            <a:r>
              <a:rPr lang="en-US" dirty="0">
                <a:solidFill>
                  <a:prstClr val="black"/>
                </a:solidFill>
                <a:latin typeface="Calibri" panose="020F0502020204030204"/>
              </a:rPr>
              <a:t>Updated Draft for Review</a:t>
            </a:r>
          </a:p>
        </p:txBody>
      </p:sp>
    </p:spTree>
    <p:extLst>
      <p:ext uri="{BB962C8B-B14F-4D97-AF65-F5344CB8AC3E}">
        <p14:creationId xmlns:p14="http://schemas.microsoft.com/office/powerpoint/2010/main" val="2044374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5</a:t>
            </a:fld>
            <a:endParaRPr lang="en-US"/>
          </a:p>
        </p:txBody>
      </p:sp>
    </p:spTree>
    <p:extLst>
      <p:ext uri="{BB962C8B-B14F-4D97-AF65-F5344CB8AC3E}">
        <p14:creationId xmlns:p14="http://schemas.microsoft.com/office/powerpoint/2010/main" val="1397783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06D88F-D833-449B-B036-A6523231D4BF}" type="slidenum">
              <a:rPr lang="en-US" smtClean="0"/>
              <a:t>6</a:t>
            </a:fld>
            <a:endParaRPr lang="en-US"/>
          </a:p>
        </p:txBody>
      </p:sp>
    </p:spTree>
    <p:extLst>
      <p:ext uri="{BB962C8B-B14F-4D97-AF65-F5344CB8AC3E}">
        <p14:creationId xmlns:p14="http://schemas.microsoft.com/office/powerpoint/2010/main" val="3303954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06D88F-D833-449B-B036-A6523231D4BF}" type="slidenum">
              <a:rPr lang="en-US" smtClean="0"/>
              <a:t>7</a:t>
            </a:fld>
            <a:endParaRPr lang="en-US"/>
          </a:p>
        </p:txBody>
      </p:sp>
    </p:spTree>
    <p:extLst>
      <p:ext uri="{BB962C8B-B14F-4D97-AF65-F5344CB8AC3E}">
        <p14:creationId xmlns:p14="http://schemas.microsoft.com/office/powerpoint/2010/main" val="3739020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HOLD / hand off to Jen</a:t>
            </a:r>
            <a:r>
              <a:rPr lang="en-US" baseline="0" dirty="0"/>
              <a:t> [stay on this?]</a:t>
            </a:r>
          </a:p>
          <a:p>
            <a:endParaRPr lang="en-US" baseline="0" dirty="0"/>
          </a:p>
          <a:p>
            <a:r>
              <a:rPr lang="en-US" baseline="0" dirty="0"/>
              <a:t>[if need a warm up – ]</a:t>
            </a:r>
          </a:p>
          <a:p>
            <a:endParaRPr lang="en-US" baseline="0" dirty="0"/>
          </a:p>
          <a:p>
            <a:r>
              <a:rPr lang="en-US" baseline="0" dirty="0"/>
              <a:t>INTRODUCE STAFF? </a:t>
            </a:r>
          </a:p>
          <a:p>
            <a:endParaRPr lang="en-US" baseline="0" dirty="0"/>
          </a:p>
          <a:p>
            <a:r>
              <a:rPr lang="en-US" baseline="0" dirty="0"/>
              <a:t>Pause here for a bit – raise hands – </a:t>
            </a:r>
          </a:p>
          <a:p>
            <a:r>
              <a:rPr lang="en-US" baseline="0" dirty="0"/>
              <a:t>	Secondary? </a:t>
            </a:r>
            <a:r>
              <a:rPr lang="en-US" baseline="0" dirty="0" err="1"/>
              <a:t>Postsec</a:t>
            </a:r>
            <a:r>
              <a:rPr lang="en-US" baseline="0" dirty="0"/>
              <a:t>? RVT? Ag? Comprehensive HS? New to Perkins? [IP?] Involved in Perk for IV? (III or earlier?)</a:t>
            </a:r>
          </a:p>
          <a:p>
            <a:r>
              <a:rPr lang="en-US" baseline="0" dirty="0"/>
              <a:t>	Anyone from a district that is totally new to Perkins programming? IF so, see Lisa S before you leave. Some specific items that needs to be in place before going too far down this path so be sure to do that. </a:t>
            </a:r>
          </a:p>
          <a:p>
            <a:endParaRPr lang="en-US" baseline="0" dirty="0"/>
          </a:p>
          <a:p>
            <a:r>
              <a:rPr lang="en-US" baseline="0" dirty="0"/>
              <a:t>It </a:t>
            </a:r>
            <a:r>
              <a:rPr lang="en-US" dirty="0"/>
              <a:t>might feel</a:t>
            </a:r>
            <a:r>
              <a:rPr lang="en-US" baseline="0" dirty="0"/>
              <a:t> chaotic – [ex] </a:t>
            </a:r>
          </a:p>
          <a:p>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8</a:t>
            </a:fld>
            <a:endParaRPr lang="en-US"/>
          </a:p>
        </p:txBody>
      </p:sp>
    </p:spTree>
    <p:extLst>
      <p:ext uri="{BB962C8B-B14F-4D97-AF65-F5344CB8AC3E}">
        <p14:creationId xmlns:p14="http://schemas.microsoft.com/office/powerpoint/2010/main" val="2249801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a:t>
            </a:r>
            <a:r>
              <a:rPr lang="en-US" baseline="0" dirty="0"/>
              <a:t> – will propose to US ED – not yet accepted </a:t>
            </a:r>
            <a:endParaRPr lang="en-US" dirty="0"/>
          </a:p>
        </p:txBody>
      </p:sp>
      <p:sp>
        <p:nvSpPr>
          <p:cNvPr id="4" name="Slide Number Placeholder 3"/>
          <p:cNvSpPr>
            <a:spLocks noGrp="1"/>
          </p:cNvSpPr>
          <p:nvPr>
            <p:ph type="sldNum" sz="quarter" idx="10"/>
          </p:nvPr>
        </p:nvSpPr>
        <p:spPr/>
        <p:txBody>
          <a:bodyPr/>
          <a:lstStyle/>
          <a:p>
            <a:fld id="{2906D88F-D833-449B-B036-A6523231D4BF}" type="slidenum">
              <a:rPr lang="en-US" smtClean="0"/>
              <a:t>9</a:t>
            </a:fld>
            <a:endParaRPr lang="en-US"/>
          </a:p>
        </p:txBody>
      </p:sp>
    </p:spTree>
    <p:extLst>
      <p:ext uri="{BB962C8B-B14F-4D97-AF65-F5344CB8AC3E}">
        <p14:creationId xmlns:p14="http://schemas.microsoft.com/office/powerpoint/2010/main" val="3804427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panose="020B0502020202020204"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711200" y="1939159"/>
            <a:ext cx="10769600" cy="4461641"/>
          </a:xfrm>
        </p:spPr>
        <p:txBody>
          <a:bodyPr/>
          <a:lstStyle>
            <a:lvl1pPr>
              <a:buClrTx/>
              <a:defRPr sz="2400">
                <a:solidFill>
                  <a:srgbClr val="213860"/>
                </a:solidFill>
              </a:defRPr>
            </a:lvl1pPr>
            <a:lvl2pPr>
              <a:buClrTx/>
              <a:buFont typeface="Arial" pitchFamily="34" charset="0"/>
              <a:buChar char="•"/>
              <a:defRPr sz="2400">
                <a:solidFill>
                  <a:srgbClr val="213860"/>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7435583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5693" y="109538"/>
            <a:ext cx="7398707" cy="762000"/>
          </a:xfrm>
        </p:spPr>
        <p:txBody>
          <a:bodyPr anchor="ctr"/>
          <a:lstStyle/>
          <a:p>
            <a:r>
              <a:rPr lang="en-US" dirty="0"/>
              <a:t>Click to edit Master title style</a:t>
            </a:r>
          </a:p>
        </p:txBody>
      </p:sp>
      <p:sp>
        <p:nvSpPr>
          <p:cNvPr id="3" name="Content Placeholder 2"/>
          <p:cNvSpPr>
            <a:spLocks noGrp="1"/>
          </p:cNvSpPr>
          <p:nvPr>
            <p:ph sz="half" idx="1"/>
          </p:nvPr>
        </p:nvSpPr>
        <p:spPr>
          <a:xfrm>
            <a:off x="711200" y="1219200"/>
            <a:ext cx="5334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8400" y="1219200"/>
            <a:ext cx="5334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08052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65848" y="109538"/>
            <a:ext cx="6449976" cy="762000"/>
          </a:xfrm>
        </p:spPr>
        <p:txBody>
          <a:bodyPr anchor="ctr"/>
          <a:lstStyle>
            <a:lvl1pPr>
              <a:defRPr>
                <a:latin typeface="Century Gothic" panose="020B0502020202020204" pitchFamily="34" charset="0"/>
                <a:cs typeface="Calibri" pitchFamily="34" charset="0"/>
              </a:defRPr>
            </a:lvl1pPr>
          </a:lstStyle>
          <a:p>
            <a:r>
              <a:rPr lang="en-US" dirty="0"/>
              <a:t>Click to edit Master title style</a:t>
            </a:r>
          </a:p>
        </p:txBody>
      </p:sp>
    </p:spTree>
    <p:extLst>
      <p:ext uri="{BB962C8B-B14F-4D97-AF65-F5344CB8AC3E}">
        <p14:creationId xmlns:p14="http://schemas.microsoft.com/office/powerpoint/2010/main" val="364631132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5485" y="109538"/>
            <a:ext cx="7418916" cy="762000"/>
          </a:xfrm>
        </p:spPr>
        <p:txBody>
          <a:bodyPr/>
          <a:lstStyle/>
          <a:p>
            <a:r>
              <a:rPr lang="en-US" dirty="0"/>
              <a:t>Click to edit Master title style</a:t>
            </a:r>
          </a:p>
        </p:txBody>
      </p:sp>
      <p:sp>
        <p:nvSpPr>
          <p:cNvPr id="3" name="Text Placeholder 2"/>
          <p:cNvSpPr>
            <a:spLocks noGrp="1"/>
          </p:cNvSpPr>
          <p:nvPr>
            <p:ph type="body" sz="half" idx="1"/>
          </p:nvPr>
        </p:nvSpPr>
        <p:spPr>
          <a:xfrm>
            <a:off x="711200" y="1219200"/>
            <a:ext cx="5334000" cy="5181600"/>
          </a:xfrm>
        </p:spPr>
        <p:txBody>
          <a:bodyPr/>
          <a:lstStyle>
            <a:lvl3pPr>
              <a:defRPr>
                <a:solidFill>
                  <a:srgbClr val="213860"/>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8400" y="1219200"/>
            <a:ext cx="5334000" cy="5181600"/>
          </a:xfrm>
        </p:spPr>
        <p:txBody>
          <a:bodyPr/>
          <a:lstStyle>
            <a:lvl3pPr>
              <a:defRPr>
                <a:solidFill>
                  <a:srgbClr val="213860"/>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0130400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109538"/>
            <a:ext cx="7552267" cy="762000"/>
          </a:xfrm>
        </p:spPr>
        <p:txBody>
          <a:bodyPr/>
          <a:lstStyle>
            <a:lvl1pPr>
              <a:defRPr>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a:xfrm>
            <a:off x="711200" y="1219200"/>
            <a:ext cx="10871200" cy="5181600"/>
          </a:xfrm>
        </p:spPr>
        <p:txBody>
          <a:bodyPr/>
          <a:lstStyle>
            <a:lvl3pPr>
              <a:defRPr>
                <a:solidFill>
                  <a:srgbClr val="213860"/>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46364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184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CONFIDENTIAL DRAFT FOR POLICY DEVELOPMENT PURPOSES ONLY</a:t>
            </a:r>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115808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cstate="print"/>
          <a:srcRect l="23065"/>
          <a:stretch>
            <a:fillRect/>
          </a:stretch>
        </p:blipFill>
        <p:spPr bwMode="auto">
          <a:xfrm>
            <a:off x="0" y="1"/>
            <a:ext cx="12200467"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982133" y="109538"/>
            <a:ext cx="7552267"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7172" name="Rectangle 4"/>
          <p:cNvSpPr>
            <a:spLocks noGrp="1" noChangeArrowheads="1"/>
          </p:cNvSpPr>
          <p:nvPr>
            <p:ph type="body" idx="1"/>
          </p:nvPr>
        </p:nvSpPr>
        <p:spPr bwMode="auto">
          <a:xfrm>
            <a:off x="711200" y="1219200"/>
            <a:ext cx="108712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23283" y="6856413"/>
            <a:ext cx="12215284"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cstate="print">
            <a:clrChange>
              <a:clrFrom>
                <a:srgbClr val="003264"/>
              </a:clrFrom>
              <a:clrTo>
                <a:srgbClr val="003264">
                  <a:alpha val="0"/>
                </a:srgbClr>
              </a:clrTo>
            </a:clrChange>
          </a:blip>
          <a:srcRect/>
          <a:stretch>
            <a:fillRect/>
          </a:stretch>
        </p:blipFill>
        <p:spPr bwMode="auto">
          <a:xfrm>
            <a:off x="33867" y="157164"/>
            <a:ext cx="1016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1115484" y="1420814"/>
            <a:ext cx="9313333"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1115485" y="6251159"/>
            <a:ext cx="7418916" cy="338554"/>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10778067" y="6445251"/>
            <a:ext cx="14224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67626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hf sldNum="0" hdr="0" dt="0"/>
  <p:txStyles>
    <p:titleStyle>
      <a:lvl1pPr algn="l" rtl="0" eaLnBrk="0" fontAlgn="base" hangingPunct="0">
        <a:spcBef>
          <a:spcPct val="20000"/>
        </a:spcBef>
        <a:spcAft>
          <a:spcPct val="0"/>
        </a:spcAft>
        <a:tabLst>
          <a:tab pos="915988" algn="l"/>
        </a:tabLst>
        <a:defRPr sz="2400" b="1">
          <a:solidFill>
            <a:srgbClr val="FFC000"/>
          </a:solidFill>
          <a:latin typeface="Century Gothic" panose="020B0502020202020204" pitchFamily="34" charset="0"/>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entury Gothic" panose="020B0502020202020204" pitchFamily="34" charset="0"/>
          <a:ea typeface="Century Gothic" panose="020B0502020202020204"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entury Gothic" panose="020B0502020202020204" pitchFamily="34" charset="0"/>
          <a:ea typeface="Century Gothic" panose="020B0502020202020204"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entury Gothic" panose="020B0502020202020204" pitchFamily="34" charset="0"/>
          <a:ea typeface="Century Gothic" panose="020B0502020202020204"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0.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i="1" dirty="0"/>
              <a:t>“Strengthening Career and Technical Education for the 21</a:t>
            </a:r>
            <a:r>
              <a:rPr lang="en-US" i="1" baseline="30000" dirty="0"/>
              <a:t>st</a:t>
            </a:r>
            <a:r>
              <a:rPr lang="en-US" i="1" dirty="0"/>
              <a:t> Century Act</a:t>
            </a:r>
            <a:endParaRPr lang="en-US" dirty="0"/>
          </a:p>
        </p:txBody>
      </p:sp>
      <p:sp>
        <p:nvSpPr>
          <p:cNvPr id="4" name="Content Placeholder 3"/>
          <p:cNvSpPr>
            <a:spLocks noGrp="1"/>
          </p:cNvSpPr>
          <p:nvPr>
            <p:ph sz="half" idx="1"/>
          </p:nvPr>
        </p:nvSpPr>
        <p:spPr/>
        <p:txBody>
          <a:bodyPr/>
          <a:lstStyle/>
          <a:p>
            <a:r>
              <a:rPr lang="en-US" dirty="0"/>
              <a:t>“Strengthening Career and Technical Education for the 21st Century Act”</a:t>
            </a:r>
          </a:p>
          <a:p>
            <a:r>
              <a:rPr lang="en-US"/>
              <a:t>Perkins </a:t>
            </a:r>
            <a:r>
              <a:rPr lang="en-US" dirty="0"/>
              <a:t>V Implementation</a:t>
            </a:r>
          </a:p>
          <a:p>
            <a:r>
              <a:rPr lang="en-US" dirty="0"/>
              <a:t>February, 2020</a:t>
            </a:r>
          </a:p>
          <a:p>
            <a:r>
              <a:rPr lang="en-US" dirty="0"/>
              <a:t>Various Dates and Locations</a:t>
            </a:r>
          </a:p>
          <a:p>
            <a:endParaRPr lang="en-US" dirty="0"/>
          </a:p>
        </p:txBody>
      </p:sp>
    </p:spTree>
    <p:extLst>
      <p:ext uri="{BB962C8B-B14F-4D97-AF65-F5344CB8AC3E}">
        <p14:creationId xmlns:p14="http://schemas.microsoft.com/office/powerpoint/2010/main" val="23869206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Core Indicators of Performance</a:t>
            </a:r>
          </a:p>
        </p:txBody>
      </p:sp>
      <p:sp>
        <p:nvSpPr>
          <p:cNvPr id="6" name="Content Placeholder 5"/>
          <p:cNvSpPr>
            <a:spLocks noGrp="1"/>
          </p:cNvSpPr>
          <p:nvPr>
            <p:ph sz="half" idx="1"/>
          </p:nvPr>
        </p:nvSpPr>
        <p:spPr>
          <a:xfrm>
            <a:off x="420441" y="1263949"/>
            <a:ext cx="9365397" cy="3571820"/>
          </a:xfrm>
        </p:spPr>
        <p:txBody>
          <a:bodyPr/>
          <a:lstStyle/>
          <a:p>
            <a:r>
              <a:rPr lang="en-US" sz="2800" dirty="0"/>
              <a:t>This is the accountability system for federally funded Perkins programs. </a:t>
            </a:r>
          </a:p>
          <a:p>
            <a:r>
              <a:rPr lang="en-US" sz="2800" dirty="0"/>
              <a:t>Disaggregated and used for program improvement.</a:t>
            </a:r>
          </a:p>
          <a:p>
            <a:pPr lvl="1"/>
            <a:r>
              <a:rPr lang="en-US" dirty="0"/>
              <a:t>Indicators</a:t>
            </a:r>
          </a:p>
          <a:p>
            <a:pPr lvl="1"/>
            <a:r>
              <a:rPr lang="en-US" dirty="0"/>
              <a:t>Targets</a:t>
            </a:r>
          </a:p>
          <a:p>
            <a:pPr lvl="1"/>
            <a:r>
              <a:rPr lang="en-US" dirty="0"/>
              <a:t>Identification of population groups</a:t>
            </a:r>
          </a:p>
          <a:p>
            <a:pPr marL="346075" lvl="1" indent="0">
              <a:buNone/>
            </a:pPr>
            <a:endParaRPr lang="en-US" sz="1800" dirty="0"/>
          </a:p>
        </p:txBody>
      </p:sp>
      <p:grpSp>
        <p:nvGrpSpPr>
          <p:cNvPr id="7" name="Group 6" descr="perkins core indicators and targets&#10;"/>
          <p:cNvGrpSpPr/>
          <p:nvPr/>
        </p:nvGrpSpPr>
        <p:grpSpPr>
          <a:xfrm>
            <a:off x="10500733" y="5232400"/>
            <a:ext cx="2550160" cy="2255520"/>
            <a:chOff x="2926606" y="452874"/>
            <a:chExt cx="4433010" cy="4433010"/>
          </a:xfrm>
        </p:grpSpPr>
        <p:sp>
          <p:nvSpPr>
            <p:cNvPr id="8" name="Pie 7"/>
            <p:cNvSpPr/>
            <p:nvPr/>
          </p:nvSpPr>
          <p:spPr>
            <a:xfrm>
              <a:off x="2926606" y="452874"/>
              <a:ext cx="4433010" cy="4433010"/>
            </a:xfrm>
            <a:prstGeom prst="pie">
              <a:avLst>
                <a:gd name="adj1" fmla="val 10800000"/>
                <a:gd name="adj2" fmla="val 16200000"/>
              </a:avLst>
            </a:prstGeom>
            <a:solidFill>
              <a:schemeClr val="bg1">
                <a:lumMod val="50000"/>
              </a:schemeClr>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9" name="Pie 4"/>
            <p:cNvSpPr txBox="1"/>
            <p:nvPr/>
          </p:nvSpPr>
          <p:spPr>
            <a:xfrm>
              <a:off x="3427958" y="1270870"/>
              <a:ext cx="1635992" cy="13193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1200" b="1" kern="1200" dirty="0"/>
                <a:t>Perkins Core Indicators &amp; Targets</a:t>
              </a:r>
            </a:p>
          </p:txBody>
        </p:sp>
      </p:grpSp>
    </p:spTree>
    <p:extLst>
      <p:ext uri="{BB962C8B-B14F-4D97-AF65-F5344CB8AC3E}">
        <p14:creationId xmlns:p14="http://schemas.microsoft.com/office/powerpoint/2010/main" val="2219614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Core Indicators of Performance</a:t>
            </a:r>
          </a:p>
        </p:txBody>
      </p:sp>
      <p:sp>
        <p:nvSpPr>
          <p:cNvPr id="6" name="Content Placeholder 5"/>
          <p:cNvSpPr>
            <a:spLocks noGrp="1"/>
          </p:cNvSpPr>
          <p:nvPr>
            <p:ph sz="half" idx="1"/>
          </p:nvPr>
        </p:nvSpPr>
        <p:spPr>
          <a:xfrm>
            <a:off x="536332" y="1070518"/>
            <a:ext cx="9964402" cy="919645"/>
          </a:xfrm>
        </p:spPr>
        <p:txBody>
          <a:bodyPr/>
          <a:lstStyle/>
          <a:p>
            <a:r>
              <a:rPr lang="en-US" sz="1800" dirty="0"/>
              <a:t>This is the accountability system for federally funded Perkins programs. </a:t>
            </a:r>
          </a:p>
        </p:txBody>
      </p:sp>
      <p:graphicFrame>
        <p:nvGraphicFramePr>
          <p:cNvPr id="2" name="Table 1" descr="Secondary Core Indicator&#10;1s1 four year grad rate&#10;2s1 Academic attainment in ELA&#10;2s2 Academic attainment in Math&#10;2s3 academic attainmentin ste&#10;3s1 postsecondary pla"/>
          <p:cNvGraphicFramePr>
            <a:graphicFrameLocks noGrp="1"/>
          </p:cNvGraphicFramePr>
          <p:nvPr>
            <p:extLst>
              <p:ext uri="{D42A27DB-BD31-4B8C-83A1-F6EECF244321}">
                <p14:modId xmlns:p14="http://schemas.microsoft.com/office/powerpoint/2010/main" val="4254283568"/>
              </p:ext>
            </p:extLst>
          </p:nvPr>
        </p:nvGraphicFramePr>
        <p:xfrm>
          <a:off x="459470" y="1790694"/>
          <a:ext cx="10707639" cy="4436496"/>
        </p:xfrm>
        <a:graphic>
          <a:graphicData uri="http://schemas.openxmlformats.org/drawingml/2006/table">
            <a:tbl>
              <a:tblPr firstRow="1" firstCol="1" bandRow="1">
                <a:tableStyleId>{5C22544A-7EE6-4342-B048-85BDC9FD1C3A}</a:tableStyleId>
              </a:tblPr>
              <a:tblGrid>
                <a:gridCol w="5528954">
                  <a:extLst>
                    <a:ext uri="{9D8B030D-6E8A-4147-A177-3AD203B41FA5}">
                      <a16:colId xmlns:a16="http://schemas.microsoft.com/office/drawing/2014/main" val="3926691116"/>
                    </a:ext>
                  </a:extLst>
                </a:gridCol>
                <a:gridCol w="5178685">
                  <a:extLst>
                    <a:ext uri="{9D8B030D-6E8A-4147-A177-3AD203B41FA5}">
                      <a16:colId xmlns:a16="http://schemas.microsoft.com/office/drawing/2014/main" val="1030094398"/>
                    </a:ext>
                  </a:extLst>
                </a:gridCol>
              </a:tblGrid>
              <a:tr h="294848">
                <a:tc>
                  <a:txBody>
                    <a:bodyPr/>
                    <a:lstStyle/>
                    <a:p>
                      <a:pPr marL="0" marR="0" algn="l">
                        <a:spcBef>
                          <a:spcPts val="0"/>
                        </a:spcBef>
                        <a:spcAft>
                          <a:spcPts val="0"/>
                        </a:spcAft>
                      </a:pPr>
                      <a:r>
                        <a:rPr lang="en-US" sz="1800" dirty="0">
                          <a:solidFill>
                            <a:srgbClr val="003B76"/>
                          </a:solidFill>
                          <a:effectLst/>
                          <a:latin typeface="+mn-lt"/>
                        </a:rPr>
                        <a:t>Secondary Core Indicator</a:t>
                      </a:r>
                      <a:endParaRPr lang="en-US" sz="180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l">
                        <a:spcBef>
                          <a:spcPts val="0"/>
                        </a:spcBef>
                        <a:spcAft>
                          <a:spcPts val="0"/>
                        </a:spcAft>
                      </a:pPr>
                      <a:r>
                        <a:rPr lang="en-US" sz="1800" dirty="0">
                          <a:solidFill>
                            <a:srgbClr val="003B76"/>
                          </a:solidFill>
                          <a:effectLst/>
                          <a:latin typeface="+mn-lt"/>
                        </a:rPr>
                        <a:t>NOTES</a:t>
                      </a:r>
                      <a:endParaRPr lang="en-US" sz="180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209051414"/>
                  </a:ext>
                </a:extLst>
              </a:tr>
              <a:tr h="295545">
                <a:tc>
                  <a:txBody>
                    <a:bodyPr/>
                    <a:lstStyle/>
                    <a:p>
                      <a:pPr marL="0" marR="0" algn="l">
                        <a:spcBef>
                          <a:spcPts val="0"/>
                        </a:spcBef>
                        <a:spcAft>
                          <a:spcPts val="0"/>
                        </a:spcAft>
                      </a:pPr>
                      <a:r>
                        <a:rPr lang="en-US" sz="1400" b="0" dirty="0">
                          <a:solidFill>
                            <a:srgbClr val="003B76"/>
                          </a:solidFill>
                          <a:effectLst/>
                          <a:latin typeface="+mn-lt"/>
                        </a:rPr>
                        <a:t>1S1: Four-Year Graduation Rate</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no change</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06503400"/>
                  </a:ext>
                </a:extLst>
              </a:tr>
              <a:tr h="274924">
                <a:tc>
                  <a:txBody>
                    <a:bodyPr/>
                    <a:lstStyle/>
                    <a:p>
                      <a:pPr marL="0" marR="0" algn="l">
                        <a:spcBef>
                          <a:spcPts val="0"/>
                        </a:spcBef>
                        <a:spcAft>
                          <a:spcPts val="0"/>
                        </a:spcAft>
                      </a:pPr>
                      <a:r>
                        <a:rPr lang="en-US" sz="1400" b="0" dirty="0">
                          <a:solidFill>
                            <a:srgbClr val="003B76"/>
                          </a:solidFill>
                          <a:effectLst/>
                          <a:latin typeface="+mn-lt"/>
                        </a:rPr>
                        <a:t>2S1: Academic Attainment in ELA</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11th grade concentrators and their 10th grade MCAS (next gen)</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219681236"/>
                  </a:ext>
                </a:extLst>
              </a:tr>
              <a:tr h="274924">
                <a:tc>
                  <a:txBody>
                    <a:bodyPr/>
                    <a:lstStyle/>
                    <a:p>
                      <a:pPr marL="0" marR="0" algn="l">
                        <a:spcBef>
                          <a:spcPts val="0"/>
                        </a:spcBef>
                        <a:spcAft>
                          <a:spcPts val="0"/>
                        </a:spcAft>
                      </a:pPr>
                      <a:r>
                        <a:rPr lang="en-US" sz="1400" b="0" dirty="0">
                          <a:solidFill>
                            <a:srgbClr val="003B76"/>
                          </a:solidFill>
                          <a:effectLst/>
                          <a:latin typeface="+mn-lt"/>
                        </a:rPr>
                        <a:t>2S2: Academic Attainment in Mathematics</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11th grade concentrators and their 10th grade MCAS (next gen)</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16617799"/>
                  </a:ext>
                </a:extLst>
              </a:tr>
              <a:tr h="549850">
                <a:tc>
                  <a:txBody>
                    <a:bodyPr/>
                    <a:lstStyle/>
                    <a:p>
                      <a:pPr marL="0" marR="0" algn="l">
                        <a:spcBef>
                          <a:spcPts val="0"/>
                        </a:spcBef>
                        <a:spcAft>
                          <a:spcPts val="0"/>
                        </a:spcAft>
                      </a:pPr>
                      <a:r>
                        <a:rPr lang="en-US" sz="1400" b="0" dirty="0">
                          <a:solidFill>
                            <a:srgbClr val="003B76"/>
                          </a:solidFill>
                          <a:effectLst/>
                          <a:latin typeface="+mn-lt"/>
                        </a:rPr>
                        <a:t>2S3: Academic Attainment in Science</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11th grade concentrators and their HS SCI MCAS </a:t>
                      </a:r>
                    </a:p>
                    <a:p>
                      <a:pPr marL="0" marR="0" algn="l">
                        <a:spcBef>
                          <a:spcPts val="0"/>
                        </a:spcBef>
                        <a:spcAft>
                          <a:spcPts val="0"/>
                        </a:spcAft>
                      </a:pPr>
                      <a:r>
                        <a:rPr lang="en-US" sz="1400" b="0" dirty="0">
                          <a:solidFill>
                            <a:srgbClr val="003B76"/>
                          </a:solidFill>
                          <a:effectLst/>
                          <a:latin typeface="+mn-lt"/>
                        </a:rPr>
                        <a:t>(incorporate next gen as available)</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279667876"/>
                  </a:ext>
                </a:extLst>
              </a:tr>
              <a:tr h="549850">
                <a:tc>
                  <a:txBody>
                    <a:bodyPr/>
                    <a:lstStyle/>
                    <a:p>
                      <a:pPr marL="0" marR="0" algn="l">
                        <a:spcBef>
                          <a:spcPts val="0"/>
                        </a:spcBef>
                        <a:spcAft>
                          <a:spcPts val="0"/>
                        </a:spcAft>
                      </a:pPr>
                      <a:r>
                        <a:rPr lang="en-US" sz="1400" b="0" dirty="0">
                          <a:solidFill>
                            <a:srgbClr val="003B76"/>
                          </a:solidFill>
                          <a:effectLst/>
                          <a:latin typeface="+mn-lt"/>
                        </a:rPr>
                        <a:t>3S1: Postsecondary Placement</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timing of survey &amp; reporting to DESE moves in</a:t>
                      </a:r>
                    </a:p>
                    <a:p>
                      <a:pPr marL="0" marR="0" algn="l">
                        <a:spcBef>
                          <a:spcPts val="0"/>
                        </a:spcBef>
                        <a:spcAft>
                          <a:spcPts val="0"/>
                        </a:spcAft>
                      </a:pPr>
                      <a:r>
                        <a:rPr lang="en-US" sz="1400" b="0" dirty="0">
                          <a:solidFill>
                            <a:srgbClr val="003B76"/>
                          </a:solidFill>
                          <a:effectLst/>
                          <a:latin typeface="+mn-lt"/>
                        </a:rPr>
                        <a:t>changes to outcome categories</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219684572"/>
                  </a:ext>
                </a:extLst>
              </a:tr>
              <a:tr h="303621">
                <a:tc>
                  <a:txBody>
                    <a:bodyPr/>
                    <a:lstStyle/>
                    <a:p>
                      <a:pPr marL="0" marR="0" algn="l">
                        <a:spcBef>
                          <a:spcPts val="0"/>
                        </a:spcBef>
                        <a:spcAft>
                          <a:spcPts val="0"/>
                        </a:spcAft>
                      </a:pPr>
                      <a:r>
                        <a:rPr lang="en-US" sz="1400" b="0" dirty="0">
                          <a:solidFill>
                            <a:srgbClr val="003B76"/>
                          </a:solidFill>
                          <a:effectLst/>
                          <a:latin typeface="+mn-lt"/>
                        </a:rPr>
                        <a:t>4S1: Nontraditional Program Enrollment</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Similar to Perkins IV</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27625682"/>
                  </a:ext>
                </a:extLst>
              </a:tr>
              <a:tr h="311555">
                <a:tc>
                  <a:txBody>
                    <a:bodyPr/>
                    <a:lstStyle/>
                    <a:p>
                      <a:pPr marL="0" marR="0" algn="l">
                        <a:spcBef>
                          <a:spcPts val="0"/>
                        </a:spcBef>
                        <a:spcAft>
                          <a:spcPts val="0"/>
                        </a:spcAft>
                      </a:pPr>
                      <a:r>
                        <a:rPr lang="en-US" sz="1400" b="0" dirty="0">
                          <a:solidFill>
                            <a:srgbClr val="003B76"/>
                          </a:solidFill>
                          <a:effectLst/>
                          <a:latin typeface="+mn-lt"/>
                        </a:rPr>
                        <a:t>5S3: Program Quality – Participated in Work-Based Learning</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NEW</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70507298"/>
                  </a:ext>
                </a:extLst>
              </a:tr>
              <a:tr h="402050">
                <a:tc>
                  <a:txBody>
                    <a:bodyPr/>
                    <a:lstStyle/>
                    <a:p>
                      <a:pPr marL="0" marR="0" algn="l">
                        <a:spcBef>
                          <a:spcPts val="0"/>
                        </a:spcBef>
                        <a:spcAft>
                          <a:spcPts val="0"/>
                        </a:spcAft>
                      </a:pPr>
                      <a:r>
                        <a:rPr lang="en-US" sz="1800" b="1" dirty="0">
                          <a:solidFill>
                            <a:srgbClr val="003B76"/>
                          </a:solidFill>
                          <a:effectLst/>
                          <a:latin typeface="+mn-lt"/>
                          <a:ea typeface="Calibri" panose="020F0502020204030204" pitchFamily="34" charset="0"/>
                        </a:rPr>
                        <a:t>Postsecondary</a:t>
                      </a:r>
                      <a:r>
                        <a:rPr lang="en-US" sz="1800" b="1" baseline="0" dirty="0">
                          <a:solidFill>
                            <a:srgbClr val="003B76"/>
                          </a:solidFill>
                          <a:effectLst/>
                          <a:latin typeface="+mn-lt"/>
                          <a:ea typeface="Calibri" panose="020F0502020204030204" pitchFamily="34" charset="0"/>
                        </a:rPr>
                        <a:t> Core Indicator</a:t>
                      </a:r>
                      <a:endParaRPr lang="en-US" sz="1800" b="1"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l">
                        <a:spcBef>
                          <a:spcPts val="0"/>
                        </a:spcBef>
                        <a:spcAft>
                          <a:spcPts val="0"/>
                        </a:spcAft>
                      </a:pPr>
                      <a:endParaRPr lang="en-US" sz="1400" b="1"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012913930"/>
                  </a:ext>
                </a:extLst>
              </a:tr>
              <a:tr h="481749">
                <a:tc>
                  <a:txBody>
                    <a:bodyPr/>
                    <a:lstStyle/>
                    <a:p>
                      <a:pPr algn="l" fontAlgn="ctr"/>
                      <a:r>
                        <a:rPr lang="en-US" sz="1400" b="0" i="0" u="none" strike="noStrike" dirty="0">
                          <a:solidFill>
                            <a:srgbClr val="003B76"/>
                          </a:solidFill>
                          <a:effectLst/>
                          <a:latin typeface="+mn-lt"/>
                        </a:rPr>
                        <a:t>1P1: Postsecondary Retention and Placement</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rPr>
                        <a:t>timing of survey &amp; reporting to DESE moves in</a:t>
                      </a:r>
                    </a:p>
                    <a:p>
                      <a:pPr marL="0" marR="0" algn="l">
                        <a:spcBef>
                          <a:spcPts val="0"/>
                        </a:spcBef>
                        <a:spcAft>
                          <a:spcPts val="0"/>
                        </a:spcAft>
                      </a:pPr>
                      <a:r>
                        <a:rPr lang="en-US" sz="1400" b="0" dirty="0">
                          <a:solidFill>
                            <a:srgbClr val="003B76"/>
                          </a:solidFill>
                          <a:effectLst/>
                          <a:latin typeface="+mn-lt"/>
                        </a:rPr>
                        <a:t>changes to outcome categories</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95942648"/>
                  </a:ext>
                </a:extLst>
              </a:tr>
              <a:tr h="349092">
                <a:tc>
                  <a:txBody>
                    <a:bodyPr/>
                    <a:lstStyle/>
                    <a:p>
                      <a:pPr algn="l" fontAlgn="ctr"/>
                      <a:r>
                        <a:rPr lang="en-US" sz="1400" b="0" i="0" u="none" strike="noStrike" dirty="0">
                          <a:solidFill>
                            <a:srgbClr val="003B76"/>
                          </a:solidFill>
                          <a:effectLst/>
                          <a:latin typeface="+mn-lt"/>
                        </a:rPr>
                        <a:t>2P1: Postsecondary Credential, Certificate or Diploma</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59201349"/>
                  </a:ext>
                </a:extLst>
              </a:tr>
              <a:tr h="348488">
                <a:tc>
                  <a:txBody>
                    <a:bodyPr/>
                    <a:lstStyle/>
                    <a:p>
                      <a:pPr algn="l" fontAlgn="ctr"/>
                      <a:r>
                        <a:rPr lang="en-US" sz="1400" b="0" i="0" u="none" strike="noStrike" dirty="0">
                          <a:solidFill>
                            <a:srgbClr val="003B76"/>
                          </a:solidFill>
                          <a:effectLst/>
                          <a:latin typeface="+mn-lt"/>
                        </a:rPr>
                        <a:t>3P1: Nontraditional Program Enrollment</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l">
                        <a:spcBef>
                          <a:spcPts val="0"/>
                        </a:spcBef>
                        <a:spcAft>
                          <a:spcPts val="0"/>
                        </a:spcAft>
                      </a:pPr>
                      <a:r>
                        <a:rPr lang="en-US" sz="1400" b="0" dirty="0">
                          <a:solidFill>
                            <a:srgbClr val="003B76"/>
                          </a:solidFill>
                          <a:effectLst/>
                          <a:latin typeface="+mn-lt"/>
                          <a:ea typeface="Calibri" panose="020F0502020204030204" pitchFamily="34" charset="0"/>
                        </a:rPr>
                        <a:t>Similar</a:t>
                      </a:r>
                      <a:r>
                        <a:rPr lang="en-US" sz="1400" b="0" baseline="0" dirty="0">
                          <a:solidFill>
                            <a:srgbClr val="003B76"/>
                          </a:solidFill>
                          <a:effectLst/>
                          <a:latin typeface="+mn-lt"/>
                          <a:ea typeface="Calibri" panose="020F0502020204030204" pitchFamily="34" charset="0"/>
                        </a:rPr>
                        <a:t> to Perkins IV </a:t>
                      </a:r>
                      <a:endParaRPr lang="en-US" sz="1400" b="0" dirty="0">
                        <a:solidFill>
                          <a:srgbClr val="003B76"/>
                        </a:solidFill>
                        <a:effectLst/>
                        <a:latin typeface="+mn-lt"/>
                        <a:ea typeface="Calibri" panose="020F0502020204030204" pitchFamily="34" charset="0"/>
                      </a:endParaRPr>
                    </a:p>
                  </a:txBody>
                  <a:tcPr marL="64824" marR="64824"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291270513"/>
                  </a:ext>
                </a:extLst>
              </a:tr>
            </a:tbl>
          </a:graphicData>
        </a:graphic>
      </p:graphicFrame>
      <p:grpSp>
        <p:nvGrpSpPr>
          <p:cNvPr id="7" name="Group 6" descr="perkins core indicators&#10;"/>
          <p:cNvGrpSpPr/>
          <p:nvPr/>
        </p:nvGrpSpPr>
        <p:grpSpPr>
          <a:xfrm>
            <a:off x="10500733" y="5232400"/>
            <a:ext cx="2550160" cy="2255520"/>
            <a:chOff x="2926606" y="452874"/>
            <a:chExt cx="4433010" cy="4433010"/>
          </a:xfrm>
        </p:grpSpPr>
        <p:sp>
          <p:nvSpPr>
            <p:cNvPr id="8" name="Pie 7"/>
            <p:cNvSpPr/>
            <p:nvPr/>
          </p:nvSpPr>
          <p:spPr>
            <a:xfrm>
              <a:off x="2926606" y="452874"/>
              <a:ext cx="4433010" cy="4433010"/>
            </a:xfrm>
            <a:prstGeom prst="pie">
              <a:avLst>
                <a:gd name="adj1" fmla="val 10800000"/>
                <a:gd name="adj2" fmla="val 16200000"/>
              </a:avLst>
            </a:prstGeom>
            <a:solidFill>
              <a:schemeClr val="bg1">
                <a:lumMod val="50000"/>
              </a:schemeClr>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9" name="Pie 4"/>
            <p:cNvSpPr txBox="1"/>
            <p:nvPr/>
          </p:nvSpPr>
          <p:spPr>
            <a:xfrm>
              <a:off x="3427958" y="1270870"/>
              <a:ext cx="1635992" cy="13193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1200" b="1" kern="1200" dirty="0"/>
                <a:t>Perkins Core Indicators &amp; Targets</a:t>
              </a:r>
            </a:p>
          </p:txBody>
        </p:sp>
      </p:grpSp>
    </p:spTree>
    <p:extLst>
      <p:ext uri="{BB962C8B-B14F-4D97-AF65-F5344CB8AC3E}">
        <p14:creationId xmlns:p14="http://schemas.microsoft.com/office/powerpoint/2010/main" val="2710151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Core Indicators of Performance</a:t>
            </a:r>
          </a:p>
        </p:txBody>
      </p:sp>
      <p:pic>
        <p:nvPicPr>
          <p:cNvPr id="3" name="Picture 2" descr="perkins core inidcators&#10;state meeting targets"/>
          <p:cNvPicPr>
            <a:picLocks noChangeAspect="1"/>
          </p:cNvPicPr>
          <p:nvPr/>
        </p:nvPicPr>
        <p:blipFill>
          <a:blip r:embed="rId3"/>
          <a:stretch>
            <a:fillRect/>
          </a:stretch>
        </p:blipFill>
        <p:spPr>
          <a:xfrm>
            <a:off x="248864" y="1170929"/>
            <a:ext cx="5415785" cy="4341768"/>
          </a:xfrm>
          <a:prstGeom prst="rect">
            <a:avLst/>
          </a:prstGeom>
        </p:spPr>
      </p:pic>
      <p:pic>
        <p:nvPicPr>
          <p:cNvPr id="4" name="Picture 3" descr="perkins core indicators"/>
          <p:cNvPicPr>
            <a:picLocks noChangeAspect="1"/>
          </p:cNvPicPr>
          <p:nvPr/>
        </p:nvPicPr>
        <p:blipFill>
          <a:blip r:embed="rId4"/>
          <a:stretch>
            <a:fillRect/>
          </a:stretch>
        </p:blipFill>
        <p:spPr>
          <a:xfrm>
            <a:off x="5772775" y="1330597"/>
            <a:ext cx="5585595" cy="4318000"/>
          </a:xfrm>
          <a:prstGeom prst="rect">
            <a:avLst/>
          </a:prstGeom>
        </p:spPr>
      </p:pic>
      <p:grpSp>
        <p:nvGrpSpPr>
          <p:cNvPr id="11" name="Group 10" descr="perkins core indicators and targets"/>
          <p:cNvGrpSpPr/>
          <p:nvPr/>
        </p:nvGrpSpPr>
        <p:grpSpPr>
          <a:xfrm>
            <a:off x="10500733" y="5232400"/>
            <a:ext cx="2550160" cy="2255520"/>
            <a:chOff x="2926606" y="452874"/>
            <a:chExt cx="4433010" cy="4433010"/>
          </a:xfrm>
        </p:grpSpPr>
        <p:sp>
          <p:nvSpPr>
            <p:cNvPr id="12" name="Pie 11"/>
            <p:cNvSpPr/>
            <p:nvPr/>
          </p:nvSpPr>
          <p:spPr>
            <a:xfrm>
              <a:off x="2926606" y="452874"/>
              <a:ext cx="4433010" cy="4433010"/>
            </a:xfrm>
            <a:prstGeom prst="pie">
              <a:avLst>
                <a:gd name="adj1" fmla="val 10800000"/>
                <a:gd name="adj2" fmla="val 16200000"/>
              </a:avLst>
            </a:prstGeom>
            <a:solidFill>
              <a:schemeClr val="bg1">
                <a:lumMod val="50000"/>
              </a:schemeClr>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13" name="Pie 4"/>
            <p:cNvSpPr txBox="1"/>
            <p:nvPr/>
          </p:nvSpPr>
          <p:spPr>
            <a:xfrm>
              <a:off x="3427958" y="1270870"/>
              <a:ext cx="1635992" cy="13193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1200" b="1" kern="1200" dirty="0"/>
                <a:t>Perkins Core Indicators &amp; Targets</a:t>
              </a:r>
            </a:p>
          </p:txBody>
        </p:sp>
      </p:grpSp>
    </p:spTree>
    <p:extLst>
      <p:ext uri="{BB962C8B-B14F-4D97-AF65-F5344CB8AC3E}">
        <p14:creationId xmlns:p14="http://schemas.microsoft.com/office/powerpoint/2010/main" val="310811341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Comprehensive Local Needs Assessment: 	Reflection and Consultation</a:t>
            </a:r>
          </a:p>
        </p:txBody>
      </p:sp>
      <p:sp>
        <p:nvSpPr>
          <p:cNvPr id="6" name="Right Arrow 5"/>
          <p:cNvSpPr/>
          <p:nvPr/>
        </p:nvSpPr>
        <p:spPr>
          <a:xfrm rot="1873122">
            <a:off x="2499008" y="1282944"/>
            <a:ext cx="2408324" cy="1541191"/>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Recruitment, retention, training</a:t>
            </a:r>
          </a:p>
        </p:txBody>
      </p:sp>
      <p:sp>
        <p:nvSpPr>
          <p:cNvPr id="5" name="Right Arrow 4" descr="arrow"/>
          <p:cNvSpPr/>
          <p:nvPr/>
        </p:nvSpPr>
        <p:spPr>
          <a:xfrm rot="5400000">
            <a:off x="5211806" y="882821"/>
            <a:ext cx="1551487" cy="1623276"/>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5535367" y="972871"/>
            <a:ext cx="904363" cy="923330"/>
          </a:xfrm>
          <a:prstGeom prst="rect">
            <a:avLst/>
          </a:prstGeom>
        </p:spPr>
        <p:txBody>
          <a:bodyPr wrap="square">
            <a:spAutoFit/>
          </a:bodyPr>
          <a:lstStyle/>
          <a:p>
            <a:pPr algn="ctr"/>
            <a:r>
              <a:rPr lang="en-US" dirty="0">
                <a:solidFill>
                  <a:schemeClr val="bg1"/>
                </a:solidFill>
              </a:rPr>
              <a:t>Equity &amp; access</a:t>
            </a:r>
          </a:p>
        </p:txBody>
      </p:sp>
      <p:sp>
        <p:nvSpPr>
          <p:cNvPr id="7" name="Right Arrow 6"/>
          <p:cNvSpPr/>
          <p:nvPr/>
        </p:nvSpPr>
        <p:spPr>
          <a:xfrm rot="8065800" flipV="1">
            <a:off x="7072944" y="1053135"/>
            <a:ext cx="2575452" cy="1604631"/>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Implementing Programs of Study</a:t>
            </a:r>
          </a:p>
        </p:txBody>
      </p:sp>
      <p:graphicFrame>
        <p:nvGraphicFramePr>
          <p:cNvPr id="4" name="Content Placeholder 3" descr="recrutiment retention and traininng&#10;equity and access&#10;implementing programs of study&#10;initiatives and budget&#10;"/>
          <p:cNvGraphicFramePr>
            <a:graphicFrameLocks noGrp="1"/>
          </p:cNvGraphicFramePr>
          <p:nvPr>
            <p:ph idx="1"/>
            <p:extLst>
              <p:ext uri="{D42A27DB-BD31-4B8C-83A1-F6EECF244321}">
                <p14:modId xmlns:p14="http://schemas.microsoft.com/office/powerpoint/2010/main" val="804688394"/>
              </p:ext>
            </p:extLst>
          </p:nvPr>
        </p:nvGraphicFramePr>
        <p:xfrm>
          <a:off x="838200" y="2366009"/>
          <a:ext cx="10515600" cy="38109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descr="initiatives&#10;"/>
          <p:cNvSpPr/>
          <p:nvPr/>
        </p:nvSpPr>
        <p:spPr bwMode="auto">
          <a:xfrm>
            <a:off x="5175912" y="5442859"/>
            <a:ext cx="1872631" cy="574766"/>
          </a:xfrm>
          <a:prstGeom prst="rect">
            <a:avLst/>
          </a:prstGeom>
          <a:no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p:txBody>
      </p:sp>
      <p:sp>
        <p:nvSpPr>
          <p:cNvPr id="15" name="TextBox 14"/>
          <p:cNvSpPr txBox="1"/>
          <p:nvPr/>
        </p:nvSpPr>
        <p:spPr>
          <a:xfrm>
            <a:off x="5513148" y="6185105"/>
            <a:ext cx="1165704" cy="461665"/>
          </a:xfrm>
          <a:prstGeom prst="rect">
            <a:avLst/>
          </a:prstGeom>
          <a:ln>
            <a:solidFill>
              <a:schemeClr val="accent6"/>
            </a:solidFill>
          </a:ln>
        </p:spPr>
        <p:txBody>
          <a:bodyPr wrap="none" rtlCol="0">
            <a:spAutoFit/>
          </a:bodyPr>
          <a:lstStyle/>
          <a:p>
            <a:pPr marL="0" indent="0">
              <a:buFont typeface="Wingdings" pitchFamily="2" charset="2"/>
              <a:buNone/>
            </a:pPr>
            <a:r>
              <a:rPr lang="en-US" sz="2400" dirty="0">
                <a:solidFill>
                  <a:schemeClr val="tx1">
                    <a:lumMod val="75000"/>
                    <a:lumOff val="25000"/>
                  </a:schemeClr>
                </a:solidFill>
                <a:latin typeface="Arial" panose="020B0604020202020204" pitchFamily="34" charset="0"/>
                <a:cs typeface="Arial" panose="020B0604020202020204" pitchFamily="34" charset="0"/>
              </a:rPr>
              <a:t>Budget</a:t>
            </a:r>
          </a:p>
        </p:txBody>
      </p:sp>
      <p:grpSp>
        <p:nvGrpSpPr>
          <p:cNvPr id="8" name="Group 7" descr="comprehensive local needs assessment&#10;"/>
          <p:cNvGrpSpPr/>
          <p:nvPr/>
        </p:nvGrpSpPr>
        <p:grpSpPr>
          <a:xfrm>
            <a:off x="9138194" y="3943784"/>
            <a:ext cx="2688772" cy="2355098"/>
            <a:chOff x="2929975" y="414307"/>
            <a:chExt cx="4686224" cy="4682944"/>
          </a:xfrm>
        </p:grpSpPr>
        <p:sp>
          <p:nvSpPr>
            <p:cNvPr id="9" name="Pie 8"/>
            <p:cNvSpPr/>
            <p:nvPr/>
          </p:nvSpPr>
          <p:spPr>
            <a:xfrm>
              <a:off x="2929975" y="414307"/>
              <a:ext cx="4686224" cy="4682944"/>
            </a:xfrm>
            <a:prstGeom prst="pie">
              <a:avLst>
                <a:gd name="adj1" fmla="val 0"/>
                <a:gd name="adj2" fmla="val 5400000"/>
              </a:avLst>
            </a:prstGeom>
            <a:solidFill>
              <a:srgbClr val="00B050"/>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10" name="Pie 4"/>
            <p:cNvSpPr txBox="1"/>
            <p:nvPr/>
          </p:nvSpPr>
          <p:spPr>
            <a:xfrm>
              <a:off x="5356770" y="2839403"/>
              <a:ext cx="1729440" cy="13937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900" b="1" kern="1200" dirty="0"/>
                <a:t>Comprehensive</a:t>
              </a:r>
              <a:r>
                <a:rPr lang="en-US" sz="1050" b="1" kern="1200" dirty="0"/>
                <a:t> Local Needs Assessment</a:t>
              </a:r>
            </a:p>
          </p:txBody>
        </p:sp>
      </p:grpSp>
    </p:spTree>
    <p:extLst>
      <p:ext uri="{BB962C8B-B14F-4D97-AF65-F5344CB8AC3E}">
        <p14:creationId xmlns:p14="http://schemas.microsoft.com/office/powerpoint/2010/main" val="54499987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Comprehensive Local Needs Assessment: 	Reflection and Consultation</a:t>
            </a:r>
          </a:p>
        </p:txBody>
      </p:sp>
      <p:sp>
        <p:nvSpPr>
          <p:cNvPr id="3" name="Content Placeholder 2"/>
          <p:cNvSpPr>
            <a:spLocks noGrp="1"/>
          </p:cNvSpPr>
          <p:nvPr>
            <p:ph sz="half" idx="1"/>
          </p:nvPr>
        </p:nvSpPr>
        <p:spPr>
          <a:xfrm>
            <a:off x="711200" y="1219200"/>
            <a:ext cx="7823200" cy="5181600"/>
          </a:xfrm>
        </p:spPr>
        <p:txBody>
          <a:bodyPr/>
          <a:lstStyle/>
          <a:p>
            <a:r>
              <a:rPr lang="en-US" sz="2400" dirty="0"/>
              <a:t>Why complete a comprehensive local needs assessment? </a:t>
            </a:r>
          </a:p>
          <a:p>
            <a:pPr lvl="1"/>
            <a:r>
              <a:rPr lang="en-US" sz="2000" dirty="0"/>
              <a:t>It allows for reflection and self-assessment. </a:t>
            </a:r>
          </a:p>
          <a:p>
            <a:pPr lvl="1"/>
            <a:r>
              <a:rPr lang="en-US" sz="2000" dirty="0"/>
              <a:t>It ensures that program decision-making is data-driven. </a:t>
            </a:r>
          </a:p>
          <a:p>
            <a:pPr lvl="1"/>
            <a:r>
              <a:rPr lang="en-US" sz="2000" dirty="0"/>
              <a:t>Completion can identify gaps – and aid in planning Perkins expenditures. </a:t>
            </a:r>
          </a:p>
          <a:p>
            <a:pPr lvl="1"/>
            <a:r>
              <a:rPr lang="en-US" sz="2000" dirty="0"/>
              <a:t>It is aligned to Perkins V Application. </a:t>
            </a:r>
          </a:p>
          <a:p>
            <a:pPr lvl="1"/>
            <a:r>
              <a:rPr lang="en-US" sz="2000" dirty="0"/>
              <a:t>Perkins V Act requires it. </a:t>
            </a:r>
          </a:p>
        </p:txBody>
      </p:sp>
      <p:grpSp>
        <p:nvGrpSpPr>
          <p:cNvPr id="5" name="Group 4" descr="comprehnsive local needs assessment"/>
          <p:cNvGrpSpPr/>
          <p:nvPr/>
        </p:nvGrpSpPr>
        <p:grpSpPr>
          <a:xfrm>
            <a:off x="9138194" y="3943784"/>
            <a:ext cx="2688772" cy="2355098"/>
            <a:chOff x="2929975" y="414307"/>
            <a:chExt cx="4686224" cy="4682944"/>
          </a:xfrm>
        </p:grpSpPr>
        <p:sp>
          <p:nvSpPr>
            <p:cNvPr id="6" name="Pie 5"/>
            <p:cNvSpPr/>
            <p:nvPr/>
          </p:nvSpPr>
          <p:spPr>
            <a:xfrm>
              <a:off x="2929975" y="414307"/>
              <a:ext cx="4686224" cy="4682944"/>
            </a:xfrm>
            <a:prstGeom prst="pie">
              <a:avLst>
                <a:gd name="adj1" fmla="val 0"/>
                <a:gd name="adj2" fmla="val 5400000"/>
              </a:avLst>
            </a:prstGeom>
            <a:solidFill>
              <a:srgbClr val="00B050"/>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7" name="Pie 4"/>
            <p:cNvSpPr txBox="1"/>
            <p:nvPr/>
          </p:nvSpPr>
          <p:spPr>
            <a:xfrm>
              <a:off x="5356770" y="2839403"/>
              <a:ext cx="1729440" cy="13937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900" b="1" kern="1200" dirty="0"/>
                <a:t>Comprehensive</a:t>
              </a:r>
              <a:r>
                <a:rPr lang="en-US" sz="1050" b="1" kern="1200" dirty="0"/>
                <a:t> Local Needs Assessment</a:t>
              </a:r>
            </a:p>
          </p:txBody>
        </p:sp>
      </p:grpSp>
    </p:spTree>
    <p:extLst>
      <p:ext uri="{BB962C8B-B14F-4D97-AF65-F5344CB8AC3E}">
        <p14:creationId xmlns:p14="http://schemas.microsoft.com/office/powerpoint/2010/main" val="207821909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Perkins Grant Application: </a:t>
            </a:r>
            <a:br>
              <a:rPr lang="en-US" dirty="0"/>
            </a:br>
            <a:r>
              <a:rPr lang="en-US" dirty="0"/>
              <a:t>	Identify Initiatives and Budget</a:t>
            </a:r>
          </a:p>
        </p:txBody>
      </p:sp>
      <p:sp>
        <p:nvSpPr>
          <p:cNvPr id="6" name="Right Arrow 5"/>
          <p:cNvSpPr/>
          <p:nvPr/>
        </p:nvSpPr>
        <p:spPr>
          <a:xfrm rot="1873122">
            <a:off x="2499008" y="1282944"/>
            <a:ext cx="2408324" cy="1541191"/>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Recruitment, retention, training</a:t>
            </a:r>
          </a:p>
        </p:txBody>
      </p:sp>
      <p:sp>
        <p:nvSpPr>
          <p:cNvPr id="5" name="Right Arrow 4" descr="equity and access"/>
          <p:cNvSpPr/>
          <p:nvPr/>
        </p:nvSpPr>
        <p:spPr>
          <a:xfrm rot="5400000">
            <a:off x="5211806" y="882821"/>
            <a:ext cx="1551487" cy="1623276"/>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Arrow 6"/>
          <p:cNvSpPr/>
          <p:nvPr/>
        </p:nvSpPr>
        <p:spPr>
          <a:xfrm rot="8065800" flipV="1">
            <a:off x="7072944" y="1053135"/>
            <a:ext cx="2575452" cy="1604631"/>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Implementing Programs of Study</a:t>
            </a:r>
          </a:p>
        </p:txBody>
      </p:sp>
      <p:sp>
        <p:nvSpPr>
          <p:cNvPr id="3" name="Rectangle 2" descr="initiatives&#10;"/>
          <p:cNvSpPr/>
          <p:nvPr/>
        </p:nvSpPr>
        <p:spPr bwMode="auto">
          <a:xfrm>
            <a:off x="5175912" y="5442859"/>
            <a:ext cx="1872631" cy="574766"/>
          </a:xfrm>
          <a:prstGeom prst="rect">
            <a:avLst/>
          </a:prstGeom>
          <a:solidFill>
            <a:srgbClr val="FFC000"/>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p:txBody>
      </p:sp>
      <p:graphicFrame>
        <p:nvGraphicFramePr>
          <p:cNvPr id="4" name="Content Placeholder 3" descr="core indicators&#10;labor market&#10;size scope and quality"/>
          <p:cNvGraphicFramePr>
            <a:graphicFrameLocks noGrp="1"/>
          </p:cNvGraphicFramePr>
          <p:nvPr>
            <p:ph idx="1"/>
            <p:extLst>
              <p:ext uri="{D42A27DB-BD31-4B8C-83A1-F6EECF244321}">
                <p14:modId xmlns:p14="http://schemas.microsoft.com/office/powerpoint/2010/main" val="1600741983"/>
              </p:ext>
            </p:extLst>
          </p:nvPr>
        </p:nvGraphicFramePr>
        <p:xfrm>
          <a:off x="838200" y="2366009"/>
          <a:ext cx="10515600" cy="38109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angle 10"/>
          <p:cNvSpPr/>
          <p:nvPr/>
        </p:nvSpPr>
        <p:spPr>
          <a:xfrm>
            <a:off x="5535367" y="972871"/>
            <a:ext cx="904363" cy="923330"/>
          </a:xfrm>
          <a:prstGeom prst="rect">
            <a:avLst/>
          </a:prstGeom>
        </p:spPr>
        <p:txBody>
          <a:bodyPr wrap="square">
            <a:spAutoFit/>
          </a:bodyPr>
          <a:lstStyle/>
          <a:p>
            <a:pPr algn="ctr"/>
            <a:r>
              <a:rPr lang="en-US" dirty="0">
                <a:solidFill>
                  <a:schemeClr val="bg1"/>
                </a:solidFill>
              </a:rPr>
              <a:t>Equity &amp; access</a:t>
            </a:r>
          </a:p>
        </p:txBody>
      </p:sp>
      <p:sp>
        <p:nvSpPr>
          <p:cNvPr id="15" name="TextBox 14"/>
          <p:cNvSpPr txBox="1"/>
          <p:nvPr/>
        </p:nvSpPr>
        <p:spPr>
          <a:xfrm>
            <a:off x="5513148" y="6185105"/>
            <a:ext cx="1165704" cy="461665"/>
          </a:xfrm>
          <a:prstGeom prst="rect">
            <a:avLst/>
          </a:prstGeom>
          <a:solidFill>
            <a:srgbClr val="FFC000"/>
          </a:solidFill>
          <a:ln>
            <a:solidFill>
              <a:schemeClr val="accent6"/>
            </a:solidFill>
          </a:ln>
        </p:spPr>
        <p:txBody>
          <a:bodyPr wrap="none" rtlCol="0">
            <a:spAutoFit/>
          </a:bodyPr>
          <a:lstStyle/>
          <a:p>
            <a:pPr marL="0" indent="0">
              <a:buFont typeface="Wingdings" pitchFamily="2" charset="2"/>
              <a:buNone/>
            </a:pPr>
            <a:r>
              <a:rPr lang="en-US" sz="2400" dirty="0">
                <a:solidFill>
                  <a:schemeClr val="tx1">
                    <a:lumMod val="75000"/>
                    <a:lumOff val="25000"/>
                  </a:schemeClr>
                </a:solidFill>
                <a:latin typeface="Arial" panose="020B0604020202020204" pitchFamily="34" charset="0"/>
                <a:cs typeface="Arial" panose="020B0604020202020204" pitchFamily="34" charset="0"/>
              </a:rPr>
              <a:t>Budget</a:t>
            </a:r>
          </a:p>
        </p:txBody>
      </p:sp>
      <p:grpSp>
        <p:nvGrpSpPr>
          <p:cNvPr id="13" name="Group 12" descr="grant application"/>
          <p:cNvGrpSpPr/>
          <p:nvPr/>
        </p:nvGrpSpPr>
        <p:grpSpPr>
          <a:xfrm>
            <a:off x="10305287" y="3756710"/>
            <a:ext cx="2734057" cy="2420252"/>
            <a:chOff x="2799866" y="718278"/>
            <a:chExt cx="4433010" cy="4433010"/>
          </a:xfrm>
        </p:grpSpPr>
        <p:sp>
          <p:nvSpPr>
            <p:cNvPr id="14" name="Pie 13"/>
            <p:cNvSpPr/>
            <p:nvPr/>
          </p:nvSpPr>
          <p:spPr>
            <a:xfrm>
              <a:off x="2799866" y="718278"/>
              <a:ext cx="4433010" cy="4433010"/>
            </a:xfrm>
            <a:prstGeom prst="pie">
              <a:avLst>
                <a:gd name="adj1" fmla="val 5400000"/>
                <a:gd name="adj2" fmla="val 10800000"/>
              </a:avLst>
            </a:prstGeom>
            <a:solidFill>
              <a:srgbClr val="FFC000"/>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16" name="Pie 4"/>
            <p:cNvSpPr txBox="1"/>
            <p:nvPr/>
          </p:nvSpPr>
          <p:spPr>
            <a:xfrm>
              <a:off x="3066738" y="3013944"/>
              <a:ext cx="1870472" cy="13193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1600" b="1" kern="1200" dirty="0"/>
                <a:t>Grant </a:t>
              </a:r>
              <a:r>
                <a:rPr lang="en-US" sz="1400" b="1" kern="1200" dirty="0"/>
                <a:t>Application</a:t>
              </a:r>
            </a:p>
          </p:txBody>
        </p:sp>
      </p:grpSp>
    </p:spTree>
    <p:extLst>
      <p:ext uri="{BB962C8B-B14F-4D97-AF65-F5344CB8AC3E}">
        <p14:creationId xmlns:p14="http://schemas.microsoft.com/office/powerpoint/2010/main" val="329907929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09538"/>
            <a:ext cx="7552267" cy="762000"/>
          </a:xfrm>
        </p:spPr>
        <p:txBody>
          <a:bodyPr/>
          <a:lstStyle/>
          <a:p>
            <a:r>
              <a:rPr lang="en-US" sz="2800" dirty="0"/>
              <a:t>Perkins V Resources – </a:t>
            </a:r>
            <a:br>
              <a:rPr lang="en-US" sz="2800" dirty="0"/>
            </a:br>
            <a:r>
              <a:rPr lang="en-US" sz="2800" dirty="0"/>
              <a:t>	and How They Fit Together</a:t>
            </a:r>
          </a:p>
        </p:txBody>
      </p:sp>
      <p:graphicFrame>
        <p:nvGraphicFramePr>
          <p:cNvPr id="4" name="Content Placeholder 3" descr="perkins core indicators and targets&#10;size scope and quality&#10;perkins checklist&#10;grant application&#10;comprehensive local needs assessment"/>
          <p:cNvGraphicFramePr>
            <a:graphicFrameLocks noGrp="1"/>
          </p:cNvGraphicFramePr>
          <p:nvPr>
            <p:ph idx="1"/>
            <p:extLst>
              <p:ext uri="{D42A27DB-BD31-4B8C-83A1-F6EECF244321}">
                <p14:modId xmlns:p14="http://schemas.microsoft.com/office/powerpoint/2010/main" val="2857909391"/>
              </p:ext>
            </p:extLst>
          </p:nvPr>
        </p:nvGraphicFramePr>
        <p:xfrm>
          <a:off x="838200" y="1227909"/>
          <a:ext cx="10515600" cy="52773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Rectangle 13"/>
          <p:cNvSpPr/>
          <p:nvPr/>
        </p:nvSpPr>
        <p:spPr>
          <a:xfrm>
            <a:off x="1480457" y="1831141"/>
            <a:ext cx="2525486" cy="1169551"/>
          </a:xfrm>
          <a:prstGeom prst="rect">
            <a:avLst/>
          </a:prstGeom>
        </p:spPr>
        <p:txBody>
          <a:bodyPr wrap="square">
            <a:spAutoFit/>
          </a:bodyPr>
          <a:lstStyle/>
          <a:p>
            <a:pPr marL="285750" lvl="0" indent="-285750">
              <a:buFont typeface="Wingdings" panose="05000000000000000000" pitchFamily="2" charset="2"/>
              <a:buChar char="ü"/>
            </a:pPr>
            <a:r>
              <a:rPr lang="en-US" sz="1400" dirty="0"/>
              <a:t>Accountability system </a:t>
            </a:r>
          </a:p>
          <a:p>
            <a:pPr marL="285750" lvl="0" indent="-285750">
              <a:buFont typeface="Wingdings" panose="05000000000000000000" pitchFamily="2" charset="2"/>
              <a:buChar char="ü"/>
            </a:pPr>
            <a:r>
              <a:rPr lang="en-US" sz="1400" dirty="0"/>
              <a:t>Disaggregated for student population groups</a:t>
            </a:r>
          </a:p>
          <a:p>
            <a:pPr marL="285750" indent="-285750">
              <a:buFont typeface="Wingdings" panose="05000000000000000000" pitchFamily="2" charset="2"/>
              <a:buChar char="ü"/>
            </a:pPr>
            <a:r>
              <a:rPr lang="en-US" sz="1400" dirty="0"/>
              <a:t>Use for reflection &amp; improvement</a:t>
            </a:r>
          </a:p>
        </p:txBody>
      </p:sp>
      <p:sp>
        <p:nvSpPr>
          <p:cNvPr id="15" name="Rectangle 14"/>
          <p:cNvSpPr/>
          <p:nvPr/>
        </p:nvSpPr>
        <p:spPr>
          <a:xfrm>
            <a:off x="8385831" y="2154307"/>
            <a:ext cx="2377964" cy="523220"/>
          </a:xfrm>
          <a:prstGeom prst="rect">
            <a:avLst/>
          </a:prstGeom>
        </p:spPr>
        <p:txBody>
          <a:bodyPr wrap="square">
            <a:spAutoFit/>
          </a:bodyPr>
          <a:lstStyle/>
          <a:p>
            <a:pPr marL="285750" lvl="0" indent="-285750">
              <a:buFont typeface="Wingdings" panose="05000000000000000000" pitchFamily="2" charset="2"/>
              <a:buChar char="ü"/>
            </a:pPr>
            <a:r>
              <a:rPr lang="en-US" sz="1400" dirty="0"/>
              <a:t>Essential components of programs</a:t>
            </a:r>
          </a:p>
        </p:txBody>
      </p:sp>
      <p:sp>
        <p:nvSpPr>
          <p:cNvPr id="16" name="Rectangle 15"/>
          <p:cNvSpPr/>
          <p:nvPr/>
        </p:nvSpPr>
        <p:spPr>
          <a:xfrm>
            <a:off x="1684585" y="5099745"/>
            <a:ext cx="2068809" cy="738664"/>
          </a:xfrm>
          <a:prstGeom prst="rect">
            <a:avLst/>
          </a:prstGeom>
        </p:spPr>
        <p:txBody>
          <a:bodyPr wrap="square">
            <a:spAutoFit/>
          </a:bodyPr>
          <a:lstStyle/>
          <a:p>
            <a:pPr marL="285750" lvl="0" indent="-285750">
              <a:buFont typeface="Wingdings" panose="05000000000000000000" pitchFamily="2" charset="2"/>
              <a:buChar char="ü"/>
            </a:pPr>
            <a:r>
              <a:rPr lang="en-US" sz="1400" dirty="0"/>
              <a:t>Refers to needs assessment</a:t>
            </a:r>
          </a:p>
          <a:p>
            <a:pPr marL="285750" lvl="0" indent="-285750">
              <a:buFont typeface="Wingdings" panose="05000000000000000000" pitchFamily="2" charset="2"/>
              <a:buChar char="ü"/>
            </a:pPr>
            <a:r>
              <a:rPr lang="en-US" sz="1400" dirty="0"/>
              <a:t>Budget </a:t>
            </a:r>
          </a:p>
        </p:txBody>
      </p:sp>
      <p:sp>
        <p:nvSpPr>
          <p:cNvPr id="13" name="Rectangle 12"/>
          <p:cNvSpPr/>
          <p:nvPr/>
        </p:nvSpPr>
        <p:spPr>
          <a:xfrm>
            <a:off x="8385829" y="5007819"/>
            <a:ext cx="2700181" cy="954107"/>
          </a:xfrm>
          <a:prstGeom prst="rect">
            <a:avLst/>
          </a:prstGeom>
        </p:spPr>
        <p:txBody>
          <a:bodyPr wrap="square">
            <a:spAutoFit/>
          </a:bodyPr>
          <a:lstStyle/>
          <a:p>
            <a:pPr marL="285750" lvl="0" indent="-285750">
              <a:buFont typeface="Wingdings" panose="05000000000000000000" pitchFamily="2" charset="2"/>
              <a:buChar char="ü"/>
            </a:pPr>
            <a:r>
              <a:rPr lang="en-US" sz="1400" dirty="0"/>
              <a:t>Guide &amp; Worksheet </a:t>
            </a:r>
          </a:p>
          <a:p>
            <a:pPr marL="285750" lvl="0" indent="-285750">
              <a:buFont typeface="Wingdings" panose="05000000000000000000" pitchFamily="2" charset="2"/>
              <a:buChar char="ü"/>
            </a:pPr>
            <a:r>
              <a:rPr lang="en-US" sz="1400" dirty="0"/>
              <a:t>Six key areas</a:t>
            </a:r>
          </a:p>
          <a:p>
            <a:pPr marL="285750" lvl="0" indent="-285750">
              <a:buFont typeface="Wingdings" panose="05000000000000000000" pitchFamily="2" charset="2"/>
              <a:buChar char="ü"/>
            </a:pPr>
            <a:r>
              <a:rPr lang="en-US" sz="1400" dirty="0"/>
              <a:t>Consultation with stakeholders</a:t>
            </a:r>
          </a:p>
        </p:txBody>
      </p:sp>
    </p:spTree>
    <p:extLst>
      <p:ext uri="{BB962C8B-B14F-4D97-AF65-F5344CB8AC3E}">
        <p14:creationId xmlns:p14="http://schemas.microsoft.com/office/powerpoint/2010/main" val="118839640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42291" y="0"/>
            <a:ext cx="6365140" cy="973304"/>
          </a:xfrm>
        </p:spPr>
        <p:txBody>
          <a:bodyPr/>
          <a:lstStyle/>
          <a:p>
            <a:r>
              <a:rPr lang="en-US" sz="3200" dirty="0"/>
              <a:t>Pulling the pieces together for YOUR district or institution</a:t>
            </a:r>
          </a:p>
        </p:txBody>
      </p:sp>
      <p:sp>
        <p:nvSpPr>
          <p:cNvPr id="6" name="Content Placeholder 5"/>
          <p:cNvSpPr>
            <a:spLocks noGrp="1"/>
          </p:cNvSpPr>
          <p:nvPr>
            <p:ph sz="half" idx="1"/>
          </p:nvPr>
        </p:nvSpPr>
        <p:spPr>
          <a:xfrm>
            <a:off x="675410" y="1380093"/>
            <a:ext cx="8077200" cy="4986298"/>
          </a:xfrm>
        </p:spPr>
        <p:txBody>
          <a:bodyPr/>
          <a:lstStyle/>
          <a:p>
            <a:endParaRPr lang="en-US" sz="2000" dirty="0"/>
          </a:p>
          <a:p>
            <a:r>
              <a:rPr lang="en-US" sz="2000" dirty="0"/>
              <a:t>What’s next for you? </a:t>
            </a:r>
          </a:p>
          <a:p>
            <a:pPr marL="0" indent="0">
              <a:buNone/>
            </a:pPr>
            <a:endParaRPr lang="en-US" sz="2000" dirty="0"/>
          </a:p>
          <a:p>
            <a:endParaRPr lang="en-US" sz="2000" dirty="0"/>
          </a:p>
          <a:p>
            <a:endParaRPr lang="en-US" sz="2000" dirty="0"/>
          </a:p>
          <a:p>
            <a:endParaRPr lang="en-US" sz="2000" i="1" dirty="0"/>
          </a:p>
        </p:txBody>
      </p:sp>
    </p:spTree>
    <p:extLst>
      <p:ext uri="{BB962C8B-B14F-4D97-AF65-F5344CB8AC3E}">
        <p14:creationId xmlns:p14="http://schemas.microsoft.com/office/powerpoint/2010/main" val="174900244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42291" y="88756"/>
            <a:ext cx="5911850" cy="762000"/>
          </a:xfrm>
        </p:spPr>
        <p:txBody>
          <a:bodyPr/>
          <a:lstStyle/>
          <a:p>
            <a:r>
              <a:rPr lang="en-US" sz="3200" dirty="0"/>
              <a:t>Perkins V</a:t>
            </a:r>
          </a:p>
        </p:txBody>
      </p:sp>
      <p:sp>
        <p:nvSpPr>
          <p:cNvPr id="6" name="Content Placeholder 5"/>
          <p:cNvSpPr>
            <a:spLocks noGrp="1"/>
          </p:cNvSpPr>
          <p:nvPr>
            <p:ph sz="half" idx="1"/>
          </p:nvPr>
        </p:nvSpPr>
        <p:spPr>
          <a:xfrm>
            <a:off x="675410" y="1380093"/>
            <a:ext cx="10619508" cy="4986298"/>
          </a:xfrm>
        </p:spPr>
        <p:txBody>
          <a:bodyPr/>
          <a:lstStyle/>
          <a:p>
            <a:pPr marL="0" indent="0" algn="ctr">
              <a:buNone/>
            </a:pPr>
            <a:endParaRPr lang="en-US" sz="4400" dirty="0"/>
          </a:p>
          <a:p>
            <a:pPr marL="0" indent="0" algn="ctr">
              <a:buNone/>
            </a:pPr>
            <a:endParaRPr lang="en-US" sz="4400" dirty="0"/>
          </a:p>
          <a:p>
            <a:pPr marL="0" indent="0" algn="ctr">
              <a:buNone/>
            </a:pPr>
            <a:r>
              <a:rPr lang="en-US" sz="4400" dirty="0"/>
              <a:t>Thank you for participating! </a:t>
            </a:r>
          </a:p>
          <a:p>
            <a:endParaRPr lang="en-US" sz="2000" dirty="0"/>
          </a:p>
          <a:p>
            <a:endParaRPr lang="en-US" sz="2000" i="1" dirty="0"/>
          </a:p>
        </p:txBody>
      </p:sp>
    </p:spTree>
    <p:extLst>
      <p:ext uri="{BB962C8B-B14F-4D97-AF65-F5344CB8AC3E}">
        <p14:creationId xmlns:p14="http://schemas.microsoft.com/office/powerpoint/2010/main" val="136517374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788" y="-8165"/>
            <a:ext cx="5324905" cy="939771"/>
          </a:xfrm>
        </p:spPr>
        <p:txBody>
          <a:bodyPr>
            <a:noAutofit/>
          </a:bodyPr>
          <a:lstStyle/>
          <a:p>
            <a:r>
              <a:rPr lang="en-US" dirty="0"/>
              <a:t>What does reauthorization mean for the state plan timeline?</a:t>
            </a:r>
          </a:p>
        </p:txBody>
      </p:sp>
      <p:pic>
        <p:nvPicPr>
          <p:cNvPr id="4" name="Picture 3" descr="perkins V timeline&#10;2020-20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2165" y="1360632"/>
            <a:ext cx="7963865" cy="4983018"/>
          </a:xfrm>
          <a:prstGeom prst="rect">
            <a:avLst/>
          </a:prstGeom>
        </p:spPr>
      </p:pic>
    </p:spTree>
    <p:extLst>
      <p:ext uri="{BB962C8B-B14F-4D97-AF65-F5344CB8AC3E}">
        <p14:creationId xmlns:p14="http://schemas.microsoft.com/office/powerpoint/2010/main" val="22403109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9219" y="83412"/>
            <a:ext cx="7552267" cy="762000"/>
          </a:xfrm>
        </p:spPr>
        <p:txBody>
          <a:bodyPr/>
          <a:lstStyle/>
          <a:p>
            <a:r>
              <a:rPr lang="en-US" sz="3600" dirty="0"/>
              <a:t>Agenda</a:t>
            </a:r>
          </a:p>
        </p:txBody>
      </p:sp>
      <p:sp>
        <p:nvSpPr>
          <p:cNvPr id="6" name="Content Placeholder 5"/>
          <p:cNvSpPr>
            <a:spLocks noGrp="1"/>
          </p:cNvSpPr>
          <p:nvPr>
            <p:ph sz="half" idx="1"/>
          </p:nvPr>
        </p:nvSpPr>
        <p:spPr>
          <a:xfrm>
            <a:off x="518474" y="1164607"/>
            <a:ext cx="9616126" cy="5492671"/>
          </a:xfrm>
        </p:spPr>
        <p:txBody>
          <a:bodyPr/>
          <a:lstStyle/>
          <a:p>
            <a:r>
              <a:rPr lang="en-US" sz="2800" dirty="0">
                <a:solidFill>
                  <a:srgbClr val="002060"/>
                </a:solidFill>
              </a:rPr>
              <a:t>Welcome</a:t>
            </a:r>
          </a:p>
          <a:p>
            <a:r>
              <a:rPr lang="en-US" sz="2800" dirty="0"/>
              <a:t>Perkins V Highlights</a:t>
            </a:r>
          </a:p>
          <a:p>
            <a:r>
              <a:rPr lang="en-US" sz="2800" dirty="0"/>
              <a:t>Indicators</a:t>
            </a:r>
          </a:p>
          <a:p>
            <a:r>
              <a:rPr lang="en-US" sz="2800" dirty="0"/>
              <a:t>Assessing Local Needs</a:t>
            </a:r>
          </a:p>
          <a:p>
            <a:r>
              <a:rPr lang="en-US" sz="2800" dirty="0"/>
              <a:t>Perkins Application</a:t>
            </a:r>
          </a:p>
          <a:p>
            <a:r>
              <a:rPr lang="en-US" sz="2800" dirty="0"/>
              <a:t>Exploring Underlying Causes</a:t>
            </a:r>
          </a:p>
          <a:p>
            <a:r>
              <a:rPr lang="en-US" sz="2800" dirty="0"/>
              <a:t>Putting it All Together</a:t>
            </a:r>
          </a:p>
          <a:p>
            <a:r>
              <a:rPr lang="en-US" sz="2800" dirty="0"/>
              <a:t>Lunch / Team Time / Office Hours </a:t>
            </a:r>
          </a:p>
        </p:txBody>
      </p:sp>
    </p:spTree>
    <p:extLst>
      <p:ext uri="{BB962C8B-B14F-4D97-AF65-F5344CB8AC3E}">
        <p14:creationId xmlns:p14="http://schemas.microsoft.com/office/powerpoint/2010/main" val="359145347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State Plan Development</a:t>
            </a:r>
          </a:p>
        </p:txBody>
      </p:sp>
      <p:graphicFrame>
        <p:nvGraphicFramePr>
          <p:cNvPr id="6" name="Content Placeholder 5" descr="collaborate&#10;share highlights and plan&#10;share highlights and plan&#10;deliver to governor&#10;submit to used"/>
          <p:cNvGraphicFramePr>
            <a:graphicFrameLocks noGrp="1"/>
          </p:cNvGraphicFramePr>
          <p:nvPr>
            <p:ph idx="1"/>
            <p:extLst>
              <p:ext uri="{D42A27DB-BD31-4B8C-83A1-F6EECF244321}">
                <p14:modId xmlns:p14="http://schemas.microsoft.com/office/powerpoint/2010/main" val="3938070594"/>
              </p:ext>
            </p:extLst>
          </p:nvPr>
        </p:nvGraphicFramePr>
        <p:xfrm>
          <a:off x="1949809" y="1740335"/>
          <a:ext cx="8527693" cy="38270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p:txBody>
          <a:bodyPr/>
          <a:lstStyle/>
          <a:p>
            <a:fld id="{FF27229C-EC7B-4063-A33B-28A5E87E32ED}" type="slidenum">
              <a:rPr lang="zh-CN" altLang="en-US">
                <a:solidFill>
                  <a:srgbClr val="000000"/>
                </a:solidFill>
                <a:latin typeface="Arial"/>
              </a:rPr>
              <a:pPr/>
              <a:t>20</a:t>
            </a:fld>
            <a:endParaRPr lang="zh-CN" altLang="en-US" dirty="0">
              <a:solidFill>
                <a:srgbClr val="000000"/>
              </a:solidFill>
              <a:latin typeface="Arial"/>
            </a:endParaRPr>
          </a:p>
        </p:txBody>
      </p:sp>
      <p:sp>
        <p:nvSpPr>
          <p:cNvPr id="7" name="TextBox 6"/>
          <p:cNvSpPr txBox="1"/>
          <p:nvPr/>
        </p:nvSpPr>
        <p:spPr>
          <a:xfrm>
            <a:off x="3369299" y="4290807"/>
            <a:ext cx="1713071" cy="1200329"/>
          </a:xfrm>
          <a:prstGeom prst="rect">
            <a:avLst/>
          </a:prstGeom>
          <a:noFill/>
        </p:spPr>
        <p:txBody>
          <a:bodyPr wrap="square" rtlCol="0">
            <a:spAutoFit/>
          </a:bodyPr>
          <a:lstStyle/>
          <a:p>
            <a:r>
              <a:rPr lang="en-US" sz="1200" b="1" dirty="0">
                <a:solidFill>
                  <a:srgbClr val="000000"/>
                </a:solidFill>
                <a:latin typeface="Arial"/>
              </a:rPr>
              <a:t>October 2019</a:t>
            </a:r>
          </a:p>
          <a:p>
            <a:r>
              <a:rPr lang="en-US" sz="1200" dirty="0">
                <a:solidFill>
                  <a:srgbClr val="000000"/>
                </a:solidFill>
                <a:latin typeface="Arial"/>
              </a:rPr>
              <a:t>HQCCP SH meeting</a:t>
            </a:r>
          </a:p>
          <a:p>
            <a:r>
              <a:rPr lang="en-US" sz="1200" dirty="0">
                <a:solidFill>
                  <a:srgbClr val="000000"/>
                </a:solidFill>
                <a:latin typeface="Arial"/>
              </a:rPr>
              <a:t>MAVA General Meeting</a:t>
            </a:r>
          </a:p>
          <a:p>
            <a:r>
              <a:rPr lang="en-US" sz="1200" dirty="0">
                <a:solidFill>
                  <a:srgbClr val="000000"/>
                </a:solidFill>
                <a:latin typeface="Arial"/>
              </a:rPr>
              <a:t>Peer Review feedback</a:t>
            </a:r>
          </a:p>
          <a:p>
            <a:r>
              <a:rPr lang="en-US" sz="1200" dirty="0">
                <a:solidFill>
                  <a:srgbClr val="000000"/>
                </a:solidFill>
                <a:latin typeface="Arial"/>
              </a:rPr>
              <a:t>Governor</a:t>
            </a:r>
          </a:p>
        </p:txBody>
      </p:sp>
      <p:sp>
        <p:nvSpPr>
          <p:cNvPr id="12" name="TextBox 11"/>
          <p:cNvSpPr txBox="1"/>
          <p:nvPr/>
        </p:nvSpPr>
        <p:spPr>
          <a:xfrm>
            <a:off x="7202806" y="4290808"/>
            <a:ext cx="1558291" cy="1015663"/>
          </a:xfrm>
          <a:prstGeom prst="rect">
            <a:avLst/>
          </a:prstGeom>
          <a:noFill/>
        </p:spPr>
        <p:txBody>
          <a:bodyPr wrap="square" rtlCol="0">
            <a:spAutoFit/>
          </a:bodyPr>
          <a:lstStyle/>
          <a:p>
            <a:r>
              <a:rPr lang="en-US" sz="1200" b="1" dirty="0">
                <a:solidFill>
                  <a:srgbClr val="000000"/>
                </a:solidFill>
                <a:latin typeface="Arial"/>
              </a:rPr>
              <a:t>February 2020</a:t>
            </a:r>
          </a:p>
          <a:p>
            <a:r>
              <a:rPr lang="en-US" sz="1200" dirty="0">
                <a:solidFill>
                  <a:srgbClr val="000000"/>
                </a:solidFill>
                <a:latin typeface="Arial"/>
              </a:rPr>
              <a:t>Meet with Governor, deliver final draft for 30 day review</a:t>
            </a:r>
          </a:p>
          <a:p>
            <a:endParaRPr lang="en-US" sz="1200" dirty="0">
              <a:solidFill>
                <a:srgbClr val="000000"/>
              </a:solidFill>
              <a:latin typeface="Arial"/>
            </a:endParaRPr>
          </a:p>
        </p:txBody>
      </p:sp>
      <p:sp>
        <p:nvSpPr>
          <p:cNvPr id="16" name="TextBox 15"/>
          <p:cNvSpPr txBox="1"/>
          <p:nvPr/>
        </p:nvSpPr>
        <p:spPr>
          <a:xfrm>
            <a:off x="5340855" y="4295363"/>
            <a:ext cx="1601902" cy="1015663"/>
          </a:xfrm>
          <a:prstGeom prst="rect">
            <a:avLst/>
          </a:prstGeom>
          <a:noFill/>
        </p:spPr>
        <p:txBody>
          <a:bodyPr wrap="square" rtlCol="0">
            <a:spAutoFit/>
          </a:bodyPr>
          <a:lstStyle/>
          <a:p>
            <a:r>
              <a:rPr lang="en-US" sz="1200" b="1" dirty="0">
                <a:solidFill>
                  <a:srgbClr val="000000"/>
                </a:solidFill>
                <a:latin typeface="Arial"/>
              </a:rPr>
              <a:t>December/January</a:t>
            </a:r>
          </a:p>
          <a:p>
            <a:r>
              <a:rPr lang="en-US" sz="1200" dirty="0">
                <a:solidFill>
                  <a:srgbClr val="000000"/>
                </a:solidFill>
                <a:latin typeface="Arial"/>
              </a:rPr>
              <a:t>HQCCP SH meeting</a:t>
            </a:r>
          </a:p>
          <a:p>
            <a:r>
              <a:rPr lang="en-US" sz="1200" dirty="0">
                <a:solidFill>
                  <a:srgbClr val="000000"/>
                </a:solidFill>
                <a:latin typeface="Arial"/>
              </a:rPr>
              <a:t>Regional Hearings</a:t>
            </a:r>
          </a:p>
          <a:p>
            <a:r>
              <a:rPr lang="en-US" sz="1200" dirty="0">
                <a:solidFill>
                  <a:srgbClr val="000000"/>
                </a:solidFill>
                <a:latin typeface="Arial"/>
              </a:rPr>
              <a:t>Public Comment</a:t>
            </a:r>
          </a:p>
          <a:p>
            <a:endParaRPr lang="en-US" sz="1200" dirty="0">
              <a:solidFill>
                <a:srgbClr val="000000"/>
              </a:solidFill>
              <a:latin typeface="Arial"/>
            </a:endParaRPr>
          </a:p>
        </p:txBody>
      </p:sp>
      <p:sp>
        <p:nvSpPr>
          <p:cNvPr id="17" name="TextBox 16"/>
          <p:cNvSpPr txBox="1"/>
          <p:nvPr/>
        </p:nvSpPr>
        <p:spPr>
          <a:xfrm>
            <a:off x="8881485" y="4290808"/>
            <a:ext cx="1475627" cy="1015663"/>
          </a:xfrm>
          <a:prstGeom prst="rect">
            <a:avLst/>
          </a:prstGeom>
          <a:noFill/>
        </p:spPr>
        <p:txBody>
          <a:bodyPr wrap="square" rtlCol="0">
            <a:spAutoFit/>
          </a:bodyPr>
          <a:lstStyle/>
          <a:p>
            <a:r>
              <a:rPr lang="en-US" sz="1200" b="1" dirty="0">
                <a:solidFill>
                  <a:srgbClr val="000000"/>
                </a:solidFill>
                <a:latin typeface="Arial"/>
              </a:rPr>
              <a:t>March 2020</a:t>
            </a:r>
          </a:p>
          <a:p>
            <a:r>
              <a:rPr lang="en-US" sz="1200" dirty="0">
                <a:solidFill>
                  <a:srgbClr val="000000"/>
                </a:solidFill>
                <a:latin typeface="Arial"/>
              </a:rPr>
              <a:t>Modify as needed</a:t>
            </a:r>
          </a:p>
          <a:p>
            <a:endParaRPr lang="en-US" sz="1200" dirty="0">
              <a:solidFill>
                <a:srgbClr val="000000"/>
              </a:solidFill>
              <a:latin typeface="Arial"/>
            </a:endParaRPr>
          </a:p>
          <a:p>
            <a:r>
              <a:rPr lang="en-US" sz="1200" b="1" dirty="0">
                <a:solidFill>
                  <a:srgbClr val="000000"/>
                </a:solidFill>
                <a:latin typeface="Arial"/>
              </a:rPr>
              <a:t>April </a:t>
            </a:r>
          </a:p>
          <a:p>
            <a:r>
              <a:rPr lang="en-US" sz="1200" dirty="0">
                <a:solidFill>
                  <a:srgbClr val="000000"/>
                </a:solidFill>
                <a:latin typeface="Arial"/>
              </a:rPr>
              <a:t>Submit to US ED</a:t>
            </a:r>
          </a:p>
        </p:txBody>
      </p:sp>
      <p:sp>
        <p:nvSpPr>
          <p:cNvPr id="18" name="TextBox 17"/>
          <p:cNvSpPr txBox="1"/>
          <p:nvPr/>
        </p:nvSpPr>
        <p:spPr>
          <a:xfrm>
            <a:off x="1949809" y="4290808"/>
            <a:ext cx="1494433" cy="461665"/>
          </a:xfrm>
          <a:prstGeom prst="rect">
            <a:avLst/>
          </a:prstGeom>
          <a:noFill/>
        </p:spPr>
        <p:txBody>
          <a:bodyPr wrap="square" rtlCol="0">
            <a:spAutoFit/>
          </a:bodyPr>
          <a:lstStyle/>
          <a:p>
            <a:r>
              <a:rPr lang="en-US" sz="1200" b="1" dirty="0">
                <a:solidFill>
                  <a:srgbClr val="000000"/>
                </a:solidFill>
                <a:latin typeface="Arial"/>
              </a:rPr>
              <a:t>This has been ongoing</a:t>
            </a:r>
          </a:p>
        </p:txBody>
      </p:sp>
    </p:spTree>
    <p:extLst>
      <p:ext uri="{BB962C8B-B14F-4D97-AF65-F5344CB8AC3E}">
        <p14:creationId xmlns:p14="http://schemas.microsoft.com/office/powerpoint/2010/main" val="1586040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State Plan Development</a:t>
            </a:r>
          </a:p>
        </p:txBody>
      </p:sp>
      <p:sp>
        <p:nvSpPr>
          <p:cNvPr id="4" name="Slide Number Placeholder 3"/>
          <p:cNvSpPr>
            <a:spLocks noGrp="1"/>
          </p:cNvSpPr>
          <p:nvPr>
            <p:ph type="sldNum" sz="quarter" idx="4294967295"/>
          </p:nvPr>
        </p:nvSpPr>
        <p:spPr/>
        <p:txBody>
          <a:bodyPr/>
          <a:lstStyle/>
          <a:p>
            <a:fld id="{FF27229C-EC7B-4063-A33B-28A5E87E32ED}" type="slidenum">
              <a:rPr lang="zh-CN" altLang="en-US">
                <a:solidFill>
                  <a:srgbClr val="000000"/>
                </a:solidFill>
                <a:latin typeface="Arial"/>
              </a:rPr>
              <a:pPr/>
              <a:t>21</a:t>
            </a:fld>
            <a:endParaRPr lang="zh-CN" altLang="en-US" dirty="0">
              <a:solidFill>
                <a:srgbClr val="000000"/>
              </a:solidFill>
              <a:latin typeface="Arial"/>
            </a:endParaRPr>
          </a:p>
        </p:txBody>
      </p:sp>
      <p:graphicFrame>
        <p:nvGraphicFramePr>
          <p:cNvPr id="7" name="Content Placeholder 4" descr="consultation&#10;project kickoff&#10;state plan concepts and priorites&#10;review with commissioner&#10;complete draft&#10;hqcck sh meeting&#10;submit state plan&#10;governor's office consultation&#10;info session&#10;complete state plan&#10;regional hearings&#10;plan 2 public comment&#10;draft 3&#10;meet with commissioner&#10;governors consultation and approval&#10;submit to USED"/>
          <p:cNvGraphicFramePr>
            <a:graphicFrameLocks/>
          </p:cNvGraphicFramePr>
          <p:nvPr>
            <p:extLst>
              <p:ext uri="{D42A27DB-BD31-4B8C-83A1-F6EECF244321}">
                <p14:modId xmlns:p14="http://schemas.microsoft.com/office/powerpoint/2010/main" val="824429594"/>
              </p:ext>
            </p:extLst>
          </p:nvPr>
        </p:nvGraphicFramePr>
        <p:xfrm>
          <a:off x="1825084" y="1246705"/>
          <a:ext cx="8508379" cy="5116899"/>
        </p:xfrm>
        <a:graphic>
          <a:graphicData uri="http://schemas.openxmlformats.org/drawingml/2006/table">
            <a:tbl>
              <a:tblPr firstRow="1">
                <a:tableStyleId>{5C22544A-7EE6-4342-B048-85BDC9FD1C3A}</a:tableStyleId>
              </a:tblPr>
              <a:tblGrid>
                <a:gridCol w="749806">
                  <a:extLst>
                    <a:ext uri="{9D8B030D-6E8A-4147-A177-3AD203B41FA5}">
                      <a16:colId xmlns:a16="http://schemas.microsoft.com/office/drawing/2014/main" val="2897919285"/>
                    </a:ext>
                  </a:extLst>
                </a:gridCol>
                <a:gridCol w="5471328">
                  <a:extLst>
                    <a:ext uri="{9D8B030D-6E8A-4147-A177-3AD203B41FA5}">
                      <a16:colId xmlns:a16="http://schemas.microsoft.com/office/drawing/2014/main" val="1517930975"/>
                    </a:ext>
                  </a:extLst>
                </a:gridCol>
                <a:gridCol w="2287245">
                  <a:extLst>
                    <a:ext uri="{9D8B030D-6E8A-4147-A177-3AD203B41FA5}">
                      <a16:colId xmlns:a16="http://schemas.microsoft.com/office/drawing/2014/main" val="2356316921"/>
                    </a:ext>
                  </a:extLst>
                </a:gridCol>
              </a:tblGrid>
              <a:tr h="257705">
                <a:tc>
                  <a:txBody>
                    <a:bodyPr/>
                    <a:lstStyle/>
                    <a:p>
                      <a:pPr algn="l" fontAlgn="b"/>
                      <a:r>
                        <a:rPr lang="en-US" sz="1400" b="1" i="0" u="none" strike="noStrike" dirty="0">
                          <a:solidFill>
                            <a:srgbClr val="002060"/>
                          </a:solidFill>
                          <a:effectLst/>
                          <a:latin typeface="Calibri" panose="020F0502020204030204" pitchFamily="34" charset="0"/>
                        </a:rPr>
                        <a:t>Status</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1" i="0" u="none" strike="noStrike" dirty="0">
                          <a:solidFill>
                            <a:srgbClr val="002060"/>
                          </a:solidFill>
                          <a:effectLst/>
                          <a:latin typeface="Calibri" panose="020F0502020204030204" pitchFamily="34" charset="0"/>
                        </a:rPr>
                        <a:t>Milestones</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1" u="none" strike="noStrike" dirty="0">
                          <a:solidFill>
                            <a:srgbClr val="002060"/>
                          </a:solidFill>
                          <a:effectLst/>
                          <a:latin typeface="+mn-lt"/>
                        </a:rPr>
                        <a:t>Date</a:t>
                      </a:r>
                      <a:endParaRPr lang="en-US" sz="1400" b="1" i="0" u="none" strike="noStrike" dirty="0">
                        <a:solidFill>
                          <a:srgbClr val="002060"/>
                        </a:solidFill>
                        <a:effectLst/>
                        <a:latin typeface="+mn-lt"/>
                      </a:endParaRPr>
                    </a:p>
                  </a:txBody>
                  <a:tcPr marL="5515" marR="5515" marT="551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068935"/>
                  </a:ext>
                </a:extLst>
              </a:tr>
              <a:tr h="257705">
                <a:tc>
                  <a:txBody>
                    <a:bodyPr/>
                    <a:lstStyle/>
                    <a:p>
                      <a:pPr algn="l" fontAlgn="b"/>
                      <a:r>
                        <a:rPr lang="en-US" sz="1400" b="0" i="0" u="none" strike="noStrike" dirty="0">
                          <a:solidFill>
                            <a:srgbClr val="002060"/>
                          </a:solidFill>
                          <a:effectLst/>
                          <a:latin typeface="Calibri" panose="020F0502020204030204" pitchFamily="34" charset="0"/>
                        </a:rPr>
                        <a:t>Ongoing</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Consultation </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2018-2019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1116407"/>
                  </a:ext>
                </a:extLst>
              </a:tr>
              <a:tr h="257705">
                <a:tc>
                  <a:txBody>
                    <a:bodyPr/>
                    <a:lstStyle/>
                    <a:p>
                      <a:pPr algn="l" fontAlgn="b"/>
                      <a:r>
                        <a:rPr lang="en-US" sz="1400" b="0" i="0" u="none" strike="noStrike" dirty="0">
                          <a:solidFill>
                            <a:srgbClr val="002060"/>
                          </a:solidFill>
                          <a:effectLst/>
                          <a:latin typeface="Calibri" panose="020F0502020204030204" pitchFamily="34" charset="0"/>
                        </a:rPr>
                        <a:t>Done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Project Kickoff</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8/21/2019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9869853"/>
                  </a:ext>
                </a:extLst>
              </a:tr>
              <a:tr h="257705">
                <a:tc>
                  <a:txBody>
                    <a:bodyPr/>
                    <a:lstStyle/>
                    <a:p>
                      <a:pPr algn="l" fontAlgn="b"/>
                      <a:r>
                        <a:rPr lang="en-US" sz="1400" b="0" i="0" u="none" strike="noStrike" dirty="0">
                          <a:solidFill>
                            <a:srgbClr val="002060"/>
                          </a:solidFill>
                          <a:effectLst/>
                          <a:latin typeface="Calibri" panose="020F0502020204030204" pitchFamily="34" charset="0"/>
                        </a:rPr>
                        <a:t>Done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State Plan Concepts/Priorities Outline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9/10/2019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89492296"/>
                  </a:ext>
                </a:extLst>
              </a:tr>
              <a:tr h="257705">
                <a:tc>
                  <a:txBody>
                    <a:bodyPr/>
                    <a:lstStyle/>
                    <a:p>
                      <a:pPr algn="l" fontAlgn="b"/>
                      <a:r>
                        <a:rPr lang="en-US" sz="1400" b="0" i="0" u="none" strike="noStrike" dirty="0">
                          <a:solidFill>
                            <a:srgbClr val="002060"/>
                          </a:solidFill>
                          <a:effectLst/>
                          <a:latin typeface="Calibri" panose="020F0502020204030204" pitchFamily="34" charset="0"/>
                        </a:rPr>
                        <a:t>Done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Review w/ Commissioner</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9/16/2019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516455"/>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Complete State Plan Draft 1</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10/15/2019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6065508"/>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HQCCP SH meeting</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10/16/2019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6663175"/>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Submit State Plan Draft 1 for Peer Review &amp; Feedback</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10/18/2019</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3552286"/>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Governor’s Office Consultation</a:t>
                      </a:r>
                      <a:r>
                        <a:rPr lang="en-US" sz="1400" b="0" i="0" u="none" strike="noStrike" baseline="0" dirty="0">
                          <a:solidFill>
                            <a:srgbClr val="002060"/>
                          </a:solidFill>
                          <a:effectLst/>
                          <a:latin typeface="Calibri" panose="020F0502020204030204" pitchFamily="34" charset="0"/>
                        </a:rPr>
                        <a:t> on Draft Plan</a:t>
                      </a:r>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Late Oct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2811786"/>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Info</a:t>
                      </a:r>
                      <a:r>
                        <a:rPr lang="en-US" sz="1400" b="0" i="0" u="none" strike="noStrike" baseline="0" dirty="0">
                          <a:solidFill>
                            <a:srgbClr val="002060"/>
                          </a:solidFill>
                          <a:effectLst/>
                          <a:latin typeface="Calibri" panose="020F0502020204030204" pitchFamily="34" charset="0"/>
                        </a:rPr>
                        <a:t> S</a:t>
                      </a:r>
                      <a:r>
                        <a:rPr lang="en-US" sz="1400" b="0" i="0" u="none" strike="noStrike" dirty="0">
                          <a:solidFill>
                            <a:srgbClr val="002060"/>
                          </a:solidFill>
                          <a:effectLst/>
                          <a:latin typeface="Calibri" panose="020F0502020204030204" pitchFamily="34" charset="0"/>
                        </a:rPr>
                        <a:t>essions for feedback/input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Oct/Nov</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4886968"/>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Complete State Plan Draft 2</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early Dec.</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861348"/>
                  </a:ext>
                </a:extLst>
              </a:tr>
              <a:tr h="257705">
                <a:tc>
                  <a:txBody>
                    <a:bodyPr/>
                    <a:lstStyle/>
                    <a:p>
                      <a:pPr algn="l" fontAlgn="b"/>
                      <a:r>
                        <a:rPr lang="en-US" sz="1400" b="0" i="0" u="none" strike="noStrike" dirty="0">
                          <a:solidFill>
                            <a:srgbClr val="002060"/>
                          </a:solidFill>
                          <a:effectLst/>
                          <a:latin typeface="Calibri" panose="020F0502020204030204" pitchFamily="34" charset="0"/>
                        </a:rPr>
                        <a: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Hold Regional Hearings across the state</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mid-Dec. through Jan.</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7200749"/>
                  </a:ext>
                </a:extLst>
              </a:tr>
              <a:tr h="257705">
                <a:tc>
                  <a:txBody>
                    <a:bodyPr/>
                    <a:lstStyle/>
                    <a:p>
                      <a:pPr algn="l" fontAlgn="b"/>
                      <a:r>
                        <a:rPr lang="en-US" sz="1400" b="0" i="0" u="none" strike="noStrike" dirty="0">
                          <a:solidFill>
                            <a:srgbClr val="002060"/>
                          </a:solidFill>
                          <a:effectLst/>
                          <a:latin typeface="Calibri" panose="020F0502020204030204" pitchFamily="34" charset="0"/>
                        </a:rPr>
                        <a: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Draft Plan 2: Public comment starts</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Jan</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6349062"/>
                  </a:ext>
                </a:extLst>
              </a:tr>
              <a:tr h="257705">
                <a:tc>
                  <a:txBody>
                    <a:bodyPr/>
                    <a:lstStyle/>
                    <a:p>
                      <a:pPr algn="l" fontAlgn="b"/>
                      <a:r>
                        <a:rPr lang="en-US" sz="1400" b="0" i="0" u="none" strike="noStrike" dirty="0">
                          <a:solidFill>
                            <a:srgbClr val="002060"/>
                          </a:solidFill>
                          <a:effectLst/>
                          <a:latin typeface="Calibri" panose="020F0502020204030204" pitchFamily="34" charset="0"/>
                        </a:rPr>
                        <a: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HQCCP Stakeholder meeting</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Jan</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8095877"/>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Draft Plan 2: Public comment ends</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mid-Feb (latest)</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5571512"/>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Complete State Plan Draft 3</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2/20/2020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799427"/>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Meet with Commissioner: Final Review with Final Draft (Draft 3)</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2/24/2020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0574770"/>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Governor’s Office Consultation on Final Plan</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Early</a:t>
                      </a:r>
                      <a:r>
                        <a:rPr lang="en-US" sz="1400" b="0" i="0" u="none" strike="noStrike" baseline="0" dirty="0">
                          <a:solidFill>
                            <a:srgbClr val="002060"/>
                          </a:solidFill>
                          <a:effectLst/>
                          <a:latin typeface="Calibri" panose="020F0502020204030204" pitchFamily="34" charset="0"/>
                        </a:rPr>
                        <a:t> Mar</a:t>
                      </a:r>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9555525"/>
                  </a:ext>
                </a:extLst>
              </a:tr>
              <a:tr h="0">
                <a:tc>
                  <a:txBody>
                    <a:bodyPr/>
                    <a:lstStyle/>
                    <a:p>
                      <a:pPr algn="l" fontAlgn="b"/>
                      <a:endParaRPr lang="en-US" sz="1400" b="0" i="0" u="none" strike="noStrike">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2060"/>
                          </a:solidFill>
                          <a:effectLst/>
                          <a:latin typeface="Calibri" panose="020F0502020204030204" pitchFamily="34" charset="0"/>
                        </a:rPr>
                        <a:t>Anticipated Approval from Governor</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0" i="0" u="none" strike="noStrike" dirty="0">
                          <a:solidFill>
                            <a:srgbClr val="002060"/>
                          </a:solidFill>
                          <a:effectLst/>
                          <a:latin typeface="Calibri" panose="020F0502020204030204" pitchFamily="34" charset="0"/>
                        </a:rPr>
                        <a:t>3/26/2020</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112977"/>
                  </a:ext>
                </a:extLst>
              </a:tr>
              <a:tr h="257705">
                <a:tc>
                  <a:txBody>
                    <a:bodyPr/>
                    <a:lstStyle/>
                    <a:p>
                      <a:pPr algn="l" fontAlgn="b"/>
                      <a:endParaRPr lang="en-US" sz="1400" b="0" i="0" u="none" strike="noStrike" dirty="0">
                        <a:solidFill>
                          <a:srgbClr val="002060"/>
                        </a:solidFill>
                        <a:effectLst/>
                        <a:latin typeface="Calibri" panose="020F0502020204030204" pitchFamily="34" charset="0"/>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1" i="0" u="none" strike="noStrike" dirty="0">
                          <a:solidFill>
                            <a:srgbClr val="002060"/>
                          </a:solidFill>
                          <a:effectLst/>
                          <a:latin typeface="Calibri" panose="020F0502020204030204" pitchFamily="34" charset="0"/>
                        </a:rPr>
                        <a:t>Submit to US ED</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1" i="0" u="none" strike="noStrike" dirty="0">
                          <a:solidFill>
                            <a:srgbClr val="002060"/>
                          </a:solidFill>
                          <a:effectLst/>
                          <a:latin typeface="Calibri" panose="020F0502020204030204" pitchFamily="34" charset="0"/>
                        </a:rPr>
                        <a:t>March/early April</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8269211"/>
                  </a:ext>
                </a:extLst>
              </a:tr>
            </a:tbl>
          </a:graphicData>
        </a:graphic>
      </p:graphicFrame>
    </p:spTree>
    <p:extLst>
      <p:ext uri="{BB962C8B-B14F-4D97-AF65-F5344CB8AC3E}">
        <p14:creationId xmlns:p14="http://schemas.microsoft.com/office/powerpoint/2010/main" val="4007227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363" y="109960"/>
            <a:ext cx="6961773" cy="762000"/>
          </a:xfrm>
        </p:spPr>
        <p:txBody>
          <a:bodyPr anchor="ctr"/>
          <a:lstStyle/>
          <a:p>
            <a:r>
              <a:rPr lang="en-US" sz="3600" dirty="0"/>
              <a:t>Success for Massachusetts</a:t>
            </a:r>
          </a:p>
        </p:txBody>
      </p:sp>
      <p:sp>
        <p:nvSpPr>
          <p:cNvPr id="6" name="Content Placeholder 5"/>
          <p:cNvSpPr>
            <a:spLocks noGrp="1"/>
          </p:cNvSpPr>
          <p:nvPr>
            <p:ph idx="1"/>
          </p:nvPr>
        </p:nvSpPr>
        <p:spPr>
          <a:xfrm>
            <a:off x="2006047" y="1219200"/>
            <a:ext cx="8279296" cy="3869636"/>
          </a:xfrm>
        </p:spPr>
        <p:txBody>
          <a:bodyPr>
            <a:normAutofit fontScale="85000" lnSpcReduction="20000"/>
          </a:bodyPr>
          <a:lstStyle/>
          <a:p>
            <a:pPr marL="38100" indent="0">
              <a:spcBef>
                <a:spcPts val="0"/>
              </a:spcBef>
              <a:buNone/>
            </a:pPr>
            <a:r>
              <a:rPr lang="en-US" sz="2800" b="1" dirty="0">
                <a:latin typeface="Century Gothic" panose="020B0502020202020204" pitchFamily="34" charset="0"/>
              </a:rPr>
              <a:t>What does success look like for the Commonwealth of Massachusetts?</a:t>
            </a:r>
          </a:p>
          <a:p>
            <a:pPr>
              <a:lnSpc>
                <a:spcPct val="120000"/>
              </a:lnSpc>
              <a:spcBef>
                <a:spcPts val="0"/>
              </a:spcBef>
              <a:buFont typeface="Wingdings" panose="05000000000000000000" pitchFamily="2" charset="2"/>
              <a:buChar char="§"/>
              <a:defRPr/>
            </a:pPr>
            <a:r>
              <a:rPr lang="en-US" sz="2600" b="0" dirty="0"/>
              <a:t>Transformed systems for college and career preparation</a:t>
            </a:r>
          </a:p>
          <a:p>
            <a:pPr>
              <a:lnSpc>
                <a:spcPct val="120000"/>
              </a:lnSpc>
              <a:spcBef>
                <a:spcPts val="0"/>
              </a:spcBef>
              <a:buFont typeface="Wingdings" panose="05000000000000000000" pitchFamily="2" charset="2"/>
              <a:buChar char="§"/>
              <a:defRPr/>
            </a:pPr>
            <a:r>
              <a:rPr lang="en-US" sz="2600" b="0" dirty="0"/>
              <a:t>Increased Equitable Access to High-Quality College and Career Pathways</a:t>
            </a:r>
          </a:p>
          <a:p>
            <a:pPr>
              <a:lnSpc>
                <a:spcPct val="120000"/>
              </a:lnSpc>
              <a:spcBef>
                <a:spcPts val="0"/>
              </a:spcBef>
              <a:buFont typeface="Wingdings" panose="05000000000000000000" pitchFamily="2" charset="2"/>
              <a:buChar char="§"/>
              <a:defRPr/>
            </a:pPr>
            <a:r>
              <a:rPr lang="en-US" sz="2600" b="0" dirty="0"/>
              <a:t>Improved College Persistence and Completion</a:t>
            </a:r>
          </a:p>
          <a:p>
            <a:pPr>
              <a:lnSpc>
                <a:spcPct val="120000"/>
              </a:lnSpc>
              <a:spcBef>
                <a:spcPts val="0"/>
              </a:spcBef>
              <a:buFont typeface="Wingdings" panose="05000000000000000000" pitchFamily="2" charset="2"/>
              <a:buChar char="§"/>
              <a:defRPr/>
            </a:pPr>
            <a:r>
              <a:rPr lang="en-US" sz="2600" b="0" dirty="0"/>
              <a:t>Reduction in Workforce Skills Gap</a:t>
            </a:r>
          </a:p>
          <a:p>
            <a:pPr>
              <a:lnSpc>
                <a:spcPct val="120000"/>
              </a:lnSpc>
              <a:spcBef>
                <a:spcPts val="0"/>
              </a:spcBef>
              <a:buFont typeface="Wingdings" panose="05000000000000000000" pitchFamily="2" charset="2"/>
              <a:buChar char="§"/>
            </a:pPr>
            <a:r>
              <a:rPr lang="en-US" sz="2600" b="0" dirty="0"/>
              <a:t>Strong economy</a:t>
            </a:r>
          </a:p>
          <a:p>
            <a:pPr marL="393700" lvl="2" indent="0" algn="ctr">
              <a:spcBef>
                <a:spcPts val="0"/>
              </a:spcBef>
              <a:spcAft>
                <a:spcPts val="1200"/>
              </a:spcAft>
              <a:buNone/>
            </a:pPr>
            <a:endParaRPr lang="en-US" sz="1200" b="1" dirty="0">
              <a:latin typeface="Century Gothic" panose="020B0502020202020204" pitchFamily="34" charset="0"/>
            </a:endParaRPr>
          </a:p>
        </p:txBody>
      </p:sp>
      <p:pic>
        <p:nvPicPr>
          <p:cNvPr id="7" name="Picture 6" descr="student success equals our success">
            <a:extLst>
              <a:ext uri="{FF2B5EF4-FFF2-40B4-BE49-F238E27FC236}">
                <a16:creationId xmlns:a16="http://schemas.microsoft.com/office/drawing/2014/main" id="{EBB43F75-E4E3-49FB-9FAE-6B7B7EBBCAAA}"/>
              </a:ext>
            </a:extLst>
          </p:cNvPr>
          <p:cNvPicPr>
            <a:picLocks noChangeAspect="1"/>
          </p:cNvPicPr>
          <p:nvPr/>
        </p:nvPicPr>
        <p:blipFill rotWithShape="1">
          <a:blip r:embed="rId3"/>
          <a:srcRect b="18492"/>
          <a:stretch/>
        </p:blipFill>
        <p:spPr>
          <a:xfrm>
            <a:off x="5132122" y="4312981"/>
            <a:ext cx="4645460" cy="2434609"/>
          </a:xfrm>
          <a:prstGeom prst="rect">
            <a:avLst/>
          </a:prstGeom>
        </p:spPr>
      </p:pic>
      <p:sp>
        <p:nvSpPr>
          <p:cNvPr id="8" name="Rectangle 7">
            <a:extLst>
              <a:ext uri="{FF2B5EF4-FFF2-40B4-BE49-F238E27FC236}">
                <a16:creationId xmlns:a16="http://schemas.microsoft.com/office/drawing/2014/main" id="{13D39CAF-CD1E-4B62-842B-86D3788BC6A3}"/>
              </a:ext>
            </a:extLst>
          </p:cNvPr>
          <p:cNvSpPr/>
          <p:nvPr/>
        </p:nvSpPr>
        <p:spPr>
          <a:xfrm>
            <a:off x="5508042" y="4992019"/>
            <a:ext cx="2860040" cy="646331"/>
          </a:xfrm>
          <a:prstGeom prst="rect">
            <a:avLst/>
          </a:prstGeom>
        </p:spPr>
        <p:txBody>
          <a:bodyPr wrap="square">
            <a:spAutoFit/>
          </a:bodyPr>
          <a:lstStyle/>
          <a:p>
            <a:pPr algn="ctr"/>
            <a:r>
              <a:rPr lang="en-US" b="1" i="1" dirty="0">
                <a:solidFill>
                  <a:srgbClr val="FEC200"/>
                </a:solidFill>
                <a:latin typeface="Century Gothic" panose="020B0502020202020204" pitchFamily="34" charset="0"/>
              </a:rPr>
              <a:t>STUDENT SUCCESS = OUR SUCCESS</a:t>
            </a:r>
          </a:p>
        </p:txBody>
      </p:sp>
    </p:spTree>
    <p:extLst>
      <p:ext uri="{BB962C8B-B14F-4D97-AF65-F5344CB8AC3E}">
        <p14:creationId xmlns:p14="http://schemas.microsoft.com/office/powerpoint/2010/main" val="584125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115" y="60960"/>
            <a:ext cx="6844940" cy="783771"/>
          </a:xfrm>
        </p:spPr>
        <p:txBody>
          <a:bodyPr/>
          <a:lstStyle/>
          <a:p>
            <a:r>
              <a:rPr lang="en-US" sz="3600" dirty="0"/>
              <a:t>Steps to Expand Access</a:t>
            </a:r>
          </a:p>
        </p:txBody>
      </p:sp>
      <p:sp>
        <p:nvSpPr>
          <p:cNvPr id="6" name="Content Placeholder 5"/>
          <p:cNvSpPr>
            <a:spLocks noGrp="1"/>
          </p:cNvSpPr>
          <p:nvPr>
            <p:ph idx="1"/>
          </p:nvPr>
        </p:nvSpPr>
        <p:spPr>
          <a:xfrm>
            <a:off x="1869440" y="1114839"/>
            <a:ext cx="8707120" cy="5181600"/>
          </a:xfrm>
        </p:spPr>
        <p:txBody>
          <a:bodyPr>
            <a:noAutofit/>
          </a:bodyPr>
          <a:lstStyle/>
          <a:p>
            <a:pPr marL="38100" indent="0">
              <a:spcBef>
                <a:spcPts val="0"/>
              </a:spcBef>
              <a:spcAft>
                <a:spcPts val="2400"/>
              </a:spcAft>
              <a:buNone/>
            </a:pPr>
            <a:r>
              <a:rPr lang="en-US" sz="2400" dirty="0"/>
              <a:t>Steps to significantly expand access to high-quality college &amp; career pathways with a focus on underserved populations/communities:</a:t>
            </a:r>
          </a:p>
          <a:p>
            <a:pPr lvl="2">
              <a:lnSpc>
                <a:spcPct val="100000"/>
              </a:lnSpc>
              <a:spcBef>
                <a:spcPts val="0"/>
              </a:spcBef>
              <a:spcAft>
                <a:spcPts val="1800"/>
              </a:spcAft>
              <a:buClr>
                <a:srgbClr val="FFD24F"/>
              </a:buClr>
              <a:buSzPct val="140000"/>
              <a:buFont typeface="Wingdings" panose="05000000000000000000" pitchFamily="2" charset="2"/>
              <a:buChar char="§"/>
            </a:pPr>
            <a:r>
              <a:rPr lang="en-US" dirty="0">
                <a:solidFill>
                  <a:srgbClr val="00458A"/>
                </a:solidFill>
                <a:latin typeface="Century Gothic" panose="020B0502020202020204" pitchFamily="34" charset="0"/>
              </a:rPr>
              <a:t>Establish policies and build data systems to:</a:t>
            </a:r>
          </a:p>
          <a:p>
            <a:pPr lvl="4">
              <a:spcBef>
                <a:spcPts val="0"/>
              </a:spcBef>
              <a:spcAft>
                <a:spcPts val="1800"/>
              </a:spcAft>
              <a:buClr>
                <a:srgbClr val="FFD24F"/>
              </a:buClr>
              <a:buSzPct val="140000"/>
              <a:buFont typeface="Wingdings" panose="05000000000000000000" pitchFamily="2" charset="2"/>
              <a:buChar char="ü"/>
            </a:pPr>
            <a:r>
              <a:rPr lang="en-US" sz="1800" b="0" dirty="0">
                <a:solidFill>
                  <a:srgbClr val="0066CC"/>
                </a:solidFill>
                <a:latin typeface="Century Gothic" panose="020B0502020202020204" pitchFamily="34" charset="0"/>
              </a:rPr>
              <a:t>set standards</a:t>
            </a:r>
          </a:p>
          <a:p>
            <a:pPr lvl="4">
              <a:spcBef>
                <a:spcPts val="0"/>
              </a:spcBef>
              <a:spcAft>
                <a:spcPts val="1800"/>
              </a:spcAft>
              <a:buClr>
                <a:srgbClr val="FFD24F"/>
              </a:buClr>
              <a:buSzPct val="140000"/>
              <a:buFont typeface="Wingdings" panose="05000000000000000000" pitchFamily="2" charset="2"/>
              <a:buChar char="ü"/>
            </a:pPr>
            <a:r>
              <a:rPr lang="en-US" sz="1800" dirty="0">
                <a:solidFill>
                  <a:srgbClr val="0066CC"/>
                </a:solidFill>
                <a:latin typeface="Century Gothic" panose="020B0502020202020204" pitchFamily="34" charset="0"/>
              </a:rPr>
              <a:t>designate high-quality college and career pathways</a:t>
            </a:r>
          </a:p>
          <a:p>
            <a:pPr lvl="4">
              <a:spcBef>
                <a:spcPts val="0"/>
              </a:spcBef>
              <a:spcAft>
                <a:spcPts val="1800"/>
              </a:spcAft>
              <a:buClr>
                <a:srgbClr val="FFD24F"/>
              </a:buClr>
              <a:buSzPct val="140000"/>
              <a:buFont typeface="Wingdings" panose="05000000000000000000" pitchFamily="2" charset="2"/>
              <a:buChar char="ü"/>
            </a:pPr>
            <a:r>
              <a:rPr lang="en-US" sz="1800" b="0" dirty="0">
                <a:solidFill>
                  <a:srgbClr val="0066CC"/>
                </a:solidFill>
                <a:latin typeface="Century Gothic" panose="020B0502020202020204" pitchFamily="34" charset="0"/>
              </a:rPr>
              <a:t>track participation</a:t>
            </a:r>
          </a:p>
          <a:p>
            <a:pPr lvl="4">
              <a:spcBef>
                <a:spcPts val="0"/>
              </a:spcBef>
              <a:spcAft>
                <a:spcPts val="1800"/>
              </a:spcAft>
              <a:buClr>
                <a:srgbClr val="FFD24F"/>
              </a:buClr>
              <a:buSzPct val="140000"/>
              <a:buFont typeface="Wingdings" panose="05000000000000000000" pitchFamily="2" charset="2"/>
              <a:buChar char="ü"/>
            </a:pPr>
            <a:r>
              <a:rPr lang="en-US" sz="1800" b="0" dirty="0">
                <a:solidFill>
                  <a:srgbClr val="0066CC"/>
                </a:solidFill>
                <a:latin typeface="Century Gothic" panose="020B0502020202020204" pitchFamily="34" charset="0"/>
              </a:rPr>
              <a:t>measure performance</a:t>
            </a:r>
          </a:p>
          <a:p>
            <a:pPr lvl="2">
              <a:lnSpc>
                <a:spcPct val="100000"/>
              </a:lnSpc>
              <a:spcBef>
                <a:spcPts val="0"/>
              </a:spcBef>
              <a:spcAft>
                <a:spcPts val="1800"/>
              </a:spcAft>
              <a:buClr>
                <a:srgbClr val="FFD24F"/>
              </a:buClr>
              <a:buSzPct val="140000"/>
              <a:buFont typeface="Wingdings" panose="05000000000000000000" pitchFamily="2" charset="2"/>
              <a:buChar char="§"/>
            </a:pPr>
            <a:r>
              <a:rPr lang="en-US" dirty="0">
                <a:solidFill>
                  <a:srgbClr val="00458A"/>
                </a:solidFill>
                <a:latin typeface="Century Gothic" panose="020B0502020202020204" pitchFamily="34" charset="0"/>
              </a:rPr>
              <a:t>Deepen partnerships with employers, focused on joint investment and workplace experience/learning</a:t>
            </a:r>
          </a:p>
          <a:p>
            <a:pPr lvl="2">
              <a:lnSpc>
                <a:spcPct val="100000"/>
              </a:lnSpc>
              <a:spcBef>
                <a:spcPts val="0"/>
              </a:spcBef>
              <a:spcAft>
                <a:spcPts val="1800"/>
              </a:spcAft>
              <a:buClr>
                <a:srgbClr val="FFD24F"/>
              </a:buClr>
              <a:buSzPct val="140000"/>
              <a:buFont typeface="Wingdings" panose="05000000000000000000" pitchFamily="2" charset="2"/>
              <a:buChar char="§"/>
            </a:pPr>
            <a:r>
              <a:rPr lang="en-US" dirty="0">
                <a:solidFill>
                  <a:srgbClr val="00458A"/>
                </a:solidFill>
                <a:latin typeface="Century Gothic" panose="020B0502020202020204" pitchFamily="34" charset="0"/>
              </a:rPr>
              <a:t>Provide planning/start-up grants and on-going operating revenue</a:t>
            </a:r>
          </a:p>
        </p:txBody>
      </p:sp>
    </p:spTree>
    <p:extLst>
      <p:ext uri="{BB962C8B-B14F-4D97-AF65-F5344CB8AC3E}">
        <p14:creationId xmlns:p14="http://schemas.microsoft.com/office/powerpoint/2010/main" val="561426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Perkins V in Massachusetts</a:t>
            </a:r>
          </a:p>
        </p:txBody>
      </p:sp>
      <p:sp>
        <p:nvSpPr>
          <p:cNvPr id="3" name="Content Placeholder 2"/>
          <p:cNvSpPr>
            <a:spLocks noGrp="1"/>
          </p:cNvSpPr>
          <p:nvPr>
            <p:ph sz="half" idx="1"/>
          </p:nvPr>
        </p:nvSpPr>
        <p:spPr/>
        <p:txBody>
          <a:bodyPr/>
          <a:lstStyle/>
          <a:p>
            <a:r>
              <a:rPr lang="en-US" sz="2400" dirty="0"/>
              <a:t>Three areas of focus: </a:t>
            </a:r>
          </a:p>
          <a:p>
            <a:pPr lvl="1"/>
            <a:r>
              <a:rPr lang="en-US" sz="2000" dirty="0"/>
              <a:t>Program quality, Access to programs and Alignment to workforce demands</a:t>
            </a:r>
          </a:p>
          <a:p>
            <a:r>
              <a:rPr lang="en-US" sz="2400" dirty="0"/>
              <a:t>There is alignment across state leadership levels: </a:t>
            </a:r>
          </a:p>
          <a:p>
            <a:pPr lvl="1"/>
            <a:r>
              <a:rPr lang="en-US" sz="2000" dirty="0"/>
              <a:t>Education Secretariat, Governor, Workforce Skills Cabinet and DESE</a:t>
            </a:r>
          </a:p>
          <a:p>
            <a:r>
              <a:rPr lang="en-US" sz="2400" dirty="0"/>
              <a:t>Consider proportionality as you approach this work</a:t>
            </a:r>
          </a:p>
          <a:p>
            <a:pPr lvl="1"/>
            <a:r>
              <a:rPr lang="en-US" sz="2000" dirty="0"/>
              <a:t>Some districts may have to weigh the costs and benefits, as Perkins V raises the bar</a:t>
            </a:r>
          </a:p>
        </p:txBody>
      </p:sp>
      <p:sp>
        <p:nvSpPr>
          <p:cNvPr id="4" name="Content Placeholder 3"/>
          <p:cNvSpPr>
            <a:spLocks noGrp="1"/>
          </p:cNvSpPr>
          <p:nvPr>
            <p:ph sz="half" idx="2"/>
          </p:nvPr>
        </p:nvSpPr>
        <p:spPr/>
        <p:txBody>
          <a:bodyPr/>
          <a:lstStyle/>
          <a:p>
            <a:pPr lvl="0"/>
            <a:r>
              <a:rPr lang="en-US" sz="2400" dirty="0"/>
              <a:t>There are some important changes with Perkins V, which we’ll cover today – </a:t>
            </a:r>
          </a:p>
          <a:p>
            <a:pPr lvl="1"/>
            <a:r>
              <a:rPr lang="en-US" sz="2000" dirty="0"/>
              <a:t>changes to Perkins Core Indicators (the accountability system for CVTE programs)</a:t>
            </a:r>
          </a:p>
          <a:p>
            <a:pPr lvl="1"/>
            <a:r>
              <a:rPr lang="en-US" sz="2000" dirty="0"/>
              <a:t>a Needs Assessment process</a:t>
            </a:r>
          </a:p>
          <a:p>
            <a:pPr lvl="1"/>
            <a:r>
              <a:rPr lang="en-US" sz="2000" dirty="0"/>
              <a:t>specific requirements in the Grant Application </a:t>
            </a:r>
          </a:p>
          <a:p>
            <a:endParaRPr lang="en-US" sz="2400" dirty="0"/>
          </a:p>
        </p:txBody>
      </p:sp>
    </p:spTree>
    <p:extLst>
      <p:ext uri="{BB962C8B-B14F-4D97-AF65-F5344CB8AC3E}">
        <p14:creationId xmlns:p14="http://schemas.microsoft.com/office/powerpoint/2010/main" val="384308736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903" y="109537"/>
            <a:ext cx="6905897" cy="743903"/>
          </a:xfrm>
        </p:spPr>
        <p:txBody>
          <a:bodyPr>
            <a:noAutofit/>
          </a:bodyPr>
          <a:lstStyle/>
          <a:p>
            <a:r>
              <a:rPr lang="en-US" sz="2800" dirty="0"/>
              <a:t>Major Focus: Program Improvement</a:t>
            </a:r>
          </a:p>
        </p:txBody>
      </p:sp>
      <p:sp>
        <p:nvSpPr>
          <p:cNvPr id="3" name="Content Placeholder 2"/>
          <p:cNvSpPr>
            <a:spLocks noGrp="1"/>
          </p:cNvSpPr>
          <p:nvPr>
            <p:ph idx="1"/>
          </p:nvPr>
        </p:nvSpPr>
        <p:spPr>
          <a:xfrm>
            <a:off x="1830977" y="1207638"/>
            <a:ext cx="8482693" cy="5364612"/>
          </a:xfrm>
        </p:spPr>
        <p:txBody>
          <a:bodyPr>
            <a:normAutofit/>
          </a:bodyPr>
          <a:lstStyle/>
          <a:p>
            <a:r>
              <a:rPr lang="en-US" sz="2000" dirty="0"/>
              <a:t>Alignment:  Every Student Succeeds Act (ESSA) &amp; Workforce Innovation and Opportunity Act (WIOA) </a:t>
            </a:r>
            <a:endParaRPr lang="en-US" sz="1950" dirty="0"/>
          </a:p>
          <a:p>
            <a:r>
              <a:rPr lang="en-US" sz="1950" dirty="0"/>
              <a:t>Increased focus - Labor Market needs</a:t>
            </a:r>
          </a:p>
          <a:p>
            <a:r>
              <a:rPr lang="en-US" sz="1950" dirty="0"/>
              <a:t>Rigorous Programs Of Study </a:t>
            </a:r>
          </a:p>
          <a:p>
            <a:r>
              <a:rPr lang="en-US" sz="1950" dirty="0"/>
              <a:t>Equity - Stronger focus - opportunities for special populations </a:t>
            </a:r>
          </a:p>
          <a:p>
            <a:pPr lvl="0"/>
            <a:r>
              <a:rPr lang="en-US" sz="1950" dirty="0"/>
              <a:t>Increase Reserve Fund - Innovation - programs of study</a:t>
            </a:r>
          </a:p>
          <a:p>
            <a:r>
              <a:rPr lang="en-US" sz="1950" dirty="0"/>
              <a:t>New National, Competitive Grant:  Innovation &amp; Modernization </a:t>
            </a:r>
          </a:p>
          <a:p>
            <a:r>
              <a:rPr lang="en-US" sz="2000" dirty="0"/>
              <a:t>Expands Career Exploration - grade 5-8</a:t>
            </a:r>
            <a:endParaRPr lang="en-US" sz="1950" dirty="0"/>
          </a:p>
          <a:p>
            <a:r>
              <a:rPr lang="en-US" sz="1950" dirty="0"/>
              <a:t>Comprehensive System </a:t>
            </a:r>
          </a:p>
          <a:p>
            <a:pPr lvl="1"/>
            <a:r>
              <a:rPr lang="en-US" sz="1950" dirty="0"/>
              <a:t>Comprehensive Local Needs Assessment </a:t>
            </a:r>
          </a:p>
          <a:p>
            <a:pPr lvl="1"/>
            <a:r>
              <a:rPr lang="en-US" sz="1950" dirty="0"/>
              <a:t>Local Application (Plan)</a:t>
            </a:r>
          </a:p>
          <a:p>
            <a:pPr lvl="1"/>
            <a:r>
              <a:rPr lang="en-US" sz="1950" dirty="0"/>
              <a:t>Budget </a:t>
            </a:r>
          </a:p>
          <a:p>
            <a:endParaRPr lang="en-US" sz="1950" dirty="0"/>
          </a:p>
          <a:p>
            <a:endParaRPr lang="en-US" sz="1950" dirty="0"/>
          </a:p>
        </p:txBody>
      </p:sp>
    </p:spTree>
    <p:extLst>
      <p:ext uri="{BB962C8B-B14F-4D97-AF65-F5344CB8AC3E}">
        <p14:creationId xmlns:p14="http://schemas.microsoft.com/office/powerpoint/2010/main" val="21846690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801" y="83412"/>
            <a:ext cx="7552267" cy="762000"/>
          </a:xfrm>
        </p:spPr>
        <p:txBody>
          <a:bodyPr>
            <a:normAutofit/>
          </a:bodyPr>
          <a:lstStyle/>
          <a:p>
            <a:r>
              <a:rPr lang="en-US" sz="3600" dirty="0"/>
              <a:t>What Does Perkins Do? </a:t>
            </a:r>
          </a:p>
        </p:txBody>
      </p:sp>
      <p:sp>
        <p:nvSpPr>
          <p:cNvPr id="3" name="Content Placeholder 2"/>
          <p:cNvSpPr>
            <a:spLocks noGrp="1"/>
          </p:cNvSpPr>
          <p:nvPr>
            <p:ph idx="1"/>
          </p:nvPr>
        </p:nvSpPr>
        <p:spPr>
          <a:xfrm>
            <a:off x="1722664" y="1310509"/>
            <a:ext cx="4659086" cy="5264463"/>
          </a:xfrm>
        </p:spPr>
        <p:txBody>
          <a:bodyPr>
            <a:normAutofit lnSpcReduction="10000"/>
          </a:bodyPr>
          <a:lstStyle/>
          <a:p>
            <a:r>
              <a:rPr lang="en-US" dirty="0"/>
              <a:t>Perkins is: </a:t>
            </a:r>
          </a:p>
          <a:p>
            <a:pPr lvl="1">
              <a:buFont typeface="Wingdings" panose="05000000000000000000" pitchFamily="2" charset="2"/>
              <a:buChar char="Ø"/>
            </a:pPr>
            <a:r>
              <a:rPr lang="en-US" sz="1950" dirty="0"/>
              <a:t>A federal education program that invests in secondary, postsecondary and adult Career Technical Education (CTE) programs in all 50 states, the District of Columbia and the territories</a:t>
            </a:r>
          </a:p>
          <a:p>
            <a:pPr lvl="1">
              <a:buFont typeface="Wingdings" panose="05000000000000000000" pitchFamily="2" charset="2"/>
              <a:buChar char="Ø"/>
            </a:pPr>
            <a:r>
              <a:rPr lang="en-US" sz="1950" dirty="0"/>
              <a:t>Dedicated to the continuous improvement of and relevancy of CTE to meet the ever-changing needs of learners and employers</a:t>
            </a:r>
          </a:p>
          <a:p>
            <a:pPr lvl="1">
              <a:buFont typeface="Wingdings" panose="05000000000000000000" pitchFamily="2" charset="2"/>
              <a:buChar char="Ø"/>
            </a:pPr>
            <a:r>
              <a:rPr lang="en-US" sz="1950" dirty="0"/>
              <a:t>Increases learner access to high-quality CTE programs of study (Secondary and Post-Secondary)</a:t>
            </a:r>
          </a:p>
        </p:txBody>
      </p:sp>
      <p:sp>
        <p:nvSpPr>
          <p:cNvPr id="4" name="Content Placeholder 2"/>
          <p:cNvSpPr txBox="1">
            <a:spLocks/>
          </p:cNvSpPr>
          <p:nvPr/>
        </p:nvSpPr>
        <p:spPr bwMode="auto">
          <a:xfrm>
            <a:off x="6596744" y="1717014"/>
            <a:ext cx="3635363" cy="4542272"/>
          </a:xfrm>
          <a:prstGeom prst="rect">
            <a:avLst/>
          </a:prstGeom>
          <a:solidFill>
            <a:schemeClr val="accent1"/>
          </a:solidFill>
          <a:ln w="19050">
            <a:solidFill>
              <a:schemeClr val="tx1"/>
            </a:solidFill>
            <a:miter lim="800000"/>
            <a:headEnd/>
            <a:tailEnd/>
          </a:ln>
        </p:spPr>
        <p:txBody>
          <a:bodyPr vert="horz" wrap="square" lIns="45720" tIns="46038" rIns="45720" bIns="46038" numCol="1" anchor="t" anchorCtr="0" compatLnSpc="1">
            <a:prstTxWarp prst="textNoShape">
              <a:avLst/>
            </a:prstTxWarp>
            <a:normAutofit fontScale="92500"/>
          </a:bodyPr>
          <a:lstStyle>
            <a:lvl1pPr marL="381000" indent="-381000" algn="l" rtl="0" eaLnBrk="0" fontAlgn="base" hangingPunct="0">
              <a:spcBef>
                <a:spcPct val="0"/>
              </a:spcBef>
              <a:spcAft>
                <a:spcPts val="1200"/>
              </a:spcAft>
              <a:buClrTx/>
              <a:buSzPct val="80000"/>
              <a:buFont typeface="Wingdings" pitchFamily="2" charset="2"/>
              <a:buChar char="n"/>
              <a:defRPr sz="2400" b="1">
                <a:solidFill>
                  <a:srgbClr val="213860"/>
                </a:solidFill>
                <a:latin typeface="Century Gothic" panose="020B0502020202020204" pitchFamily="34" charset="0"/>
                <a:ea typeface="Century Gothic" panose="020B0502020202020204" pitchFamily="34" charset="0"/>
                <a:cs typeface="Calibri" pitchFamily="34" charset="0"/>
              </a:defRPr>
            </a:lvl1pPr>
            <a:lvl2pPr marL="568325" indent="-222250" algn="l" rtl="0" eaLnBrk="0" fontAlgn="base" hangingPunct="0">
              <a:spcBef>
                <a:spcPct val="0"/>
              </a:spcBef>
              <a:spcAft>
                <a:spcPts val="1200"/>
              </a:spcAft>
              <a:buClrTx/>
              <a:buSzPct val="115000"/>
              <a:buFont typeface="Arial" pitchFamily="34" charset="0"/>
              <a:buChar char="•"/>
              <a:defRPr sz="2400" b="1">
                <a:solidFill>
                  <a:srgbClr val="213860"/>
                </a:solidFill>
                <a:latin typeface="Century Gothic" panose="020B0502020202020204" pitchFamily="34" charset="0"/>
                <a:ea typeface="Century Gothic" panose="020B0502020202020204"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None/>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entury Gothic" panose="020B0502020202020204" pitchFamily="34" charset="0"/>
                <a:ea typeface="Century Gothic" panose="020B0502020202020204"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a:lstStyle>
          <a:p>
            <a:pPr marL="0" indent="0" algn="ctr">
              <a:buNone/>
            </a:pPr>
            <a:endParaRPr lang="en-US" sz="1950" kern="0" dirty="0"/>
          </a:p>
          <a:p>
            <a:pPr marL="0" indent="0" algn="ctr">
              <a:buNone/>
            </a:pPr>
            <a:r>
              <a:rPr lang="en-US" sz="1950" kern="0" dirty="0"/>
              <a:t>Funds support a variety of activities in MA, including: </a:t>
            </a:r>
          </a:p>
          <a:p>
            <a:pPr>
              <a:buFont typeface="Wingdings" panose="05000000000000000000" pitchFamily="2" charset="2"/>
              <a:buChar char="v"/>
            </a:pPr>
            <a:r>
              <a:rPr lang="en-US" sz="1950" b="0" kern="0" dirty="0"/>
              <a:t>Programs of Study</a:t>
            </a:r>
          </a:p>
          <a:p>
            <a:pPr>
              <a:buFont typeface="Wingdings" panose="05000000000000000000" pitchFamily="2" charset="2"/>
              <a:buChar char="v"/>
            </a:pPr>
            <a:r>
              <a:rPr lang="en-US" sz="1950" b="0" kern="0" dirty="0"/>
              <a:t>Professional development </a:t>
            </a:r>
          </a:p>
          <a:p>
            <a:pPr>
              <a:buFont typeface="Wingdings" panose="05000000000000000000" pitchFamily="2" charset="2"/>
              <a:buChar char="v"/>
            </a:pPr>
            <a:r>
              <a:rPr lang="en-US" sz="1950" b="0" kern="0" dirty="0"/>
              <a:t>Technical assistance</a:t>
            </a:r>
          </a:p>
          <a:p>
            <a:pPr>
              <a:buFont typeface="Wingdings" panose="05000000000000000000" pitchFamily="2" charset="2"/>
              <a:buChar char="v"/>
            </a:pPr>
            <a:r>
              <a:rPr lang="en-US" sz="1950" b="0" kern="0" dirty="0"/>
              <a:t>Career exploration, guidance and advisement</a:t>
            </a:r>
          </a:p>
          <a:p>
            <a:pPr>
              <a:buFont typeface="Wingdings" panose="05000000000000000000" pitchFamily="2" charset="2"/>
              <a:buChar char="v"/>
            </a:pPr>
            <a:r>
              <a:rPr lang="en-US" sz="1950" b="0" kern="0" dirty="0"/>
              <a:t>Data collection and analysis, including program and plan evaluation and monitoring</a:t>
            </a:r>
          </a:p>
          <a:p>
            <a:endParaRPr lang="en-US" sz="1950" kern="0" dirty="0"/>
          </a:p>
        </p:txBody>
      </p:sp>
    </p:spTree>
    <p:extLst>
      <p:ext uri="{BB962C8B-B14F-4D97-AF65-F5344CB8AC3E}">
        <p14:creationId xmlns:p14="http://schemas.microsoft.com/office/powerpoint/2010/main" val="20424299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5028" y="43544"/>
            <a:ext cx="7071359" cy="844731"/>
          </a:xfrm>
        </p:spPr>
        <p:txBody>
          <a:bodyPr/>
          <a:lstStyle/>
          <a:p>
            <a:r>
              <a:rPr lang="en-US" sz="2800" kern="1200" dirty="0"/>
              <a:t>Career Technical Education </a:t>
            </a:r>
            <a:br>
              <a:rPr lang="en-US" sz="2800" kern="1200" dirty="0"/>
            </a:br>
            <a:r>
              <a:rPr lang="en-US" sz="2800" kern="1200" dirty="0"/>
              <a:t>is Applied Learning</a:t>
            </a:r>
          </a:p>
        </p:txBody>
      </p:sp>
      <p:sp>
        <p:nvSpPr>
          <p:cNvPr id="64" name="Rectangle 63"/>
          <p:cNvSpPr/>
          <p:nvPr/>
        </p:nvSpPr>
        <p:spPr>
          <a:xfrm>
            <a:off x="1981200" y="1399189"/>
            <a:ext cx="4267200" cy="4781565"/>
          </a:xfrm>
          <a:prstGeom prst="rect">
            <a:avLst/>
          </a:prstGeom>
          <a:ln w="28575">
            <a:solidFill>
              <a:schemeClr val="tx1"/>
            </a:solidFill>
          </a:ln>
        </p:spPr>
        <p:txBody>
          <a:bodyPr wrap="square">
            <a:spAutoFit/>
          </a:bodyPr>
          <a:lstStyle/>
          <a:p>
            <a:pPr algn="ctr"/>
            <a:r>
              <a:rPr lang="en-US" sz="2400" b="1" dirty="0">
                <a:solidFill>
                  <a:srgbClr val="000000"/>
                </a:solidFill>
                <a:latin typeface="Calibri" panose="020F0502020204030204" pitchFamily="34" charset="0"/>
              </a:rPr>
              <a:t>Perkins Career and Technical Education Act Definition</a:t>
            </a:r>
          </a:p>
          <a:p>
            <a:pPr algn="ctr">
              <a:spcBef>
                <a:spcPts val="1200"/>
              </a:spcBef>
              <a:spcAft>
                <a:spcPts val="600"/>
              </a:spcAft>
            </a:pPr>
            <a:r>
              <a:rPr lang="en-US" sz="2000" dirty="0">
                <a:solidFill>
                  <a:srgbClr val="000000"/>
                </a:solidFill>
                <a:latin typeface="Calibri" panose="020F0502020204030204" pitchFamily="34" charset="0"/>
              </a:rPr>
              <a:t>Career Technical Education includes:</a:t>
            </a:r>
          </a:p>
          <a:p>
            <a:pPr marL="685800" indent="-233363">
              <a:spcAft>
                <a:spcPts val="600"/>
              </a:spcAft>
              <a:buFont typeface="Arial" panose="020B0604020202020204" pitchFamily="34" charset="0"/>
              <a:buChar char="•"/>
            </a:pPr>
            <a:r>
              <a:rPr lang="en-US" sz="2000" dirty="0">
                <a:solidFill>
                  <a:srgbClr val="000000"/>
                </a:solidFill>
                <a:latin typeface="Calibri" panose="020F0502020204030204" pitchFamily="34" charset="0"/>
              </a:rPr>
              <a:t>Career exploration </a:t>
            </a:r>
          </a:p>
          <a:p>
            <a:pPr marL="685800" indent="-233363">
              <a:spcAft>
                <a:spcPts val="600"/>
              </a:spcAft>
              <a:buFont typeface="Arial" panose="020B0604020202020204" pitchFamily="34" charset="0"/>
              <a:buChar char="•"/>
            </a:pPr>
            <a:r>
              <a:rPr lang="en-US" sz="2000" dirty="0">
                <a:solidFill>
                  <a:srgbClr val="000000"/>
                </a:solidFill>
                <a:latin typeface="Calibri" panose="020F0502020204030204" pitchFamily="34" charset="0"/>
              </a:rPr>
              <a:t>Rigorous academic content and technical knowledge </a:t>
            </a:r>
          </a:p>
          <a:p>
            <a:pPr marL="685800" indent="-233363">
              <a:spcAft>
                <a:spcPts val="600"/>
              </a:spcAft>
              <a:buFont typeface="Arial" panose="020B0604020202020204" pitchFamily="34" charset="0"/>
              <a:buChar char="•"/>
            </a:pPr>
            <a:r>
              <a:rPr lang="en-US" sz="2000" dirty="0">
                <a:solidFill>
                  <a:srgbClr val="000000"/>
                </a:solidFill>
                <a:latin typeface="Calibri" panose="020F0502020204030204" pitchFamily="34" charset="0"/>
              </a:rPr>
              <a:t>Technical skills and industry-recognized credentials</a:t>
            </a:r>
          </a:p>
          <a:p>
            <a:pPr marL="685800" indent="-233363">
              <a:spcAft>
                <a:spcPts val="600"/>
              </a:spcAft>
              <a:buFont typeface="Arial" panose="020B0604020202020204" pitchFamily="34" charset="0"/>
              <a:buChar char="•"/>
            </a:pPr>
            <a:r>
              <a:rPr lang="en-US" sz="2000" dirty="0">
                <a:solidFill>
                  <a:srgbClr val="000000"/>
                </a:solidFill>
                <a:latin typeface="Calibri" panose="020F0502020204030204" pitchFamily="34" charset="0"/>
              </a:rPr>
              <a:t>Competency-based, work-based, or other applied learning </a:t>
            </a:r>
          </a:p>
          <a:p>
            <a:pPr marL="685800" indent="-233363">
              <a:spcAft>
                <a:spcPts val="600"/>
              </a:spcAft>
              <a:buFont typeface="Arial" panose="020B0604020202020204" pitchFamily="34" charset="0"/>
              <a:buChar char="•"/>
            </a:pPr>
            <a:r>
              <a:rPr lang="en-US" sz="2000" dirty="0">
                <a:solidFill>
                  <a:srgbClr val="000000"/>
                </a:solidFill>
                <a:latin typeface="Calibri" panose="020F0502020204030204" pitchFamily="34" charset="0"/>
              </a:rPr>
              <a:t>Coordinated secondary and postsecondary programs, including early college</a:t>
            </a:r>
          </a:p>
        </p:txBody>
      </p:sp>
      <p:sp>
        <p:nvSpPr>
          <p:cNvPr id="66" name="TextBox 65"/>
          <p:cNvSpPr txBox="1"/>
          <p:nvPr/>
        </p:nvSpPr>
        <p:spPr>
          <a:xfrm>
            <a:off x="6803878" y="1829648"/>
            <a:ext cx="3529955" cy="954107"/>
          </a:xfrm>
          <a:prstGeom prst="rect">
            <a:avLst/>
          </a:prstGeom>
          <a:solidFill>
            <a:srgbClr val="0070C0"/>
          </a:solidFill>
          <a:ln w="28575">
            <a:solidFill>
              <a:schemeClr val="tx1"/>
            </a:solidFill>
          </a:ln>
        </p:spPr>
        <p:txBody>
          <a:bodyPr wrap="square" rtlCol="0">
            <a:spAutoFit/>
          </a:bodyPr>
          <a:lstStyle/>
          <a:p>
            <a:pPr algn="ctr"/>
            <a:r>
              <a:rPr lang="en-US" sz="2800" b="1" dirty="0">
                <a:solidFill>
                  <a:srgbClr val="FFFFFF"/>
                </a:solidFill>
                <a:latin typeface="Calibri" panose="020F0502020204030204" pitchFamily="34" charset="0"/>
              </a:rPr>
              <a:t>High-Quality College and Career Pathways</a:t>
            </a:r>
          </a:p>
        </p:txBody>
      </p:sp>
      <p:sp>
        <p:nvSpPr>
          <p:cNvPr id="4" name="Rectangle 3"/>
          <p:cNvSpPr/>
          <p:nvPr/>
        </p:nvSpPr>
        <p:spPr>
          <a:xfrm>
            <a:off x="6803876" y="2784172"/>
            <a:ext cx="3529956" cy="2246769"/>
          </a:xfrm>
          <a:prstGeom prst="rect">
            <a:avLst/>
          </a:prstGeom>
          <a:ln w="28575">
            <a:solidFill>
              <a:schemeClr val="tx1"/>
            </a:solidFill>
          </a:ln>
        </p:spPr>
        <p:txBody>
          <a:bodyPr wrap="square">
            <a:spAutoFit/>
          </a:bodyPr>
          <a:lstStyle/>
          <a:p>
            <a:pPr lvl="1" indent="-233363">
              <a:spcBef>
                <a:spcPts val="1200"/>
              </a:spcBef>
              <a:spcAft>
                <a:spcPts val="1200"/>
              </a:spcAft>
              <a:buFont typeface="Arial" panose="020B0604020202020204" pitchFamily="34" charset="0"/>
              <a:buChar char="•"/>
            </a:pPr>
            <a:r>
              <a:rPr lang="en-US" sz="2400" dirty="0">
                <a:solidFill>
                  <a:srgbClr val="000000"/>
                </a:solidFill>
                <a:latin typeface="Calibri" panose="020F0502020204030204" pitchFamily="34" charset="0"/>
              </a:rPr>
              <a:t>Career Vocational Technical Education (Chapter 74)</a:t>
            </a:r>
          </a:p>
          <a:p>
            <a:pPr lvl="1" indent="-233363">
              <a:spcAft>
                <a:spcPts val="1200"/>
              </a:spcAft>
              <a:buFont typeface="Arial" panose="020B0604020202020204" pitchFamily="34" charset="0"/>
              <a:buChar char="•"/>
            </a:pPr>
            <a:r>
              <a:rPr lang="en-US" sz="2400" dirty="0">
                <a:solidFill>
                  <a:srgbClr val="000000"/>
                </a:solidFill>
                <a:latin typeface="Calibri" panose="020F0502020204030204" pitchFamily="34" charset="0"/>
              </a:rPr>
              <a:t>Innovation Pathways</a:t>
            </a:r>
          </a:p>
          <a:p>
            <a:pPr lvl="1" indent="-233363">
              <a:spcAft>
                <a:spcPts val="1200"/>
              </a:spcAft>
              <a:buFont typeface="Arial" panose="020B0604020202020204" pitchFamily="34" charset="0"/>
              <a:buChar char="•"/>
            </a:pPr>
            <a:r>
              <a:rPr lang="en-US" sz="2400" dirty="0">
                <a:solidFill>
                  <a:srgbClr val="000000"/>
                </a:solidFill>
                <a:latin typeface="Calibri" panose="020F0502020204030204" pitchFamily="34" charset="0"/>
              </a:rPr>
              <a:t>Early College</a:t>
            </a:r>
          </a:p>
        </p:txBody>
      </p:sp>
      <p:sp>
        <p:nvSpPr>
          <p:cNvPr id="2" name="Right Arrow 1" descr="right arrow&#10;"/>
          <p:cNvSpPr/>
          <p:nvPr/>
        </p:nvSpPr>
        <p:spPr>
          <a:xfrm>
            <a:off x="6278880" y="3315175"/>
            <a:ext cx="701040" cy="5982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Arial"/>
            </a:endParaRPr>
          </a:p>
        </p:txBody>
      </p:sp>
    </p:spTree>
    <p:extLst>
      <p:ext uri="{BB962C8B-B14F-4D97-AF65-F5344CB8AC3E}">
        <p14:creationId xmlns:p14="http://schemas.microsoft.com/office/powerpoint/2010/main" val="37503550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09538"/>
            <a:ext cx="7552267" cy="816151"/>
          </a:xfrm>
        </p:spPr>
        <p:txBody>
          <a:bodyPr/>
          <a:lstStyle/>
          <a:p>
            <a:r>
              <a:rPr lang="en-US" sz="2800" dirty="0"/>
              <a:t>Perkins V Resources – </a:t>
            </a:r>
            <a:br>
              <a:rPr lang="en-US" sz="2800" dirty="0"/>
            </a:br>
            <a:r>
              <a:rPr lang="en-US" sz="2800" dirty="0"/>
              <a:t>	and How They Fit Together</a:t>
            </a:r>
          </a:p>
        </p:txBody>
      </p:sp>
      <p:graphicFrame>
        <p:nvGraphicFramePr>
          <p:cNvPr id="4" name="Content Placeholder 3" descr="Perkins core indicators and targets&#10;Size Scope and Quality&#10;Perkins Checklist&#10;Grant Application&#10;Comprehensive Local Needs Assessment&#10;"/>
          <p:cNvGraphicFramePr>
            <a:graphicFrameLocks noGrp="1"/>
          </p:cNvGraphicFramePr>
          <p:nvPr>
            <p:ph idx="1"/>
            <p:extLst>
              <p:ext uri="{D42A27DB-BD31-4B8C-83A1-F6EECF244321}">
                <p14:modId xmlns:p14="http://schemas.microsoft.com/office/powerpoint/2010/main" val="2304294502"/>
              </p:ext>
            </p:extLst>
          </p:nvPr>
        </p:nvGraphicFramePr>
        <p:xfrm>
          <a:off x="838200" y="1227909"/>
          <a:ext cx="10515600" cy="52773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Rectangle 13"/>
          <p:cNvSpPr/>
          <p:nvPr/>
        </p:nvSpPr>
        <p:spPr>
          <a:xfrm>
            <a:off x="1480457" y="1831141"/>
            <a:ext cx="2525486" cy="1169551"/>
          </a:xfrm>
          <a:prstGeom prst="rect">
            <a:avLst/>
          </a:prstGeom>
        </p:spPr>
        <p:txBody>
          <a:bodyPr wrap="square">
            <a:spAutoFit/>
          </a:bodyPr>
          <a:lstStyle/>
          <a:p>
            <a:pPr marL="285750" lvl="0" indent="-285750">
              <a:buFont typeface="Arial" panose="020B0604020202020204" pitchFamily="34" charset="0"/>
              <a:buChar char="•"/>
            </a:pPr>
            <a:r>
              <a:rPr lang="en-US" sz="1400" dirty="0"/>
              <a:t>Accountability system </a:t>
            </a:r>
          </a:p>
          <a:p>
            <a:pPr marL="285750" lvl="0" indent="-285750">
              <a:buFont typeface="Arial" panose="020B0604020202020204" pitchFamily="34" charset="0"/>
              <a:buChar char="•"/>
            </a:pPr>
            <a:r>
              <a:rPr lang="en-US" sz="1400" dirty="0"/>
              <a:t>Disaggregated for student population groups</a:t>
            </a:r>
          </a:p>
          <a:p>
            <a:pPr marL="285750" indent="-285750">
              <a:buFont typeface="Arial" panose="020B0604020202020204" pitchFamily="34" charset="0"/>
              <a:buChar char="•"/>
            </a:pPr>
            <a:r>
              <a:rPr lang="en-US" sz="1400" dirty="0"/>
              <a:t>Use for reflection &amp; improvement</a:t>
            </a:r>
          </a:p>
        </p:txBody>
      </p:sp>
      <p:sp>
        <p:nvSpPr>
          <p:cNvPr id="15" name="Rectangle 14"/>
          <p:cNvSpPr/>
          <p:nvPr/>
        </p:nvSpPr>
        <p:spPr>
          <a:xfrm>
            <a:off x="8385831" y="2154307"/>
            <a:ext cx="2377964" cy="523220"/>
          </a:xfrm>
          <a:prstGeom prst="rect">
            <a:avLst/>
          </a:prstGeom>
        </p:spPr>
        <p:txBody>
          <a:bodyPr wrap="square">
            <a:spAutoFit/>
          </a:bodyPr>
          <a:lstStyle/>
          <a:p>
            <a:pPr marL="285750" lvl="0" indent="-285750">
              <a:buFont typeface="Arial" panose="020B0604020202020204" pitchFamily="34" charset="0"/>
              <a:buChar char="•"/>
            </a:pPr>
            <a:r>
              <a:rPr lang="en-US" sz="1400" dirty="0"/>
              <a:t>Essential components of programs</a:t>
            </a:r>
          </a:p>
        </p:txBody>
      </p:sp>
      <p:sp>
        <p:nvSpPr>
          <p:cNvPr id="16" name="Rectangle 15"/>
          <p:cNvSpPr/>
          <p:nvPr/>
        </p:nvSpPr>
        <p:spPr>
          <a:xfrm>
            <a:off x="1684585" y="5099745"/>
            <a:ext cx="2068809" cy="738664"/>
          </a:xfrm>
          <a:prstGeom prst="rect">
            <a:avLst/>
          </a:prstGeom>
        </p:spPr>
        <p:txBody>
          <a:bodyPr wrap="square">
            <a:spAutoFit/>
          </a:bodyPr>
          <a:lstStyle/>
          <a:p>
            <a:pPr marL="285750" lvl="0" indent="-285750">
              <a:buFont typeface="Arial" panose="020B0604020202020204" pitchFamily="34" charset="0"/>
              <a:buChar char="•"/>
            </a:pPr>
            <a:r>
              <a:rPr lang="en-US" sz="1400" dirty="0"/>
              <a:t>Refers to needs assessment</a:t>
            </a:r>
          </a:p>
          <a:p>
            <a:pPr marL="285750" lvl="0" indent="-285750">
              <a:buFont typeface="Arial" panose="020B0604020202020204" pitchFamily="34" charset="0"/>
              <a:buChar char="•"/>
            </a:pPr>
            <a:r>
              <a:rPr lang="en-US" sz="1400" dirty="0"/>
              <a:t>Budget </a:t>
            </a:r>
          </a:p>
        </p:txBody>
      </p:sp>
      <p:sp>
        <p:nvSpPr>
          <p:cNvPr id="13" name="Rectangle 12"/>
          <p:cNvSpPr/>
          <p:nvPr/>
        </p:nvSpPr>
        <p:spPr>
          <a:xfrm>
            <a:off x="8385829" y="5007819"/>
            <a:ext cx="2700181" cy="954107"/>
          </a:xfrm>
          <a:prstGeom prst="rect">
            <a:avLst/>
          </a:prstGeom>
        </p:spPr>
        <p:txBody>
          <a:bodyPr wrap="square">
            <a:spAutoFit/>
          </a:bodyPr>
          <a:lstStyle/>
          <a:p>
            <a:pPr marL="285750" lvl="0" indent="-285750">
              <a:buFont typeface="Arial" panose="020B0604020202020204" pitchFamily="34" charset="0"/>
              <a:buChar char="•"/>
            </a:pPr>
            <a:r>
              <a:rPr lang="en-US" sz="1400" dirty="0"/>
              <a:t>Guide &amp; Worksheet </a:t>
            </a:r>
          </a:p>
          <a:p>
            <a:pPr marL="285750" lvl="0" indent="-285750">
              <a:buFont typeface="Arial" panose="020B0604020202020204" pitchFamily="34" charset="0"/>
              <a:buChar char="•"/>
            </a:pPr>
            <a:r>
              <a:rPr lang="en-US" sz="1400" dirty="0"/>
              <a:t>Six key areas</a:t>
            </a:r>
          </a:p>
          <a:p>
            <a:pPr marL="285750" lvl="0" indent="-285750">
              <a:buFont typeface="Arial" panose="020B0604020202020204" pitchFamily="34" charset="0"/>
              <a:buChar char="•"/>
            </a:pPr>
            <a:r>
              <a:rPr lang="en-US" sz="1400" dirty="0"/>
              <a:t>Consultation with stakeholders</a:t>
            </a:r>
          </a:p>
        </p:txBody>
      </p:sp>
    </p:spTree>
    <p:extLst>
      <p:ext uri="{BB962C8B-B14F-4D97-AF65-F5344CB8AC3E}">
        <p14:creationId xmlns:p14="http://schemas.microsoft.com/office/powerpoint/2010/main" val="355084287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DESE-231-58094</_dlc_DocId>
    <_dlc_DocIdUrl xmlns="733efe1c-5bbe-4968-87dc-d400e65c879f">
      <Url>https://sharepoint.doemass.org/ese/webteam/cps/_layouts/DocIdRedir.aspx?ID=DESE-231-58094</Url>
      <Description>DESE-231-58094</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0A04E067-F633-4AAF-85B6-763EDE3241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F6DA0E-3BF7-4C62-8E1B-8EC2A9DB2CAE}">
  <ds:schemaRefs>
    <ds:schemaRef ds:uri="http://schemas.microsoft.com/office/2006/documentManagement/types"/>
    <ds:schemaRef ds:uri="0a4e05da-b9bc-4326-ad73-01ef31b95567"/>
    <ds:schemaRef ds:uri="http://purl.org/dc/elements/1.1/"/>
    <ds:schemaRef ds:uri="http://schemas.microsoft.com/office/2006/metadata/properties"/>
    <ds:schemaRef ds:uri="http://schemas.microsoft.com/office/infopath/2007/PartnerControls"/>
    <ds:schemaRef ds:uri="http://purl.org/dc/terms/"/>
    <ds:schemaRef ds:uri="http://purl.org/dc/dcmitype/"/>
    <ds:schemaRef ds:uri="http://schemas.openxmlformats.org/package/2006/metadata/core-properties"/>
    <ds:schemaRef ds:uri="733efe1c-5bbe-4968-87dc-d400e65c879f"/>
    <ds:schemaRef ds:uri="http://www.w3.org/XML/1998/namespace"/>
  </ds:schemaRefs>
</ds:datastoreItem>
</file>

<file path=customXml/itemProps3.xml><?xml version="1.0" encoding="utf-8"?>
<ds:datastoreItem xmlns:ds="http://schemas.openxmlformats.org/officeDocument/2006/customXml" ds:itemID="{9FE0F1E7-B962-4024-837C-E2D5BBA292BF}">
  <ds:schemaRefs>
    <ds:schemaRef ds:uri="http://schemas.microsoft.com/sharepoint/events"/>
  </ds:schemaRefs>
</ds:datastoreItem>
</file>

<file path=customXml/itemProps4.xml><?xml version="1.0" encoding="utf-8"?>
<ds:datastoreItem xmlns:ds="http://schemas.openxmlformats.org/officeDocument/2006/customXml" ds:itemID="{FAE8BFCC-4058-4245-B381-6D9A0F0A45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3803</TotalTime>
  <Words>2316</Words>
  <Application>Microsoft Office PowerPoint</Application>
  <PresentationFormat>Widescreen</PresentationFormat>
  <Paragraphs>394</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Century Gothic</vt:lpstr>
      <vt:lpstr>Symbol</vt:lpstr>
      <vt:lpstr>Wingdings</vt:lpstr>
      <vt:lpstr>2_Blue Presentation Template - MA HHS - small logos</vt:lpstr>
      <vt:lpstr>“Strengthening Career and Technical Education for the 21st Century Act</vt:lpstr>
      <vt:lpstr>Agenda</vt:lpstr>
      <vt:lpstr>Success for Massachusetts</vt:lpstr>
      <vt:lpstr>Steps to Expand Access</vt:lpstr>
      <vt:lpstr>Perkins V in Massachusetts</vt:lpstr>
      <vt:lpstr>Major Focus: Program Improvement</vt:lpstr>
      <vt:lpstr>What Does Perkins Do? </vt:lpstr>
      <vt:lpstr>Career Technical Education  is Applied Learning</vt:lpstr>
      <vt:lpstr>Perkins V Resources –   and How They Fit Together</vt:lpstr>
      <vt:lpstr>Core Indicators of Performance</vt:lpstr>
      <vt:lpstr>Core Indicators of Performance</vt:lpstr>
      <vt:lpstr>Core Indicators of Performance</vt:lpstr>
      <vt:lpstr>The Comprehensive Local Needs Assessment:  Reflection and Consultation</vt:lpstr>
      <vt:lpstr>The Comprehensive Local Needs Assessment:  Reflection and Consultation</vt:lpstr>
      <vt:lpstr>The Perkins Grant Application:   Identify Initiatives and Budget</vt:lpstr>
      <vt:lpstr>Perkins V Resources –   and How They Fit Together</vt:lpstr>
      <vt:lpstr>Pulling the pieces together for YOUR district or institution</vt:lpstr>
      <vt:lpstr>Perkins V</vt:lpstr>
      <vt:lpstr>What does reauthorization mean for the state plan timeline?</vt:lpstr>
      <vt:lpstr>State Plan Development</vt:lpstr>
      <vt:lpstr>State Plan Development</vt:lpstr>
    </vt:vector>
  </TitlesOfParts>
  <Company>Executive Office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Perkins Implementation Sessions</dc:title>
  <dc:subject>Perkins Implementation Sessions</dc:subject>
  <dc:creator>Appleyard, Jennifer (DESE)</dc:creator>
  <cp:lastModifiedBy>O'Brien-Driscoll, Courtney (EOE)</cp:lastModifiedBy>
  <cp:revision>66</cp:revision>
  <cp:lastPrinted>2020-02-03T20:29:02Z</cp:lastPrinted>
  <dcterms:created xsi:type="dcterms:W3CDTF">2020-01-31T15:17:42Z</dcterms:created>
  <dcterms:modified xsi:type="dcterms:W3CDTF">2020-02-13T20:42:28Z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0x010100524261BFE874874F899C38CF9C771BFF</vt:lpwstr>
  </property>
  <property fmtid="{D5CDD505-2E9C-101B-9397-08002B2CF9AE}" pid="3" name="_dlc_DocIdItemGuid">
    <vt:lpwstr>1ed2af2f-7da7-498c-bdcc-69d150229ef3</vt:lpwstr>
  </property>
  <property fmtid="{D5CDD505-2E9C-101B-9397-08002B2CF9AE}" pid="4" name="metadate">
    <vt:lpwstr>Feb 6 2020</vt:lpwstr>
  </property>
</Properties>
</file>