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ppleyard, Jennifer (DESE)" initials="AJ(" lastIdx="1" clrIdx="0">
    <p:extLst>
      <p:ext uri="{19B8F6BF-5375-455C-9EA6-DF929625EA0E}">
        <p15:presenceInfo xmlns:p15="http://schemas.microsoft.com/office/powerpoint/2012/main" userId="S::Jennifer.E.Appleyard@mass.gov::ab913637-a3d2-4f92-9d5b-c59339f2fc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58" autoAdjust="0"/>
    <p:restoredTop sz="95842" autoAdjust="0"/>
  </p:normalViewPr>
  <p:slideViewPr>
    <p:cSldViewPr snapToGrid="0">
      <p:cViewPr varScale="1">
        <p:scale>
          <a:sx n="106" d="100"/>
          <a:sy n="106" d="100"/>
        </p:scale>
        <p:origin x="120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1EB8D-93DC-48B8-B27E-CAB420F012E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73912-1CB4-4C78-A4A1-E2C11AB4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37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B73912-1CB4-4C78-A4A1-E2C11AB4B8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74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B73912-1CB4-4C78-A4A1-E2C11AB4B8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32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018B7-D7E9-49ED-8199-6CE1EAC00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EDD8D7-FA5D-47A1-A453-7014BBD28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57D0E-58F9-495C-8118-45277476B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3C8F0-047A-44A5-A533-7E951525F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B056E-D36C-43B1-B544-FA42FA9C1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25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856-B43D-412E-B3E6-9F84CF84D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411AF7-2887-44C2-842B-DFC564AAF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19E3D-D387-44D6-B719-DF554709F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55CCC-4063-44BF-8630-6E087231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B24E9-1F72-494B-99DE-B628A52B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46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A04805-3631-48AF-99B1-5EEA72B98F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4DE1B7-2758-4A0E-A293-3DB212E4F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56390-27B7-44AD-BC9B-7A4F6B9D5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D4824-3537-429A-9C23-BCA516D94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44199-0E3E-45E9-B10B-558EF3984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9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99834-8411-4A9C-B5AE-DD0E33C29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5EA03-2C95-4867-BC17-60F73D6B1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6563B-2497-4F32-ACA0-7C00D8FB7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3A46E-EC3E-4AE5-AA68-E917B40F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E25CF-95CB-43BE-BAA3-AA4D0B0D4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29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BD61-17F7-4C42-9B0E-7D4EA74C8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B1448-1042-4616-92F7-21486604A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48266-41BC-424E-AE7A-EDBE044A5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C0659-C80D-44EC-ABCA-D61C193EF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F8713-7307-4BDD-8F87-F97069E1D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9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C76FD-02FB-45FF-A1BA-77878E451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86D3A-B7C1-450A-BE50-263904747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632AE7-71D2-42BD-8AC7-2EEB740B5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46FEF-9118-49E6-83F2-18164A61C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959FE-E3D9-4C9A-9E3B-33D9DBCA7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955910-EA4A-43EA-903F-47EDA0F61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0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84B92-BC30-4126-BC5A-24637FDCF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E7C2E-E63B-4EC7-8FD0-6FA330ABD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717AA3-7E2B-4357-A3B5-5E5142F21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BEBD40-F2AD-422E-B939-8D628F9FEF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ADBA01-5C79-409F-9BF3-F84C34DF42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490E03-36CB-4D1F-A340-8784526C7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F16096-2E75-48E9-A0E8-5B053ADF6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567E5B-FD93-4E50-9A21-12E2E7B53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1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BC2BA-E076-4EBF-8097-8716249A3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DA0BAE-05C7-4EBF-BC7A-900B61D9F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063F27-DC37-46D2-A8E4-48E1CEBA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85D540-6E84-48B8-BFCB-84F8CF460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6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C4D7A0-3D26-4BF4-9A6A-AB5E99533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1BBDFB-1165-49CA-AB9E-C4017607D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8FF51-2B61-4372-8D00-63314EA2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3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7BC29-894B-482A-8F44-FA6CCE960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EF9F4-22AB-4D5D-890D-D0E564A63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9B863E-C941-42DC-91EF-150FB2040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C371E-291B-4E6E-873F-4335E5BA8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2B230-F7E0-4675-AD64-7A0AB8174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E1561C-923E-4A59-AB85-01D725E4A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1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748DB-2001-49BF-B8B7-CEA995A70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904FDD-EE74-4667-B23E-EE9359E6F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CDA30F-F63E-4F05-ABBC-980FCCA0C3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326D4-5A35-4B75-959A-B9F33AE1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A6198-ED54-4385-9436-14CFCE1A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687AD-99C9-491A-96EB-177F595BC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4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E58C6E-D250-4D1C-B6A1-7FF4FD30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BB8D6-E837-4A20-B28B-4F97E1106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0B4C0-6088-45AD-9302-01480C283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A3577-1D93-4F37-8934-FFBEF728EBB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E6906-35D7-438F-83BD-041C760CF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67DC8-58F2-4D9C-B6F0-9FE63E898C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A481F-4802-42A2-AA23-30DCA38AD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9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7F4C52A-29F8-41E7-9D3C-26E35503575E}"/>
              </a:ext>
            </a:extLst>
          </p:cNvPr>
          <p:cNvSpPr txBox="1"/>
          <p:nvPr/>
        </p:nvSpPr>
        <p:spPr>
          <a:xfrm>
            <a:off x="9103604" y="1557951"/>
            <a:ext cx="2849947" cy="2308324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3P1 Nontraditional Enrollment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# of concentrators in a program nontraditional </a:t>
            </a:r>
            <a:r>
              <a:rPr lang="en-US" sz="1600" i="1" dirty="0"/>
              <a:t>for their gender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# of concentrators in nontraditional programs</a:t>
            </a:r>
            <a:endParaRPr lang="en-US" sz="1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C88B8B-D128-402B-BD1A-A479587CBD01}"/>
              </a:ext>
            </a:extLst>
          </p:cNvPr>
          <p:cNvSpPr txBox="1"/>
          <p:nvPr/>
        </p:nvSpPr>
        <p:spPr>
          <a:xfrm>
            <a:off x="4808382" y="1582665"/>
            <a:ext cx="4060038" cy="2308324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2P1 Postsecondary Credential, Certificate or Diploma*</a:t>
            </a:r>
          </a:p>
          <a:p>
            <a:endParaRPr lang="en-US" sz="1600" dirty="0"/>
          </a:p>
          <a:p>
            <a:r>
              <a:rPr lang="en-US" sz="1600" dirty="0"/>
              <a:t># of concentrators </a:t>
            </a:r>
            <a:r>
              <a:rPr lang="en-US" sz="1600" i="1" dirty="0"/>
              <a:t>who received a recognized postsecondary credential during participation in or within 1 year of program completion</a:t>
            </a:r>
          </a:p>
          <a:p>
            <a:endParaRPr lang="en-US" sz="1600" dirty="0"/>
          </a:p>
          <a:p>
            <a:r>
              <a:rPr lang="en-US" sz="1600" dirty="0"/>
              <a:t># of concentrators</a:t>
            </a:r>
          </a:p>
          <a:p>
            <a:endParaRPr lang="en-US" sz="16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A7D5A9E-7CBF-4A41-B969-34B2E1CB53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60487" y="3203012"/>
            <a:ext cx="373393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DC46EC5-65A9-46B5-9F35-F78A82807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243459" y="3201016"/>
            <a:ext cx="2438001" cy="205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>
            <a:extLst>
              <a:ext uri="{FF2B5EF4-FFF2-40B4-BE49-F238E27FC236}">
                <a16:creationId xmlns:a16="http://schemas.microsoft.com/office/drawing/2014/main" id="{E0014905-076F-40E0-B711-E52E2C54D17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5930" y="82290"/>
            <a:ext cx="9052591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Postsecondary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Core Indicators are Calculated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2DD4E2-4394-4512-972E-063D8581C927}"/>
              </a:ext>
            </a:extLst>
          </p:cNvPr>
          <p:cNvSpPr txBox="1"/>
          <p:nvPr/>
        </p:nvSpPr>
        <p:spPr>
          <a:xfrm>
            <a:off x="302959" y="1797050"/>
            <a:ext cx="625330" cy="984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   #</a:t>
            </a:r>
          </a:p>
          <a:p>
            <a:endParaRPr lang="en-US" sz="1100" dirty="0"/>
          </a:p>
          <a:p>
            <a:endParaRPr lang="en-US" sz="1100" dirty="0"/>
          </a:p>
          <a:p>
            <a:r>
              <a:rPr lang="en-US" dirty="0"/>
              <a:t>   #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42D18DB-E398-49CB-B197-8BEB25B520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30499" y="2299937"/>
            <a:ext cx="364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4520603-64BF-4869-AF3A-9A1F5759ECCC}"/>
              </a:ext>
            </a:extLst>
          </p:cNvPr>
          <p:cNvSpPr txBox="1"/>
          <p:nvPr/>
        </p:nvSpPr>
        <p:spPr>
          <a:xfrm>
            <a:off x="1140736" y="1595022"/>
            <a:ext cx="3432462" cy="2308324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1P1 Postsecondary Retention &amp; Placement</a:t>
            </a:r>
          </a:p>
          <a:p>
            <a:endParaRPr lang="en-US" sz="1600" dirty="0"/>
          </a:p>
          <a:p>
            <a:r>
              <a:rPr lang="en-US" sz="1600" dirty="0"/>
              <a:t># of concentrators who completed program </a:t>
            </a:r>
            <a:r>
              <a:rPr lang="en-US" sz="1600" i="1" dirty="0"/>
              <a:t>&amp; are positively placed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# of concentrators who completed program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E328C55-D7E4-4890-AA00-AE5EFBA30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43580" y="3221587"/>
            <a:ext cx="3076699" cy="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B65AE3C-6D69-4176-B0C7-C1D5273937B9}"/>
              </a:ext>
            </a:extLst>
          </p:cNvPr>
          <p:cNvSpPr txBox="1"/>
          <p:nvPr/>
        </p:nvSpPr>
        <p:spPr>
          <a:xfrm>
            <a:off x="115930" y="4355037"/>
            <a:ext cx="5160405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Concentrator: </a:t>
            </a:r>
            <a:r>
              <a:rPr lang="en-US" sz="1400" dirty="0"/>
              <a:t> earned at least 12 credits within a career and technical education program or program of study.</a:t>
            </a:r>
          </a:p>
          <a:p>
            <a:endParaRPr lang="en-US" sz="1400" dirty="0"/>
          </a:p>
          <a:p>
            <a:r>
              <a:rPr lang="en-US" sz="1400" b="1" dirty="0"/>
              <a:t>Positively placed: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postsecondary education or advanced training including registered apprenticeships, in the military service or a service program (as described), or are volunteers (as described), or employment, in the second quarter (3-6 months) after program completion (unduplicated placement status).</a:t>
            </a:r>
          </a:p>
          <a:p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*Four years prior to reporting year. See Definitions for details.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67509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7F4C52A-29F8-41E7-9D3C-26E35503575E}"/>
              </a:ext>
            </a:extLst>
          </p:cNvPr>
          <p:cNvSpPr txBox="1"/>
          <p:nvPr/>
        </p:nvSpPr>
        <p:spPr>
          <a:xfrm>
            <a:off x="9113332" y="1565764"/>
            <a:ext cx="2849947" cy="2308324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3P1 Nontraditional Enrollment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# of concentrators in a program nontraditional </a:t>
            </a:r>
            <a:r>
              <a:rPr lang="en-US" sz="1600" i="1" dirty="0"/>
              <a:t>for their gender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# of concentrators in nontraditional programs</a:t>
            </a:r>
            <a:endParaRPr lang="en-US" sz="1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C88B8B-D128-402B-BD1A-A479587CBD01}"/>
              </a:ext>
            </a:extLst>
          </p:cNvPr>
          <p:cNvSpPr txBox="1"/>
          <p:nvPr/>
        </p:nvSpPr>
        <p:spPr>
          <a:xfrm>
            <a:off x="4808382" y="1582665"/>
            <a:ext cx="4060038" cy="2308324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2P1 Postsecondary Credential, Certificate or Diploma*</a:t>
            </a:r>
          </a:p>
          <a:p>
            <a:endParaRPr lang="en-US" sz="1600" dirty="0"/>
          </a:p>
          <a:p>
            <a:r>
              <a:rPr lang="en-US" sz="1600" dirty="0"/>
              <a:t># of concentrators </a:t>
            </a:r>
            <a:r>
              <a:rPr lang="en-US" sz="1600" i="1" dirty="0"/>
              <a:t>who received a recognized postsecondary credential during participation in or within 1 year of program completion</a:t>
            </a:r>
          </a:p>
          <a:p>
            <a:endParaRPr lang="en-US" sz="1600" dirty="0"/>
          </a:p>
          <a:p>
            <a:r>
              <a:rPr lang="en-US" sz="1600" dirty="0"/>
              <a:t># of concentrators</a:t>
            </a:r>
          </a:p>
          <a:p>
            <a:endParaRPr lang="en-US" sz="16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A7D5A9E-7CBF-4A41-B969-34B2E1CB53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60487" y="3203012"/>
            <a:ext cx="373393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DC46EC5-65A9-46B5-9F35-F78A82807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243459" y="3201016"/>
            <a:ext cx="2438001" cy="205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>
            <a:extLst>
              <a:ext uri="{FF2B5EF4-FFF2-40B4-BE49-F238E27FC236}">
                <a16:creationId xmlns:a16="http://schemas.microsoft.com/office/drawing/2014/main" id="{E0014905-076F-40E0-B711-E52E2C54D17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5930" y="82290"/>
            <a:ext cx="9052591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Postsecondary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Core Indicators are Calculated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2DD4E2-4394-4512-972E-063D8581C927}"/>
              </a:ext>
            </a:extLst>
          </p:cNvPr>
          <p:cNvSpPr txBox="1"/>
          <p:nvPr/>
        </p:nvSpPr>
        <p:spPr>
          <a:xfrm>
            <a:off x="302959" y="1797050"/>
            <a:ext cx="625330" cy="984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   #</a:t>
            </a:r>
          </a:p>
          <a:p>
            <a:endParaRPr lang="en-US" sz="1100" dirty="0"/>
          </a:p>
          <a:p>
            <a:endParaRPr lang="en-US" sz="1100" dirty="0"/>
          </a:p>
          <a:p>
            <a:r>
              <a:rPr lang="en-US" dirty="0"/>
              <a:t>   #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42D18DB-E398-49CB-B197-8BEB25B520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30499" y="2299937"/>
            <a:ext cx="364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4520603-64BF-4869-AF3A-9A1F5759ECCC}"/>
              </a:ext>
            </a:extLst>
          </p:cNvPr>
          <p:cNvSpPr txBox="1"/>
          <p:nvPr/>
        </p:nvSpPr>
        <p:spPr>
          <a:xfrm>
            <a:off x="1140736" y="1595022"/>
            <a:ext cx="3432462" cy="2308324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1P1 Postsecondary Retention &amp; Placement</a:t>
            </a:r>
          </a:p>
          <a:p>
            <a:endParaRPr lang="en-US" sz="1600" dirty="0"/>
          </a:p>
          <a:p>
            <a:r>
              <a:rPr lang="en-US" sz="1600" dirty="0"/>
              <a:t># of concentrators who completed program </a:t>
            </a:r>
            <a:r>
              <a:rPr lang="en-US" sz="1600" i="1" dirty="0"/>
              <a:t>&amp; are positively placed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# of concentrators who completed program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E328C55-D7E4-4890-AA00-AE5EFBA30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43580" y="3221587"/>
            <a:ext cx="3076699" cy="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8851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12063</TotalTime>
  <Words>244</Words>
  <Application>Microsoft Office PowerPoint</Application>
  <PresentationFormat>Widescreen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How Postsecondary Core Indicators are Calculated</vt:lpstr>
      <vt:lpstr>How Postsecondary Core Indicators are Calculated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Postsecondary Indicators at a Glance</dc:title>
  <dc:creator>DESE</dc:creator>
  <cp:lastModifiedBy>Zou, Dong (EOE)</cp:lastModifiedBy>
  <cp:revision>50</cp:revision>
  <dcterms:created xsi:type="dcterms:W3CDTF">2020-08-20T21:19:56Z</dcterms:created>
  <dcterms:modified xsi:type="dcterms:W3CDTF">2020-09-11T14:56:54Z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Sep 11 2020</vt:lpwstr>
  </property>
</Properties>
</file>