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pleyard, Jennifer (DESE)" initials="AJ(" lastIdx="1" clrIdx="0">
    <p:extLst>
      <p:ext uri="{19B8F6BF-5375-455C-9EA6-DF929625EA0E}">
        <p15:presenceInfo xmlns:p15="http://schemas.microsoft.com/office/powerpoint/2012/main" userId="S::Jennifer.E.Appleyard@mass.gov::ab913637-a3d2-4f92-9d5b-c59339f2fc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58" autoAdjust="0"/>
    <p:restoredTop sz="95842" autoAdjust="0"/>
  </p:normalViewPr>
  <p:slideViewPr>
    <p:cSldViewPr snapToGrid="0">
      <p:cViewPr varScale="1">
        <p:scale>
          <a:sx n="106" d="100"/>
          <a:sy n="106" d="100"/>
        </p:scale>
        <p:origin x="4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1EB8D-93DC-48B8-B27E-CAB420F012E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73912-1CB4-4C78-A4A1-E2C11AB4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3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 -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 consecutive </a:t>
            </a:r>
          </a:p>
          <a:p>
            <a:r>
              <a:rPr lang="en-US" dirty="0"/>
              <a:t>[1S1 - </a:t>
            </a:r>
            <a:r>
              <a:rPr lang="en-US" sz="12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out of 3 years; grad cohort calc]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B73912-1CB4-4C78-A4A1-E2C11AB4B8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35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 -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 consecutive </a:t>
            </a:r>
          </a:p>
          <a:p>
            <a:r>
              <a:rPr lang="en-US" dirty="0"/>
              <a:t>[1S1 - </a:t>
            </a:r>
            <a:r>
              <a:rPr lang="en-US" sz="12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out of 3 years; grad cohort calc]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B73912-1CB4-4C78-A4A1-E2C11AB4B8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72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018B7-D7E9-49ED-8199-6CE1EAC00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DD8D7-FA5D-47A1-A453-7014BBD28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57D0E-58F9-495C-8118-45277476B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3C8F0-047A-44A5-A533-7E951525F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B056E-D36C-43B1-B544-FA42FA9C1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2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856-B43D-412E-B3E6-9F84CF84D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11AF7-2887-44C2-842B-DFC564AAF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19E3D-D387-44D6-B719-DF554709F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55CCC-4063-44BF-8630-6E087231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B24E9-1F72-494B-99DE-B628A52B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4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A04805-3631-48AF-99B1-5EEA72B98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4DE1B7-2758-4A0E-A293-3DB212E4F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56390-27B7-44AD-BC9B-7A4F6B9D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D4824-3537-429A-9C23-BCA516D94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44199-0E3E-45E9-B10B-558EF398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9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99834-8411-4A9C-B5AE-DD0E33C29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5EA03-2C95-4867-BC17-60F73D6B1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6563B-2497-4F32-ACA0-7C00D8FB7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3A46E-EC3E-4AE5-AA68-E917B40F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E25CF-95CB-43BE-BAA3-AA4D0B0D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29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BD61-17F7-4C42-9B0E-7D4EA74C8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B1448-1042-4616-92F7-21486604A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48266-41BC-424E-AE7A-EDBE044A5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C0659-C80D-44EC-ABCA-D61C193E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F8713-7307-4BDD-8F87-F97069E1D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9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C76FD-02FB-45FF-A1BA-77878E451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86D3A-B7C1-450A-BE50-263904747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32AE7-71D2-42BD-8AC7-2EEB740B5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46FEF-9118-49E6-83F2-18164A61C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959FE-E3D9-4C9A-9E3B-33D9DBCA7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55910-EA4A-43EA-903F-47EDA0F6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0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84B92-BC30-4126-BC5A-24637FDCF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E7C2E-E63B-4EC7-8FD0-6FA330ABD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17AA3-7E2B-4357-A3B5-5E5142F21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EBD40-F2AD-422E-B939-8D628F9FEF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ADBA01-5C79-409F-9BF3-F84C34DF42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490E03-36CB-4D1F-A340-8784526C7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16096-2E75-48E9-A0E8-5B053ADF6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567E5B-FD93-4E50-9A21-12E2E7B53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1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BC2BA-E076-4EBF-8097-8716249A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DA0BAE-05C7-4EBF-BC7A-900B61D9F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063F27-DC37-46D2-A8E4-48E1CEBA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5D540-6E84-48B8-BFCB-84F8CF460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C4D7A0-3D26-4BF4-9A6A-AB5E99533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BBDFB-1165-49CA-AB9E-C4017607D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8FF51-2B61-4372-8D00-63314EA2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3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7BC29-894B-482A-8F44-FA6CCE960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EF9F4-22AB-4D5D-890D-D0E564A63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9B863E-C941-42DC-91EF-150FB2040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C371E-291B-4E6E-873F-4335E5BA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2B230-F7E0-4675-AD64-7A0AB8174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1561C-923E-4A59-AB85-01D725E4A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1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48DB-2001-49BF-B8B7-CEA995A70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904FDD-EE74-4667-B23E-EE9359E6F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DA30F-F63E-4F05-ABBC-980FCCA0C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326D4-5A35-4B75-959A-B9F33AE1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A6198-ED54-4385-9436-14CFCE1A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687AD-99C9-491A-96EB-177F595B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4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E58C6E-D250-4D1C-B6A1-7FF4FD30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BB8D6-E837-4A20-B28B-4F97E1106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0B4C0-6088-45AD-9302-01480C283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E6906-35D7-438F-83BD-041C760CF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67DC8-58F2-4D9C-B6F0-9FE63E898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9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7EE309-6028-4D40-B8A0-BAE6DDF6BB41}"/>
              </a:ext>
            </a:extLst>
          </p:cNvPr>
          <p:cNvSpPr txBox="1"/>
          <p:nvPr/>
        </p:nvSpPr>
        <p:spPr>
          <a:xfrm>
            <a:off x="4132214" y="887074"/>
            <a:ext cx="1992475" cy="206210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2S1 ELA</a:t>
            </a:r>
          </a:p>
          <a:p>
            <a:endParaRPr lang="en-US" sz="1600" dirty="0"/>
          </a:p>
          <a:p>
            <a:r>
              <a:rPr lang="en-US" sz="1600" i="1" dirty="0"/>
              <a:t>Meet/Exceed in 10</a:t>
            </a:r>
            <a:r>
              <a:rPr lang="en-US" sz="1600" i="1" baseline="30000" dirty="0"/>
              <a:t>th</a:t>
            </a:r>
            <a:r>
              <a:rPr lang="en-US" sz="1600" i="1" dirty="0"/>
              <a:t> grade ELA MCAS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</a:t>
            </a:r>
          </a:p>
          <a:p>
            <a:endParaRPr lang="en-US" sz="1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2D263F-150E-4CD1-8AA5-A776C0F90441}"/>
              </a:ext>
            </a:extLst>
          </p:cNvPr>
          <p:cNvSpPr txBox="1"/>
          <p:nvPr/>
        </p:nvSpPr>
        <p:spPr>
          <a:xfrm>
            <a:off x="1296743" y="887074"/>
            <a:ext cx="2178105" cy="206210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1S1 Four-year grad rate</a:t>
            </a:r>
          </a:p>
          <a:p>
            <a:endParaRPr lang="en-US" sz="1600" dirty="0"/>
          </a:p>
          <a:p>
            <a:r>
              <a:rPr lang="en-US" sz="1600" dirty="0"/>
              <a:t># of concentrators in grad cohort </a:t>
            </a:r>
            <a:r>
              <a:rPr lang="en-US" sz="1600" i="1" dirty="0"/>
              <a:t>who graduated </a:t>
            </a:r>
          </a:p>
          <a:p>
            <a:endParaRPr lang="en-US" sz="1600" dirty="0"/>
          </a:p>
          <a:p>
            <a:r>
              <a:rPr lang="en-US" sz="1600" dirty="0"/>
              <a:t># of concentrators in grad cohort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540157-C5EC-4239-900D-AD08270149ED}"/>
              </a:ext>
            </a:extLst>
          </p:cNvPr>
          <p:cNvSpPr txBox="1"/>
          <p:nvPr/>
        </p:nvSpPr>
        <p:spPr>
          <a:xfrm>
            <a:off x="6796401" y="887074"/>
            <a:ext cx="2241817" cy="206210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2S1 Math</a:t>
            </a:r>
          </a:p>
          <a:p>
            <a:endParaRPr lang="en-US" sz="1600" dirty="0"/>
          </a:p>
          <a:p>
            <a:r>
              <a:rPr lang="en-US" sz="1600" i="1" dirty="0"/>
              <a:t>Meet/Exceed in 10</a:t>
            </a:r>
            <a:r>
              <a:rPr lang="en-US" sz="1600" i="1" baseline="30000" dirty="0"/>
              <a:t>th</a:t>
            </a:r>
            <a:r>
              <a:rPr lang="en-US" sz="1600" i="1" dirty="0"/>
              <a:t> grade Math MCAS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</a:t>
            </a:r>
          </a:p>
          <a:p>
            <a:endParaRPr lang="en-US" sz="16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2AD21A-A0FA-4FC9-983A-7F1EE8D43072}"/>
              </a:ext>
            </a:extLst>
          </p:cNvPr>
          <p:cNvSpPr txBox="1"/>
          <p:nvPr/>
        </p:nvSpPr>
        <p:spPr>
          <a:xfrm>
            <a:off x="9709930" y="892965"/>
            <a:ext cx="2241816" cy="206210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2S3 Science</a:t>
            </a:r>
          </a:p>
          <a:p>
            <a:endParaRPr lang="en-US" sz="1600" dirty="0"/>
          </a:p>
          <a:p>
            <a:r>
              <a:rPr lang="en-US" sz="1600" i="1" dirty="0"/>
              <a:t>Prof/Adv in Sci and Tech/</a:t>
            </a:r>
            <a:r>
              <a:rPr lang="en-US" sz="1600" i="1" dirty="0" err="1"/>
              <a:t>Eng</a:t>
            </a:r>
            <a:r>
              <a:rPr lang="en-US" sz="1600" i="1" dirty="0"/>
              <a:t> MCAS by end of 10</a:t>
            </a:r>
            <a:r>
              <a:rPr lang="en-US" sz="1600" i="1" baseline="30000" dirty="0"/>
              <a:t>th</a:t>
            </a:r>
            <a:r>
              <a:rPr lang="en-US" sz="1600" i="1" dirty="0"/>
              <a:t> grade</a:t>
            </a:r>
          </a:p>
          <a:p>
            <a:endParaRPr lang="en-US" sz="1600" dirty="0"/>
          </a:p>
          <a:p>
            <a:r>
              <a:rPr lang="en-US" sz="1600" dirty="0"/>
              <a:t># of concentrators</a:t>
            </a:r>
          </a:p>
          <a:p>
            <a:endParaRPr lang="en-US" sz="16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F4C52A-29F8-41E7-9D3C-26E35503575E}"/>
              </a:ext>
            </a:extLst>
          </p:cNvPr>
          <p:cNvSpPr txBox="1"/>
          <p:nvPr/>
        </p:nvSpPr>
        <p:spPr>
          <a:xfrm>
            <a:off x="6675693" y="3317142"/>
            <a:ext cx="2492829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4S1 Nontraditional Enrollment</a:t>
            </a:r>
          </a:p>
          <a:p>
            <a:endParaRPr lang="en-US" sz="1600" dirty="0"/>
          </a:p>
          <a:p>
            <a:r>
              <a:rPr lang="en-US" sz="1600" dirty="0"/>
              <a:t># of concentrators in a </a:t>
            </a:r>
            <a:r>
              <a:rPr lang="en-US" sz="1600" i="1" dirty="0"/>
              <a:t>program nontraditional for their gender</a:t>
            </a:r>
          </a:p>
          <a:p>
            <a:endParaRPr lang="en-US" sz="1600" dirty="0"/>
          </a:p>
          <a:p>
            <a:r>
              <a:rPr lang="en-US" sz="1600" dirty="0"/>
              <a:t># of concentrators in nontraditional programs</a:t>
            </a:r>
            <a:endParaRPr lang="en-US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C88B8B-D128-402B-BD1A-A479587CBD01}"/>
              </a:ext>
            </a:extLst>
          </p:cNvPr>
          <p:cNvSpPr txBox="1"/>
          <p:nvPr/>
        </p:nvSpPr>
        <p:spPr>
          <a:xfrm>
            <a:off x="4030334" y="3317142"/>
            <a:ext cx="2219790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3S1 Postsecondary Placement</a:t>
            </a:r>
          </a:p>
          <a:p>
            <a:endParaRPr lang="en-US" sz="1600" dirty="0"/>
          </a:p>
          <a:p>
            <a:r>
              <a:rPr lang="en-US" sz="1600" dirty="0"/>
              <a:t># of concentrators who graduated &amp; </a:t>
            </a:r>
            <a:r>
              <a:rPr lang="en-US" sz="1600" i="1" dirty="0"/>
              <a:t>positively placed</a:t>
            </a:r>
          </a:p>
          <a:p>
            <a:endParaRPr lang="en-US" sz="1600" dirty="0"/>
          </a:p>
          <a:p>
            <a:r>
              <a:rPr lang="en-US" sz="1600" dirty="0"/>
              <a:t># of concentrators who graduated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64748D-AC6F-4CBD-B242-C1DE7A011E8D}"/>
              </a:ext>
            </a:extLst>
          </p:cNvPr>
          <p:cNvSpPr txBox="1"/>
          <p:nvPr/>
        </p:nvSpPr>
        <p:spPr>
          <a:xfrm>
            <a:off x="9589223" y="3317142"/>
            <a:ext cx="2241815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5S3 Program Quality: WBL</a:t>
            </a:r>
          </a:p>
          <a:p>
            <a:endParaRPr lang="en-US" sz="1600" dirty="0"/>
          </a:p>
          <a:p>
            <a:r>
              <a:rPr lang="en-US" sz="1600" dirty="0"/>
              <a:t># of concentrators who graduated &amp; </a:t>
            </a:r>
            <a:r>
              <a:rPr lang="en-US" sz="1600" i="1" dirty="0"/>
              <a:t>participated in WBL </a:t>
            </a:r>
          </a:p>
          <a:p>
            <a:endParaRPr lang="en-US" sz="1600" dirty="0"/>
          </a:p>
          <a:p>
            <a:r>
              <a:rPr lang="en-US" sz="1600" dirty="0"/>
              <a:t># of concentrators who graduated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988D571-B865-4EC8-884E-014622C12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23060" y="2290435"/>
            <a:ext cx="13830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3BE9BB-5A65-4BF1-9A4F-290D96C1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943968" y="2289493"/>
            <a:ext cx="1348740" cy="9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05AF930-04B7-4006-8F47-03F65C34F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243793" y="2289493"/>
            <a:ext cx="1360170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A7D5A9E-7CBF-4A41-B969-34B2E1CB53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36587" y="4950790"/>
            <a:ext cx="154699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DC46EC5-65A9-46B5-9F35-F78A82807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15630" y="4966244"/>
            <a:ext cx="16605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FCD3CE5-6106-4D72-A5E7-516D880AD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9825744" y="4950790"/>
            <a:ext cx="1638546" cy="154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FE04899-DD0E-4415-B427-D99B17E8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978390" y="2292315"/>
            <a:ext cx="1485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>
            <a:extLst>
              <a:ext uri="{FF2B5EF4-FFF2-40B4-BE49-F238E27FC236}">
                <a16:creationId xmlns:a16="http://schemas.microsoft.com/office/drawing/2014/main" id="{E0014905-076F-40E0-B711-E52E2C54D17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5930" y="82290"/>
            <a:ext cx="9236791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Secondary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Core Indicators are Calculated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2DD4E2-4394-4512-972E-063D8581C927}"/>
              </a:ext>
            </a:extLst>
          </p:cNvPr>
          <p:cNvSpPr txBox="1"/>
          <p:nvPr/>
        </p:nvSpPr>
        <p:spPr>
          <a:xfrm>
            <a:off x="302959" y="1797050"/>
            <a:ext cx="625330" cy="984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   #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dirty="0"/>
              <a:t>   #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2D18DB-E398-49CB-B197-8BEB25B52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0499" y="2299937"/>
            <a:ext cx="364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7EE309-6028-4D40-B8A0-BAE6DDF6BB41}"/>
              </a:ext>
            </a:extLst>
          </p:cNvPr>
          <p:cNvSpPr txBox="1"/>
          <p:nvPr/>
        </p:nvSpPr>
        <p:spPr>
          <a:xfrm>
            <a:off x="4132214" y="887074"/>
            <a:ext cx="1992475" cy="206210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2S1 ELA</a:t>
            </a:r>
          </a:p>
          <a:p>
            <a:endParaRPr lang="en-US" sz="1600" dirty="0"/>
          </a:p>
          <a:p>
            <a:r>
              <a:rPr lang="en-US" sz="1600" i="1" dirty="0"/>
              <a:t>Meet/Exceed in 10</a:t>
            </a:r>
            <a:r>
              <a:rPr lang="en-US" sz="1600" i="1" baseline="30000" dirty="0"/>
              <a:t>th</a:t>
            </a:r>
            <a:r>
              <a:rPr lang="en-US" sz="1600" i="1" dirty="0"/>
              <a:t> grade ELA MCAS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</a:t>
            </a:r>
          </a:p>
          <a:p>
            <a:endParaRPr lang="en-US" sz="1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2D263F-150E-4CD1-8AA5-A776C0F90441}"/>
              </a:ext>
            </a:extLst>
          </p:cNvPr>
          <p:cNvSpPr txBox="1"/>
          <p:nvPr/>
        </p:nvSpPr>
        <p:spPr>
          <a:xfrm>
            <a:off x="1296743" y="887074"/>
            <a:ext cx="2178105" cy="206210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1S1 Four-year grad rate</a:t>
            </a:r>
          </a:p>
          <a:p>
            <a:endParaRPr lang="en-US" sz="1600" dirty="0"/>
          </a:p>
          <a:p>
            <a:r>
              <a:rPr lang="en-US" sz="1600" dirty="0"/>
              <a:t># of concentrators in grad cohort </a:t>
            </a:r>
            <a:r>
              <a:rPr lang="en-US" sz="1600" i="1" dirty="0"/>
              <a:t>who graduated </a:t>
            </a:r>
          </a:p>
          <a:p>
            <a:endParaRPr lang="en-US" sz="1600" dirty="0"/>
          </a:p>
          <a:p>
            <a:r>
              <a:rPr lang="en-US" sz="1600" dirty="0"/>
              <a:t># of concentrators in grad cohort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540157-C5EC-4239-900D-AD08270149ED}"/>
              </a:ext>
            </a:extLst>
          </p:cNvPr>
          <p:cNvSpPr txBox="1"/>
          <p:nvPr/>
        </p:nvSpPr>
        <p:spPr>
          <a:xfrm>
            <a:off x="6796401" y="887074"/>
            <a:ext cx="2241817" cy="206210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2S1 Math</a:t>
            </a:r>
          </a:p>
          <a:p>
            <a:endParaRPr lang="en-US" sz="1600" dirty="0"/>
          </a:p>
          <a:p>
            <a:r>
              <a:rPr lang="en-US" sz="1600" i="1" dirty="0"/>
              <a:t>Meet/Exceed in 10</a:t>
            </a:r>
            <a:r>
              <a:rPr lang="en-US" sz="1600" i="1" baseline="30000" dirty="0"/>
              <a:t>th</a:t>
            </a:r>
            <a:r>
              <a:rPr lang="en-US" sz="1600" i="1" dirty="0"/>
              <a:t> grade Math MCAS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</a:t>
            </a:r>
          </a:p>
          <a:p>
            <a:endParaRPr lang="en-US" sz="16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2AD21A-A0FA-4FC9-983A-7F1EE8D43072}"/>
              </a:ext>
            </a:extLst>
          </p:cNvPr>
          <p:cNvSpPr txBox="1"/>
          <p:nvPr/>
        </p:nvSpPr>
        <p:spPr>
          <a:xfrm>
            <a:off x="9709930" y="892965"/>
            <a:ext cx="2241816" cy="206210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2S3 Science</a:t>
            </a:r>
          </a:p>
          <a:p>
            <a:endParaRPr lang="en-US" sz="1600" dirty="0"/>
          </a:p>
          <a:p>
            <a:r>
              <a:rPr lang="en-US" sz="1600" i="1" dirty="0"/>
              <a:t>Prof/Adv in Sci and Tech/</a:t>
            </a:r>
            <a:r>
              <a:rPr lang="en-US" sz="1600" i="1" dirty="0" err="1"/>
              <a:t>Eng</a:t>
            </a:r>
            <a:r>
              <a:rPr lang="en-US" sz="1600" i="1" dirty="0"/>
              <a:t> MCAS by end of 10</a:t>
            </a:r>
            <a:r>
              <a:rPr lang="en-US" sz="1600" i="1" baseline="30000" dirty="0"/>
              <a:t>th</a:t>
            </a:r>
            <a:r>
              <a:rPr lang="en-US" sz="1600" i="1" dirty="0"/>
              <a:t> grade</a:t>
            </a:r>
          </a:p>
          <a:p>
            <a:endParaRPr lang="en-US" sz="1600" dirty="0"/>
          </a:p>
          <a:p>
            <a:r>
              <a:rPr lang="en-US" sz="1600" dirty="0"/>
              <a:t># of concentrators</a:t>
            </a:r>
          </a:p>
          <a:p>
            <a:endParaRPr lang="en-US" sz="16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F4C52A-29F8-41E7-9D3C-26E35503575E}"/>
              </a:ext>
            </a:extLst>
          </p:cNvPr>
          <p:cNvSpPr txBox="1"/>
          <p:nvPr/>
        </p:nvSpPr>
        <p:spPr>
          <a:xfrm>
            <a:off x="6675693" y="3317142"/>
            <a:ext cx="2492829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4S1 Nontraditional Enrollment</a:t>
            </a:r>
          </a:p>
          <a:p>
            <a:endParaRPr lang="en-US" sz="1600" dirty="0"/>
          </a:p>
          <a:p>
            <a:r>
              <a:rPr lang="en-US" sz="1600" dirty="0"/>
              <a:t># of concentrators in a </a:t>
            </a:r>
            <a:r>
              <a:rPr lang="en-US" sz="1600" i="1" dirty="0"/>
              <a:t>program nontraditional for their gender</a:t>
            </a:r>
          </a:p>
          <a:p>
            <a:endParaRPr lang="en-US" sz="1600" dirty="0"/>
          </a:p>
          <a:p>
            <a:r>
              <a:rPr lang="en-US" sz="1600" dirty="0"/>
              <a:t># of concentrators in nontraditional programs</a:t>
            </a:r>
            <a:endParaRPr lang="en-US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C88B8B-D128-402B-BD1A-A479587CBD01}"/>
              </a:ext>
            </a:extLst>
          </p:cNvPr>
          <p:cNvSpPr txBox="1"/>
          <p:nvPr/>
        </p:nvSpPr>
        <p:spPr>
          <a:xfrm>
            <a:off x="4030334" y="3317142"/>
            <a:ext cx="2219790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3S1 Postsecondary Placement</a:t>
            </a:r>
          </a:p>
          <a:p>
            <a:endParaRPr lang="en-US" sz="1600" dirty="0"/>
          </a:p>
          <a:p>
            <a:r>
              <a:rPr lang="en-US" sz="1600" dirty="0"/>
              <a:t># of concentrators who graduated &amp; </a:t>
            </a:r>
            <a:r>
              <a:rPr lang="en-US" sz="1600" i="1" dirty="0"/>
              <a:t>positively placed</a:t>
            </a:r>
          </a:p>
          <a:p>
            <a:endParaRPr lang="en-US" sz="1600" dirty="0"/>
          </a:p>
          <a:p>
            <a:r>
              <a:rPr lang="en-US" sz="1600" dirty="0"/>
              <a:t># of concentrators who graduated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64748D-AC6F-4CBD-B242-C1DE7A011E8D}"/>
              </a:ext>
            </a:extLst>
          </p:cNvPr>
          <p:cNvSpPr txBox="1"/>
          <p:nvPr/>
        </p:nvSpPr>
        <p:spPr>
          <a:xfrm>
            <a:off x="9589223" y="3317142"/>
            <a:ext cx="2241815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5S3 Program Quality: WBL</a:t>
            </a:r>
          </a:p>
          <a:p>
            <a:endParaRPr lang="en-US" sz="1600" dirty="0"/>
          </a:p>
          <a:p>
            <a:r>
              <a:rPr lang="en-US" sz="1600" dirty="0"/>
              <a:t># of concentrators who graduated &amp; </a:t>
            </a:r>
            <a:r>
              <a:rPr lang="en-US" sz="1600" i="1" dirty="0"/>
              <a:t>participated in WBL </a:t>
            </a:r>
          </a:p>
          <a:p>
            <a:endParaRPr lang="en-US" sz="1600" dirty="0"/>
          </a:p>
          <a:p>
            <a:r>
              <a:rPr lang="en-US" sz="1600" dirty="0"/>
              <a:t># of concentrators who graduated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988D571-B865-4EC8-884E-014622C12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23060" y="2290435"/>
            <a:ext cx="13830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3BE9BB-5A65-4BF1-9A4F-290D96C1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943968" y="2289493"/>
            <a:ext cx="1348740" cy="9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05AF930-04B7-4006-8F47-03F65C34F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243793" y="2289493"/>
            <a:ext cx="1360170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A7D5A9E-7CBF-4A41-B969-34B2E1CB53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36587" y="4950790"/>
            <a:ext cx="154699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DC46EC5-65A9-46B5-9F35-F78A82807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15630" y="4966244"/>
            <a:ext cx="16605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FCD3CE5-6106-4D72-A5E7-516D880AD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9825744" y="4950790"/>
            <a:ext cx="1638546" cy="154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FE04899-DD0E-4415-B427-D99B17E8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978390" y="2292315"/>
            <a:ext cx="1485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878E0B8-F47A-4666-9C58-48DD5AD5B0E7}"/>
              </a:ext>
            </a:extLst>
          </p:cNvPr>
          <p:cNvSpPr txBox="1"/>
          <p:nvPr/>
        </p:nvSpPr>
        <p:spPr>
          <a:xfrm>
            <a:off x="302959" y="1797050"/>
            <a:ext cx="625330" cy="984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   #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dirty="0"/>
              <a:t>   #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4A2976-2597-4C46-9CC9-C3336E5AE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0499" y="2299937"/>
            <a:ext cx="364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>
            <a:extLst>
              <a:ext uri="{FF2B5EF4-FFF2-40B4-BE49-F238E27FC236}">
                <a16:creationId xmlns:a16="http://schemas.microsoft.com/office/drawing/2014/main" id="{E0014905-076F-40E0-B711-E52E2C54D17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5930" y="82290"/>
            <a:ext cx="9052591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Secondary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Core Indicators are Calculated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E175E5-46B9-47EA-B615-8C1B1B7EED63}"/>
              </a:ext>
            </a:extLst>
          </p:cNvPr>
          <p:cNvSpPr txBox="1"/>
          <p:nvPr/>
        </p:nvSpPr>
        <p:spPr>
          <a:xfrm>
            <a:off x="112443" y="3660078"/>
            <a:ext cx="3489832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Concentrator: </a:t>
            </a:r>
            <a:r>
              <a:rPr lang="en-US" sz="1400" dirty="0"/>
              <a:t>2+ consecutive years enrolled in a program, for students in at least gr10.</a:t>
            </a:r>
          </a:p>
          <a:p>
            <a:endParaRPr lang="en-US" sz="1400" dirty="0"/>
          </a:p>
          <a:p>
            <a:r>
              <a:rPr lang="en-US" sz="1400" b="1" dirty="0"/>
              <a:t>1S1 refers to grad cohort. </a:t>
            </a:r>
            <a:r>
              <a:rPr lang="en-US" sz="1400" dirty="0"/>
              <a:t>Other references to graduates are not limited to grad cohort.</a:t>
            </a:r>
          </a:p>
          <a:p>
            <a:endParaRPr lang="en-US" sz="1400" dirty="0"/>
          </a:p>
          <a:p>
            <a:r>
              <a:rPr lang="en-US" sz="1400" b="1" dirty="0"/>
              <a:t>Positively placed: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postsecondary education or advanced training including registered apprenticeships, in the military service or a service program (as described), or are volunteers (as described), or employment, in the second quarter (3-6 months) after they left secondary education (unduplicated placement status).</a:t>
            </a:r>
            <a:endParaRPr lang="en-US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8E2997-8AD9-4E59-9A1B-1FE82309644A}"/>
              </a:ext>
            </a:extLst>
          </p:cNvPr>
          <p:cNvSpPr txBox="1"/>
          <p:nvPr/>
        </p:nvSpPr>
        <p:spPr>
          <a:xfrm>
            <a:off x="4030334" y="6029957"/>
            <a:ext cx="780070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Grade 10 Science and Technology/Engineering </a:t>
            </a: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results represent the highest achievement level attained by students by the end of grade 10. In addition, only students enrolled for two full years in the state/district/school are included in state/district/school achievement level results.</a:t>
            </a:r>
            <a:endParaRPr lang="en-US" sz="2000" dirty="0">
              <a:solidFill>
                <a:srgbClr val="1F497D"/>
              </a:solidFill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20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4890</TotalTime>
  <Words>431</Words>
  <Application>Microsoft Office PowerPoint</Application>
  <PresentationFormat>Widescreen</PresentationFormat>
  <Paragraphs>96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How Secondary Core Indicators are Calculated</vt:lpstr>
      <vt:lpstr>How Secondary Core Indicators are Calculated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Indicators at a Glance</dc:title>
  <dc:creator>DESE</dc:creator>
  <cp:lastModifiedBy>Zou, Dong (EOE)</cp:lastModifiedBy>
  <cp:revision>34</cp:revision>
  <dcterms:created xsi:type="dcterms:W3CDTF">2020-08-20T21:19:56Z</dcterms:created>
  <dcterms:modified xsi:type="dcterms:W3CDTF">2020-09-11T14:56:20Z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Sep 11 2020</vt:lpwstr>
  </property>
</Properties>
</file>