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9" r:id="rId15"/>
    <p:sldId id="266" r:id="rId16"/>
    <p:sldId id="267" r:id="rId17"/>
    <p:sldId id="268" r:id="rId18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53" autoAdjust="0"/>
  </p:normalViewPr>
  <p:slideViewPr>
    <p:cSldViewPr>
      <p:cViewPr varScale="1">
        <p:scale>
          <a:sx n="64" d="100"/>
          <a:sy n="64" d="100"/>
        </p:scale>
        <p:origin x="84" y="5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799" cy="12858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045700"/>
            <a:ext cx="9143999" cy="97799"/>
          </a:xfrm>
          <a:custGeom>
            <a:avLst/>
            <a:gdLst/>
            <a:ahLst/>
            <a:cxnLst/>
            <a:rect l="l" t="t" r="r" b="b"/>
            <a:pathLst>
              <a:path w="9143999" h="97799">
                <a:moveTo>
                  <a:pt x="0" y="0"/>
                </a:moveTo>
                <a:lnTo>
                  <a:pt x="9143999" y="0"/>
                </a:lnTo>
                <a:lnTo>
                  <a:pt x="9143999" y="97799"/>
                </a:lnTo>
                <a:lnTo>
                  <a:pt x="0" y="97799"/>
                </a:lnTo>
                <a:lnTo>
                  <a:pt x="0" y="0"/>
                </a:lnTo>
                <a:close/>
              </a:path>
            </a:pathLst>
          </a:custGeom>
          <a:solidFill>
            <a:srgbClr val="CCA67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11699" y="315924"/>
            <a:ext cx="8520599" cy="831299"/>
          </a:xfrm>
          <a:custGeom>
            <a:avLst/>
            <a:gdLst/>
            <a:ahLst/>
            <a:cxnLst/>
            <a:rect l="l" t="t" r="r" b="b"/>
            <a:pathLst>
              <a:path w="8520599" h="831299">
                <a:moveTo>
                  <a:pt x="0" y="0"/>
                </a:moveTo>
                <a:lnTo>
                  <a:pt x="8520599" y="0"/>
                </a:lnTo>
                <a:lnTo>
                  <a:pt x="8520599" y="831299"/>
                </a:lnTo>
                <a:lnTo>
                  <a:pt x="0" y="83129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94400" y="1149406"/>
            <a:ext cx="2546172" cy="329808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045700"/>
            <a:ext cx="9143999" cy="97799"/>
          </a:xfrm>
          <a:custGeom>
            <a:avLst/>
            <a:gdLst/>
            <a:ahLst/>
            <a:cxnLst/>
            <a:rect l="l" t="t" r="r" b="b"/>
            <a:pathLst>
              <a:path w="9143999" h="97799">
                <a:moveTo>
                  <a:pt x="0" y="0"/>
                </a:moveTo>
                <a:lnTo>
                  <a:pt x="9143999" y="0"/>
                </a:lnTo>
                <a:lnTo>
                  <a:pt x="9143999" y="97799"/>
                </a:lnTo>
                <a:lnTo>
                  <a:pt x="0" y="97799"/>
                </a:lnTo>
                <a:lnTo>
                  <a:pt x="0" y="0"/>
                </a:lnTo>
                <a:close/>
              </a:path>
            </a:pathLst>
          </a:custGeom>
          <a:solidFill>
            <a:srgbClr val="CCA67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447699" y="409500"/>
            <a:ext cx="3674099" cy="861349"/>
          </a:xfrm>
          <a:custGeom>
            <a:avLst/>
            <a:gdLst/>
            <a:ahLst/>
            <a:cxnLst/>
            <a:rect l="l" t="t" r="r" b="b"/>
            <a:pathLst>
              <a:path w="3674099" h="861349">
                <a:moveTo>
                  <a:pt x="0" y="0"/>
                </a:moveTo>
                <a:lnTo>
                  <a:pt x="3674099" y="0"/>
                </a:lnTo>
                <a:lnTo>
                  <a:pt x="3674099" y="861349"/>
                </a:lnTo>
                <a:lnTo>
                  <a:pt x="0" y="86134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045700"/>
            <a:ext cx="9143999" cy="97799"/>
          </a:xfrm>
          <a:custGeom>
            <a:avLst/>
            <a:gdLst/>
            <a:ahLst/>
            <a:cxnLst/>
            <a:rect l="l" t="t" r="r" b="b"/>
            <a:pathLst>
              <a:path w="9143999" h="97799">
                <a:moveTo>
                  <a:pt x="0" y="0"/>
                </a:moveTo>
                <a:lnTo>
                  <a:pt x="9143999" y="0"/>
                </a:lnTo>
                <a:lnTo>
                  <a:pt x="9143999" y="97799"/>
                </a:lnTo>
                <a:lnTo>
                  <a:pt x="0" y="97799"/>
                </a:lnTo>
                <a:lnTo>
                  <a:pt x="0" y="0"/>
                </a:lnTo>
                <a:close/>
              </a:path>
            </a:pathLst>
          </a:custGeom>
          <a:solidFill>
            <a:srgbClr val="CCA67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725" y="401989"/>
            <a:ext cx="8374549" cy="65549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1524" y="1298757"/>
            <a:ext cx="8500950" cy="163731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79" cy="2571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DMXXvk3Ys6kSQn8LWn9FRpt4Ck19n_dJM4_hOM0AKaE/edit#gid%3D2035287006" TargetMode="External"/><Relationship Id="rId2" Type="http://schemas.openxmlformats.org/officeDocument/2006/relationships/hyperlink" Target="https://docs.google.com/spreadsheets/d/1LmH1p81l4oDGNUFbsoIwE1ZgYgWt9Qqdt0y5G0uImOg/edit#gid%3D45095503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EhTsz5rN3wLu8HQqDSk9yfvtm-XscH06a-HxG6yAJRc" TargetMode="External"/><Relationship Id="rId2" Type="http://schemas.openxmlformats.org/officeDocument/2006/relationships/hyperlink" Target="https://docs.google.com/spreadsheets/d/1SthKAmbfZQls8d3fQwLJZs3-6OKaiRQbPdzvjZksC4Q/edit#gid%3D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document/d/1hb1oYQg_TqFEnty6lhqI26y_FwAt-aWk-hDhcJfiylY/edit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4003363" y="959866"/>
            <a:ext cx="1136015" cy="6559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spc="-45" dirty="0">
                <a:latin typeface="Arial"/>
                <a:cs typeface="Arial"/>
              </a:rPr>
              <a:t>Data</a:t>
            </a:r>
            <a:endParaRPr sz="4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83363" y="1621408"/>
            <a:ext cx="2374265" cy="1270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1809" marR="12700" indent="-499745">
              <a:lnSpc>
                <a:spcPts val="5020"/>
              </a:lnSpc>
            </a:pPr>
            <a:r>
              <a:rPr sz="4200" spc="-75" dirty="0">
                <a:latin typeface="Arial"/>
                <a:cs typeface="Arial"/>
              </a:rPr>
              <a:t>Enhanced</a:t>
            </a:r>
            <a:r>
              <a:rPr sz="4200" spc="-70" dirty="0">
                <a:latin typeface="Arial"/>
                <a:cs typeface="Arial"/>
              </a:rPr>
              <a:t> G</a:t>
            </a:r>
            <a:r>
              <a:rPr sz="4200" spc="-85" dirty="0">
                <a:latin typeface="Arial"/>
                <a:cs typeface="Arial"/>
              </a:rPr>
              <a:t>r</a:t>
            </a:r>
            <a:r>
              <a:rPr sz="4200" spc="75" dirty="0">
                <a:latin typeface="Arial"/>
                <a:cs typeface="Arial"/>
              </a:rPr>
              <a:t>ant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25402" y="3187789"/>
            <a:ext cx="2690495" cy="6623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51180" marR="12700" indent="-539115">
              <a:lnSpc>
                <a:spcPct val="101200"/>
              </a:lnSpc>
            </a:pPr>
            <a:r>
              <a:rPr sz="2100" spc="-10" dirty="0">
                <a:latin typeface="Arial"/>
                <a:cs typeface="Arial"/>
              </a:rPr>
              <a:t>Beverly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0" dirty="0">
                <a:latin typeface="Arial"/>
                <a:cs typeface="Arial"/>
              </a:rPr>
              <a:t>Public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45" dirty="0">
                <a:latin typeface="Arial"/>
                <a:cs typeface="Arial"/>
              </a:rPr>
              <a:t>Schools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15" dirty="0">
                <a:latin typeface="Arial"/>
                <a:cs typeface="Arial"/>
              </a:rPr>
              <a:t>May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30" dirty="0">
                <a:latin typeface="Arial"/>
                <a:cs typeface="Arial"/>
              </a:rPr>
              <a:t>31,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2019</a:t>
            </a:r>
            <a:endParaRPr sz="2100">
              <a:latin typeface="Arial"/>
              <a:cs typeface="Arial"/>
            </a:endParaRPr>
          </a:p>
        </p:txBody>
      </p:sp>
      <p:sp>
        <p:nvSpPr>
          <p:cNvPr id="11" name="object 11" descr="beverly public schools&#10;"/>
          <p:cNvSpPr/>
          <p:nvPr/>
        </p:nvSpPr>
        <p:spPr>
          <a:xfrm>
            <a:off x="6803072" y="565947"/>
            <a:ext cx="1428744" cy="1285869"/>
          </a:xfrm>
          <a:custGeom>
            <a:avLst/>
            <a:gdLst/>
            <a:ahLst/>
            <a:cxnLst/>
            <a:rect l="l" t="t" r="r" b="b"/>
            <a:pathLst>
              <a:path w="1428744" h="1285869">
                <a:moveTo>
                  <a:pt x="0" y="0"/>
                </a:moveTo>
                <a:lnTo>
                  <a:pt x="1428744" y="0"/>
                </a:lnTo>
                <a:lnTo>
                  <a:pt x="1428744" y="1285869"/>
                </a:lnTo>
                <a:lnTo>
                  <a:pt x="0" y="128586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 descr="Beverly Public Schools"/>
          <p:cNvSpPr/>
          <p:nvPr/>
        </p:nvSpPr>
        <p:spPr>
          <a:xfrm>
            <a:off x="6803072" y="565947"/>
            <a:ext cx="1428744" cy="12858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Enhanced Grant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725" y="401989"/>
            <a:ext cx="8374549" cy="493361"/>
          </a:xfrm>
        </p:spPr>
        <p:txBody>
          <a:bodyPr/>
          <a:lstStyle/>
          <a:p>
            <a:r>
              <a:rPr lang="en-US" sz="2800" dirty="0">
                <a:latin typeface="DroidSans-Regular"/>
              </a:rPr>
              <a:t>Grade 8 Data Stored in the </a:t>
            </a:r>
            <a:r>
              <a:rPr lang="en-US" sz="2800" dirty="0" err="1">
                <a:latin typeface="DroidSans-Regular"/>
              </a:rPr>
              <a:t>Linkit</a:t>
            </a:r>
            <a:r>
              <a:rPr lang="en-US" sz="2800" dirty="0">
                <a:latin typeface="DroidSans-Regular"/>
              </a:rPr>
              <a:t> Dashboard</a:t>
            </a:r>
            <a:br>
              <a:rPr lang="en-US" dirty="0">
                <a:solidFill>
                  <a:schemeClr val="bg1"/>
                </a:solidFill>
                <a:latin typeface="DroidSans-Regular"/>
              </a:rPr>
            </a:br>
            <a:r>
              <a:rPr lang="en-US" dirty="0">
                <a:solidFill>
                  <a:schemeClr val="bg1"/>
                </a:solidFill>
                <a:latin typeface="DroidSans-Regular"/>
              </a:rPr>
              <a:t>in Dashboard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5" name="object 4" descr="Cumulative quiz pre assessment MC Percent&#10;Cumulative quiz 3 2018 Percent and Percent Change &#10;Cumlative quiz post assessment Percent and Percent change&#10;"/>
          <p:cNvSpPr/>
          <p:nvPr/>
        </p:nvSpPr>
        <p:spPr>
          <a:xfrm>
            <a:off x="3810000" y="1342281"/>
            <a:ext cx="5025338" cy="3353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8" descr="link it"/>
          <p:cNvSpPr/>
          <p:nvPr/>
        </p:nvSpPr>
        <p:spPr>
          <a:xfrm>
            <a:off x="914400" y="1047750"/>
            <a:ext cx="2101275" cy="2393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152400" y="3714750"/>
            <a:ext cx="3505200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0" algn="ctr">
              <a:lnSpc>
                <a:spcPts val="2850"/>
              </a:lnSpc>
            </a:pPr>
            <a:r>
              <a:rPr lang="en-US" spc="-15" dirty="0">
                <a:latin typeface="Arial"/>
                <a:cs typeface="Arial"/>
              </a:rPr>
              <a:t>Data</a:t>
            </a:r>
            <a:r>
              <a:rPr lang="en-US" spc="-5" dirty="0">
                <a:latin typeface="Arial"/>
                <a:cs typeface="Arial"/>
              </a:rPr>
              <a:t> </a:t>
            </a:r>
            <a:r>
              <a:rPr lang="en-US" spc="-114" dirty="0">
                <a:latin typeface="Arial"/>
                <a:cs typeface="Arial"/>
              </a:rPr>
              <a:t>W</a:t>
            </a:r>
            <a:r>
              <a:rPr lang="en-US" spc="-15" dirty="0">
                <a:latin typeface="Arial"/>
                <a:cs typeface="Arial"/>
              </a:rPr>
              <a:t>arehousing, Assessment</a:t>
            </a:r>
            <a:r>
              <a:rPr lang="en-US" spc="-5" dirty="0">
                <a:latin typeface="Arial"/>
                <a:cs typeface="Arial"/>
              </a:rPr>
              <a:t> </a:t>
            </a:r>
            <a:r>
              <a:rPr lang="en-US" spc="-15" dirty="0">
                <a:latin typeface="Arial"/>
                <a:cs typeface="Arial"/>
              </a:rPr>
              <a:t>Solutions</a:t>
            </a:r>
            <a:r>
              <a:rPr lang="en-US" spc="-10" dirty="0">
                <a:latin typeface="Arial"/>
                <a:cs typeface="Arial"/>
              </a:rPr>
              <a:t> and</a:t>
            </a:r>
            <a:r>
              <a:rPr lang="en-US" spc="-135" dirty="0">
                <a:latin typeface="Arial"/>
                <a:cs typeface="Arial"/>
              </a:rPr>
              <a:t> </a:t>
            </a:r>
            <a:r>
              <a:rPr lang="en-US" spc="-15" dirty="0">
                <a:latin typeface="Arial"/>
                <a:cs typeface="Arial"/>
              </a:rPr>
              <a:t>Analytics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7539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dirty="0">
                <a:latin typeface="Arial"/>
                <a:cs typeface="Arial"/>
              </a:rPr>
              <a:t>A</a:t>
            </a:r>
            <a:r>
              <a:rPr sz="4200" spc="35" dirty="0">
                <a:latin typeface="Arial"/>
                <a:cs typeface="Arial"/>
              </a:rPr>
              <a:t>t</a:t>
            </a:r>
            <a:r>
              <a:rPr sz="4200" spc="20" dirty="0">
                <a:latin typeface="Arial"/>
                <a:cs typeface="Arial"/>
              </a:rPr>
              <a:t>tendance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-114" dirty="0">
                <a:latin typeface="Arial"/>
                <a:cs typeface="Arial"/>
              </a:rPr>
              <a:t>Review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-45" dirty="0">
                <a:latin typeface="Arial"/>
                <a:cs typeface="Arial"/>
              </a:rPr>
              <a:t>Data</a:t>
            </a:r>
            <a:endParaRPr sz="420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1694587"/>
            <a:ext cx="5943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highlight>
                <a:srgbClr val="000000"/>
              </a:highlight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FF671E"/>
                </a:solidFill>
                <a:latin typeface="Arial" panose="020B0604020202020204" pitchFamily="34" charset="0"/>
                <a:hlinkClick r:id="rId2"/>
              </a:rPr>
              <a:t>Middle School Chronic Attendance Data</a:t>
            </a:r>
          </a:p>
          <a:p>
            <a:endParaRPr lang="en-US" dirty="0">
              <a:solidFill>
                <a:srgbClr val="FF671E"/>
              </a:solidFill>
              <a:latin typeface="Arial" panose="020B0604020202020204" pitchFamily="34" charset="0"/>
              <a:hlinkClick r:id="rId2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hlinkClick r:id="rId2"/>
            </a:endParaRPr>
          </a:p>
          <a:p>
            <a:r>
              <a:rPr lang="en-US" dirty="0">
                <a:solidFill>
                  <a:srgbClr val="FF671E"/>
                </a:solidFill>
                <a:latin typeface="Arial" panose="020B0604020202020204" pitchFamily="34" charset="0"/>
                <a:hlinkClick r:id="rId3"/>
              </a:rPr>
              <a:t>High School Chronic Attendance Data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hlinkClick r:id="rId3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26300" y="340162"/>
            <a:ext cx="7936865" cy="563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spc="-20" dirty="0">
                <a:latin typeface="Arial"/>
                <a:cs typeface="Arial"/>
              </a:rPr>
              <a:t>Tier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-40" dirty="0">
                <a:latin typeface="Arial"/>
                <a:cs typeface="Arial"/>
              </a:rPr>
              <a:t>2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40" dirty="0">
                <a:latin typeface="Arial"/>
                <a:cs typeface="Arial"/>
              </a:rPr>
              <a:t>and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-20" dirty="0">
                <a:latin typeface="Arial"/>
                <a:cs typeface="Arial"/>
              </a:rPr>
              <a:t>Tier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-40" dirty="0">
                <a:latin typeface="Arial"/>
                <a:cs typeface="Arial"/>
              </a:rPr>
              <a:t>3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0" dirty="0">
                <a:latin typeface="Arial"/>
                <a:cs typeface="Arial"/>
              </a:rPr>
              <a:t>A</a:t>
            </a:r>
            <a:r>
              <a:rPr sz="3600" spc="30" dirty="0">
                <a:latin typeface="Arial"/>
                <a:cs typeface="Arial"/>
              </a:rPr>
              <a:t>t</a:t>
            </a:r>
            <a:r>
              <a:rPr sz="3600" spc="15" dirty="0">
                <a:latin typeface="Arial"/>
                <a:cs typeface="Arial"/>
              </a:rPr>
              <a:t>tendance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-35" dirty="0">
                <a:latin typeface="Arial"/>
                <a:cs typeface="Arial"/>
              </a:rPr>
              <a:t>St</a:t>
            </a:r>
            <a:r>
              <a:rPr sz="3600" spc="-60" dirty="0">
                <a:latin typeface="Arial"/>
                <a:cs typeface="Arial"/>
              </a:rPr>
              <a:t>r</a:t>
            </a:r>
            <a:r>
              <a:rPr sz="3600" spc="-35" dirty="0">
                <a:latin typeface="Arial"/>
                <a:cs typeface="Arial"/>
              </a:rPr>
              <a:t>ategies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927854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Attendance Review meetings</a:t>
            </a:r>
            <a:r>
              <a:rPr lang="en-US" sz="1600" dirty="0"/>
              <a:t>: for students with over 14 absences. Includes student, parent/guardian, counselor, administrator.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- </a:t>
            </a:r>
            <a:r>
              <a:rPr lang="en-US" sz="1600" u="sng" dirty="0"/>
              <a:t>Reflection sheet: </a:t>
            </a:r>
            <a:r>
              <a:rPr lang="en-US" sz="1600" dirty="0"/>
              <a:t>completed by student, with guidance from counselors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- </a:t>
            </a:r>
            <a:r>
              <a:rPr lang="en-US" sz="1600" u="sng" dirty="0"/>
              <a:t>Assigned mentors: </a:t>
            </a:r>
            <a:r>
              <a:rPr lang="en-US" sz="1600" dirty="0"/>
              <a:t>cohort of teachers volunteer to be point person with 1 student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- </a:t>
            </a:r>
            <a:r>
              <a:rPr lang="en-US" sz="1600" u="sng" dirty="0"/>
              <a:t>Morning Class: </a:t>
            </a:r>
            <a:r>
              <a:rPr lang="en-US" sz="1600" dirty="0"/>
              <a:t>2 days per week during first period, scheduled as a Global Apps (elective, in lieu of STEM, Gym, or Fine Arts) - Opportunity for setting goals for the day - get started on the day on a positive note -included mindfulness activities.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- </a:t>
            </a:r>
            <a:r>
              <a:rPr lang="en-US" sz="1600" u="sng" dirty="0"/>
              <a:t>Outside Resources</a:t>
            </a:r>
            <a:r>
              <a:rPr lang="en-US" sz="1600" dirty="0"/>
              <a:t>: connecting student with therapeutic supports, transportation, DCF or law</a:t>
            </a:r>
          </a:p>
          <a:p>
            <a:r>
              <a:rPr lang="en-US" sz="1600" dirty="0"/>
              <a:t>enforcement involvement depending on need.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- </a:t>
            </a:r>
            <a:r>
              <a:rPr lang="en-US" sz="1600" u="sng" dirty="0"/>
              <a:t>Attendance Tracking Sheets: </a:t>
            </a:r>
            <a:r>
              <a:rPr lang="en-US" sz="1600" dirty="0"/>
              <a:t>tracks monthly attendance + tardy, grades, services (IEP, 504, ELL), and actions taken in one location</a:t>
            </a:r>
          </a:p>
        </p:txBody>
      </p:sp>
      <p:sp>
        <p:nvSpPr>
          <p:cNvPr id="26" name="Text Placeholder 22" hidden="1"/>
          <p:cNvSpPr>
            <a:spLocks noGrp="1"/>
          </p:cNvSpPr>
          <p:nvPr>
            <p:ph type="title"/>
          </p:nvPr>
        </p:nvSpPr>
        <p:spPr>
          <a:xfrm>
            <a:off x="630238" y="2935288"/>
            <a:ext cx="8374062" cy="655637"/>
          </a:xfrm>
        </p:spPr>
        <p:txBody>
          <a:bodyPr/>
          <a:lstStyle/>
          <a:p>
            <a:r>
              <a:rPr lang="en-US" spc="-20" dirty="0">
                <a:latin typeface="Arial"/>
                <a:cs typeface="Arial"/>
              </a:rPr>
              <a:t>Tier</a:t>
            </a:r>
            <a:r>
              <a:rPr lang="en-US" spc="-70" dirty="0">
                <a:latin typeface="Arial"/>
                <a:cs typeface="Arial"/>
              </a:rPr>
              <a:t> </a:t>
            </a:r>
            <a:r>
              <a:rPr lang="en-US" spc="-40" dirty="0">
                <a:latin typeface="Arial"/>
                <a:cs typeface="Arial"/>
              </a:rPr>
              <a:t>2</a:t>
            </a:r>
            <a:r>
              <a:rPr lang="en-US" spc="-70" dirty="0">
                <a:latin typeface="Arial"/>
                <a:cs typeface="Arial"/>
              </a:rPr>
              <a:t> </a:t>
            </a:r>
            <a:r>
              <a:rPr lang="en-US" spc="40" dirty="0">
                <a:latin typeface="Arial"/>
                <a:cs typeface="Arial"/>
              </a:rPr>
              <a:t>and</a:t>
            </a:r>
            <a:r>
              <a:rPr lang="en-US" spc="-70" dirty="0">
                <a:latin typeface="Arial"/>
                <a:cs typeface="Arial"/>
              </a:rPr>
              <a:t> </a:t>
            </a:r>
            <a:r>
              <a:rPr lang="en-US" spc="-20" dirty="0">
                <a:latin typeface="Arial"/>
                <a:cs typeface="Arial"/>
              </a:rPr>
              <a:t>Tier</a:t>
            </a:r>
            <a:r>
              <a:rPr lang="en-US" spc="-70" dirty="0">
                <a:latin typeface="Arial"/>
                <a:cs typeface="Arial"/>
              </a:rPr>
              <a:t> </a:t>
            </a:r>
            <a:r>
              <a:rPr lang="en-US" spc="-40" dirty="0">
                <a:latin typeface="Arial"/>
                <a:cs typeface="Arial"/>
              </a:rPr>
              <a:t>3</a:t>
            </a:r>
            <a:r>
              <a:rPr lang="en-US" spc="-70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A</a:t>
            </a:r>
            <a:r>
              <a:rPr lang="en-US" spc="30" dirty="0">
                <a:latin typeface="Arial"/>
                <a:cs typeface="Arial"/>
              </a:rPr>
              <a:t>t</a:t>
            </a:r>
            <a:r>
              <a:rPr lang="en-US" spc="15" dirty="0">
                <a:latin typeface="Arial"/>
                <a:cs typeface="Arial"/>
              </a:rPr>
              <a:t>tendance</a:t>
            </a:r>
            <a:r>
              <a:rPr lang="en-US" spc="-70" dirty="0">
                <a:latin typeface="Arial"/>
                <a:cs typeface="Arial"/>
              </a:rPr>
              <a:t> </a:t>
            </a:r>
            <a:r>
              <a:rPr lang="en-US" spc="-35" dirty="0">
                <a:latin typeface="Arial"/>
                <a:cs typeface="Arial"/>
              </a:rPr>
              <a:t>St</a:t>
            </a:r>
            <a:r>
              <a:rPr lang="en-US" spc="-60" dirty="0">
                <a:latin typeface="Arial"/>
                <a:cs typeface="Arial"/>
              </a:rPr>
              <a:t>r</a:t>
            </a:r>
            <a:r>
              <a:rPr lang="en-US" spc="-35" dirty="0">
                <a:latin typeface="Arial"/>
                <a:cs typeface="Arial"/>
              </a:rPr>
              <a:t>ategies</a:t>
            </a:r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77024" y="253889"/>
            <a:ext cx="2580005" cy="6559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spc="40" dirty="0">
                <a:latin typeface="Arial"/>
                <a:cs typeface="Arial"/>
              </a:rPr>
              <a:t>Next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-130" dirty="0">
                <a:latin typeface="Arial"/>
                <a:cs typeface="Arial"/>
              </a:rPr>
              <a:t>Steps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524" y="1298757"/>
            <a:ext cx="8403590" cy="16376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24815" indent="-412750">
              <a:lnSpc>
                <a:spcPct val="100000"/>
              </a:lnSpc>
              <a:buFont typeface="Arial"/>
              <a:buChar char="●"/>
              <a:tabLst>
                <a:tab pos="424815" algn="l"/>
              </a:tabLst>
            </a:pPr>
            <a:r>
              <a:rPr sz="2400" spc="10" dirty="0">
                <a:latin typeface="Arial"/>
                <a:cs typeface="Arial"/>
              </a:rPr>
              <a:t>Continue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50" dirty="0">
                <a:latin typeface="Arial"/>
                <a:cs typeface="Arial"/>
              </a:rPr>
              <a:t>building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65" dirty="0">
                <a:latin typeface="Arial"/>
                <a:cs typeface="Arial"/>
              </a:rPr>
              <a:t>upon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55" dirty="0">
                <a:latin typeface="Arial"/>
                <a:cs typeface="Arial"/>
              </a:rPr>
              <a:t>the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30" dirty="0">
                <a:latin typeface="Arial"/>
                <a:cs typeface="Arial"/>
              </a:rPr>
              <a:t>structures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developed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45" dirty="0">
                <a:latin typeface="Arial"/>
                <a:cs typeface="Arial"/>
              </a:rPr>
              <a:t>this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year</a:t>
            </a:r>
            <a:endParaRPr sz="240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spcBef>
                <a:spcPts val="420"/>
              </a:spcBef>
              <a:buFont typeface="Arial"/>
              <a:buChar char="●"/>
              <a:tabLst>
                <a:tab pos="424815" algn="l"/>
              </a:tabLst>
            </a:pPr>
            <a:r>
              <a:rPr sz="2400" spc="70" dirty="0">
                <a:latin typeface="Arial"/>
                <a:cs typeface="Arial"/>
              </a:rPr>
              <a:t>Implement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75" dirty="0">
                <a:latin typeface="Arial"/>
                <a:cs typeface="Arial"/>
              </a:rPr>
              <a:t>formal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data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meetings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70" dirty="0">
                <a:latin typeface="Arial"/>
                <a:cs typeface="Arial"/>
              </a:rPr>
              <a:t>in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229" dirty="0">
                <a:latin typeface="Arial"/>
                <a:cs typeface="Arial"/>
              </a:rPr>
              <a:t>ELA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75" dirty="0">
                <a:latin typeface="Arial"/>
                <a:cs typeface="Arial"/>
              </a:rPr>
              <a:t>and/or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Science</a:t>
            </a:r>
            <a:endParaRPr sz="2400">
              <a:latin typeface="Arial"/>
              <a:cs typeface="Arial"/>
            </a:endParaRPr>
          </a:p>
          <a:p>
            <a:pPr marL="424815" marR="1019175" indent="-412750">
              <a:lnSpc>
                <a:spcPct val="114599"/>
              </a:lnSpc>
              <a:buFont typeface="Arial"/>
              <a:buChar char="●"/>
              <a:tabLst>
                <a:tab pos="424815" algn="l"/>
              </a:tabLst>
            </a:pPr>
            <a:r>
              <a:rPr sz="2400" spc="-35" dirty="0">
                <a:latin typeface="Arial"/>
                <a:cs typeface="Arial"/>
              </a:rPr>
              <a:t>Embed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50" dirty="0">
                <a:latin typeface="Arial"/>
                <a:cs typeface="Arial"/>
              </a:rPr>
              <a:t>a</a:t>
            </a:r>
            <a:r>
              <a:rPr sz="2400" spc="45" dirty="0">
                <a:latin typeface="Arial"/>
                <a:cs typeface="Arial"/>
              </a:rPr>
              <a:t>t</a:t>
            </a:r>
            <a:r>
              <a:rPr sz="2400" spc="10" dirty="0">
                <a:latin typeface="Arial"/>
                <a:cs typeface="Arial"/>
              </a:rPr>
              <a:t>tendance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data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as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70" dirty="0">
                <a:latin typeface="Arial"/>
                <a:cs typeface="Arial"/>
              </a:rPr>
              <a:t>part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of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55" dirty="0">
                <a:latin typeface="Arial"/>
                <a:cs typeface="Arial"/>
              </a:rPr>
              <a:t>the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45" dirty="0">
                <a:latin typeface="Arial"/>
                <a:cs typeface="Arial"/>
              </a:rPr>
              <a:t>content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data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analysis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Title 5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dirty="0">
                <a:latin typeface="Arial"/>
                <a:cs typeface="Arial"/>
              </a:rPr>
              <a:t>Overview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120" dirty="0">
                <a:latin typeface="Arial"/>
                <a:cs typeface="Arial"/>
              </a:rPr>
              <a:t>of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15" dirty="0">
                <a:latin typeface="Arial"/>
                <a:cs typeface="Arial"/>
              </a:rPr>
              <a:t>Project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25" y="986511"/>
            <a:ext cx="5281930" cy="563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spc="15" dirty="0">
                <a:latin typeface="Arial"/>
                <a:cs typeface="Arial"/>
              </a:rPr>
              <a:t>Formal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-40" dirty="0">
                <a:latin typeface="Arial"/>
                <a:cs typeface="Arial"/>
              </a:rPr>
              <a:t>Data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-100" dirty="0">
                <a:latin typeface="Arial"/>
                <a:cs typeface="Arial"/>
              </a:rPr>
              <a:t>Review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-130" dirty="0">
                <a:latin typeface="Arial"/>
                <a:cs typeface="Arial"/>
              </a:rPr>
              <a:t>Cycle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 descr="Focus&#10;&#10;"/>
          <p:cNvSpPr/>
          <p:nvPr/>
        </p:nvSpPr>
        <p:spPr>
          <a:xfrm>
            <a:off x="397425" y="1737492"/>
            <a:ext cx="783728" cy="357038"/>
          </a:xfrm>
          <a:custGeom>
            <a:avLst/>
            <a:gdLst/>
            <a:ahLst/>
            <a:cxnLst/>
            <a:rect l="l" t="t" r="r" b="b"/>
            <a:pathLst>
              <a:path w="783728" h="357038">
                <a:moveTo>
                  <a:pt x="0" y="0"/>
                </a:moveTo>
                <a:lnTo>
                  <a:pt x="783728" y="0"/>
                </a:lnTo>
                <a:lnTo>
                  <a:pt x="783728" y="357038"/>
                </a:lnTo>
                <a:lnTo>
                  <a:pt x="0" y="35703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84725" y="1716508"/>
            <a:ext cx="7348220" cy="24568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30" dirty="0">
                <a:latin typeface="Arial"/>
                <a:cs typeface="Arial"/>
              </a:rPr>
              <a:t>:</a:t>
            </a:r>
            <a:r>
              <a:rPr lang="en-US" dirty="0">
                <a:solidFill>
                  <a:schemeClr val="bg1"/>
                </a:solidFill>
              </a:rPr>
              <a:t>Focus</a:t>
            </a:r>
            <a:r>
              <a:rPr lang="en-US" dirty="0"/>
              <a:t>: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4"/>
              </a:spcBef>
            </a:pPr>
            <a:endParaRPr sz="55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 marR="12700">
              <a:lnSpc>
                <a:spcPct val="114599"/>
              </a:lnSpc>
            </a:pPr>
            <a:r>
              <a:rPr sz="2400" spc="-25" dirty="0">
                <a:latin typeface="Arial"/>
                <a:cs typeface="Arial"/>
              </a:rPr>
              <a:t>Establish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25" dirty="0">
                <a:latin typeface="Arial"/>
                <a:cs typeface="Arial"/>
              </a:rPr>
              <a:t>and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60" dirty="0">
                <a:latin typeface="Arial"/>
                <a:cs typeface="Arial"/>
              </a:rPr>
              <a:t>implement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a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data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cycle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of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70" dirty="0">
                <a:latin typeface="Arial"/>
                <a:cs typeface="Arial"/>
              </a:rPr>
              <a:t>inquiry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40" dirty="0">
                <a:latin typeface="Arial"/>
                <a:cs typeface="Arial"/>
              </a:rPr>
              <a:t>at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55" dirty="0">
                <a:latin typeface="Arial"/>
                <a:cs typeface="Arial"/>
              </a:rPr>
              <a:t>the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Beverly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45" dirty="0">
                <a:latin typeface="Arial"/>
                <a:cs typeface="Arial"/>
              </a:rPr>
              <a:t>Middle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School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70" dirty="0">
                <a:latin typeface="Arial"/>
                <a:cs typeface="Arial"/>
              </a:rPr>
              <a:t>in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70" dirty="0">
                <a:latin typeface="Arial"/>
                <a:cs typeface="Arial"/>
              </a:rPr>
              <a:t>two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55" dirty="0">
                <a:latin typeface="Arial"/>
                <a:cs typeface="Arial"/>
              </a:rPr>
              <a:t>identified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areas: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5"/>
              </a:spcBef>
            </a:pPr>
            <a:endParaRPr sz="95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356870">
              <a:lnSpc>
                <a:spcPct val="100000"/>
              </a:lnSpc>
              <a:tabLst>
                <a:tab pos="926465" algn="l"/>
              </a:tabLst>
            </a:pPr>
            <a:r>
              <a:rPr sz="2400" spc="-50" dirty="0">
                <a:latin typeface="Arial"/>
                <a:cs typeface="Arial"/>
              </a:rPr>
              <a:t>1.)	</a:t>
            </a:r>
            <a:r>
              <a:rPr sz="2400" spc="20" dirty="0">
                <a:latin typeface="Arial"/>
                <a:cs typeface="Arial"/>
              </a:rPr>
              <a:t>Mathematics</a:t>
            </a:r>
            <a:endParaRPr sz="2400" dirty="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  <a:spcBef>
                <a:spcPts val="420"/>
              </a:spcBef>
              <a:tabLst>
                <a:tab pos="926465" algn="l"/>
              </a:tabLst>
            </a:pPr>
            <a:r>
              <a:rPr sz="2400" spc="-50" dirty="0">
                <a:latin typeface="Arial"/>
                <a:cs typeface="Arial"/>
              </a:rPr>
              <a:t>2.)	A</a:t>
            </a:r>
            <a:r>
              <a:rPr sz="2400" spc="20" dirty="0">
                <a:latin typeface="Arial"/>
                <a:cs typeface="Arial"/>
              </a:rPr>
              <a:t>t</a:t>
            </a:r>
            <a:r>
              <a:rPr sz="2400" spc="10" dirty="0">
                <a:latin typeface="Arial"/>
                <a:cs typeface="Arial"/>
              </a:rPr>
              <a:t>tendance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spc="-325" dirty="0">
                <a:latin typeface="Arial"/>
                <a:cs typeface="Arial"/>
              </a:rPr>
              <a:t>EWIS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-40" dirty="0">
                <a:latin typeface="Arial"/>
                <a:cs typeface="Arial"/>
              </a:rPr>
              <a:t>St</a:t>
            </a:r>
            <a:r>
              <a:rPr sz="4200" spc="-70" dirty="0">
                <a:latin typeface="Arial"/>
                <a:cs typeface="Arial"/>
              </a:rPr>
              <a:t>r</a:t>
            </a:r>
            <a:r>
              <a:rPr sz="4200" spc="-40" dirty="0">
                <a:latin typeface="Arial"/>
                <a:cs typeface="Arial"/>
              </a:rPr>
              <a:t>ategies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4725" y="1118926"/>
            <a:ext cx="3809365" cy="3042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30630">
              <a:lnSpc>
                <a:spcPts val="4050"/>
              </a:lnSpc>
            </a:pPr>
            <a:r>
              <a:rPr sz="1800" spc="-40" dirty="0">
                <a:latin typeface="Arial"/>
                <a:cs typeface="Arial"/>
              </a:rPr>
              <a:t>Step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1.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Get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90" dirty="0">
                <a:latin typeface="Arial"/>
                <a:cs typeface="Arial"/>
              </a:rPr>
              <a:t>o</a:t>
            </a:r>
            <a:r>
              <a:rPr sz="1800" spc="30" dirty="0">
                <a:latin typeface="Arial"/>
                <a:cs typeface="Arial"/>
              </a:rPr>
              <a:t>r</a:t>
            </a:r>
            <a:r>
              <a:rPr sz="1800" spc="-20" dirty="0">
                <a:latin typeface="Arial"/>
                <a:cs typeface="Arial"/>
              </a:rPr>
              <a:t>ganized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Step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2.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Review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40" dirty="0">
                <a:latin typeface="Arial"/>
                <a:cs typeface="Arial"/>
              </a:rPr>
              <a:t>EWIS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data </a:t>
            </a:r>
            <a:r>
              <a:rPr sz="1800" spc="-40" dirty="0">
                <a:latin typeface="Arial"/>
                <a:cs typeface="Arial"/>
              </a:rPr>
              <a:t>Step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3.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Explore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Causes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Step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4.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290" dirty="0">
                <a:latin typeface="Arial"/>
                <a:cs typeface="Arial"/>
              </a:rPr>
              <a:t>T</a:t>
            </a:r>
            <a:r>
              <a:rPr sz="1800" spc="-40" dirty="0">
                <a:latin typeface="Arial"/>
                <a:cs typeface="Arial"/>
              </a:rPr>
              <a:t>ake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Action</a:t>
            </a:r>
            <a:endParaRPr sz="1800" dirty="0">
              <a:latin typeface="Arial"/>
              <a:cs typeface="Arial"/>
            </a:endParaRPr>
          </a:p>
          <a:p>
            <a:pPr marL="12700" marR="12700">
              <a:lnSpc>
                <a:spcPts val="4050"/>
              </a:lnSpc>
            </a:pPr>
            <a:r>
              <a:rPr sz="1800" spc="-40" dirty="0">
                <a:latin typeface="Arial"/>
                <a:cs typeface="Arial"/>
              </a:rPr>
              <a:t>Step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5.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65" dirty="0">
                <a:latin typeface="Arial"/>
                <a:cs typeface="Arial"/>
              </a:rPr>
              <a:t>Monitor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Students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and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Interve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Step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6.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Refine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4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Process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81212" y="3359205"/>
            <a:ext cx="4571365" cy="977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800" spc="30" dirty="0">
                <a:latin typeface="Arial"/>
                <a:cs typeface="Arial"/>
              </a:rPr>
              <a:t>ntions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 descr="1. Get Organized&#10;2. Review EWIS data&#10;3. Explore underlying causes&#10;4. Take Action&#10;5. Monitor Students and Interventions&#10;6. Refine the Process"/>
          <p:cNvSpPr/>
          <p:nvPr/>
        </p:nvSpPr>
        <p:spPr>
          <a:xfrm>
            <a:off x="4349075" y="522625"/>
            <a:ext cx="4403024" cy="381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spc="-540" dirty="0">
                <a:latin typeface="Arial"/>
                <a:cs typeface="Arial"/>
              </a:rPr>
              <a:t>T</a:t>
            </a:r>
            <a:r>
              <a:rPr sz="4200" spc="80" dirty="0">
                <a:latin typeface="Arial"/>
                <a:cs typeface="Arial"/>
              </a:rPr>
              <a:t>wo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-140" dirty="0">
                <a:latin typeface="Arial"/>
                <a:cs typeface="Arial"/>
              </a:rPr>
              <a:t>Focus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-90" dirty="0">
                <a:latin typeface="Arial"/>
                <a:cs typeface="Arial"/>
              </a:rPr>
              <a:t>Areas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-60" dirty="0">
                <a:latin typeface="Arial"/>
                <a:cs typeface="Arial"/>
              </a:rPr>
              <a:t>-</a:t>
            </a:r>
            <a:r>
              <a:rPr sz="4200" spc="-45" dirty="0">
                <a:latin typeface="Arial"/>
                <a:cs typeface="Arial"/>
              </a:rPr>
              <a:t> </a:t>
            </a:r>
            <a:r>
              <a:rPr sz="4200" b="1" spc="195" dirty="0">
                <a:solidFill>
                  <a:srgbClr val="FF671E"/>
                </a:solidFill>
                <a:latin typeface="Arial"/>
                <a:cs typeface="Arial"/>
              </a:rPr>
              <a:t>Math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4724" y="1253238"/>
            <a:ext cx="7974330" cy="3033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15599"/>
              </a:lnSpc>
            </a:pPr>
            <a:r>
              <a:rPr sz="2000" b="1" spc="90" dirty="0">
                <a:solidFill>
                  <a:srgbClr val="FF671E"/>
                </a:solidFill>
                <a:latin typeface="Arial"/>
                <a:cs typeface="Arial"/>
              </a:rPr>
              <a:t>Math</a:t>
            </a:r>
            <a:r>
              <a:rPr sz="2000" b="1" spc="-40" dirty="0">
                <a:solidFill>
                  <a:srgbClr val="FF671E"/>
                </a:solidFill>
                <a:latin typeface="Arial"/>
                <a:cs typeface="Arial"/>
              </a:rPr>
              <a:t> </a:t>
            </a:r>
            <a:r>
              <a:rPr sz="2000" b="1" spc="-90" dirty="0">
                <a:solidFill>
                  <a:srgbClr val="FF671E"/>
                </a:solidFill>
                <a:latin typeface="Arial"/>
                <a:cs typeface="Arial"/>
              </a:rPr>
              <a:t>Focus:</a:t>
            </a:r>
            <a:r>
              <a:rPr sz="2000" b="1" spc="-35" dirty="0">
                <a:solidFill>
                  <a:srgbClr val="FF671E"/>
                </a:solidFill>
                <a:latin typeface="Arial"/>
                <a:cs typeface="Arial"/>
              </a:rPr>
              <a:t> </a:t>
            </a:r>
            <a:r>
              <a:rPr sz="2000" spc="40" dirty="0">
                <a:latin typeface="Arial"/>
                <a:cs typeface="Arial"/>
              </a:rPr>
              <a:t>Inspired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70" dirty="0">
                <a:latin typeface="Arial"/>
                <a:cs typeface="Arial"/>
              </a:rPr>
              <a:t>built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upon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45" dirty="0">
                <a:latin typeface="Arial"/>
                <a:cs typeface="Arial"/>
              </a:rPr>
              <a:t>the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data</a:t>
            </a:r>
            <a:r>
              <a:rPr sz="2000" spc="-40" dirty="0">
                <a:latin typeface="Arial"/>
                <a:cs typeface="Arial"/>
              </a:rPr>
              <a:t> cycle </a:t>
            </a:r>
            <a:r>
              <a:rPr sz="2000" spc="5" dirty="0">
                <a:latin typeface="Arial"/>
                <a:cs typeface="Arial"/>
              </a:rPr>
              <a:t>established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60" dirty="0">
                <a:latin typeface="Arial"/>
                <a:cs typeface="Arial"/>
              </a:rPr>
              <a:t>in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45" dirty="0">
                <a:latin typeface="Arial"/>
                <a:cs typeface="Arial"/>
              </a:rPr>
              <a:t>the</a:t>
            </a:r>
            <a:r>
              <a:rPr sz="2000" spc="25" dirty="0">
                <a:latin typeface="Arial"/>
                <a:cs typeface="Arial"/>
              </a:rPr>
              <a:t> elementary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schools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75" dirty="0">
                <a:latin typeface="Arial"/>
                <a:cs typeface="Arial"/>
              </a:rPr>
              <a:t>to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include: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49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L="469900" indent="-38227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2000" spc="10" dirty="0">
                <a:latin typeface="Arial"/>
                <a:cs typeface="Arial"/>
              </a:rPr>
              <a:t>Common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diagnostic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benchmark</a:t>
            </a:r>
            <a:endParaRPr sz="2000">
              <a:latin typeface="Arial"/>
              <a:cs typeface="Arial"/>
            </a:endParaRPr>
          </a:p>
          <a:p>
            <a:pPr marL="469900" indent="-382270">
              <a:lnSpc>
                <a:spcPct val="100000"/>
              </a:lnSpc>
              <a:spcBef>
                <a:spcPts val="375"/>
              </a:spcBef>
              <a:buFont typeface="Arial"/>
              <a:buChar char="●"/>
              <a:tabLst>
                <a:tab pos="469265" algn="l"/>
              </a:tabLst>
            </a:pPr>
            <a:r>
              <a:rPr sz="2000" spc="10" dirty="0">
                <a:latin typeface="Arial"/>
                <a:cs typeface="Arial"/>
              </a:rPr>
              <a:t>Common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45" dirty="0">
                <a:latin typeface="Arial"/>
                <a:cs typeface="Arial"/>
              </a:rPr>
              <a:t>formative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summative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local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assessments</a:t>
            </a:r>
            <a:endParaRPr sz="2000">
              <a:latin typeface="Arial"/>
              <a:cs typeface="Arial"/>
            </a:endParaRPr>
          </a:p>
          <a:p>
            <a:pPr marL="469900" indent="-382270">
              <a:lnSpc>
                <a:spcPct val="100000"/>
              </a:lnSpc>
              <a:spcBef>
                <a:spcPts val="375"/>
              </a:spcBef>
              <a:buFont typeface="Arial"/>
              <a:buChar char="●"/>
              <a:tabLst>
                <a:tab pos="469265" algn="l"/>
              </a:tabLst>
            </a:pPr>
            <a:r>
              <a:rPr sz="2000" spc="15" dirty="0">
                <a:latin typeface="Arial"/>
                <a:cs typeface="Arial"/>
              </a:rPr>
              <a:t>Mid-year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benchmark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end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65" dirty="0">
                <a:latin typeface="Arial"/>
                <a:cs typeface="Arial"/>
              </a:rPr>
              <a:t>of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0" dirty="0">
                <a:latin typeface="Arial"/>
                <a:cs typeface="Arial"/>
              </a:rPr>
              <a:t>year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benchmark</a:t>
            </a:r>
            <a:endParaRPr sz="2000">
              <a:latin typeface="Arial"/>
              <a:cs typeface="Arial"/>
            </a:endParaRPr>
          </a:p>
          <a:p>
            <a:pPr marL="469900" marR="211454" indent="-382270">
              <a:lnSpc>
                <a:spcPct val="115599"/>
              </a:lnSpc>
              <a:buFont typeface="Arial"/>
              <a:buChar char="●"/>
              <a:tabLst>
                <a:tab pos="469265" algn="l"/>
              </a:tabLst>
            </a:pPr>
            <a:r>
              <a:rPr sz="2000" spc="10" dirty="0">
                <a:latin typeface="Arial"/>
                <a:cs typeface="Arial"/>
              </a:rPr>
              <a:t>Formal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60" dirty="0">
                <a:latin typeface="Arial"/>
                <a:cs typeface="Arial"/>
              </a:rPr>
              <a:t>informal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data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analysis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meetings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35" dirty="0">
                <a:latin typeface="Arial"/>
                <a:cs typeface="Arial"/>
              </a:rPr>
              <a:t>utilizing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30" dirty="0">
                <a:latin typeface="Arial"/>
                <a:cs typeface="Arial"/>
              </a:rPr>
              <a:t>LinkIt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0" dirty="0">
                <a:latin typeface="Arial"/>
                <a:cs typeface="Arial"/>
              </a:rPr>
              <a:t>(data </a:t>
            </a:r>
            <a:r>
              <a:rPr sz="2000" spc="10" dirty="0">
                <a:latin typeface="Arial"/>
                <a:cs typeface="Arial"/>
              </a:rPr>
              <a:t>dashboard)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data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analysis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0" dirty="0">
                <a:latin typeface="Arial"/>
                <a:cs typeface="Arial"/>
              </a:rPr>
              <a:t>protocol</a:t>
            </a:r>
            <a:endParaRPr sz="2000">
              <a:latin typeface="Arial"/>
              <a:cs typeface="Arial"/>
            </a:endParaRPr>
          </a:p>
          <a:p>
            <a:pPr marL="469900" indent="-382270">
              <a:lnSpc>
                <a:spcPct val="100000"/>
              </a:lnSpc>
              <a:spcBef>
                <a:spcPts val="375"/>
              </a:spcBef>
              <a:buFont typeface="Arial"/>
              <a:buChar char="●"/>
              <a:tabLst>
                <a:tab pos="469265" algn="l"/>
              </a:tabLst>
            </a:pPr>
            <a:r>
              <a:rPr sz="2000" spc="-30" dirty="0">
                <a:latin typeface="Arial"/>
                <a:cs typeface="Arial"/>
              </a:rPr>
              <a:t>Plan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85" dirty="0">
                <a:latin typeface="Arial"/>
                <a:cs typeface="Arial"/>
              </a:rPr>
              <a:t>for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personalization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65" dirty="0">
                <a:latin typeface="Arial"/>
                <a:cs typeface="Arial"/>
              </a:rPr>
              <a:t>of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0" dirty="0">
                <a:latin typeface="Arial"/>
                <a:cs typeface="Arial"/>
              </a:rPr>
              <a:t>teaching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moving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forward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spc="-540" dirty="0">
                <a:latin typeface="Arial"/>
                <a:cs typeface="Arial"/>
              </a:rPr>
              <a:t>T</a:t>
            </a:r>
            <a:r>
              <a:rPr sz="4200" spc="80" dirty="0">
                <a:latin typeface="Arial"/>
                <a:cs typeface="Arial"/>
              </a:rPr>
              <a:t>wo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-140" dirty="0">
                <a:latin typeface="Arial"/>
                <a:cs typeface="Arial"/>
              </a:rPr>
              <a:t>Focus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-90" dirty="0">
                <a:latin typeface="Arial"/>
                <a:cs typeface="Arial"/>
              </a:rPr>
              <a:t>Areas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-60" dirty="0">
                <a:latin typeface="Arial"/>
                <a:cs typeface="Arial"/>
              </a:rPr>
              <a:t>-</a:t>
            </a:r>
            <a:r>
              <a:rPr sz="4200" spc="-45" dirty="0">
                <a:latin typeface="Arial"/>
                <a:cs typeface="Arial"/>
              </a:rPr>
              <a:t> </a:t>
            </a:r>
            <a:r>
              <a:rPr sz="4200" b="1" spc="0" dirty="0">
                <a:solidFill>
                  <a:srgbClr val="FF671E"/>
                </a:solidFill>
                <a:latin typeface="Arial"/>
                <a:cs typeface="Arial"/>
              </a:rPr>
              <a:t>A</a:t>
            </a:r>
            <a:r>
              <a:rPr sz="4200" b="1" spc="35" dirty="0">
                <a:solidFill>
                  <a:srgbClr val="FF671E"/>
                </a:solidFill>
                <a:latin typeface="Arial"/>
                <a:cs typeface="Arial"/>
              </a:rPr>
              <a:t>t</a:t>
            </a:r>
            <a:r>
              <a:rPr sz="4200" b="1" spc="45" dirty="0">
                <a:solidFill>
                  <a:srgbClr val="FF671E"/>
                </a:solidFill>
                <a:latin typeface="Arial"/>
                <a:cs typeface="Arial"/>
              </a:rPr>
              <a:t>tendance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4725" y="1175241"/>
            <a:ext cx="8217534" cy="33858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3825">
              <a:lnSpc>
                <a:spcPct val="115599"/>
              </a:lnSpc>
            </a:pPr>
            <a:r>
              <a:rPr sz="2000" b="1" dirty="0">
                <a:solidFill>
                  <a:srgbClr val="FF671E"/>
                </a:solidFill>
                <a:latin typeface="Arial"/>
                <a:cs typeface="Arial"/>
              </a:rPr>
              <a:t>A</a:t>
            </a:r>
            <a:r>
              <a:rPr sz="2000" b="1" spc="15" dirty="0">
                <a:solidFill>
                  <a:srgbClr val="FF671E"/>
                </a:solidFill>
                <a:latin typeface="Arial"/>
                <a:cs typeface="Arial"/>
              </a:rPr>
              <a:t>t</a:t>
            </a:r>
            <a:r>
              <a:rPr sz="2000" b="1" spc="20" dirty="0">
                <a:solidFill>
                  <a:srgbClr val="FF671E"/>
                </a:solidFill>
                <a:latin typeface="Arial"/>
                <a:cs typeface="Arial"/>
              </a:rPr>
              <a:t>tendance</a:t>
            </a:r>
            <a:r>
              <a:rPr sz="2000" b="1" spc="-40" dirty="0">
                <a:solidFill>
                  <a:srgbClr val="FF671E"/>
                </a:solidFill>
                <a:latin typeface="Arial"/>
                <a:cs typeface="Arial"/>
              </a:rPr>
              <a:t> </a:t>
            </a:r>
            <a:r>
              <a:rPr sz="2000" b="1" spc="-90" dirty="0">
                <a:solidFill>
                  <a:srgbClr val="FF671E"/>
                </a:solidFill>
                <a:latin typeface="Arial"/>
                <a:cs typeface="Arial"/>
              </a:rPr>
              <a:t>Focus:</a:t>
            </a:r>
            <a:r>
              <a:rPr sz="2000" b="1" spc="-30" dirty="0">
                <a:solidFill>
                  <a:srgbClr val="FF671E"/>
                </a:solidFill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Collabo</a:t>
            </a:r>
            <a:r>
              <a:rPr sz="2000" spc="-15" dirty="0">
                <a:latin typeface="Arial"/>
                <a:cs typeface="Arial"/>
              </a:rPr>
              <a:t>r</a:t>
            </a:r>
            <a:r>
              <a:rPr sz="2000" spc="5" dirty="0">
                <a:latin typeface="Arial"/>
                <a:cs typeface="Arial"/>
              </a:rPr>
              <a:t>ative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0" dirty="0">
                <a:latin typeface="Arial"/>
                <a:cs typeface="Arial"/>
              </a:rPr>
              <a:t>work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75" dirty="0">
                <a:latin typeface="Arial"/>
                <a:cs typeface="Arial"/>
              </a:rPr>
              <a:t>to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build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upon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existing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110" dirty="0">
                <a:latin typeface="Arial"/>
                <a:cs typeface="Arial"/>
              </a:rPr>
              <a:t>p</a:t>
            </a:r>
            <a:r>
              <a:rPr sz="2000" spc="45" dirty="0">
                <a:latin typeface="Arial"/>
                <a:cs typeface="Arial"/>
              </a:rPr>
              <a:t>r</a:t>
            </a:r>
            <a:r>
              <a:rPr sz="2000" spc="-30" dirty="0">
                <a:latin typeface="Arial"/>
                <a:cs typeface="Arial"/>
              </a:rPr>
              <a:t>actices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60" dirty="0">
                <a:latin typeface="Arial"/>
                <a:cs typeface="Arial"/>
              </a:rPr>
              <a:t>in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place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30" dirty="0">
                <a:latin typeface="Arial"/>
                <a:cs typeface="Arial"/>
              </a:rPr>
              <a:t>at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75" dirty="0">
                <a:latin typeface="Arial"/>
                <a:cs typeface="Arial"/>
              </a:rPr>
              <a:t>our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0" dirty="0">
                <a:latin typeface="Arial"/>
                <a:cs typeface="Arial"/>
              </a:rPr>
              <a:t>school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35" dirty="0">
                <a:latin typeface="Arial"/>
                <a:cs typeface="Arial"/>
              </a:rPr>
              <a:t>adjustment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counselors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0" dirty="0">
                <a:latin typeface="Arial"/>
                <a:cs typeface="Arial"/>
              </a:rPr>
              <a:t>weekly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meetings.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950"/>
              </a:lnSpc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 marL="469900" indent="-38227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2000" spc="70" dirty="0">
                <a:latin typeface="Arial"/>
                <a:cs typeface="Arial"/>
              </a:rPr>
              <a:t>Identi</a:t>
            </a:r>
            <a:r>
              <a:rPr sz="2000" spc="65" dirty="0">
                <a:latin typeface="Arial"/>
                <a:cs typeface="Arial"/>
              </a:rPr>
              <a:t>f</a:t>
            </a:r>
            <a:r>
              <a:rPr sz="2000" spc="-30" dirty="0">
                <a:latin typeface="Arial"/>
                <a:cs typeface="Arial"/>
              </a:rPr>
              <a:t>y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students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70" dirty="0">
                <a:latin typeface="Arial"/>
                <a:cs typeface="Arial"/>
              </a:rPr>
              <a:t>with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chronic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0" dirty="0">
                <a:latin typeface="Arial"/>
                <a:cs typeface="Arial"/>
              </a:rPr>
              <a:t>absenteeism</a:t>
            </a:r>
            <a:endParaRPr sz="2000">
              <a:latin typeface="Arial"/>
              <a:cs typeface="Arial"/>
            </a:endParaRPr>
          </a:p>
          <a:p>
            <a:pPr marL="469900" indent="-382270">
              <a:lnSpc>
                <a:spcPct val="100000"/>
              </a:lnSpc>
              <a:spcBef>
                <a:spcPts val="375"/>
              </a:spcBef>
              <a:buFont typeface="Arial"/>
              <a:buChar char="●"/>
              <a:tabLst>
                <a:tab pos="469265" algn="l"/>
              </a:tabLst>
            </a:pPr>
            <a:r>
              <a:rPr sz="2000" spc="-15" dirty="0">
                <a:latin typeface="Arial"/>
                <a:cs typeface="Arial"/>
              </a:rPr>
              <a:t>Develop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30" dirty="0">
                <a:latin typeface="Arial"/>
                <a:cs typeface="Arial"/>
              </a:rPr>
              <a:t>methods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65" dirty="0">
                <a:latin typeface="Arial"/>
                <a:cs typeface="Arial"/>
              </a:rPr>
              <a:t>of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including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families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students</a:t>
            </a:r>
            <a:endParaRPr sz="2000">
              <a:latin typeface="Arial"/>
              <a:cs typeface="Arial"/>
            </a:endParaRPr>
          </a:p>
          <a:p>
            <a:pPr marL="469900" indent="-382270">
              <a:lnSpc>
                <a:spcPct val="100000"/>
              </a:lnSpc>
              <a:spcBef>
                <a:spcPts val="375"/>
              </a:spcBef>
              <a:buFont typeface="Arial"/>
              <a:buChar char="●"/>
              <a:tabLst>
                <a:tab pos="469265" algn="l"/>
              </a:tabLst>
            </a:pPr>
            <a:r>
              <a:rPr sz="2000" spc="-175" dirty="0">
                <a:latin typeface="Arial"/>
                <a:cs typeface="Arial"/>
              </a:rPr>
              <a:t>W</a:t>
            </a:r>
            <a:r>
              <a:rPr sz="2000" spc="-10" dirty="0">
                <a:latin typeface="Arial"/>
                <a:cs typeface="Arial"/>
              </a:rPr>
              <a:t>eekly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40" dirty="0">
                <a:latin typeface="Arial"/>
                <a:cs typeface="Arial"/>
              </a:rPr>
              <a:t>a</a:t>
            </a:r>
            <a:r>
              <a:rPr sz="2000" spc="35" dirty="0">
                <a:latin typeface="Arial"/>
                <a:cs typeface="Arial"/>
              </a:rPr>
              <a:t>t</a:t>
            </a:r>
            <a:r>
              <a:rPr sz="2000" spc="10" dirty="0">
                <a:latin typeface="Arial"/>
                <a:cs typeface="Arial"/>
              </a:rPr>
              <a:t>tendance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40" dirty="0">
                <a:latin typeface="Arial"/>
                <a:cs typeface="Arial"/>
              </a:rPr>
              <a:t>reports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0" dirty="0">
                <a:latin typeface="Arial"/>
                <a:cs typeface="Arial"/>
              </a:rPr>
              <a:t>share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70" dirty="0">
                <a:latin typeface="Arial"/>
                <a:cs typeface="Arial"/>
              </a:rPr>
              <a:t>with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administ</a:t>
            </a:r>
            <a:r>
              <a:rPr sz="2000" spc="20" dirty="0">
                <a:latin typeface="Arial"/>
                <a:cs typeface="Arial"/>
              </a:rPr>
              <a:t>r</a:t>
            </a:r>
            <a:r>
              <a:rPr sz="2000" spc="5" dirty="0">
                <a:latin typeface="Arial"/>
                <a:cs typeface="Arial"/>
              </a:rPr>
              <a:t>ative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30" dirty="0">
                <a:latin typeface="Arial"/>
                <a:cs typeface="Arial"/>
              </a:rPr>
              <a:t>team</a:t>
            </a:r>
            <a:endParaRPr sz="2000">
              <a:latin typeface="Arial"/>
              <a:cs typeface="Arial"/>
            </a:endParaRPr>
          </a:p>
          <a:p>
            <a:pPr marL="469900" indent="-382270">
              <a:lnSpc>
                <a:spcPct val="100000"/>
              </a:lnSpc>
              <a:spcBef>
                <a:spcPts val="375"/>
              </a:spcBef>
              <a:buFont typeface="Arial"/>
              <a:buChar char="●"/>
              <a:tabLst>
                <a:tab pos="469265" algn="l"/>
              </a:tabLst>
            </a:pPr>
            <a:r>
              <a:rPr sz="2000" spc="70" dirty="0">
                <a:latin typeface="Arial"/>
                <a:cs typeface="Arial"/>
              </a:rPr>
              <a:t>Identi</a:t>
            </a:r>
            <a:r>
              <a:rPr sz="2000" spc="65" dirty="0">
                <a:latin typeface="Arial"/>
                <a:cs typeface="Arial"/>
              </a:rPr>
              <a:t>f</a:t>
            </a:r>
            <a:r>
              <a:rPr sz="2000" spc="-30" dirty="0">
                <a:latin typeface="Arial"/>
                <a:cs typeface="Arial"/>
              </a:rPr>
              <a:t>y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30" dirty="0">
                <a:latin typeface="Arial"/>
                <a:cs typeface="Arial"/>
              </a:rPr>
              <a:t>barriers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85" dirty="0">
                <a:latin typeface="Arial"/>
                <a:cs typeface="Arial"/>
              </a:rPr>
              <a:t>for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0" dirty="0">
                <a:latin typeface="Arial"/>
                <a:cs typeface="Arial"/>
              </a:rPr>
              <a:t>school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40" dirty="0">
                <a:latin typeface="Arial"/>
                <a:cs typeface="Arial"/>
              </a:rPr>
              <a:t>a</a:t>
            </a:r>
            <a:r>
              <a:rPr sz="2000" spc="35" dirty="0">
                <a:latin typeface="Arial"/>
                <a:cs typeface="Arial"/>
              </a:rPr>
              <a:t>t</a:t>
            </a:r>
            <a:r>
              <a:rPr sz="2000" spc="10" dirty="0">
                <a:latin typeface="Arial"/>
                <a:cs typeface="Arial"/>
              </a:rPr>
              <a:t>tendance</a:t>
            </a:r>
            <a:endParaRPr sz="2000">
              <a:latin typeface="Arial"/>
              <a:cs typeface="Arial"/>
            </a:endParaRPr>
          </a:p>
          <a:p>
            <a:pPr marL="469900" indent="-382270">
              <a:lnSpc>
                <a:spcPct val="100000"/>
              </a:lnSpc>
              <a:spcBef>
                <a:spcPts val="375"/>
              </a:spcBef>
              <a:buFont typeface="Arial"/>
              <a:buChar char="●"/>
              <a:tabLst>
                <a:tab pos="469265" algn="l"/>
              </a:tabLst>
            </a:pPr>
            <a:r>
              <a:rPr sz="2000" dirty="0">
                <a:latin typeface="Arial"/>
                <a:cs typeface="Arial"/>
              </a:rPr>
              <a:t>Social-Emotional/The</a:t>
            </a:r>
            <a:r>
              <a:rPr sz="2000" spc="-20" dirty="0">
                <a:latin typeface="Arial"/>
                <a:cs typeface="Arial"/>
              </a:rPr>
              <a:t>r</a:t>
            </a:r>
            <a:r>
              <a:rPr sz="2000" spc="15" dirty="0">
                <a:latin typeface="Arial"/>
                <a:cs typeface="Arial"/>
              </a:rPr>
              <a:t>apeutic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approach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75" dirty="0">
                <a:latin typeface="Arial"/>
                <a:cs typeface="Arial"/>
              </a:rPr>
              <a:t>to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35" dirty="0">
                <a:latin typeface="Arial"/>
                <a:cs typeface="Arial"/>
              </a:rPr>
              <a:t>provide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35" dirty="0">
                <a:latin typeface="Arial"/>
                <a:cs typeface="Arial"/>
              </a:rPr>
              <a:t>student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supports</a:t>
            </a:r>
            <a:endParaRPr sz="2000">
              <a:latin typeface="Arial"/>
              <a:cs typeface="Arial"/>
            </a:endParaRPr>
          </a:p>
          <a:p>
            <a:pPr marL="469900" marR="340995" indent="-382270">
              <a:lnSpc>
                <a:spcPct val="115599"/>
              </a:lnSpc>
              <a:buFont typeface="Arial"/>
              <a:buChar char="●"/>
              <a:tabLst>
                <a:tab pos="469265" algn="l"/>
              </a:tabLst>
            </a:pPr>
            <a:r>
              <a:rPr sz="2000" spc="30" dirty="0">
                <a:latin typeface="Arial"/>
                <a:cs typeface="Arial"/>
              </a:rPr>
              <a:t>Communication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action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75" dirty="0">
                <a:latin typeface="Arial"/>
                <a:cs typeface="Arial"/>
              </a:rPr>
              <a:t>to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70" dirty="0">
                <a:latin typeface="Arial"/>
                <a:cs typeface="Arial"/>
              </a:rPr>
              <a:t>interrupt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chronic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absence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40" dirty="0">
                <a:latin typeface="Arial"/>
                <a:cs typeface="Arial"/>
              </a:rPr>
              <a:t>pa</a:t>
            </a:r>
            <a:r>
              <a:rPr sz="2000" spc="35" dirty="0">
                <a:latin typeface="Arial"/>
                <a:cs typeface="Arial"/>
              </a:rPr>
              <a:t>t</a:t>
            </a:r>
            <a:r>
              <a:rPr sz="2000" spc="25" dirty="0">
                <a:latin typeface="Arial"/>
                <a:cs typeface="Arial"/>
              </a:rPr>
              <a:t>terns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0" dirty="0">
                <a:latin typeface="Arial"/>
                <a:cs typeface="Arial"/>
              </a:rPr>
              <a:t>educate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students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families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spc="-70" dirty="0">
                <a:latin typeface="Arial"/>
                <a:cs typeface="Arial"/>
              </a:rPr>
              <a:t>Examples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140" dirty="0">
                <a:latin typeface="Arial"/>
                <a:cs typeface="Arial"/>
              </a:rPr>
              <a:t>of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-40" dirty="0">
                <a:latin typeface="Arial"/>
                <a:cs typeface="Arial"/>
              </a:rPr>
              <a:t>St</a:t>
            </a:r>
            <a:r>
              <a:rPr sz="4200" spc="-70" dirty="0">
                <a:latin typeface="Arial"/>
                <a:cs typeface="Arial"/>
              </a:rPr>
              <a:t>r</a:t>
            </a:r>
            <a:r>
              <a:rPr sz="4200" spc="-40" dirty="0">
                <a:latin typeface="Arial"/>
                <a:cs typeface="Arial"/>
              </a:rPr>
              <a:t>ategies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5249" y="1419933"/>
            <a:ext cx="7707630" cy="16376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79095" indent="-367030">
              <a:lnSpc>
                <a:spcPct val="100000"/>
              </a:lnSpc>
              <a:buSzPct val="75000"/>
              <a:buFont typeface="Arial"/>
              <a:buChar char="●"/>
              <a:tabLst>
                <a:tab pos="379095" algn="l"/>
              </a:tabLst>
            </a:pPr>
            <a:r>
              <a:rPr sz="2400" spc="-30" dirty="0">
                <a:latin typeface="Arial"/>
                <a:cs typeface="Arial"/>
              </a:rPr>
              <a:t>Data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Meetings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45" dirty="0">
                <a:latin typeface="Arial"/>
                <a:cs typeface="Arial"/>
              </a:rPr>
              <a:t>held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3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30" dirty="0">
                <a:latin typeface="Arial"/>
                <a:cs typeface="Arial"/>
              </a:rPr>
              <a:t>times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a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year</a:t>
            </a:r>
            <a:endParaRPr sz="2400">
              <a:latin typeface="Arial"/>
              <a:cs typeface="Arial"/>
            </a:endParaRPr>
          </a:p>
          <a:p>
            <a:pPr marL="379095" indent="-367030">
              <a:lnSpc>
                <a:spcPct val="100000"/>
              </a:lnSpc>
              <a:spcBef>
                <a:spcPts val="420"/>
              </a:spcBef>
              <a:buSzPct val="75000"/>
              <a:buFont typeface="Arial"/>
              <a:buChar char="●"/>
              <a:tabLst>
                <a:tab pos="379095" algn="l"/>
              </a:tabLst>
            </a:pPr>
            <a:r>
              <a:rPr sz="2400" spc="20" dirty="0">
                <a:latin typeface="Arial"/>
                <a:cs typeface="Arial"/>
              </a:rPr>
              <a:t>Protocol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100" dirty="0">
                <a:latin typeface="Arial"/>
                <a:cs typeface="Arial"/>
              </a:rPr>
              <a:t>for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20" dirty="0">
                <a:latin typeface="Arial"/>
                <a:cs typeface="Arial"/>
              </a:rPr>
              <a:t>examining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Data</a:t>
            </a:r>
            <a:endParaRPr sz="2400">
              <a:latin typeface="Arial"/>
              <a:cs typeface="Arial"/>
            </a:endParaRPr>
          </a:p>
          <a:p>
            <a:pPr marL="379095" indent="-367030">
              <a:lnSpc>
                <a:spcPct val="100000"/>
              </a:lnSpc>
              <a:spcBef>
                <a:spcPts val="420"/>
              </a:spcBef>
              <a:buSzPct val="75000"/>
              <a:buFont typeface="Arial"/>
              <a:buChar char="●"/>
              <a:tabLst>
                <a:tab pos="379095" algn="l"/>
                <a:tab pos="2249170" algn="l"/>
                <a:tab pos="2504440" algn="l"/>
              </a:tabLst>
            </a:pPr>
            <a:r>
              <a:rPr sz="2400" spc="-90" dirty="0">
                <a:latin typeface="Arial"/>
                <a:cs typeface="Arial"/>
              </a:rPr>
              <a:t>Use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of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35" dirty="0">
                <a:latin typeface="Arial"/>
                <a:cs typeface="Arial"/>
              </a:rPr>
              <a:t>LinkIt	</a:t>
            </a:r>
            <a:r>
              <a:rPr sz="2400" spc="-35" dirty="0">
                <a:latin typeface="Arial"/>
                <a:cs typeface="Arial"/>
              </a:rPr>
              <a:t>-	</a:t>
            </a:r>
            <a:r>
              <a:rPr sz="2400" spc="130" dirty="0">
                <a:latin typeface="Arial"/>
                <a:cs typeface="Arial"/>
              </a:rPr>
              <a:t>tr</a:t>
            </a:r>
            <a:r>
              <a:rPr sz="2400" spc="20" dirty="0">
                <a:latin typeface="Arial"/>
                <a:cs typeface="Arial"/>
              </a:rPr>
              <a:t>aining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45" dirty="0">
                <a:latin typeface="Arial"/>
                <a:cs typeface="Arial"/>
              </a:rPr>
              <a:t>provided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100" dirty="0">
                <a:latin typeface="Arial"/>
                <a:cs typeface="Arial"/>
              </a:rPr>
              <a:t>for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35" dirty="0">
                <a:latin typeface="Arial"/>
                <a:cs typeface="Arial"/>
              </a:rPr>
              <a:t>staff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50" dirty="0">
                <a:latin typeface="Arial"/>
                <a:cs typeface="Arial"/>
              </a:rPr>
              <a:t>on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data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use</a:t>
            </a:r>
            <a:endParaRPr sz="2400">
              <a:latin typeface="Arial"/>
              <a:cs typeface="Arial"/>
            </a:endParaRPr>
          </a:p>
          <a:p>
            <a:pPr marL="379095" indent="-367030">
              <a:lnSpc>
                <a:spcPct val="100000"/>
              </a:lnSpc>
              <a:spcBef>
                <a:spcPts val="420"/>
              </a:spcBef>
              <a:buSzPct val="75000"/>
              <a:buFont typeface="Arial"/>
              <a:buChar char="●"/>
              <a:tabLst>
                <a:tab pos="379095" algn="l"/>
              </a:tabLst>
            </a:pPr>
            <a:r>
              <a:rPr sz="2400" spc="-15" dirty="0">
                <a:latin typeface="Arial"/>
                <a:cs typeface="Arial"/>
              </a:rPr>
              <a:t>Tiered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40" dirty="0">
                <a:latin typeface="Arial"/>
                <a:cs typeface="Arial"/>
              </a:rPr>
              <a:t>interventions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100" dirty="0">
                <a:latin typeface="Arial"/>
                <a:cs typeface="Arial"/>
              </a:rPr>
              <a:t>for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20" dirty="0">
                <a:latin typeface="Arial"/>
                <a:cs typeface="Arial"/>
              </a:rPr>
              <a:t>lowest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65" dirty="0">
                <a:latin typeface="Arial"/>
                <a:cs typeface="Arial"/>
              </a:rPr>
              <a:t>performing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20" dirty="0">
                <a:latin typeface="Arial"/>
                <a:cs typeface="Arial"/>
              </a:rPr>
              <a:t>students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0292" y="1496133"/>
            <a:ext cx="2868295" cy="2882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(September, 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January, 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June)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5249" y="3096333"/>
            <a:ext cx="5450205" cy="3803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79095" indent="-367030">
              <a:lnSpc>
                <a:spcPct val="100000"/>
              </a:lnSpc>
              <a:buSzPct val="75000"/>
              <a:buFont typeface="Arial"/>
              <a:buChar char="●"/>
              <a:tabLst>
                <a:tab pos="379095" algn="l"/>
                <a:tab pos="5339080" algn="l"/>
              </a:tabLst>
            </a:pPr>
            <a:r>
              <a:rPr sz="2400" spc="-70" dirty="0">
                <a:latin typeface="Arial"/>
                <a:cs typeface="Arial"/>
              </a:rPr>
              <a:t>Review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of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Chronic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A</a:t>
            </a:r>
            <a:r>
              <a:rPr sz="2400" spc="20" dirty="0">
                <a:latin typeface="Arial"/>
                <a:cs typeface="Arial"/>
              </a:rPr>
              <a:t>t</a:t>
            </a:r>
            <a:r>
              <a:rPr sz="2400" spc="10" dirty="0">
                <a:latin typeface="Arial"/>
                <a:cs typeface="Arial"/>
              </a:rPr>
              <a:t>tendance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Data	</a:t>
            </a:r>
            <a:r>
              <a:rPr sz="2400" spc="-35" dirty="0">
                <a:latin typeface="Arial"/>
                <a:cs typeface="Arial"/>
              </a:rPr>
              <a:t>-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65048" y="3172533"/>
            <a:ext cx="2667000" cy="2882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latin typeface="Arial"/>
                <a:cs typeface="Arial"/>
              </a:rPr>
              <a:t>Google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Sheet 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25" dirty="0">
                <a:latin typeface="Arial"/>
                <a:cs typeface="Arial"/>
              </a:rPr>
              <a:t>(EWIS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0" dirty="0">
                <a:latin typeface="Arial"/>
                <a:cs typeface="Arial"/>
              </a:rPr>
              <a:t>data)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5249" y="3515433"/>
            <a:ext cx="6508750" cy="3803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79095" indent="-367030">
              <a:lnSpc>
                <a:spcPct val="100000"/>
              </a:lnSpc>
              <a:buSzPct val="75000"/>
              <a:buFont typeface="Arial"/>
              <a:buChar char="●"/>
              <a:tabLst>
                <a:tab pos="379095" algn="l"/>
              </a:tabLst>
            </a:pPr>
            <a:r>
              <a:rPr sz="2400" spc="70" dirty="0">
                <a:latin typeface="Arial"/>
                <a:cs typeface="Arial"/>
              </a:rPr>
              <a:t>Implementation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of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A</a:t>
            </a:r>
            <a:r>
              <a:rPr sz="2400" spc="20" dirty="0">
                <a:latin typeface="Arial"/>
                <a:cs typeface="Arial"/>
              </a:rPr>
              <a:t>t</a:t>
            </a:r>
            <a:r>
              <a:rPr sz="2400" spc="10" dirty="0">
                <a:latin typeface="Arial"/>
                <a:cs typeface="Arial"/>
              </a:rPr>
              <a:t>tendance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40" dirty="0">
                <a:latin typeface="Arial"/>
                <a:cs typeface="Arial"/>
              </a:rPr>
              <a:t>Interventions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401989"/>
            <a:ext cx="7692474" cy="65549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spc="-585" dirty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4200" spc="225" dirty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4200" spc="0" dirty="0">
                <a:solidFill>
                  <a:schemeClr val="bg1"/>
                </a:solidFill>
                <a:latin typeface="Arial"/>
                <a:cs typeface="Arial"/>
              </a:rPr>
              <a:t>ainings</a:t>
            </a:r>
            <a:r>
              <a:rPr sz="4200" spc="-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4200" spc="-60" dirty="0">
                <a:solidFill>
                  <a:schemeClr val="bg1"/>
                </a:solidFill>
                <a:latin typeface="Arial"/>
                <a:cs typeface="Arial"/>
              </a:rPr>
              <a:t>-</a:t>
            </a:r>
            <a:r>
              <a:rPr sz="4200" spc="-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4200" spc="114" dirty="0">
                <a:solidFill>
                  <a:schemeClr val="bg1"/>
                </a:solidFill>
                <a:latin typeface="Arial"/>
                <a:cs typeface="Arial"/>
              </a:rPr>
              <a:t>Ma</a:t>
            </a:r>
            <a:r>
              <a:rPr sz="4200" spc="80" dirty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4200" spc="245" dirty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4200" spc="-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4200" spc="0" dirty="0">
                <a:solidFill>
                  <a:schemeClr val="bg1"/>
                </a:solidFill>
                <a:latin typeface="Arial"/>
                <a:cs typeface="Arial"/>
              </a:rPr>
              <a:t>Wilson</a:t>
            </a:r>
            <a:r>
              <a:rPr sz="4200" spc="-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4200" spc="-60" dirty="0">
                <a:solidFill>
                  <a:schemeClr val="bg1"/>
                </a:solidFill>
                <a:latin typeface="Arial"/>
                <a:cs typeface="Arial"/>
              </a:rPr>
              <a:t>-</a:t>
            </a:r>
            <a:r>
              <a:rPr sz="4200" spc="-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4200" spc="65" dirty="0">
                <a:solidFill>
                  <a:schemeClr val="bg1"/>
                </a:solidFill>
                <a:latin typeface="Arial"/>
                <a:cs typeface="Arial"/>
              </a:rPr>
              <a:t>LinkIt</a:t>
            </a:r>
            <a:endParaRPr sz="4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3750"/>
              </a:lnSpc>
            </a:pPr>
            <a:r>
              <a:rPr sz="1800" spc="25" dirty="0">
                <a:latin typeface="Arial"/>
                <a:cs typeface="Arial"/>
              </a:rPr>
              <a:t>8/30/2018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-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on-site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9/11/2018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-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on-site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9/20/2018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-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web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100" dirty="0">
                <a:latin typeface="Arial"/>
                <a:cs typeface="Arial"/>
              </a:rPr>
              <a:t>tr</a:t>
            </a:r>
            <a:r>
              <a:rPr sz="1800" spc="15" dirty="0">
                <a:latin typeface="Arial"/>
                <a:cs typeface="Arial"/>
              </a:rPr>
              <a:t>aining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10/9/2018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-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on-site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1/17/2019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-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web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100" dirty="0">
                <a:latin typeface="Arial"/>
                <a:cs typeface="Arial"/>
              </a:rPr>
              <a:t>tr</a:t>
            </a:r>
            <a:r>
              <a:rPr sz="1800" spc="15" dirty="0">
                <a:latin typeface="Arial"/>
                <a:cs typeface="Arial"/>
              </a:rPr>
              <a:t>aining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2/7/2019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-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on-site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5/20/2019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-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on-site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53722" y="1647380"/>
            <a:ext cx="2628265" cy="17856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14599"/>
              </a:lnSpc>
            </a:pPr>
            <a:r>
              <a:rPr sz="1800" spc="-10" dirty="0">
                <a:latin typeface="Arial"/>
                <a:cs typeface="Arial"/>
              </a:rPr>
              <a:t>On-going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communication</a:t>
            </a:r>
            <a:r>
              <a:rPr sz="1800" spc="20" dirty="0">
                <a:latin typeface="Arial"/>
                <a:cs typeface="Arial"/>
              </a:rPr>
              <a:t> and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100" dirty="0">
                <a:latin typeface="Arial"/>
                <a:cs typeface="Arial"/>
              </a:rPr>
              <a:t>tr</a:t>
            </a:r>
            <a:r>
              <a:rPr sz="1800" spc="15" dirty="0">
                <a:latin typeface="Arial"/>
                <a:cs typeface="Arial"/>
              </a:rPr>
              <a:t>aining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50" dirty="0">
                <a:latin typeface="Arial"/>
                <a:cs typeface="Arial"/>
              </a:rPr>
              <a:t>through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email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60" dirty="0">
                <a:latin typeface="Arial"/>
                <a:cs typeface="Arial"/>
              </a:rPr>
              <a:t>with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a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50" dirty="0">
                <a:latin typeface="Arial"/>
                <a:cs typeface="Arial"/>
              </a:rPr>
              <a:t>number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60" dirty="0">
                <a:latin typeface="Arial"/>
                <a:cs typeface="Arial"/>
              </a:rPr>
              <a:t>of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LinkIt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staff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members.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0"/>
              </a:spcBef>
            </a:pPr>
            <a:endParaRPr sz="85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905" algn="ctr">
              <a:lnSpc>
                <a:spcPct val="100000"/>
              </a:lnSpc>
            </a:pPr>
            <a:r>
              <a:rPr sz="1800" b="1" spc="-165" dirty="0">
                <a:latin typeface="Arial"/>
                <a:cs typeface="Arial"/>
              </a:rPr>
              <a:t>V</a:t>
            </a:r>
            <a:r>
              <a:rPr sz="1800" b="1" spc="25" dirty="0">
                <a:latin typeface="Arial"/>
                <a:cs typeface="Arial"/>
              </a:rPr>
              <a:t>ery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spc="20" dirty="0">
                <a:latin typeface="Arial"/>
                <a:cs typeface="Arial"/>
              </a:rPr>
              <a:t>helpful!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90450" y="294263"/>
            <a:ext cx="5821045" cy="6559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spc="-45" dirty="0">
                <a:latin typeface="Arial"/>
                <a:cs typeface="Arial"/>
              </a:rPr>
              <a:t>Data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0" dirty="0">
                <a:latin typeface="Arial"/>
                <a:cs typeface="Arial"/>
              </a:rPr>
              <a:t>Meetings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0" dirty="0">
                <a:latin typeface="Arial"/>
                <a:cs typeface="Arial"/>
              </a:rPr>
              <a:t>Overview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694587"/>
            <a:ext cx="6477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71E"/>
                </a:solidFill>
                <a:latin typeface="DroidSans-Regular"/>
              </a:rPr>
              <a:t>Schedule</a:t>
            </a:r>
            <a:r>
              <a:rPr lang="en-US" dirty="0">
                <a:solidFill>
                  <a:srgbClr val="57BC8B"/>
                </a:solidFill>
                <a:latin typeface="DroidSans-Regular"/>
              </a:rPr>
              <a:t>:</a:t>
            </a:r>
          </a:p>
          <a:p>
            <a:r>
              <a:rPr lang="en-US" dirty="0">
                <a:solidFill>
                  <a:srgbClr val="000000"/>
                </a:solidFill>
                <a:latin typeface="DroidSans-Regular"/>
              </a:rPr>
              <a:t>Beginning-of-Year: September</a:t>
            </a:r>
          </a:p>
          <a:p>
            <a:r>
              <a:rPr lang="en-US" dirty="0">
                <a:solidFill>
                  <a:srgbClr val="000000"/>
                </a:solidFill>
                <a:latin typeface="DroidSans-Regular"/>
              </a:rPr>
              <a:t>Mid-Year: January</a:t>
            </a:r>
          </a:p>
          <a:p>
            <a:r>
              <a:rPr lang="en-US" dirty="0">
                <a:solidFill>
                  <a:srgbClr val="000000"/>
                </a:solidFill>
                <a:latin typeface="DroidSans-Regular"/>
              </a:rPr>
              <a:t>End-of-Year: June</a:t>
            </a:r>
          </a:p>
          <a:p>
            <a:endParaRPr lang="en-US" dirty="0">
              <a:solidFill>
                <a:srgbClr val="000000"/>
              </a:solidFill>
              <a:latin typeface="DroidSans-Regular"/>
            </a:endParaRPr>
          </a:p>
          <a:p>
            <a:r>
              <a:rPr lang="en-US" dirty="0">
                <a:solidFill>
                  <a:srgbClr val="FF671E"/>
                </a:solidFill>
                <a:latin typeface="DroidSans-Regular"/>
              </a:rPr>
              <a:t>Fall Data Meetings </a:t>
            </a:r>
            <a:r>
              <a:rPr lang="en-US" dirty="0">
                <a:solidFill>
                  <a:srgbClr val="000000"/>
                </a:solidFill>
                <a:latin typeface="DroidSans-Regular"/>
              </a:rPr>
              <a:t>– Slides</a:t>
            </a:r>
          </a:p>
          <a:p>
            <a:endParaRPr lang="en-US" dirty="0">
              <a:solidFill>
                <a:srgbClr val="000000"/>
              </a:solidFill>
              <a:latin typeface="DroidSans-Regular"/>
            </a:endParaRPr>
          </a:p>
          <a:p>
            <a:r>
              <a:rPr lang="en-US" dirty="0">
                <a:solidFill>
                  <a:srgbClr val="FF671E"/>
                </a:solidFill>
                <a:latin typeface="DroidSans-Regular"/>
              </a:rPr>
              <a:t>Data Reflection Sheet</a:t>
            </a:r>
            <a:endParaRPr lang="en-US" dirty="0"/>
          </a:p>
        </p:txBody>
      </p:sp>
      <p:sp>
        <p:nvSpPr>
          <p:cNvPr id="14" name="Title 13" hidden="1"/>
          <p:cNvSpPr>
            <a:spLocks noGrp="1"/>
          </p:cNvSpPr>
          <p:nvPr>
            <p:ph type="title"/>
          </p:nvPr>
        </p:nvSpPr>
        <p:spPr>
          <a:xfrm>
            <a:off x="384724" y="3675165"/>
            <a:ext cx="8374549" cy="655492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45" dirty="0">
                <a:latin typeface="Arial"/>
                <a:cs typeface="Arial"/>
              </a:rPr>
              <a:t>Data</a:t>
            </a:r>
            <a:r>
              <a:rPr lang="en-US" spc="-80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Meetings</a:t>
            </a:r>
            <a:r>
              <a:rPr lang="en-US" spc="-80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Overview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spc="-45" dirty="0">
                <a:latin typeface="Arial"/>
                <a:cs typeface="Arial"/>
              </a:rPr>
              <a:t>Data</a:t>
            </a:r>
            <a:r>
              <a:rPr sz="4200" spc="-80" dirty="0">
                <a:latin typeface="Arial"/>
                <a:cs typeface="Arial"/>
              </a:rPr>
              <a:t> </a:t>
            </a:r>
            <a:r>
              <a:rPr sz="4200" spc="0" dirty="0">
                <a:latin typeface="Arial"/>
                <a:cs typeface="Arial"/>
              </a:rPr>
              <a:t>Meetings</a:t>
            </a:r>
            <a:endParaRPr sz="420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594560"/>
            <a:ext cx="6400800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800" dirty="0">
              <a:latin typeface="Times New Roman" panose="02020603050405020304" pitchFamily="18" charset="0"/>
            </a:endParaRPr>
          </a:p>
          <a:p>
            <a:endParaRPr lang="en-US" sz="800" dirty="0">
              <a:latin typeface="Times New Roman" panose="02020603050405020304" pitchFamily="18" charset="0"/>
            </a:endParaRPr>
          </a:p>
          <a:p>
            <a:r>
              <a:rPr lang="en-US" dirty="0">
                <a:latin typeface="Arial" panose="020B0604020202020204" pitchFamily="34" charset="0"/>
                <a:hlinkClick r:id="rId2"/>
              </a:rPr>
              <a:t>EWIS Data</a:t>
            </a:r>
          </a:p>
          <a:p>
            <a:endParaRPr lang="en-US" sz="300" dirty="0"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FF671E"/>
                </a:solidFill>
                <a:latin typeface="Arial" panose="020B0604020202020204" pitchFamily="34" charset="0"/>
                <a:hlinkClick r:id="rId2"/>
              </a:rPr>
              <a:t>Grade 5 Spreadsheet Example</a:t>
            </a: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hlinkClick r:id="rId2"/>
            </a:endParaRPr>
          </a:p>
          <a:p>
            <a:endParaRPr lang="en-US" sz="600" dirty="0">
              <a:latin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</a:rPr>
              <a:t>Agenda Examples</a:t>
            </a:r>
          </a:p>
          <a:p>
            <a:endParaRPr lang="en-US" sz="300" dirty="0"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FF671E"/>
                </a:solidFill>
                <a:latin typeface="Arial" panose="020B0604020202020204" pitchFamily="34" charset="0"/>
                <a:hlinkClick r:id="rId3"/>
              </a:rPr>
              <a:t>Grade 5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hlinkClick r:id="rId3"/>
            </a:endParaRPr>
          </a:p>
          <a:p>
            <a:endParaRPr lang="en-US" sz="300" dirty="0"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FF671E"/>
                </a:solidFill>
                <a:latin typeface="Arial" panose="020B0604020202020204" pitchFamily="34" charset="0"/>
                <a:hlinkClick r:id="rId4"/>
              </a:rPr>
              <a:t>Grade 7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hlinkClick r:id="rId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DESE-231-52336</_dlc_DocId>
    <_dlc_DocIdUrl xmlns="733efe1c-5bbe-4968-87dc-d400e65c879f">
      <Url>https://sharepoint.doemass.org/ese/webteam/cps/_layouts/DocIdRedir.aspx?ID=DESE-231-52336</Url>
      <Description>DESE-231-52336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71CE4A-27E6-4891-93B0-EA40157E9F4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D2E73EB-3143-4922-A76E-1F06DBAFF8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20B75F-E197-4AB2-B471-772ABCB2F6EB}">
  <ds:schemaRefs>
    <ds:schemaRef ds:uri="http://schemas.microsoft.com/office/2006/documentManagement/types"/>
    <ds:schemaRef ds:uri="0a4e05da-b9bc-4326-ad73-01ef31b95567"/>
    <ds:schemaRef ds:uri="http://purl.org/dc/elements/1.1/"/>
    <ds:schemaRef ds:uri="http://schemas.microsoft.com/office/2006/metadata/properties"/>
    <ds:schemaRef ds:uri="733efe1c-5bbe-4968-87dc-d400e65c879f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9FCEBEE7-D813-4AC2-B69B-9DDBB70A45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432</Words>
  <Application>Microsoft Office PowerPoint</Application>
  <PresentationFormat>On-screen Show (16:9)</PresentationFormat>
  <Paragraphs>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DroidSans-Regular</vt:lpstr>
      <vt:lpstr>Times New Roman</vt:lpstr>
      <vt:lpstr>Office Theme</vt:lpstr>
      <vt:lpstr>Data Enhanced Grant</vt:lpstr>
      <vt:lpstr>Overview of Project</vt:lpstr>
      <vt:lpstr>EWIS Strategies</vt:lpstr>
      <vt:lpstr>Two Focus Areas - Math</vt:lpstr>
      <vt:lpstr>Two Focus Areas - Attendance</vt:lpstr>
      <vt:lpstr>Examples of Strategies</vt:lpstr>
      <vt:lpstr>Trainings - Matt Wilson - LinkIt</vt:lpstr>
      <vt:lpstr>Data Meetings Overview</vt:lpstr>
      <vt:lpstr>Data Meetings</vt:lpstr>
      <vt:lpstr>Grade 8 Data Stored in the Linkit Dashboard in Dashboard </vt:lpstr>
      <vt:lpstr>Attendance Review Data</vt:lpstr>
      <vt:lpstr>Tier 2 and Tier 3 Attendance Strategies 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Beverly Data Showcase Project: Data Enhanced Grant</dc:title>
  <dc:creator>DESE</dc:creator>
  <cp:lastModifiedBy>Zou, Dong (EOE)</cp:lastModifiedBy>
  <cp:revision>6</cp:revision>
  <dcterms:created xsi:type="dcterms:W3CDTF">2019-06-13T07:31:45Z</dcterms:created>
  <dcterms:modified xsi:type="dcterms:W3CDTF">2019-06-20T20:50:38Z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Jun 20 2019</vt:lpwstr>
  </property>
</Properties>
</file>