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5"/>
  </p:sldMasterIdLst>
  <p:notesMasterIdLst>
    <p:notesMasterId r:id="rId23"/>
  </p:notesMasterIdLst>
  <p:sldIdLst>
    <p:sldId id="256" r:id="rId6"/>
    <p:sldId id="318" r:id="rId7"/>
    <p:sldId id="302" r:id="rId8"/>
    <p:sldId id="310" r:id="rId9"/>
    <p:sldId id="312" r:id="rId10"/>
    <p:sldId id="324" r:id="rId11"/>
    <p:sldId id="326" r:id="rId12"/>
    <p:sldId id="327" r:id="rId13"/>
    <p:sldId id="325" r:id="rId14"/>
    <p:sldId id="330" r:id="rId15"/>
    <p:sldId id="331" r:id="rId16"/>
    <p:sldId id="335" r:id="rId17"/>
    <p:sldId id="328" r:id="rId18"/>
    <p:sldId id="332" r:id="rId19"/>
    <p:sldId id="334" r:id="rId20"/>
    <p:sldId id="340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37"/>
    <a:srgbClr val="FFE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B2DF3-FFD7-F841-A5EC-6EC4DD879DD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98F81-2C3B-1F40-AD4A-BE91E5BF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4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7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3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3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6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8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1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0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7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2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7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A5C4-8DDA-5640-B5F4-F9C7F5E9CA2A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E7E46-9C8A-704D-A92D-E399C157F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XnWNKOmIvg2fFSbQbyL2H98OIMZNUtD40IDbBziieFs/edi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ngY0Tien4TgRplEnqskoPGyhgBphSMAvOlyLUFaHLJk/edit#gid=10785767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a/psbma.org/forms/d/1h8GPKZxif8XkqEgMTW7rWDMRFmEp9utThNXDUChahIU/edit?usp=drive_we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4601"/>
            <a:ext cx="8950476" cy="218584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Developing and Utilizing Early Warning Data Systems in Secondary Schools</a:t>
            </a:r>
            <a:b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9775"/>
            <a:ext cx="6400800" cy="1752600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Matthew R. DuBois,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Ph.D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NCSP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 Schools of Brookline</a:t>
            </a:r>
          </a:p>
        </p:txBody>
      </p:sp>
      <p:sp>
        <p:nvSpPr>
          <p:cNvPr id="6" name="Rectangle 5" descr="developing and utilizing Early Warning Data Systems in Secondary Schools&#10;&#10;Matther R Dubois&#10;Public Schools of Brookline"/>
          <p:cNvSpPr/>
          <p:nvPr/>
        </p:nvSpPr>
        <p:spPr>
          <a:xfrm>
            <a:off x="254000" y="397787"/>
            <a:ext cx="8574425" cy="6106481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38100" cmpd="sng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6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09" y="1600200"/>
            <a:ext cx="8768824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School Year 2018-2019</a:t>
            </a:r>
          </a:p>
          <a:p>
            <a:pPr lvl="1"/>
            <a:r>
              <a:rPr lang="en-US" dirty="0"/>
              <a:t>Weekly hour-long meetings to:</a:t>
            </a:r>
          </a:p>
          <a:p>
            <a:pPr lvl="2"/>
            <a:r>
              <a:rPr lang="en-US" sz="2800" dirty="0"/>
              <a:t>Review EWIS Data</a:t>
            </a:r>
          </a:p>
          <a:p>
            <a:pPr lvl="2"/>
            <a:r>
              <a:rPr lang="en-US" sz="2800" dirty="0"/>
              <a:t>Email teams when students cross threshold (and begin problem solving process)</a:t>
            </a:r>
          </a:p>
          <a:p>
            <a:pPr lvl="2"/>
            <a:r>
              <a:rPr lang="en-US" sz="2800" dirty="0"/>
              <a:t>Plan for presenting data to key stakeholders</a:t>
            </a:r>
          </a:p>
          <a:p>
            <a:pPr lvl="2"/>
            <a:r>
              <a:rPr lang="en-US" sz="2800" dirty="0"/>
              <a:t>Prepare student surveys </a:t>
            </a:r>
          </a:p>
          <a:p>
            <a:pPr lvl="2"/>
            <a:r>
              <a:rPr lang="en-US" sz="2800" dirty="0"/>
              <a:t>Develop additional supports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9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EWDT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81" y="1143000"/>
            <a:ext cx="8931192" cy="5503907"/>
          </a:xfrm>
        </p:spPr>
        <p:txBody>
          <a:bodyPr>
            <a:normAutofit/>
          </a:bodyPr>
          <a:lstStyle/>
          <a:p>
            <a:r>
              <a:rPr lang="en-US" dirty="0"/>
              <a:t>Threshold emails are sent when:</a:t>
            </a:r>
          </a:p>
          <a:p>
            <a:pPr lvl="1"/>
            <a:r>
              <a:rPr lang="en-US" dirty="0"/>
              <a:t>Student has 4</a:t>
            </a:r>
            <a:r>
              <a:rPr lang="en-US" baseline="30000" dirty="0"/>
              <a:t>th</a:t>
            </a:r>
            <a:r>
              <a:rPr lang="en-US" dirty="0"/>
              <a:t> absence in a class in a quarter (and again after 6</a:t>
            </a:r>
            <a:r>
              <a:rPr lang="en-US" baseline="30000" dirty="0"/>
              <a:t>th</a:t>
            </a:r>
            <a:r>
              <a:rPr lang="en-US" dirty="0"/>
              <a:t> absence)</a:t>
            </a:r>
          </a:p>
          <a:p>
            <a:pPr lvl="1"/>
            <a:r>
              <a:rPr lang="en-US" dirty="0"/>
              <a:t>Student earns 2</a:t>
            </a:r>
            <a:r>
              <a:rPr lang="en-US" baseline="30000" dirty="0"/>
              <a:t>nd</a:t>
            </a:r>
            <a:r>
              <a:rPr lang="en-US" dirty="0"/>
              <a:t> grade of D+ or lower on a report (and again after 3</a:t>
            </a:r>
            <a:r>
              <a:rPr lang="en-US" baseline="30000" dirty="0"/>
              <a:t>rd</a:t>
            </a:r>
            <a:r>
              <a:rPr lang="en-US" dirty="0"/>
              <a:t> occasion).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Email is sent to student’s entire team</a:t>
            </a:r>
          </a:p>
          <a:p>
            <a:pPr lvl="1"/>
            <a:r>
              <a:rPr lang="en-US" dirty="0"/>
              <a:t>Approximately a 50% response rate from teachers.</a:t>
            </a:r>
          </a:p>
          <a:p>
            <a:pPr lvl="1"/>
            <a:r>
              <a:rPr lang="en-US" dirty="0"/>
              <a:t>Helpful for problem definition and understanding.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7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628" y="1600200"/>
            <a:ext cx="8850122" cy="4525963"/>
          </a:xfrm>
        </p:spPr>
        <p:txBody>
          <a:bodyPr>
            <a:normAutofit/>
          </a:bodyPr>
          <a:lstStyle/>
          <a:p>
            <a:r>
              <a:rPr lang="en-US" sz="2800" dirty="0"/>
              <a:t>After better understanding the problem, teachers and staff are directed to attempt other classroom-based, teacher-driven interventions.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More significant and complex challenges result in a referral to our Child Study Team.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5682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675" y="1600200"/>
            <a:ext cx="8769051" cy="4525963"/>
          </a:xfrm>
        </p:spPr>
        <p:txBody>
          <a:bodyPr/>
          <a:lstStyle/>
          <a:p>
            <a:r>
              <a:rPr lang="en-US" dirty="0"/>
              <a:t>To share our work and begin shaping a culture around data we:</a:t>
            </a:r>
          </a:p>
          <a:p>
            <a:pPr lvl="1"/>
            <a:r>
              <a:rPr lang="en-US" dirty="0"/>
              <a:t>Created a summary of BHS EWIS “paper” for faculty</a:t>
            </a:r>
          </a:p>
          <a:p>
            <a:pPr lvl="1"/>
            <a:r>
              <a:rPr lang="en-US" dirty="0"/>
              <a:t>Hosted “Data Walkthroughs” and presented at department meetings. </a:t>
            </a:r>
          </a:p>
          <a:p>
            <a:pPr lvl="1"/>
            <a:r>
              <a:rPr lang="en-US" dirty="0"/>
              <a:t>Presented EWIS data to Dean’s Team each month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5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29" y="274638"/>
            <a:ext cx="889065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5: Using Data to Drive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629" y="1600200"/>
            <a:ext cx="8796074" cy="50872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“Lunch Lounge”</a:t>
            </a:r>
          </a:p>
          <a:p>
            <a:pPr lvl="1"/>
            <a:r>
              <a:rPr lang="en-US" dirty="0"/>
              <a:t>10% of 9</a:t>
            </a:r>
            <a:r>
              <a:rPr lang="en-US" baseline="30000" dirty="0"/>
              <a:t>th</a:t>
            </a:r>
            <a:r>
              <a:rPr lang="en-US" dirty="0"/>
              <a:t> graders reported to not having a close friend in 8</a:t>
            </a:r>
            <a:r>
              <a:rPr lang="en-US" baseline="30000" dirty="0"/>
              <a:t>th</a:t>
            </a:r>
            <a:r>
              <a:rPr lang="en-US" dirty="0"/>
              <a:t> grade.</a:t>
            </a:r>
          </a:p>
          <a:p>
            <a:pPr lvl="1"/>
            <a:r>
              <a:rPr lang="en-US" dirty="0"/>
              <a:t>Eating lunch in cafeteria was frequently described when students were asked, “What are you worried about in 9</a:t>
            </a:r>
            <a:r>
              <a:rPr lang="en-US" baseline="30000" dirty="0"/>
              <a:t>th</a:t>
            </a:r>
            <a:r>
              <a:rPr lang="en-US" dirty="0"/>
              <a:t> grade.”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Safe place/Safe Person</a:t>
            </a:r>
          </a:p>
          <a:p>
            <a:pPr lvl="1"/>
            <a:r>
              <a:rPr lang="en-US" dirty="0"/>
              <a:t>Guidance counselors, Deans, and/or Social Workers met with every 9</a:t>
            </a:r>
            <a:r>
              <a:rPr lang="en-US" baseline="30000" dirty="0"/>
              <a:t>th</a:t>
            </a:r>
            <a:r>
              <a:rPr lang="en-US" dirty="0"/>
              <a:t> grader who reported that they did not have a safe person in 8</a:t>
            </a:r>
            <a:r>
              <a:rPr lang="en-US" baseline="30000" dirty="0"/>
              <a:t>th</a:t>
            </a:r>
            <a:r>
              <a:rPr lang="en-US" dirty="0"/>
              <a:t> grade (40 students) and/or after 1</a:t>
            </a:r>
            <a:r>
              <a:rPr lang="en-US" baseline="30000" dirty="0"/>
              <a:t>st</a:t>
            </a:r>
            <a:r>
              <a:rPr lang="en-US" dirty="0"/>
              <a:t> quarter (130 students).</a:t>
            </a:r>
          </a:p>
        </p:txBody>
      </p:sp>
    </p:spTree>
    <p:extLst>
      <p:ext uri="{BB962C8B-B14F-4D97-AF65-F5344CB8AC3E}">
        <p14:creationId xmlns:p14="http://schemas.microsoft.com/office/powerpoint/2010/main" val="257518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Driven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40" y="1600200"/>
            <a:ext cx="8755540" cy="5073727"/>
          </a:xfrm>
        </p:spPr>
        <p:txBody>
          <a:bodyPr>
            <a:normAutofit/>
          </a:bodyPr>
          <a:lstStyle/>
          <a:p>
            <a:r>
              <a:rPr lang="en-US" sz="2800" dirty="0"/>
              <a:t>Guidance counselors or a social worker met with all students who endorsed symptoms of depression (and did not already have access to on-going treatment; 32 students).</a:t>
            </a:r>
          </a:p>
          <a:p>
            <a:pPr lvl="1"/>
            <a:r>
              <a:rPr lang="en-US" dirty="0"/>
              <a:t>Family provided contact information for community mental health center after initial screen. </a:t>
            </a:r>
          </a:p>
          <a:p>
            <a:endParaRPr lang="en-US" sz="2800" dirty="0"/>
          </a:p>
          <a:p>
            <a:pPr marL="457200" lvl="1" indent="-457200">
              <a:buFont typeface="Arial"/>
              <a:buChar char="•"/>
            </a:pPr>
            <a:r>
              <a:rPr lang="en-US" dirty="0"/>
              <a:t>Focus on Building Relationships</a:t>
            </a:r>
          </a:p>
          <a:p>
            <a:pPr marL="857250" lvl="2" indent="-457200"/>
            <a:r>
              <a:rPr lang="en-US" sz="2800" dirty="0"/>
              <a:t>20 minutes in faculty meeting, followed up by a teacher training series (March and April)</a:t>
            </a:r>
          </a:p>
          <a:p>
            <a:pPr marL="40005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45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Impact</a:t>
            </a:r>
          </a:p>
        </p:txBody>
      </p:sp>
      <p:pic>
        <p:nvPicPr>
          <p:cNvPr id="8" name="Content Placeholder 7" descr="Snumber of grades D+ or lower and current impac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3" r="31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56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675" y="1600200"/>
            <a:ext cx="8782563" cy="508723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Currently analyzing 8</a:t>
            </a:r>
            <a:r>
              <a:rPr lang="en-US" sz="2800" baseline="30000" dirty="0">
                <a:solidFill>
                  <a:srgbClr val="000000"/>
                </a:solidFill>
              </a:rPr>
              <a:t>th</a:t>
            </a:r>
            <a:r>
              <a:rPr lang="en-US" sz="2800" dirty="0">
                <a:solidFill>
                  <a:srgbClr val="000000"/>
                </a:solidFill>
              </a:rPr>
              <a:t>-grade data to identify variables that help predict 9</a:t>
            </a:r>
            <a:r>
              <a:rPr lang="en-US" sz="2800" baseline="30000" dirty="0">
                <a:solidFill>
                  <a:srgbClr val="000000"/>
                </a:solidFill>
              </a:rPr>
              <a:t>th</a:t>
            </a:r>
            <a:r>
              <a:rPr lang="en-US" sz="2800" dirty="0">
                <a:solidFill>
                  <a:srgbClr val="000000"/>
                </a:solidFill>
              </a:rPr>
              <a:t> grade performance.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Improving transition process.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Early stages in planning to extend work into elementary schools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Improvements in Data Entry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Embedding EWDT work into Dean’s Teams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1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13"/>
            <a:ext cx="8229600" cy="731559"/>
          </a:xfrm>
        </p:spPr>
        <p:txBody>
          <a:bodyPr>
            <a:normAutofit fontScale="90000"/>
          </a:bodyPr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67" y="1025067"/>
            <a:ext cx="8840497" cy="5676114"/>
          </a:xfrm>
        </p:spPr>
        <p:txBody>
          <a:bodyPr>
            <a:noAutofit/>
          </a:bodyPr>
          <a:lstStyle/>
          <a:p>
            <a:r>
              <a:rPr lang="en-US" sz="2800" dirty="0"/>
              <a:t>Identify the attendance and class performance thresholds that predict poor performance in </a:t>
            </a:r>
            <a:r>
              <a:rPr lang="en-US" sz="2800" b="1" dirty="0"/>
              <a:t>core academic classes </a:t>
            </a:r>
            <a:r>
              <a:rPr lang="en-US" sz="2800" dirty="0"/>
              <a:t>during 9</a:t>
            </a:r>
            <a:r>
              <a:rPr lang="en-US" sz="2800" baseline="30000" dirty="0"/>
              <a:t>th</a:t>
            </a:r>
            <a:r>
              <a:rPr lang="en-US" sz="2800" dirty="0"/>
              <a:t> grade.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Create a tool that allows students to be identified, and subsequently provided support, as soon as the begin presenting with risk factors. </a:t>
            </a:r>
          </a:p>
          <a:p>
            <a:pPr marL="742950" lvl="2" indent="-342900"/>
            <a:r>
              <a:rPr lang="en-US" sz="2800" dirty="0"/>
              <a:t>Ensure that students most at need receive our most intensive supports.</a:t>
            </a:r>
          </a:p>
          <a:p>
            <a:pPr marL="400050" lvl="2" indent="0">
              <a:buNone/>
            </a:pPr>
            <a:endParaRPr lang="en-US" sz="2800" dirty="0"/>
          </a:p>
          <a:p>
            <a:r>
              <a:rPr lang="en-US" sz="2800" dirty="0"/>
              <a:t>Evaluate the effectiveness of our interventions, supports, and school-based practices (student and school level). </a:t>
            </a:r>
          </a:p>
        </p:txBody>
      </p:sp>
    </p:spTree>
    <p:extLst>
      <p:ext uri="{BB962C8B-B14F-4D97-AF65-F5344CB8AC3E}">
        <p14:creationId xmlns:p14="http://schemas.microsoft.com/office/powerpoint/2010/main" val="398622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10" y="478579"/>
            <a:ext cx="864482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1: Identifying Predictors and Creating Thresholds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63" y="2065432"/>
            <a:ext cx="8900934" cy="4666196"/>
          </a:xfrm>
        </p:spPr>
        <p:txBody>
          <a:bodyPr>
            <a:normAutofit/>
          </a:bodyPr>
          <a:lstStyle/>
          <a:p>
            <a:r>
              <a:rPr lang="en-US" dirty="0"/>
              <a:t>Analyzed two 9</a:t>
            </a:r>
            <a:r>
              <a:rPr lang="en-US" baseline="30000" dirty="0"/>
              <a:t>th</a:t>
            </a:r>
            <a:r>
              <a:rPr lang="en-US" dirty="0"/>
              <a:t>-grade cohorts (N = 1,024).</a:t>
            </a:r>
          </a:p>
          <a:p>
            <a:pPr lvl="1"/>
            <a:r>
              <a:rPr lang="en-US" dirty="0"/>
              <a:t>Focused on attendance, grades, demographics</a:t>
            </a:r>
          </a:p>
          <a:p>
            <a:pPr lvl="1"/>
            <a:r>
              <a:rPr lang="en-US" b="1" dirty="0"/>
              <a:t>Outcome variable</a:t>
            </a:r>
            <a:r>
              <a:rPr lang="en-US" dirty="0"/>
              <a:t>: performance in core academic areas (Math, Science, History, English) </a:t>
            </a:r>
          </a:p>
          <a:p>
            <a:pPr lvl="2"/>
            <a:r>
              <a:rPr lang="en-US" dirty="0"/>
              <a:t>Dichotomized as earning a D+ or lower or a C- or higher.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7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and class performance</a:t>
            </a:r>
          </a:p>
        </p:txBody>
      </p:sp>
      <p:pic>
        <p:nvPicPr>
          <p:cNvPr id="4" name="Content Placeholder 3" descr="3 or fewer absences in a quarter low rik&#10;4 or 5 absences in a quarter medium risk&#10;6 or mor absence in a quarter high risk&#10;&#10;0 or 1 grade of D+ low risk&#10;2 grades of d+  medium risk&#10;3 or more grade of d+ high risk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3" r="-1103"/>
          <a:stretch/>
        </p:blipFill>
        <p:spPr>
          <a:xfrm>
            <a:off x="457200" y="1090863"/>
            <a:ext cx="8061158" cy="5229726"/>
          </a:xfrm>
        </p:spPr>
      </p:pic>
    </p:spTree>
    <p:extLst>
      <p:ext uri="{BB962C8B-B14F-4D97-AF65-F5344CB8AC3E}">
        <p14:creationId xmlns:p14="http://schemas.microsoft.com/office/powerpoint/2010/main" val="241779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22" y="1600200"/>
            <a:ext cx="8487578" cy="4525963"/>
          </a:xfrm>
        </p:spPr>
        <p:txBody>
          <a:bodyPr>
            <a:normAutofit/>
          </a:bodyPr>
          <a:lstStyle/>
          <a:p>
            <a:r>
              <a:rPr lang="en-US" sz="2800" dirty="0"/>
              <a:t>School Connectedness/Mental Health</a:t>
            </a:r>
          </a:p>
          <a:p>
            <a:r>
              <a:rPr lang="en-US" sz="2800" dirty="0"/>
              <a:t>Academic Self-Efficacy</a:t>
            </a:r>
          </a:p>
          <a:p>
            <a:r>
              <a:rPr lang="en-US" sz="2800" dirty="0"/>
              <a:t>Behavior/Discipline</a:t>
            </a:r>
          </a:p>
          <a:p>
            <a:r>
              <a:rPr lang="en-US" sz="2800" dirty="0"/>
              <a:t>Middle school performance (grades, attendance, MCAS)</a:t>
            </a:r>
          </a:p>
        </p:txBody>
      </p:sp>
    </p:spTree>
    <p:extLst>
      <p:ext uri="{BB962C8B-B14F-4D97-AF65-F5344CB8AC3E}">
        <p14:creationId xmlns:p14="http://schemas.microsoft.com/office/powerpoint/2010/main" val="180068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Creating the EWIS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25" y="1600200"/>
            <a:ext cx="8462675" cy="4525963"/>
          </a:xfrm>
        </p:spPr>
        <p:txBody>
          <a:bodyPr/>
          <a:lstStyle/>
          <a:p>
            <a:r>
              <a:rPr lang="en-US" dirty="0"/>
              <a:t>Currently utilizing Google Sheets </a:t>
            </a:r>
          </a:p>
          <a:p>
            <a:r>
              <a:rPr lang="en-US" dirty="0"/>
              <a:t>Updated every week (mostly manual entry)</a:t>
            </a:r>
          </a:p>
          <a:p>
            <a:r>
              <a:rPr lang="en-US" dirty="0"/>
              <a:t>Focus on usability 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3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11" y="274638"/>
            <a:ext cx="894010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3: Exploring Additional 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74" y="1600200"/>
            <a:ext cx="8475126" cy="4525963"/>
          </a:xfrm>
        </p:spPr>
        <p:txBody>
          <a:bodyPr>
            <a:normAutofit/>
          </a:bodyPr>
          <a:lstStyle/>
          <a:p>
            <a:r>
              <a:rPr lang="en-US" dirty="0"/>
              <a:t>Surveying students directly at multiple times throughout the year. </a:t>
            </a:r>
          </a:p>
          <a:p>
            <a:pPr lvl="1"/>
            <a:r>
              <a:rPr lang="en-US" dirty="0"/>
              <a:t>School connectedness/belonging</a:t>
            </a:r>
          </a:p>
          <a:p>
            <a:pPr lvl="1"/>
            <a:r>
              <a:rPr lang="en-US" dirty="0"/>
              <a:t>Mental health</a:t>
            </a:r>
          </a:p>
          <a:p>
            <a:pPr lvl="1"/>
            <a:r>
              <a:rPr lang="en-US" dirty="0"/>
              <a:t>Academic self-efficacy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0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86" y="1600200"/>
            <a:ext cx="8470614" cy="5046707"/>
          </a:xfrm>
        </p:spPr>
        <p:txBody>
          <a:bodyPr>
            <a:normAutofit/>
          </a:bodyPr>
          <a:lstStyle/>
          <a:p>
            <a:r>
              <a:rPr lang="en-US" dirty="0"/>
              <a:t>Utilized Google Forms</a:t>
            </a:r>
          </a:p>
          <a:p>
            <a:r>
              <a:rPr lang="en-US" dirty="0"/>
              <a:t>Survey students at 5 time points</a:t>
            </a:r>
          </a:p>
          <a:p>
            <a:pPr lvl="1"/>
            <a:r>
              <a:rPr lang="en-US" b="1" dirty="0"/>
              <a:t>First week of school</a:t>
            </a:r>
          </a:p>
          <a:p>
            <a:pPr lvl="1"/>
            <a:r>
              <a:rPr lang="en-US" dirty="0"/>
              <a:t>End of 1</a:t>
            </a:r>
            <a:r>
              <a:rPr lang="en-US" baseline="30000" dirty="0"/>
              <a:t>st</a:t>
            </a:r>
            <a:r>
              <a:rPr lang="en-US" dirty="0"/>
              <a:t> quarter</a:t>
            </a:r>
          </a:p>
          <a:p>
            <a:pPr lvl="1"/>
            <a:r>
              <a:rPr lang="en-US" dirty="0"/>
              <a:t>End of 2</a:t>
            </a:r>
            <a:r>
              <a:rPr lang="en-US" baseline="30000" dirty="0"/>
              <a:t>nd</a:t>
            </a:r>
            <a:r>
              <a:rPr lang="en-US" dirty="0"/>
              <a:t> quarter</a:t>
            </a:r>
          </a:p>
          <a:p>
            <a:pPr lvl="1"/>
            <a:r>
              <a:rPr lang="en-US" dirty="0"/>
              <a:t>End of 3</a:t>
            </a:r>
            <a:r>
              <a:rPr lang="en-US" baseline="30000" dirty="0"/>
              <a:t>rd</a:t>
            </a:r>
            <a:r>
              <a:rPr lang="en-US" dirty="0"/>
              <a:t> quarter</a:t>
            </a:r>
          </a:p>
          <a:p>
            <a:pPr lvl="1"/>
            <a:r>
              <a:rPr lang="en-US" b="1" dirty="0"/>
              <a:t>End of school year</a:t>
            </a:r>
          </a:p>
          <a:p>
            <a:pPr marL="457200" lvl="1" indent="0">
              <a:buNone/>
            </a:pPr>
            <a:endParaRPr lang="en-US" dirty="0">
              <a:hlinkClick r:id="rId2"/>
            </a:endParaRPr>
          </a:p>
          <a:p>
            <a:pPr marL="457200" lvl="1" indent="0">
              <a:buNone/>
            </a:pP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8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Making the Data Actionable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675" y="1600200"/>
            <a:ext cx="883661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Creation of an Early Warning Data Team (EWDT)</a:t>
            </a:r>
          </a:p>
          <a:p>
            <a:pPr lvl="1"/>
            <a:r>
              <a:rPr lang="en-US" dirty="0"/>
              <a:t>Psychologist</a:t>
            </a:r>
          </a:p>
          <a:p>
            <a:pPr lvl="1"/>
            <a:r>
              <a:rPr lang="en-US" dirty="0"/>
              <a:t>Director of Special Education </a:t>
            </a:r>
          </a:p>
          <a:p>
            <a:pPr lvl="1"/>
            <a:r>
              <a:rPr lang="en-US" dirty="0"/>
              <a:t>Director of Guidance and Social Work</a:t>
            </a:r>
          </a:p>
          <a:p>
            <a:pPr lvl="1"/>
            <a:r>
              <a:rPr lang="en-US" dirty="0"/>
              <a:t>Two general education teachers (including head of Advisory)</a:t>
            </a:r>
          </a:p>
          <a:p>
            <a:pPr lvl="1"/>
            <a:r>
              <a:rPr lang="en-US" dirty="0"/>
              <a:t>A special education teacher</a:t>
            </a:r>
          </a:p>
          <a:p>
            <a:pPr lvl="1"/>
            <a:r>
              <a:rPr lang="en-US" dirty="0"/>
              <a:t>BCBA</a:t>
            </a:r>
          </a:p>
          <a:p>
            <a:pPr lvl="1"/>
            <a:r>
              <a:rPr lang="en-US" dirty="0"/>
              <a:t>Associate Dean</a:t>
            </a:r>
          </a:p>
          <a:p>
            <a:pPr lvl="1"/>
            <a:r>
              <a:rPr lang="en-US" dirty="0"/>
              <a:t>Guidance Counselor</a:t>
            </a:r>
          </a:p>
          <a:p>
            <a:pPr lvl="1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grade social worker</a:t>
            </a:r>
          </a:p>
        </p:txBody>
      </p:sp>
    </p:spTree>
    <p:extLst>
      <p:ext uri="{BB962C8B-B14F-4D97-AF65-F5344CB8AC3E}">
        <p14:creationId xmlns:p14="http://schemas.microsoft.com/office/powerpoint/2010/main" val="348915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DESE-231-52343</_dlc_DocId>
    <_dlc_DocIdUrl xmlns="733efe1c-5bbe-4968-87dc-d400e65c879f">
      <Url>https://sharepoint.doemass.org/ese/webteam/cps/_layouts/DocIdRedir.aspx?ID=DESE-231-52343</Url>
      <Description>DESE-231-52343</Description>
    </_dlc_DocIdUrl>
  </documentManagement>
</p:properties>
</file>

<file path=customXml/itemProps1.xml><?xml version="1.0" encoding="utf-8"?>
<ds:datastoreItem xmlns:ds="http://schemas.openxmlformats.org/officeDocument/2006/customXml" ds:itemID="{22E9A1F3-B089-43DD-9520-9DE76866A8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5AACEE-7462-40BF-A91E-38E10EA10E1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7A863AA-F338-49CC-8EEB-061FE2E45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3AE107E-83B8-48E0-88D0-8B405541C694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2207113</TotalTime>
  <Words>701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Developing and Utilizing Early Warning Data Systems in Secondary Schools </vt:lpstr>
      <vt:lpstr>Goals</vt:lpstr>
      <vt:lpstr>Step 1: Identifying Predictors and Creating Thresholds</vt:lpstr>
      <vt:lpstr>Attendance and class performance</vt:lpstr>
      <vt:lpstr>Other Variables</vt:lpstr>
      <vt:lpstr>Step 2: Creating the EWIS Platform</vt:lpstr>
      <vt:lpstr>Step 3: Exploring Additional Risk Factors</vt:lpstr>
      <vt:lpstr>Student Survey</vt:lpstr>
      <vt:lpstr>Step 4: Making the Data Actionable</vt:lpstr>
      <vt:lpstr>EWDT</vt:lpstr>
      <vt:lpstr>EWDT</vt:lpstr>
      <vt:lpstr>EWDT</vt:lpstr>
      <vt:lpstr>EWDT</vt:lpstr>
      <vt:lpstr>Step 5: Using Data to Drive Intervention</vt:lpstr>
      <vt:lpstr>Data Driven Intervention</vt:lpstr>
      <vt:lpstr>Current Impact</vt:lpstr>
      <vt:lpstr>Next Steps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Brookline Data Showcase Project: Developing and Utilizing Early Warning Data Systems in Secondary Schools</dc:title>
  <dc:creator>DESE</dc:creator>
  <cp:lastModifiedBy>Zou, Dong (EOE)</cp:lastModifiedBy>
  <cp:revision>132</cp:revision>
  <dcterms:created xsi:type="dcterms:W3CDTF">2019-01-15T21:07:43Z</dcterms:created>
  <dcterms:modified xsi:type="dcterms:W3CDTF">2019-06-20T20:19:57Z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2019</vt:lpwstr>
  </property>
</Properties>
</file>