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</p:sldIdLst>
  <p:sldSz cx="20104100" cy="15087600"/>
  <p:notesSz cx="201041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51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7156"/>
            <a:ext cx="17088485" cy="31683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9056"/>
            <a:ext cx="14072869" cy="3771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470148"/>
            <a:ext cx="8745283" cy="995781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470148"/>
            <a:ext cx="8745283" cy="995781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3926697"/>
          </a:xfrm>
          <a:custGeom>
            <a:avLst/>
            <a:gdLst/>
            <a:ahLst/>
            <a:cxnLst/>
            <a:rect l="l" t="t" r="r" b="b"/>
            <a:pathLst>
              <a:path w="20104100" h="13926697">
                <a:moveTo>
                  <a:pt x="0" y="0"/>
                </a:moveTo>
                <a:lnTo>
                  <a:pt x="20104100" y="0"/>
                </a:lnTo>
                <a:lnTo>
                  <a:pt x="20104100" y="13926697"/>
                </a:lnTo>
                <a:lnTo>
                  <a:pt x="0" y="139266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4067425"/>
            <a:ext cx="20104100" cy="5444"/>
          </a:xfrm>
          <a:custGeom>
            <a:avLst/>
            <a:gdLst/>
            <a:ahLst/>
            <a:cxnLst/>
            <a:rect l="l" t="t" r="r" b="b"/>
            <a:pathLst>
              <a:path w="20104100" h="5444">
                <a:moveTo>
                  <a:pt x="0" y="0"/>
                </a:moveTo>
                <a:lnTo>
                  <a:pt x="20104100" y="0"/>
                </a:lnTo>
                <a:lnTo>
                  <a:pt x="20104100" y="5444"/>
                </a:lnTo>
                <a:lnTo>
                  <a:pt x="0" y="54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238" y="14072869"/>
            <a:ext cx="20098861" cy="1005204"/>
          </a:xfrm>
          <a:custGeom>
            <a:avLst/>
            <a:gdLst/>
            <a:ahLst/>
            <a:cxnLst/>
            <a:rect l="l" t="t" r="r" b="b"/>
            <a:pathLst>
              <a:path w="20098861" h="1005204">
                <a:moveTo>
                  <a:pt x="0" y="0"/>
                </a:moveTo>
                <a:lnTo>
                  <a:pt x="20098861" y="0"/>
                </a:lnTo>
                <a:lnTo>
                  <a:pt x="20098861" y="1005204"/>
                </a:lnTo>
                <a:lnTo>
                  <a:pt x="0" y="1005204"/>
                </a:lnTo>
                <a:lnTo>
                  <a:pt x="0" y="0"/>
                </a:lnTo>
              </a:path>
            </a:pathLst>
          </a:custGeom>
          <a:solidFill>
            <a:srgbClr val="9B2D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2921" y="275387"/>
            <a:ext cx="19474748" cy="2167693"/>
          </a:xfrm>
          <a:custGeom>
            <a:avLst/>
            <a:gdLst/>
            <a:ahLst/>
            <a:cxnLst/>
            <a:rect l="l" t="t" r="r" b="b"/>
            <a:pathLst>
              <a:path w="19474748" h="2167693">
                <a:moveTo>
                  <a:pt x="0" y="0"/>
                </a:moveTo>
                <a:lnTo>
                  <a:pt x="19474748" y="0"/>
                </a:lnTo>
                <a:lnTo>
                  <a:pt x="19474748" y="2167693"/>
                </a:lnTo>
                <a:lnTo>
                  <a:pt x="0" y="21676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17445" y="287850"/>
            <a:ext cx="8069208" cy="1547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70148"/>
            <a:ext cx="18093689" cy="995781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031468"/>
            <a:ext cx="6433311" cy="7543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031468"/>
            <a:ext cx="4623943" cy="7543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4031468"/>
            <a:ext cx="4623943" cy="7543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40410">
              <a:lnSpc>
                <a:spcPct val="100800"/>
              </a:lnSpc>
            </a:pPr>
            <a:r>
              <a:rPr sz="5000" b="1" i="1" spc="-85" dirty="0">
                <a:solidFill>
                  <a:schemeClr val="bg1"/>
                </a:solidFill>
                <a:latin typeface="Arial"/>
                <a:cs typeface="Arial"/>
              </a:rPr>
              <a:t>Westﬁeld</a:t>
            </a:r>
            <a:r>
              <a:rPr sz="5000" b="1" i="1" spc="-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5000" b="1" i="1" spc="135" dirty="0">
                <a:solidFill>
                  <a:schemeClr val="bg1"/>
                </a:solidFill>
                <a:latin typeface="Arial"/>
                <a:cs typeface="Arial"/>
              </a:rPr>
              <a:t>High</a:t>
            </a:r>
            <a:r>
              <a:rPr sz="5000" b="1" i="1" spc="-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5000" b="1" i="1" spc="-170" dirty="0">
                <a:solidFill>
                  <a:schemeClr val="bg1"/>
                </a:solidFill>
                <a:latin typeface="Arial"/>
                <a:cs typeface="Arial"/>
              </a:rPr>
              <a:t>School</a:t>
            </a:r>
            <a:r>
              <a:rPr sz="5000" b="1" i="1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5000" b="1" i="1" spc="105" dirty="0">
                <a:solidFill>
                  <a:schemeClr val="bg1"/>
                </a:solidFill>
                <a:latin typeface="Arial"/>
                <a:cs typeface="Arial"/>
              </a:rPr>
              <a:t>Data</a:t>
            </a:r>
            <a:r>
              <a:rPr sz="5000" b="1" i="1" spc="-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5000" b="1" i="1" spc="0" dirty="0">
                <a:solidFill>
                  <a:schemeClr val="bg1"/>
                </a:solidFill>
                <a:latin typeface="Arial"/>
                <a:cs typeface="Arial"/>
              </a:rPr>
              <a:t>Enhancement</a:t>
            </a:r>
            <a:r>
              <a:rPr sz="5000" b="1" i="1" spc="-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5000" b="1" i="1" spc="-75" dirty="0">
                <a:solidFill>
                  <a:schemeClr val="bg1"/>
                </a:solidFill>
                <a:latin typeface="Arial"/>
                <a:cs typeface="Arial"/>
              </a:rPr>
              <a:t>Project</a:t>
            </a:r>
            <a:endParaRPr sz="5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0180" y="1840224"/>
            <a:ext cx="7621270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7940">
              <a:lnSpc>
                <a:spcPct val="101800"/>
              </a:lnSpc>
            </a:pPr>
            <a:r>
              <a:rPr sz="1800" b="1" i="1" spc="20" dirty="0">
                <a:solidFill>
                  <a:schemeClr val="bg1"/>
                </a:solidFill>
                <a:latin typeface="Arial"/>
                <a:cs typeface="Arial"/>
              </a:rPr>
              <a:t>Ena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bg1"/>
                </a:solidFill>
                <a:latin typeface="Arial"/>
                <a:cs typeface="Arial"/>
              </a:rPr>
              <a:t>Arel,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-125" dirty="0">
                <a:solidFill>
                  <a:schemeClr val="bg1"/>
                </a:solidFill>
                <a:latin typeface="Arial"/>
                <a:cs typeface="Arial"/>
              </a:rPr>
              <a:t>Jen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65" dirty="0">
                <a:solidFill>
                  <a:schemeClr val="bg1"/>
                </a:solidFill>
                <a:latin typeface="Arial"/>
                <a:cs typeface="Arial"/>
              </a:rPr>
              <a:t>Hall-Cotto,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0" dirty="0">
                <a:solidFill>
                  <a:schemeClr val="bg1"/>
                </a:solidFill>
                <a:latin typeface="Arial"/>
                <a:cs typeface="Arial"/>
              </a:rPr>
              <a:t>Ann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50" dirty="0">
                <a:solidFill>
                  <a:schemeClr val="bg1"/>
                </a:solidFill>
                <a:latin typeface="Arial"/>
                <a:cs typeface="Arial"/>
              </a:rPr>
              <a:t>Farnham,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10" dirty="0">
                <a:solidFill>
                  <a:schemeClr val="bg1"/>
                </a:solidFill>
                <a:latin typeface="Arial"/>
                <a:cs typeface="Arial"/>
              </a:rPr>
              <a:t>Andrew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-100" dirty="0">
                <a:solidFill>
                  <a:schemeClr val="bg1"/>
                </a:solidFill>
                <a:latin typeface="Arial"/>
                <a:cs typeface="Arial"/>
              </a:rPr>
              <a:t>Joseph,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80" dirty="0">
                <a:solidFill>
                  <a:schemeClr val="bg1"/>
                </a:solidFill>
                <a:latin typeface="Arial"/>
                <a:cs typeface="Arial"/>
              </a:rPr>
              <a:t>Mary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0" dirty="0">
                <a:solidFill>
                  <a:schemeClr val="bg1"/>
                </a:solidFill>
                <a:latin typeface="Arial"/>
                <a:cs typeface="Arial"/>
              </a:rPr>
              <a:t>Keane, </a:t>
            </a:r>
            <a:r>
              <a:rPr sz="1800" b="1" i="1" spc="25" dirty="0">
                <a:solidFill>
                  <a:schemeClr val="bg1"/>
                </a:solidFill>
                <a:latin typeface="Arial"/>
                <a:cs typeface="Arial"/>
              </a:rPr>
              <a:t>Erika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25" dirty="0">
                <a:solidFill>
                  <a:schemeClr val="bg1"/>
                </a:solidFill>
                <a:latin typeface="Arial"/>
                <a:cs typeface="Arial"/>
              </a:rPr>
              <a:t>Masciadrelli,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bg1"/>
                </a:solidFill>
                <a:latin typeface="Arial"/>
                <a:cs typeface="Arial"/>
              </a:rPr>
              <a:t>Christal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16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1800" b="1" i="1" spc="110" dirty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sz="1800" b="1" i="1" spc="5" dirty="0">
                <a:solidFill>
                  <a:schemeClr val="bg1"/>
                </a:solidFill>
                <a:latin typeface="Arial"/>
                <a:cs typeface="Arial"/>
              </a:rPr>
              <a:t>rphy,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5" dirty="0">
                <a:solidFill>
                  <a:schemeClr val="bg1"/>
                </a:solidFill>
                <a:latin typeface="Arial"/>
                <a:cs typeface="Arial"/>
              </a:rPr>
              <a:t>Kristin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bg1"/>
                </a:solidFill>
                <a:latin typeface="Arial"/>
                <a:cs typeface="Arial"/>
              </a:rPr>
              <a:t>Puleo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40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-30" dirty="0">
                <a:solidFill>
                  <a:schemeClr val="bg1"/>
                </a:solidFill>
                <a:latin typeface="Arial"/>
                <a:cs typeface="Arial"/>
              </a:rPr>
              <a:t>Denise</a:t>
            </a:r>
            <a:r>
              <a:rPr sz="1800" b="1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bg1"/>
                </a:solidFill>
                <a:latin typeface="Arial"/>
                <a:cs typeface="Arial"/>
              </a:rPr>
              <a:t>Ruszala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94714" y="8858268"/>
            <a:ext cx="10132060" cy="716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50" b="1" i="1" spc="9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4550" b="1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50" b="1" i="1" spc="0" dirty="0">
                <a:solidFill>
                  <a:srgbClr val="FFFFFF"/>
                </a:solidFill>
                <a:latin typeface="Arial"/>
                <a:cs typeface="Arial"/>
              </a:rPr>
              <a:t>Enhancement</a:t>
            </a:r>
            <a:r>
              <a:rPr sz="4550" b="1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50" b="1" i="1" spc="-7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4550" b="1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50" b="1" i="1" spc="25" dirty="0">
                <a:solidFill>
                  <a:srgbClr val="FFFFFF"/>
                </a:solidFill>
                <a:latin typeface="Arial"/>
                <a:cs typeface="Arial"/>
              </a:rPr>
              <a:t>Summary</a:t>
            </a:r>
            <a:endParaRPr sz="4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170" y="2626521"/>
            <a:ext cx="5685790" cy="692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i="1" spc="-175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4400" b="1" i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i="1" spc="-80" dirty="0">
                <a:solidFill>
                  <a:srgbClr val="FFFFFF"/>
                </a:solidFill>
                <a:latin typeface="Arial"/>
                <a:cs typeface="Arial"/>
              </a:rPr>
              <a:t>Demographics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69291" y="2629809"/>
            <a:ext cx="4566285" cy="716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50" b="1" i="1" spc="-50" dirty="0">
                <a:solidFill>
                  <a:srgbClr val="FFFFFF"/>
                </a:solidFill>
                <a:latin typeface="Arial"/>
                <a:cs typeface="Arial"/>
              </a:rPr>
              <a:t>Attendance</a:t>
            </a:r>
            <a:r>
              <a:rPr sz="4550" b="1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50" b="1" i="1" spc="9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4550">
              <a:latin typeface="Arial"/>
              <a:cs typeface="Arial"/>
            </a:endParaRPr>
          </a:p>
        </p:txBody>
      </p:sp>
      <p:sp>
        <p:nvSpPr>
          <p:cNvPr id="12" name="object 12" descr="datawise book"/>
          <p:cNvSpPr/>
          <p:nvPr/>
        </p:nvSpPr>
        <p:spPr>
          <a:xfrm>
            <a:off x="14059070" y="3646156"/>
            <a:ext cx="2094176" cy="2570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 descr="datawise in action book"/>
          <p:cNvSpPr/>
          <p:nvPr/>
        </p:nvSpPr>
        <p:spPr>
          <a:xfrm>
            <a:off x="17169046" y="3630130"/>
            <a:ext cx="2094177" cy="2602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429527" y="2626521"/>
            <a:ext cx="2626360" cy="692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i="1" spc="-220" dirty="0">
                <a:solidFill>
                  <a:srgbClr val="FFFFFF"/>
                </a:solidFill>
                <a:latin typeface="Arial"/>
                <a:cs typeface="Arial"/>
              </a:rPr>
              <a:t>Reso</a:t>
            </a:r>
            <a:r>
              <a:rPr sz="4400" b="1" i="1" spc="-229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400" b="1" i="1" spc="-275" dirty="0">
                <a:solidFill>
                  <a:srgbClr val="FFFFFF"/>
                </a:solidFill>
                <a:latin typeface="Arial"/>
                <a:cs typeface="Arial"/>
              </a:rPr>
              <a:t>rces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7" name="object 17" descr="graduating class of 2022 attendance"/>
          <p:cNvSpPr/>
          <p:nvPr/>
        </p:nvSpPr>
        <p:spPr>
          <a:xfrm>
            <a:off x="7811091" y="5708322"/>
            <a:ext cx="4615915" cy="2917132"/>
          </a:xfrm>
          <a:custGeom>
            <a:avLst/>
            <a:gdLst/>
            <a:ahLst/>
            <a:cxnLst/>
            <a:rect l="l" t="t" r="r" b="b"/>
            <a:pathLst>
              <a:path w="4615915" h="2917132">
                <a:moveTo>
                  <a:pt x="0" y="0"/>
                </a:moveTo>
                <a:lnTo>
                  <a:pt x="4615915" y="0"/>
                </a:lnTo>
                <a:lnTo>
                  <a:pt x="4615915" y="2917132"/>
                </a:lnTo>
                <a:lnTo>
                  <a:pt x="0" y="29171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 descr="class of 2020 attendance"/>
          <p:cNvSpPr/>
          <p:nvPr/>
        </p:nvSpPr>
        <p:spPr>
          <a:xfrm>
            <a:off x="7811091" y="5708322"/>
            <a:ext cx="4615915" cy="2917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 descr="copy of demographic chart for holyoke"/>
          <p:cNvSpPr/>
          <p:nvPr/>
        </p:nvSpPr>
        <p:spPr>
          <a:xfrm>
            <a:off x="857733" y="3628573"/>
            <a:ext cx="5008136" cy="2424667"/>
          </a:xfrm>
          <a:custGeom>
            <a:avLst/>
            <a:gdLst/>
            <a:ahLst/>
            <a:cxnLst/>
            <a:rect l="l" t="t" r="r" b="b"/>
            <a:pathLst>
              <a:path w="5008136" h="2424667">
                <a:moveTo>
                  <a:pt x="0" y="0"/>
                </a:moveTo>
                <a:lnTo>
                  <a:pt x="5008136" y="0"/>
                </a:lnTo>
                <a:lnTo>
                  <a:pt x="5008136" y="2424667"/>
                </a:lnTo>
                <a:lnTo>
                  <a:pt x="0" y="24246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 descr="summary of a sample of westfield demographic data"/>
          <p:cNvSpPr/>
          <p:nvPr/>
        </p:nvSpPr>
        <p:spPr>
          <a:xfrm>
            <a:off x="857733" y="3628573"/>
            <a:ext cx="5008135" cy="24246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 descr="attendanceworks.org"/>
          <p:cNvSpPr/>
          <p:nvPr/>
        </p:nvSpPr>
        <p:spPr>
          <a:xfrm>
            <a:off x="13755768" y="6711873"/>
            <a:ext cx="3413277" cy="1561700"/>
          </a:xfrm>
          <a:custGeom>
            <a:avLst/>
            <a:gdLst/>
            <a:ahLst/>
            <a:cxnLst/>
            <a:rect l="l" t="t" r="r" b="b"/>
            <a:pathLst>
              <a:path w="3413277" h="1561700">
                <a:moveTo>
                  <a:pt x="0" y="0"/>
                </a:moveTo>
                <a:lnTo>
                  <a:pt x="3413277" y="0"/>
                </a:lnTo>
                <a:lnTo>
                  <a:pt x="3413277" y="1561700"/>
                </a:lnTo>
                <a:lnTo>
                  <a:pt x="0" y="1561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 descr="attendanceworks.org"/>
          <p:cNvSpPr/>
          <p:nvPr/>
        </p:nvSpPr>
        <p:spPr>
          <a:xfrm>
            <a:off x="13755768" y="6711873"/>
            <a:ext cx="3413277" cy="156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 descr="sample of westfield ewis data"/>
          <p:cNvSpPr/>
          <p:nvPr/>
        </p:nvSpPr>
        <p:spPr>
          <a:xfrm>
            <a:off x="1053844" y="6224520"/>
            <a:ext cx="4615915" cy="2372793"/>
          </a:xfrm>
          <a:custGeom>
            <a:avLst/>
            <a:gdLst/>
            <a:ahLst/>
            <a:cxnLst/>
            <a:rect l="l" t="t" r="r" b="b"/>
            <a:pathLst>
              <a:path w="4615915" h="2372793">
                <a:moveTo>
                  <a:pt x="0" y="0"/>
                </a:moveTo>
                <a:lnTo>
                  <a:pt x="4615915" y="0"/>
                </a:lnTo>
                <a:lnTo>
                  <a:pt x="4615915" y="2372793"/>
                </a:lnTo>
                <a:lnTo>
                  <a:pt x="0" y="23727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 descr="sample of westfield data"/>
          <p:cNvSpPr/>
          <p:nvPr/>
        </p:nvSpPr>
        <p:spPr>
          <a:xfrm>
            <a:off x="1053844" y="6224520"/>
            <a:ext cx="4615915" cy="23727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 descr="edwin analytics"/>
          <p:cNvSpPr/>
          <p:nvPr/>
        </p:nvSpPr>
        <p:spPr>
          <a:xfrm>
            <a:off x="17804423" y="7015515"/>
            <a:ext cx="1458800" cy="970446"/>
          </a:xfrm>
          <a:custGeom>
            <a:avLst/>
            <a:gdLst/>
            <a:ahLst/>
            <a:cxnLst/>
            <a:rect l="l" t="t" r="r" b="b"/>
            <a:pathLst>
              <a:path w="1458800" h="970446">
                <a:moveTo>
                  <a:pt x="0" y="0"/>
                </a:moveTo>
                <a:lnTo>
                  <a:pt x="1458800" y="0"/>
                </a:lnTo>
                <a:lnTo>
                  <a:pt x="1458800" y="970446"/>
                </a:lnTo>
                <a:lnTo>
                  <a:pt x="0" y="97044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 descr="edwin analytics"/>
          <p:cNvSpPr/>
          <p:nvPr/>
        </p:nvSpPr>
        <p:spPr>
          <a:xfrm>
            <a:off x="17804423" y="7015516"/>
            <a:ext cx="1458800" cy="970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 descr="Schools, communities, and advocates across the nation have successfully taken steps to ensure children are attending school more regularly. What works is to take a data-driven, comprehensive approach that begins with engaging students and families as well as preventing absences from adding up before students fall behind academically. The key is using chronic absence data as a diagnostic tool to identify where prevention and early "/>
          <p:cNvSpPr/>
          <p:nvPr/>
        </p:nvSpPr>
        <p:spPr>
          <a:xfrm>
            <a:off x="6977784" y="3614476"/>
            <a:ext cx="6282531" cy="2043334"/>
          </a:xfrm>
          <a:custGeom>
            <a:avLst/>
            <a:gdLst/>
            <a:ahLst/>
            <a:cxnLst/>
            <a:rect l="l" t="t" r="r" b="b"/>
            <a:pathLst>
              <a:path w="6282531" h="2043334">
                <a:moveTo>
                  <a:pt x="0" y="0"/>
                </a:moveTo>
                <a:lnTo>
                  <a:pt x="6282531" y="0"/>
                </a:lnTo>
                <a:lnTo>
                  <a:pt x="6282531" y="2043334"/>
                </a:lnTo>
                <a:lnTo>
                  <a:pt x="0" y="20433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 descr="Schools, communities, and advocates across the nation have successfully taken steps to ensure children are attending school more regularly. What works is to take a data-driven, comprehensive approach that begins with engaging students and families as well as preventing absences from adding up before students fall behind academically. The key is using chronic absence data as a diagnostic tool to identify where prevention and early "/>
          <p:cNvSpPr txBox="1"/>
          <p:nvPr/>
        </p:nvSpPr>
        <p:spPr>
          <a:xfrm>
            <a:off x="7004350" y="3646749"/>
            <a:ext cx="6178550" cy="17964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699"/>
              </a:lnSpc>
            </a:pPr>
            <a:r>
              <a:rPr sz="1450" spc="450" dirty="0">
                <a:solidFill>
                  <a:srgbClr val="212121"/>
                </a:solidFill>
                <a:latin typeface="Arial"/>
                <a:cs typeface="Arial"/>
              </a:rPr>
              <a:t>“</a:t>
            </a:r>
            <a:r>
              <a:rPr sz="1450" spc="60" dirty="0">
                <a:solidFill>
                  <a:schemeClr val="bg1"/>
                </a:solidFill>
                <a:latin typeface="Arial"/>
                <a:cs typeface="Arial"/>
              </a:rPr>
              <a:t>Schools,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20" dirty="0">
                <a:solidFill>
                  <a:schemeClr val="bg1"/>
                </a:solidFill>
                <a:latin typeface="Arial"/>
                <a:cs typeface="Arial"/>
              </a:rPr>
              <a:t>communities,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chemeClr val="bg1"/>
                </a:solidFill>
                <a:latin typeface="Arial"/>
                <a:cs typeface="Arial"/>
              </a:rPr>
              <a:t>advocates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chemeClr val="bg1"/>
                </a:solidFill>
                <a:latin typeface="Arial"/>
                <a:cs typeface="Arial"/>
              </a:rPr>
              <a:t>across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10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30" dirty="0">
                <a:solidFill>
                  <a:schemeClr val="bg1"/>
                </a:solidFill>
                <a:latin typeface="Arial"/>
                <a:cs typeface="Arial"/>
              </a:rPr>
              <a:t>nation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chemeClr val="bg1"/>
                </a:solidFill>
                <a:latin typeface="Arial"/>
                <a:cs typeface="Arial"/>
              </a:rPr>
              <a:t>have</a:t>
            </a:r>
            <a:r>
              <a:rPr sz="1450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chemeClr val="bg1"/>
                </a:solidFill>
                <a:latin typeface="Arial"/>
                <a:cs typeface="Arial"/>
              </a:rPr>
              <a:t>successfully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95" dirty="0">
                <a:solidFill>
                  <a:schemeClr val="bg1"/>
                </a:solidFill>
                <a:latin typeface="Arial"/>
                <a:cs typeface="Arial"/>
              </a:rPr>
              <a:t>taken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chemeClr val="bg1"/>
                </a:solidFill>
                <a:latin typeface="Arial"/>
                <a:cs typeface="Arial"/>
              </a:rPr>
              <a:t>steps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35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chemeClr val="bg1"/>
                </a:solidFill>
                <a:latin typeface="Arial"/>
                <a:cs typeface="Arial"/>
              </a:rPr>
              <a:t>ensure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20" dirty="0">
                <a:solidFill>
                  <a:schemeClr val="bg1"/>
                </a:solidFill>
                <a:latin typeface="Arial"/>
                <a:cs typeface="Arial"/>
              </a:rPr>
              <a:t>children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chemeClr val="bg1"/>
                </a:solidFill>
                <a:latin typeface="Arial"/>
                <a:cs typeface="Arial"/>
              </a:rPr>
              <a:t>are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14" dirty="0">
                <a:solidFill>
                  <a:schemeClr val="bg1"/>
                </a:solidFill>
                <a:latin typeface="Arial"/>
                <a:cs typeface="Arial"/>
              </a:rPr>
              <a:t>attending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chemeClr val="bg1"/>
                </a:solidFill>
                <a:latin typeface="Arial"/>
                <a:cs typeface="Arial"/>
              </a:rPr>
              <a:t>school</a:t>
            </a:r>
            <a:r>
              <a:rPr sz="1450" spc="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20" dirty="0">
                <a:solidFill>
                  <a:schemeClr val="bg1"/>
                </a:solidFill>
                <a:latin typeface="Arial"/>
                <a:cs typeface="Arial"/>
              </a:rPr>
              <a:t>more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00" dirty="0">
                <a:solidFill>
                  <a:schemeClr val="bg1"/>
                </a:solidFill>
                <a:latin typeface="Arial"/>
                <a:cs typeface="Arial"/>
              </a:rPr>
              <a:t>regularly.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10" dirty="0">
                <a:solidFill>
                  <a:schemeClr val="bg1"/>
                </a:solidFill>
                <a:latin typeface="Arial"/>
                <a:cs typeface="Arial"/>
              </a:rPr>
              <a:t>What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20" dirty="0">
                <a:solidFill>
                  <a:schemeClr val="bg1"/>
                </a:solidFill>
                <a:latin typeface="Arial"/>
                <a:cs typeface="Arial"/>
              </a:rPr>
              <a:t>works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chemeClr val="bg1"/>
                </a:solidFill>
                <a:latin typeface="Arial"/>
                <a:cs typeface="Arial"/>
              </a:rPr>
              <a:t>is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35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chemeClr val="bg1"/>
                </a:solidFill>
                <a:latin typeface="Arial"/>
                <a:cs typeface="Arial"/>
              </a:rPr>
              <a:t>take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25" dirty="0">
                <a:solidFill>
                  <a:schemeClr val="bg1"/>
                </a:solidFill>
                <a:latin typeface="Arial"/>
                <a:cs typeface="Arial"/>
              </a:rPr>
              <a:t>data-driven,</a:t>
            </a:r>
            <a:r>
              <a:rPr sz="1450" spc="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chemeClr val="bg1"/>
                </a:solidFill>
                <a:latin typeface="Arial"/>
                <a:cs typeface="Arial"/>
              </a:rPr>
              <a:t>comprehensive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chemeClr val="bg1"/>
                </a:solidFill>
                <a:latin typeface="Arial"/>
                <a:cs typeface="Arial"/>
              </a:rPr>
              <a:t>approach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35" dirty="0">
                <a:solidFill>
                  <a:schemeClr val="bg1"/>
                </a:solidFill>
                <a:latin typeface="Arial"/>
                <a:cs typeface="Arial"/>
              </a:rPr>
              <a:t>that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chemeClr val="bg1"/>
                </a:solidFill>
                <a:latin typeface="Arial"/>
                <a:cs typeface="Arial"/>
              </a:rPr>
              <a:t>begins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70" dirty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chemeClr val="bg1"/>
                </a:solidFill>
                <a:latin typeface="Arial"/>
                <a:cs typeface="Arial"/>
              </a:rPr>
              <a:t>engaging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95" dirty="0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1450" spc="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14" dirty="0">
                <a:solidFill>
                  <a:schemeClr val="bg1"/>
                </a:solidFill>
                <a:latin typeface="Arial"/>
                <a:cs typeface="Arial"/>
              </a:rPr>
              <a:t>families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chemeClr val="bg1"/>
                </a:solidFill>
                <a:latin typeface="Arial"/>
                <a:cs typeface="Arial"/>
              </a:rPr>
              <a:t>as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20" dirty="0">
                <a:solidFill>
                  <a:schemeClr val="bg1"/>
                </a:solidFill>
                <a:latin typeface="Arial"/>
                <a:cs typeface="Arial"/>
              </a:rPr>
              <a:t>well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chemeClr val="bg1"/>
                </a:solidFill>
                <a:latin typeface="Arial"/>
                <a:cs typeface="Arial"/>
              </a:rPr>
              <a:t>as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14" dirty="0">
                <a:solidFill>
                  <a:schemeClr val="bg1"/>
                </a:solidFill>
                <a:latin typeface="Arial"/>
                <a:cs typeface="Arial"/>
              </a:rPr>
              <a:t>preventing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30" dirty="0">
                <a:solidFill>
                  <a:schemeClr val="bg1"/>
                </a:solidFill>
                <a:latin typeface="Arial"/>
                <a:cs typeface="Arial"/>
              </a:rPr>
              <a:t>absences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70" dirty="0">
                <a:solidFill>
                  <a:schemeClr val="bg1"/>
                </a:solidFill>
                <a:latin typeface="Arial"/>
                <a:cs typeface="Arial"/>
              </a:rPr>
              <a:t>from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00" dirty="0">
                <a:solidFill>
                  <a:schemeClr val="bg1"/>
                </a:solidFill>
                <a:latin typeface="Arial"/>
                <a:cs typeface="Arial"/>
              </a:rPr>
              <a:t>adding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10" dirty="0">
                <a:solidFill>
                  <a:schemeClr val="bg1"/>
                </a:solidFill>
                <a:latin typeface="Arial"/>
                <a:cs typeface="Arial"/>
              </a:rPr>
              <a:t>up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chemeClr val="bg1"/>
                </a:solidFill>
                <a:latin typeface="Arial"/>
                <a:cs typeface="Arial"/>
              </a:rPr>
              <a:t>before</a:t>
            </a:r>
            <a:r>
              <a:rPr sz="1450" spc="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95" dirty="0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25" dirty="0">
                <a:solidFill>
                  <a:schemeClr val="bg1"/>
                </a:solidFill>
                <a:latin typeface="Arial"/>
                <a:cs typeface="Arial"/>
              </a:rPr>
              <a:t>fall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05" dirty="0">
                <a:solidFill>
                  <a:schemeClr val="bg1"/>
                </a:solidFill>
                <a:latin typeface="Arial"/>
                <a:cs typeface="Arial"/>
              </a:rPr>
              <a:t>behind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chemeClr val="bg1"/>
                </a:solidFill>
                <a:latin typeface="Arial"/>
                <a:cs typeface="Arial"/>
              </a:rPr>
              <a:t>academically.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chemeClr val="bg1"/>
                </a:solidFill>
                <a:latin typeface="Arial"/>
                <a:cs typeface="Arial"/>
              </a:rPr>
              <a:t>key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chemeClr val="bg1"/>
                </a:solidFill>
                <a:latin typeface="Arial"/>
                <a:cs typeface="Arial"/>
              </a:rPr>
              <a:t>is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00" dirty="0">
                <a:solidFill>
                  <a:schemeClr val="bg1"/>
                </a:solidFill>
                <a:latin typeface="Arial"/>
                <a:cs typeface="Arial"/>
              </a:rPr>
              <a:t>using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10" dirty="0">
                <a:solidFill>
                  <a:schemeClr val="bg1"/>
                </a:solidFill>
                <a:latin typeface="Arial"/>
                <a:cs typeface="Arial"/>
              </a:rPr>
              <a:t>chronic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chemeClr val="bg1"/>
                </a:solidFill>
                <a:latin typeface="Arial"/>
                <a:cs typeface="Arial"/>
              </a:rPr>
              <a:t>absence</a:t>
            </a:r>
            <a:r>
              <a:rPr sz="1450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chemeClr val="bg1"/>
                </a:solidFill>
                <a:latin typeface="Arial"/>
                <a:cs typeface="Arial"/>
              </a:rPr>
              <a:t>data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5" dirty="0">
                <a:solidFill>
                  <a:schemeClr val="bg1"/>
                </a:solidFill>
                <a:latin typeface="Arial"/>
                <a:cs typeface="Arial"/>
              </a:rPr>
              <a:t>as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95" dirty="0">
                <a:solidFill>
                  <a:schemeClr val="bg1"/>
                </a:solidFill>
                <a:latin typeface="Arial"/>
                <a:cs typeface="Arial"/>
              </a:rPr>
              <a:t>diagnostic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25" dirty="0">
                <a:solidFill>
                  <a:schemeClr val="bg1"/>
                </a:solidFill>
                <a:latin typeface="Arial"/>
                <a:cs typeface="Arial"/>
              </a:rPr>
              <a:t>tool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35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30" dirty="0">
                <a:solidFill>
                  <a:schemeClr val="bg1"/>
                </a:solidFill>
                <a:latin typeface="Arial"/>
                <a:cs typeface="Arial"/>
              </a:rPr>
              <a:t>identify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00" dirty="0">
                <a:solidFill>
                  <a:schemeClr val="bg1"/>
                </a:solidFill>
                <a:latin typeface="Arial"/>
                <a:cs typeface="Arial"/>
              </a:rPr>
              <a:t>where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114" dirty="0">
                <a:solidFill>
                  <a:schemeClr val="bg1"/>
                </a:solidFill>
                <a:latin typeface="Arial"/>
                <a:cs typeface="Arial"/>
              </a:rPr>
              <a:t>prevention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chemeClr val="bg1"/>
                </a:solidFill>
                <a:latin typeface="Arial"/>
                <a:cs typeface="Arial"/>
              </a:rPr>
              <a:t>and</a:t>
            </a:r>
            <a:r>
              <a:rPr sz="145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chemeClr val="bg1"/>
                </a:solidFill>
                <a:latin typeface="Arial"/>
                <a:cs typeface="Arial"/>
              </a:rPr>
              <a:t>earl</a:t>
            </a:r>
            <a:r>
              <a:rPr sz="1450" spc="90" dirty="0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sz="1450" spc="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50" spc="130" dirty="0">
                <a:solidFill>
                  <a:srgbClr val="212121"/>
                </a:solidFill>
                <a:latin typeface="Arial"/>
                <a:cs typeface="Arial"/>
              </a:rPr>
              <a:t>intervention</a:t>
            </a:r>
            <a:r>
              <a:rPr sz="145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145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rgbClr val="212121"/>
                </a:solidFill>
                <a:latin typeface="Arial"/>
                <a:cs typeface="Arial"/>
              </a:rPr>
              <a:t>needed.”</a:t>
            </a:r>
            <a:r>
              <a:rPr sz="145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50" spc="155" dirty="0">
                <a:solidFill>
                  <a:srgbClr val="212121"/>
                </a:solidFill>
                <a:latin typeface="Arial"/>
                <a:cs typeface="Arial"/>
              </a:rPr>
              <a:t>~</a:t>
            </a:r>
            <a:r>
              <a:rPr sz="1450" i="1" spc="35" dirty="0">
                <a:solidFill>
                  <a:srgbClr val="212121"/>
                </a:solidFill>
                <a:latin typeface="Arial"/>
                <a:cs typeface="Arial"/>
              </a:rPr>
              <a:t>Attendance</a:t>
            </a:r>
            <a:r>
              <a:rPr sz="1450" i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50" i="1" spc="5" dirty="0">
                <a:solidFill>
                  <a:srgbClr val="212121"/>
                </a:solidFill>
                <a:latin typeface="Arial"/>
                <a:cs typeface="Arial"/>
              </a:rPr>
              <a:t>Works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48" name="object 48" descr="westfield public schools"/>
          <p:cNvSpPr/>
          <p:nvPr/>
        </p:nvSpPr>
        <p:spPr>
          <a:xfrm>
            <a:off x="17083025" y="358379"/>
            <a:ext cx="1968526" cy="1968526"/>
          </a:xfrm>
          <a:custGeom>
            <a:avLst/>
            <a:gdLst/>
            <a:ahLst/>
            <a:cxnLst/>
            <a:rect l="l" t="t" r="r" b="b"/>
            <a:pathLst>
              <a:path w="1968526" h="1968526">
                <a:moveTo>
                  <a:pt x="0" y="0"/>
                </a:moveTo>
                <a:lnTo>
                  <a:pt x="1968526" y="0"/>
                </a:lnTo>
                <a:lnTo>
                  <a:pt x="1968526" y="1968526"/>
                </a:lnTo>
                <a:lnTo>
                  <a:pt x="0" y="19685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 descr="westfield public schools"/>
          <p:cNvSpPr/>
          <p:nvPr/>
        </p:nvSpPr>
        <p:spPr>
          <a:xfrm>
            <a:off x="17083025" y="358379"/>
            <a:ext cx="1968526" cy="1968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 descr="westfield high school"/>
          <p:cNvSpPr/>
          <p:nvPr/>
        </p:nvSpPr>
        <p:spPr>
          <a:xfrm>
            <a:off x="1053844" y="358375"/>
            <a:ext cx="1968526" cy="1968526"/>
          </a:xfrm>
          <a:custGeom>
            <a:avLst/>
            <a:gdLst/>
            <a:ahLst/>
            <a:cxnLst/>
            <a:rect l="l" t="t" r="r" b="b"/>
            <a:pathLst>
              <a:path w="1968526" h="1968526">
                <a:moveTo>
                  <a:pt x="0" y="0"/>
                </a:moveTo>
                <a:lnTo>
                  <a:pt x="1968526" y="0"/>
                </a:lnTo>
                <a:lnTo>
                  <a:pt x="1968526" y="1968526"/>
                </a:lnTo>
                <a:lnTo>
                  <a:pt x="0" y="19685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 descr="westfield high school"/>
          <p:cNvSpPr/>
          <p:nvPr/>
        </p:nvSpPr>
        <p:spPr>
          <a:xfrm>
            <a:off x="1053844" y="358375"/>
            <a:ext cx="1968526" cy="19685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 descr="Data literacy team"/>
          <p:cNvSpPr/>
          <p:nvPr/>
        </p:nvSpPr>
        <p:spPr>
          <a:xfrm>
            <a:off x="6847959" y="9855196"/>
            <a:ext cx="6408182" cy="3819779"/>
          </a:xfrm>
          <a:custGeom>
            <a:avLst/>
            <a:gdLst/>
            <a:ahLst/>
            <a:cxnLst/>
            <a:rect l="l" t="t" r="r" b="b"/>
            <a:pathLst>
              <a:path w="6408182" h="3819779">
                <a:moveTo>
                  <a:pt x="0" y="0"/>
                </a:moveTo>
                <a:lnTo>
                  <a:pt x="6408182" y="0"/>
                </a:lnTo>
                <a:lnTo>
                  <a:pt x="6408182" y="3819779"/>
                </a:lnTo>
                <a:lnTo>
                  <a:pt x="0" y="38197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 descr="data literacy team"/>
          <p:cNvSpPr/>
          <p:nvPr/>
        </p:nvSpPr>
        <p:spPr>
          <a:xfrm>
            <a:off x="6847959" y="9855197"/>
            <a:ext cx="6408182" cy="38197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 descr="data research, analysis and application"/>
          <p:cNvSpPr/>
          <p:nvPr/>
        </p:nvSpPr>
        <p:spPr>
          <a:xfrm>
            <a:off x="13536761" y="9855196"/>
            <a:ext cx="6408180" cy="3819779"/>
          </a:xfrm>
          <a:custGeom>
            <a:avLst/>
            <a:gdLst/>
            <a:ahLst/>
            <a:cxnLst/>
            <a:rect l="l" t="t" r="r" b="b"/>
            <a:pathLst>
              <a:path w="6408180" h="3819779">
                <a:moveTo>
                  <a:pt x="0" y="0"/>
                </a:moveTo>
                <a:lnTo>
                  <a:pt x="6408180" y="0"/>
                </a:lnTo>
                <a:lnTo>
                  <a:pt x="6408180" y="3819779"/>
                </a:lnTo>
                <a:lnTo>
                  <a:pt x="0" y="38197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 descr="data, research and application"/>
          <p:cNvSpPr/>
          <p:nvPr/>
        </p:nvSpPr>
        <p:spPr>
          <a:xfrm>
            <a:off x="13536761" y="9855197"/>
            <a:ext cx="6408180" cy="38197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 descr="first year focus, grade 9 attendance"/>
          <p:cNvSpPr/>
          <p:nvPr/>
        </p:nvSpPr>
        <p:spPr>
          <a:xfrm>
            <a:off x="69805" y="9775563"/>
            <a:ext cx="6282531" cy="3926582"/>
          </a:xfrm>
          <a:custGeom>
            <a:avLst/>
            <a:gdLst/>
            <a:ahLst/>
            <a:cxnLst/>
            <a:rect l="l" t="t" r="r" b="b"/>
            <a:pathLst>
              <a:path w="6282531" h="3926582">
                <a:moveTo>
                  <a:pt x="0" y="0"/>
                </a:moveTo>
                <a:lnTo>
                  <a:pt x="6282531" y="0"/>
                </a:lnTo>
                <a:lnTo>
                  <a:pt x="6282531" y="3926582"/>
                </a:lnTo>
                <a:lnTo>
                  <a:pt x="0" y="39265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 descr="first year focus, grade 9 attendance"/>
          <p:cNvSpPr/>
          <p:nvPr/>
        </p:nvSpPr>
        <p:spPr>
          <a:xfrm>
            <a:off x="69805" y="9775563"/>
            <a:ext cx="6282531" cy="39265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DESE-231-52351</_dlc_DocId>
    <_dlc_DocIdUrl xmlns="733efe1c-5bbe-4968-87dc-d400e65c879f">
      <Url>https://sharepoint.doemass.org/ese/webteam/cps/_layouts/DocIdRedir.aspx?ID=DESE-231-52351</Url>
      <Description>DESE-231-52351</Description>
    </_dlc_DocIdUrl>
  </documentManagement>
</p:properties>
</file>

<file path=customXml/itemProps1.xml><?xml version="1.0" encoding="utf-8"?>
<ds:datastoreItem xmlns:ds="http://schemas.openxmlformats.org/officeDocument/2006/customXml" ds:itemID="{CBFB3FDF-6F23-45CB-BB3C-427FEA4DE4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03B077-0EDE-4061-90A6-9BAC58EB66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2BF2B9-3938-4473-AA21-9218E2A6599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61DD711-2D9A-420D-85D5-64A146CCE398}">
  <ds:schemaRefs>
    <ds:schemaRef ds:uri="0a4e05da-b9bc-4326-ad73-01ef31b9556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33efe1c-5bbe-4968-87dc-d400e65c879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119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Westﬁeld High School Data Enhancement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Westﬁeld Data Showcase Final Poster: Data Enhancement Project</dc:title>
  <dc:creator>DESE</dc:creator>
  <cp:lastModifiedBy>Zou, Dong (EOE)</cp:lastModifiedBy>
  <cp:revision>6</cp:revision>
  <dcterms:created xsi:type="dcterms:W3CDTF">2019-06-13T13:08:50Z</dcterms:created>
  <dcterms:modified xsi:type="dcterms:W3CDTF">2019-06-20T20:09:01Z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20 2019</vt:lpwstr>
  </property>
</Properties>
</file>