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4" y="5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799" cy="12858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54895" y="3903669"/>
            <a:ext cx="989099" cy="987899"/>
          </a:xfrm>
          <a:custGeom>
            <a:avLst/>
            <a:gdLst/>
            <a:ahLst/>
            <a:cxnLst/>
            <a:rect l="l" t="t" r="r" b="b"/>
            <a:pathLst>
              <a:path w="989099" h="987899">
                <a:moveTo>
                  <a:pt x="989099" y="987899"/>
                </a:moveTo>
                <a:lnTo>
                  <a:pt x="0" y="987899"/>
                </a:lnTo>
                <a:lnTo>
                  <a:pt x="0" y="0"/>
                </a:lnTo>
                <a:lnTo>
                  <a:pt x="989099" y="987899"/>
                </a:lnTo>
                <a:close/>
              </a:path>
            </a:pathLst>
          </a:custGeom>
          <a:solidFill>
            <a:srgbClr val="F062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81162" y="3903669"/>
            <a:ext cx="989099" cy="987899"/>
          </a:xfrm>
          <a:custGeom>
            <a:avLst/>
            <a:gdLst/>
            <a:ahLst/>
            <a:cxnLst/>
            <a:rect l="l" t="t" r="r" b="b"/>
            <a:pathLst>
              <a:path w="989099" h="987899">
                <a:moveTo>
                  <a:pt x="989099" y="987899"/>
                </a:moveTo>
                <a:lnTo>
                  <a:pt x="0" y="987899"/>
                </a:lnTo>
                <a:lnTo>
                  <a:pt x="989099" y="0"/>
                </a:lnTo>
                <a:lnTo>
                  <a:pt x="989099" y="987899"/>
                </a:lnTo>
                <a:close/>
              </a:path>
            </a:pathLst>
          </a:custGeom>
          <a:solidFill>
            <a:srgbClr val="F062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170273" y="3903669"/>
            <a:ext cx="989099" cy="987899"/>
          </a:xfrm>
          <a:custGeom>
            <a:avLst/>
            <a:gdLst/>
            <a:ahLst/>
            <a:cxnLst/>
            <a:rect l="l" t="t" r="r" b="b"/>
            <a:pathLst>
              <a:path w="989099" h="987899">
                <a:moveTo>
                  <a:pt x="0" y="0"/>
                </a:moveTo>
                <a:lnTo>
                  <a:pt x="989099" y="0"/>
                </a:lnTo>
                <a:lnTo>
                  <a:pt x="989099" y="987899"/>
                </a:lnTo>
                <a:lnTo>
                  <a:pt x="0" y="987899"/>
                </a:lnTo>
                <a:lnTo>
                  <a:pt x="0" y="0"/>
                </a:lnTo>
                <a:close/>
              </a:path>
            </a:pathLst>
          </a:custGeom>
          <a:solidFill>
            <a:srgbClr val="D1336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154757" y="3903682"/>
            <a:ext cx="989099" cy="987899"/>
          </a:xfrm>
          <a:custGeom>
            <a:avLst/>
            <a:gdLst/>
            <a:ahLst/>
            <a:cxnLst/>
            <a:rect l="l" t="t" r="r" b="b"/>
            <a:pathLst>
              <a:path w="989099" h="987899">
                <a:moveTo>
                  <a:pt x="989099" y="987899"/>
                </a:moveTo>
                <a:lnTo>
                  <a:pt x="0" y="0"/>
                </a:lnTo>
                <a:lnTo>
                  <a:pt x="989099" y="0"/>
                </a:lnTo>
                <a:lnTo>
                  <a:pt x="989099" y="987899"/>
                </a:lnTo>
                <a:close/>
              </a:path>
            </a:pathLst>
          </a:custGeom>
          <a:solidFill>
            <a:srgbClr val="9B254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4891594"/>
            <a:ext cx="9143999" cy="251905"/>
          </a:xfrm>
          <a:custGeom>
            <a:avLst/>
            <a:gdLst/>
            <a:ahLst/>
            <a:cxnLst/>
            <a:rect l="l" t="t" r="r" b="b"/>
            <a:pathLst>
              <a:path w="9143999" h="251905">
                <a:moveTo>
                  <a:pt x="0" y="0"/>
                </a:moveTo>
                <a:lnTo>
                  <a:pt x="9143999" y="0"/>
                </a:lnTo>
                <a:lnTo>
                  <a:pt x="9143999" y="251905"/>
                </a:lnTo>
                <a:lnTo>
                  <a:pt x="0" y="251905"/>
                </a:lnTo>
                <a:lnTo>
                  <a:pt x="0" y="0"/>
                </a:lnTo>
              </a:path>
            </a:pathLst>
          </a:custGeom>
          <a:solidFill>
            <a:srgbClr val="2A38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11699" y="410000"/>
            <a:ext cx="8520599" cy="607799"/>
          </a:xfrm>
          <a:custGeom>
            <a:avLst/>
            <a:gdLst/>
            <a:ahLst/>
            <a:cxnLst/>
            <a:rect l="l" t="t" r="r" b="b"/>
            <a:pathLst>
              <a:path w="8520599" h="607799">
                <a:moveTo>
                  <a:pt x="0" y="0"/>
                </a:moveTo>
                <a:lnTo>
                  <a:pt x="8520599" y="0"/>
                </a:lnTo>
                <a:lnTo>
                  <a:pt x="8520599" y="607799"/>
                </a:lnTo>
                <a:lnTo>
                  <a:pt x="0" y="60779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54895" y="3903669"/>
            <a:ext cx="989099" cy="987899"/>
          </a:xfrm>
          <a:custGeom>
            <a:avLst/>
            <a:gdLst/>
            <a:ahLst/>
            <a:cxnLst/>
            <a:rect l="l" t="t" r="r" b="b"/>
            <a:pathLst>
              <a:path w="989099" h="987899">
                <a:moveTo>
                  <a:pt x="989099" y="987899"/>
                </a:moveTo>
                <a:lnTo>
                  <a:pt x="0" y="987899"/>
                </a:lnTo>
                <a:lnTo>
                  <a:pt x="0" y="0"/>
                </a:lnTo>
                <a:lnTo>
                  <a:pt x="989099" y="987899"/>
                </a:lnTo>
                <a:close/>
              </a:path>
            </a:pathLst>
          </a:custGeom>
          <a:solidFill>
            <a:srgbClr val="F062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181162" y="3903669"/>
            <a:ext cx="989099" cy="987899"/>
          </a:xfrm>
          <a:custGeom>
            <a:avLst/>
            <a:gdLst/>
            <a:ahLst/>
            <a:cxnLst/>
            <a:rect l="l" t="t" r="r" b="b"/>
            <a:pathLst>
              <a:path w="989099" h="987899">
                <a:moveTo>
                  <a:pt x="989099" y="987899"/>
                </a:moveTo>
                <a:lnTo>
                  <a:pt x="0" y="987899"/>
                </a:lnTo>
                <a:lnTo>
                  <a:pt x="989099" y="0"/>
                </a:lnTo>
                <a:lnTo>
                  <a:pt x="989099" y="987899"/>
                </a:lnTo>
                <a:close/>
              </a:path>
            </a:pathLst>
          </a:custGeom>
          <a:solidFill>
            <a:srgbClr val="F0629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480485"/>
            <a:ext cx="8374549" cy="4730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4725" y="1221380"/>
            <a:ext cx="8374549" cy="268812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79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McJLkA" TargetMode="External"/><Relationship Id="rId2" Type="http://schemas.openxmlformats.org/officeDocument/2006/relationships/hyperlink" Target="https://bit.ly/2MnYY2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EJ8S8p" TargetMode="External"/><Relationship Id="rId5" Type="http://schemas.openxmlformats.org/officeDocument/2006/relationships/hyperlink" Target="https://docs.google.com/document/d/1GToKY0FR2uJe-ZxAzLh5s7Z2g_Fxg42m9VH_X6sOHEE/edit?usp=sharing" TargetMode="External"/><Relationship Id="rId4" Type="http://schemas.openxmlformats.org/officeDocument/2006/relationships/hyperlink" Target="https://docs.google.com/document/d/1e7WUsCqlng1NZvC3fZ3stE_6Ipznn1argb5yhGoivDA/edit?usp=shar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tendancework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westfield hs data enhancement grant"/>
          <p:cNvSpPr/>
          <p:nvPr/>
        </p:nvSpPr>
        <p:spPr>
          <a:xfrm>
            <a:off x="0" y="0"/>
            <a:ext cx="9143999" cy="5143499"/>
          </a:xfrm>
          <a:custGeom>
            <a:avLst/>
            <a:gdLst/>
            <a:ahLst/>
            <a:cxnLst/>
            <a:rect l="l" t="t" r="r" b="b"/>
            <a:pathLst>
              <a:path w="9143999" h="5143499">
                <a:moveTo>
                  <a:pt x="0" y="0"/>
                </a:moveTo>
                <a:lnTo>
                  <a:pt x="9143999" y="0"/>
                </a:lnTo>
                <a:lnTo>
                  <a:pt x="9143999" y="5143499"/>
                </a:lnTo>
                <a:lnTo>
                  <a:pt x="0" y="5143499"/>
                </a:lnTo>
                <a:lnTo>
                  <a:pt x="0" y="0"/>
                </a:lnTo>
                <a:close/>
              </a:path>
            </a:pathLst>
          </a:custGeom>
          <a:solidFill>
            <a:srgbClr val="2A389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7825" y="1549436"/>
            <a:ext cx="7327900" cy="90296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5800" b="1" spc="-530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5800" b="1" spc="-120" dirty="0">
                <a:solidFill>
                  <a:srgbClr val="FFFFFF"/>
                </a:solidFill>
                <a:latin typeface="Arial"/>
                <a:cs typeface="Arial"/>
              </a:rPr>
              <a:t>estﬁeld</a:t>
            </a:r>
            <a:r>
              <a:rPr sz="58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00" b="1" spc="-195" dirty="0">
                <a:solidFill>
                  <a:srgbClr val="FFFFFF"/>
                </a:solidFill>
                <a:latin typeface="Arial"/>
                <a:cs typeface="Arial"/>
              </a:rPr>
              <a:t>High</a:t>
            </a:r>
            <a:r>
              <a:rPr sz="5800" b="1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800" b="1" spc="-260" dirty="0">
                <a:solidFill>
                  <a:srgbClr val="FFFFFF"/>
                </a:solidFill>
                <a:latin typeface="Arial"/>
                <a:cs typeface="Arial"/>
              </a:rPr>
              <a:t>School</a:t>
            </a:r>
            <a:endParaRPr sz="5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7825" y="2449484"/>
            <a:ext cx="5596890" cy="857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b="1" spc="-10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3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-125" dirty="0">
                <a:solidFill>
                  <a:srgbClr val="FFFFFF"/>
                </a:solidFill>
                <a:latin typeface="Arial"/>
                <a:cs typeface="Arial"/>
              </a:rPr>
              <a:t>Enhancement</a:t>
            </a:r>
            <a:r>
              <a:rPr sz="3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-26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3000" b="1" spc="-17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000" b="1" spc="-75" dirty="0">
                <a:solidFill>
                  <a:srgbClr val="FFFFFF"/>
                </a:solidFill>
                <a:latin typeface="Arial"/>
                <a:cs typeface="Arial"/>
              </a:rPr>
              <a:t>ant</a:t>
            </a:r>
            <a:r>
              <a:rPr sz="30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b="1" spc="-1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3000" b="1" spc="-114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000" b="1" spc="-70" dirty="0">
                <a:solidFill>
                  <a:srgbClr val="FFFFFF"/>
                </a:solidFill>
                <a:latin typeface="Arial"/>
                <a:cs typeface="Arial"/>
              </a:rPr>
              <a:t>oject</a:t>
            </a:r>
            <a:endParaRPr sz="3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2400" spc="22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sz="2400" spc="-7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spc="-7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0" dirty="0">
                <a:solidFill>
                  <a:srgbClr val="FFFFFF"/>
                </a:solidFill>
                <a:latin typeface="Arial"/>
                <a:cs typeface="Arial"/>
              </a:rPr>
              <a:t>ﬁeld,</a:t>
            </a:r>
            <a:r>
              <a:rPr sz="2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Arial"/>
                <a:cs typeface="Arial"/>
              </a:rPr>
              <a:t>Massachuse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ts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1" name="object 11" descr="westfield hs&#10;"/>
          <p:cNvSpPr/>
          <p:nvPr/>
        </p:nvSpPr>
        <p:spPr>
          <a:xfrm>
            <a:off x="7036227" y="3019479"/>
            <a:ext cx="1925249" cy="1925249"/>
          </a:xfrm>
          <a:custGeom>
            <a:avLst/>
            <a:gdLst/>
            <a:ahLst/>
            <a:cxnLst/>
            <a:rect l="l" t="t" r="r" b="b"/>
            <a:pathLst>
              <a:path w="1925249" h="1925249">
                <a:moveTo>
                  <a:pt x="0" y="0"/>
                </a:moveTo>
                <a:lnTo>
                  <a:pt x="1925249" y="0"/>
                </a:lnTo>
                <a:lnTo>
                  <a:pt x="1925249" y="1925249"/>
                </a:lnTo>
                <a:lnTo>
                  <a:pt x="0" y="192524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 descr="westfield hs"/>
          <p:cNvSpPr/>
          <p:nvPr/>
        </p:nvSpPr>
        <p:spPr>
          <a:xfrm>
            <a:off x="7036227" y="3019479"/>
            <a:ext cx="1925249" cy="192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itle 12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Westfield </a:t>
            </a:r>
            <a:r>
              <a:rPr lang="en-US" dirty="0" err="1"/>
              <a:t>hs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90" dirty="0">
                <a:solidFill>
                  <a:srgbClr val="2A3890"/>
                </a:solidFill>
                <a:latin typeface="Arial"/>
                <a:cs typeface="Arial"/>
              </a:rPr>
              <a:t>Resea</a:t>
            </a:r>
            <a:r>
              <a:rPr sz="3000" spc="-8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70" dirty="0">
                <a:solidFill>
                  <a:srgbClr val="2A3890"/>
                </a:solidFill>
                <a:latin typeface="Arial"/>
                <a:cs typeface="Arial"/>
              </a:rPr>
              <a:t>ch,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Analysis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140" dirty="0">
                <a:solidFill>
                  <a:srgbClr val="2A3890"/>
                </a:solidFill>
                <a:latin typeface="Arial"/>
                <a:cs typeface="Arial"/>
              </a:rPr>
              <a:t>&amp;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2A3890"/>
                </a:solidFill>
                <a:latin typeface="Arial"/>
                <a:cs typeface="Arial"/>
              </a:rPr>
              <a:t>Application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4725" y="1094380"/>
            <a:ext cx="7487920" cy="2393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Next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60" dirty="0">
                <a:latin typeface="Arial"/>
                <a:cs typeface="Arial"/>
              </a:rPr>
              <a:t>Steps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17"/>
              </a:spcBef>
            </a:pPr>
            <a:endParaRPr sz="950"/>
          </a:p>
          <a:p>
            <a:pPr marL="469900" marR="8382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25" dirty="0">
                <a:latin typeface="Arial"/>
                <a:cs typeface="Arial"/>
              </a:rPr>
              <a:t>omote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cultu</a:t>
            </a:r>
            <a:r>
              <a:rPr sz="1600" spc="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shift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WHS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place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mo</a:t>
            </a:r>
            <a:r>
              <a:rPr sz="1600" spc="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emphasis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impo</a:t>
            </a:r>
            <a:r>
              <a:rPr sz="1600" spc="5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tance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data-dri</a:t>
            </a:r>
            <a:r>
              <a:rPr sz="1600" spc="-20" dirty="0">
                <a:latin typeface="Arial"/>
                <a:cs typeface="Arial"/>
              </a:rPr>
              <a:t>v</a:t>
            </a:r>
            <a:r>
              <a:rPr sz="1600" spc="-30" dirty="0">
                <a:latin typeface="Arial"/>
                <a:cs typeface="Arial"/>
              </a:rPr>
              <a:t>en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decisions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25" dirty="0">
                <a:latin typeface="Arial"/>
                <a:cs typeface="Arial"/>
              </a:rPr>
              <a:t>omote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discussions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during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common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planning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time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9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teachers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access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</a:t>
            </a:r>
            <a:r>
              <a:rPr sz="1600" spc="-3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15" dirty="0">
                <a:latin typeface="Arial"/>
                <a:cs typeface="Arial"/>
              </a:rPr>
              <a:t>formance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Matters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95" dirty="0">
                <a:latin typeface="Arial"/>
                <a:cs typeface="Arial"/>
              </a:rPr>
              <a:t>D</a:t>
            </a:r>
            <a:r>
              <a:rPr sz="1600" spc="-85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elop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common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assessments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all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courses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95" dirty="0">
                <a:latin typeface="Arial"/>
                <a:cs typeface="Arial"/>
              </a:rPr>
              <a:t>D</a:t>
            </a:r>
            <a:r>
              <a:rPr sz="1600" spc="-85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elop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class</a:t>
            </a:r>
            <a:r>
              <a:rPr sz="1600" spc="-5" dirty="0">
                <a:latin typeface="Arial"/>
                <a:cs typeface="Arial"/>
              </a:rPr>
              <a:t>r</a:t>
            </a:r>
            <a:r>
              <a:rPr sz="1600" spc="30" dirty="0">
                <a:latin typeface="Arial"/>
                <a:cs typeface="Arial"/>
              </a:rPr>
              <a:t>oom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site-based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inte</a:t>
            </a:r>
            <a:r>
              <a:rPr sz="1600" spc="2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entions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based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analysis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First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315" dirty="0">
                <a:solidFill>
                  <a:srgbClr val="2A3890"/>
                </a:solidFill>
                <a:latin typeface="Arial"/>
                <a:cs typeface="Arial"/>
              </a:rPr>
              <a:t>Y</a:t>
            </a:r>
            <a:r>
              <a:rPr sz="3000" spc="-45" dirty="0">
                <a:solidFill>
                  <a:srgbClr val="2A3890"/>
                </a:solidFill>
                <a:latin typeface="Arial"/>
                <a:cs typeface="Arial"/>
              </a:rPr>
              <a:t>ear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15" dirty="0">
                <a:solidFill>
                  <a:srgbClr val="2A3890"/>
                </a:solidFill>
                <a:latin typeface="Arial"/>
                <a:cs typeface="Arial"/>
              </a:rPr>
              <a:t>F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ocus: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10" dirty="0">
                <a:solidFill>
                  <a:srgbClr val="2A3890"/>
                </a:solidFill>
                <a:latin typeface="Arial"/>
                <a:cs typeface="Arial"/>
              </a:rPr>
              <a:t>G</a:t>
            </a:r>
            <a:r>
              <a:rPr sz="3000" spc="-15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ade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9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2A3890"/>
                </a:solidFill>
                <a:latin typeface="Arial"/>
                <a:cs typeface="Arial"/>
              </a:rPr>
              <a:t>A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ttendance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 descr="essential question&#10;"/>
          <p:cNvSpPr/>
          <p:nvPr/>
        </p:nvSpPr>
        <p:spPr>
          <a:xfrm>
            <a:off x="397425" y="1315600"/>
            <a:ext cx="1915194" cy="7375"/>
          </a:xfrm>
          <a:custGeom>
            <a:avLst/>
            <a:gdLst/>
            <a:ahLst/>
            <a:cxnLst/>
            <a:rect l="l" t="t" r="r" b="b"/>
            <a:pathLst>
              <a:path w="1915194" h="7375">
                <a:moveTo>
                  <a:pt x="0" y="0"/>
                </a:moveTo>
                <a:lnTo>
                  <a:pt x="1915194" y="0"/>
                </a:lnTo>
                <a:lnTo>
                  <a:pt x="1915194" y="7375"/>
                </a:lnTo>
                <a:lnTo>
                  <a:pt x="0" y="73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 descr="action steps"/>
          <p:cNvSpPr/>
          <p:nvPr/>
        </p:nvSpPr>
        <p:spPr>
          <a:xfrm>
            <a:off x="397425" y="2125225"/>
            <a:ext cx="1312664" cy="7375"/>
          </a:xfrm>
          <a:custGeom>
            <a:avLst/>
            <a:gdLst/>
            <a:ahLst/>
            <a:cxnLst/>
            <a:rect l="l" t="t" r="r" b="b"/>
            <a:pathLst>
              <a:path w="1312664" h="7375">
                <a:moveTo>
                  <a:pt x="0" y="0"/>
                </a:moveTo>
                <a:lnTo>
                  <a:pt x="1312664" y="0"/>
                </a:lnTo>
                <a:lnTo>
                  <a:pt x="1312664" y="7375"/>
                </a:lnTo>
                <a:lnTo>
                  <a:pt x="0" y="73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52400" y="1200150"/>
            <a:ext cx="8265795" cy="2621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65" dirty="0">
                <a:latin typeface="Arial"/>
                <a:cs typeface="Arial"/>
              </a:rPr>
              <a:t>Essential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80" dirty="0">
                <a:latin typeface="Arial"/>
                <a:cs typeface="Arial"/>
              </a:rPr>
              <a:t>Question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98"/>
              </a:spcBef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sz="1600" spc="10" dirty="0">
                <a:latin typeface="Arial"/>
                <a:cs typeface="Arial"/>
              </a:rPr>
              <a:t>How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can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be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</a:t>
            </a:r>
            <a:r>
              <a:rPr sz="1600" spc="-45" dirty="0">
                <a:latin typeface="Arial"/>
                <a:cs typeface="Arial"/>
              </a:rPr>
              <a:t>ve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attendance?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47"/>
              </a:spcBef>
            </a:pPr>
            <a:endParaRPr sz="950" dirty="0"/>
          </a:p>
          <a:p>
            <a:pPr marL="12700">
              <a:lnSpc>
                <a:spcPct val="100000"/>
              </a:lnSpc>
            </a:pPr>
            <a:r>
              <a:rPr sz="1800" b="1" spc="-70" dirty="0">
                <a:latin typeface="Arial"/>
                <a:cs typeface="Arial"/>
              </a:rPr>
              <a:t>Action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60" dirty="0">
                <a:latin typeface="Arial"/>
                <a:cs typeface="Arial"/>
              </a:rPr>
              <a:t>Steps</a:t>
            </a:r>
            <a:endParaRPr sz="1800" dirty="0">
              <a:latin typeface="Arial"/>
              <a:cs typeface="Arial"/>
            </a:endParaRPr>
          </a:p>
          <a:p>
            <a:pPr marL="469900" marR="67945" indent="-351790">
              <a:lnSpc>
                <a:spcPct val="101600"/>
              </a:lnSpc>
              <a:spcBef>
                <a:spcPts val="290"/>
              </a:spcBef>
              <a:buFont typeface="Arial"/>
              <a:buChar char="●"/>
              <a:tabLst>
                <a:tab pos="469265" algn="l"/>
              </a:tabLst>
            </a:pPr>
            <a:r>
              <a:rPr sz="1600" spc="-40" dirty="0">
                <a:latin typeface="Arial"/>
                <a:cs typeface="Arial"/>
              </a:rPr>
              <a:t>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EWIS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determine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g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ade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9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whose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absences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x</a:t>
            </a:r>
            <a:r>
              <a:rPr sz="1600" spc="-20" dirty="0">
                <a:latin typeface="Arial"/>
                <a:cs typeface="Arial"/>
              </a:rPr>
              <a:t>ceeded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10%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 cur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school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y</a:t>
            </a:r>
            <a:r>
              <a:rPr sz="1600" spc="-25" dirty="0">
                <a:latin typeface="Arial"/>
                <a:cs typeface="Arial"/>
              </a:rPr>
              <a:t>ear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 dirty="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85" dirty="0">
                <a:latin typeface="Arial"/>
                <a:cs typeface="Arial"/>
              </a:rPr>
              <a:t>C</a:t>
            </a:r>
            <a:r>
              <a:rPr sz="1600" spc="-55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eated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administe</a:t>
            </a:r>
            <a:r>
              <a:rPr sz="1600" spc="-5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</a:t>
            </a:r>
            <a:r>
              <a:rPr sz="1600" spc="15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-5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y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identiﬁed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4"/>
              </a:spcBef>
              <a:buFont typeface="Arial"/>
              <a:buChar char="●"/>
            </a:pPr>
            <a:endParaRPr sz="950" dirty="0"/>
          </a:p>
          <a:p>
            <a:pPr marL="469900" marR="1270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130" dirty="0">
                <a:latin typeface="Arial"/>
                <a:cs typeface="Arial"/>
              </a:rPr>
              <a:t>R</a:t>
            </a:r>
            <a:r>
              <a:rPr sz="1600" spc="-11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viewed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</a:t>
            </a:r>
            <a:r>
              <a:rPr sz="1600" spc="15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-5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y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team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teachers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identiﬁed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liaisons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suppo</a:t>
            </a:r>
            <a:r>
              <a:rPr sz="1600" spc="40" dirty="0">
                <a:latin typeface="Arial"/>
                <a:cs typeface="Arial"/>
              </a:rPr>
              <a:t>r</a:t>
            </a:r>
            <a:r>
              <a:rPr sz="1600" spc="75" dirty="0">
                <a:latin typeface="Arial"/>
                <a:cs typeface="Arial"/>
              </a:rPr>
              <a:t>t </a:t>
            </a:r>
            <a:r>
              <a:rPr sz="1600" spc="10" dirty="0">
                <a:latin typeface="Arial"/>
                <a:cs typeface="Arial"/>
              </a:rPr>
              <a:t>identiﬁed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First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315" dirty="0">
                <a:solidFill>
                  <a:srgbClr val="2A3890"/>
                </a:solidFill>
                <a:latin typeface="Arial"/>
                <a:cs typeface="Arial"/>
              </a:rPr>
              <a:t>Y</a:t>
            </a:r>
            <a:r>
              <a:rPr sz="3000" spc="-45" dirty="0">
                <a:solidFill>
                  <a:srgbClr val="2A3890"/>
                </a:solidFill>
                <a:latin typeface="Arial"/>
                <a:cs typeface="Arial"/>
              </a:rPr>
              <a:t>ear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15" dirty="0">
                <a:solidFill>
                  <a:srgbClr val="2A3890"/>
                </a:solidFill>
                <a:latin typeface="Arial"/>
                <a:cs typeface="Arial"/>
              </a:rPr>
              <a:t>F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ocus: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10" dirty="0">
                <a:solidFill>
                  <a:srgbClr val="2A3890"/>
                </a:solidFill>
                <a:latin typeface="Arial"/>
                <a:cs typeface="Arial"/>
              </a:rPr>
              <a:t>G</a:t>
            </a:r>
            <a:r>
              <a:rPr sz="3000" spc="-15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ade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9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2A3890"/>
                </a:solidFill>
                <a:latin typeface="Arial"/>
                <a:cs typeface="Arial"/>
              </a:rPr>
              <a:t>A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ttendance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4725" y="1094380"/>
            <a:ext cx="8336280" cy="16884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Impact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7"/>
              </a:spcBef>
            </a:pPr>
            <a:endParaRPr sz="1200"/>
          </a:p>
          <a:p>
            <a:pPr marL="469900" marR="386715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35" dirty="0">
                <a:latin typeface="Arial"/>
                <a:cs typeface="Arial"/>
              </a:rPr>
              <a:t>Raised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awa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eness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adults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25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concerned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when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</a:t>
            </a:r>
            <a:r>
              <a:rPr sz="1600" spc="-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y 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25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absent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critical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academic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success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-10" dirty="0">
                <a:latin typeface="Arial"/>
                <a:cs typeface="Arial"/>
              </a:rPr>
              <a:t>vided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st</a:t>
            </a:r>
            <a:r>
              <a:rPr sz="1600" spc="-5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ategies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team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teachers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better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suppo</a:t>
            </a:r>
            <a:r>
              <a:rPr sz="1600" spc="40" dirty="0">
                <a:latin typeface="Arial"/>
                <a:cs typeface="Arial"/>
              </a:rPr>
              <a:t>r</a:t>
            </a:r>
            <a:r>
              <a:rPr sz="1600" spc="75" dirty="0">
                <a:latin typeface="Arial"/>
                <a:cs typeface="Arial"/>
              </a:rPr>
              <a:t>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ch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onic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absences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-10" dirty="0">
                <a:latin typeface="Arial"/>
                <a:cs typeface="Arial"/>
              </a:rPr>
              <a:t>vided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men</a:t>
            </a:r>
            <a:r>
              <a:rPr sz="1600" spc="-10" dirty="0">
                <a:latin typeface="Arial"/>
                <a:cs typeface="Arial"/>
              </a:rPr>
              <a:t>t</a:t>
            </a:r>
            <a:r>
              <a:rPr sz="1600" spc="10" dirty="0">
                <a:latin typeface="Arial"/>
                <a:cs typeface="Arial"/>
              </a:rPr>
              <a:t>ors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concerns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 descr="percent increase in attendance"/>
          <p:cNvSpPr/>
          <p:nvPr/>
        </p:nvSpPr>
        <p:spPr>
          <a:xfrm>
            <a:off x="691499" y="3097550"/>
            <a:ext cx="0" cy="1452499"/>
          </a:xfrm>
          <a:custGeom>
            <a:avLst/>
            <a:gdLst/>
            <a:ahLst/>
            <a:cxnLst/>
            <a:rect l="l" t="t" r="r" b="b"/>
            <a:pathLst>
              <a:path h="1452499">
                <a:moveTo>
                  <a:pt x="0" y="0"/>
                </a:moveTo>
                <a:lnTo>
                  <a:pt x="0" y="1452499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 descr="team 1 3.7%"/>
          <p:cNvSpPr/>
          <p:nvPr/>
        </p:nvSpPr>
        <p:spPr>
          <a:xfrm>
            <a:off x="2192700" y="3518074"/>
            <a:ext cx="0" cy="1031974"/>
          </a:xfrm>
          <a:custGeom>
            <a:avLst/>
            <a:gdLst/>
            <a:ahLst/>
            <a:cxnLst/>
            <a:rect l="l" t="t" r="r" b="b"/>
            <a:pathLst>
              <a:path h="1031974">
                <a:moveTo>
                  <a:pt x="0" y="0"/>
                </a:moveTo>
                <a:lnTo>
                  <a:pt x="0" y="1031974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 descr="team 2 .2%"/>
          <p:cNvSpPr/>
          <p:nvPr/>
        </p:nvSpPr>
        <p:spPr>
          <a:xfrm>
            <a:off x="3693900" y="3518074"/>
            <a:ext cx="0" cy="1031974"/>
          </a:xfrm>
          <a:custGeom>
            <a:avLst/>
            <a:gdLst/>
            <a:ahLst/>
            <a:cxnLst/>
            <a:rect l="l" t="t" r="r" b="b"/>
            <a:pathLst>
              <a:path h="1031974">
                <a:moveTo>
                  <a:pt x="0" y="0"/>
                </a:moveTo>
                <a:lnTo>
                  <a:pt x="0" y="1031974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 descr="team 3 9.7%"/>
          <p:cNvSpPr/>
          <p:nvPr/>
        </p:nvSpPr>
        <p:spPr>
          <a:xfrm>
            <a:off x="5195099" y="3518074"/>
            <a:ext cx="0" cy="1031974"/>
          </a:xfrm>
          <a:custGeom>
            <a:avLst/>
            <a:gdLst/>
            <a:ahLst/>
            <a:cxnLst/>
            <a:rect l="l" t="t" r="r" b="b"/>
            <a:pathLst>
              <a:path h="1031974">
                <a:moveTo>
                  <a:pt x="0" y="0"/>
                </a:moveTo>
                <a:lnTo>
                  <a:pt x="0" y="1031974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 descr="overall average 5%"/>
          <p:cNvSpPr/>
          <p:nvPr/>
        </p:nvSpPr>
        <p:spPr>
          <a:xfrm>
            <a:off x="6696299" y="3097550"/>
            <a:ext cx="0" cy="1452499"/>
          </a:xfrm>
          <a:custGeom>
            <a:avLst/>
            <a:gdLst/>
            <a:ahLst/>
            <a:cxnLst/>
            <a:rect l="l" t="t" r="r" b="b"/>
            <a:pathLst>
              <a:path h="1452499">
                <a:moveTo>
                  <a:pt x="0" y="0"/>
                </a:moveTo>
                <a:lnTo>
                  <a:pt x="0" y="1452499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 descr="percent increase in attendance"/>
          <p:cNvSpPr/>
          <p:nvPr/>
        </p:nvSpPr>
        <p:spPr>
          <a:xfrm>
            <a:off x="686749" y="3102299"/>
            <a:ext cx="6014299" cy="0"/>
          </a:xfrm>
          <a:custGeom>
            <a:avLst/>
            <a:gdLst/>
            <a:ahLst/>
            <a:cxnLst/>
            <a:rect l="l" t="t" r="r" b="b"/>
            <a:pathLst>
              <a:path w="6014299">
                <a:moveTo>
                  <a:pt x="0" y="0"/>
                </a:moveTo>
                <a:lnTo>
                  <a:pt x="6014299" y="0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 descr="percent increase in attendance"/>
          <p:cNvSpPr/>
          <p:nvPr/>
        </p:nvSpPr>
        <p:spPr>
          <a:xfrm>
            <a:off x="686749" y="3522824"/>
            <a:ext cx="6014299" cy="0"/>
          </a:xfrm>
          <a:custGeom>
            <a:avLst/>
            <a:gdLst/>
            <a:ahLst/>
            <a:cxnLst/>
            <a:rect l="l" t="t" r="r" b="b"/>
            <a:pathLst>
              <a:path w="6014299">
                <a:moveTo>
                  <a:pt x="0" y="0"/>
                </a:moveTo>
                <a:lnTo>
                  <a:pt x="6014299" y="0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 descr="3.7%  .2%  9.7%  5%"/>
          <p:cNvSpPr/>
          <p:nvPr/>
        </p:nvSpPr>
        <p:spPr>
          <a:xfrm>
            <a:off x="686749" y="4124774"/>
            <a:ext cx="6014299" cy="0"/>
          </a:xfrm>
          <a:custGeom>
            <a:avLst/>
            <a:gdLst/>
            <a:ahLst/>
            <a:cxnLst/>
            <a:rect l="l" t="t" r="r" b="b"/>
            <a:pathLst>
              <a:path w="6014299">
                <a:moveTo>
                  <a:pt x="0" y="0"/>
                </a:moveTo>
                <a:lnTo>
                  <a:pt x="6014299" y="0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 descr="percent increase in attendance"/>
          <p:cNvSpPr/>
          <p:nvPr/>
        </p:nvSpPr>
        <p:spPr>
          <a:xfrm>
            <a:off x="686749" y="4545300"/>
            <a:ext cx="6014299" cy="0"/>
          </a:xfrm>
          <a:custGeom>
            <a:avLst/>
            <a:gdLst/>
            <a:ahLst/>
            <a:cxnLst/>
            <a:rect l="l" t="t" r="r" b="b"/>
            <a:pathLst>
              <a:path w="6014299">
                <a:moveTo>
                  <a:pt x="0" y="0"/>
                </a:moveTo>
                <a:lnTo>
                  <a:pt x="6014299" y="0"/>
                </a:lnTo>
              </a:path>
            </a:pathLst>
          </a:custGeom>
          <a:ln w="9524">
            <a:solidFill>
              <a:srgbClr val="9E9E9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361114" y="3200675"/>
            <a:ext cx="2665095" cy="12274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Percent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Increase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in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Attendance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300"/>
              </a:lnSpc>
              <a:spcBef>
                <a:spcPts val="45"/>
              </a:spcBef>
            </a:pPr>
            <a:endParaRPr sz="1300" dirty="0"/>
          </a:p>
          <a:p>
            <a:pPr marL="635" algn="ctr">
              <a:lnSpc>
                <a:spcPct val="100000"/>
              </a:lnSpc>
              <a:tabLst>
                <a:tab pos="1501775" algn="l"/>
              </a:tabLst>
            </a:pPr>
            <a:r>
              <a:rPr sz="1400" b="1" spc="-114" dirty="0">
                <a:latin typeface="Arial"/>
                <a:cs typeface="Arial"/>
              </a:rPr>
              <a:t>T</a:t>
            </a:r>
            <a:r>
              <a:rPr sz="1400" b="1" spc="0" dirty="0">
                <a:latin typeface="Arial"/>
                <a:cs typeface="Arial"/>
              </a:rPr>
              <a:t>eam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2	</a:t>
            </a:r>
            <a:r>
              <a:rPr sz="1400" b="1" spc="-114" dirty="0">
                <a:latin typeface="Arial"/>
                <a:cs typeface="Arial"/>
              </a:rPr>
              <a:t>T</a:t>
            </a:r>
            <a:r>
              <a:rPr sz="1400" b="1" spc="0" dirty="0">
                <a:latin typeface="Arial"/>
                <a:cs typeface="Arial"/>
              </a:rPr>
              <a:t>eam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3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100"/>
              </a:lnSpc>
              <a:spcBef>
                <a:spcPts val="89"/>
              </a:spcBef>
            </a:pPr>
            <a:endParaRPr sz="1100" dirty="0"/>
          </a:p>
          <a:p>
            <a:pPr marL="635" algn="ctr">
              <a:lnSpc>
                <a:spcPct val="100000"/>
              </a:lnSpc>
              <a:tabLst>
                <a:tab pos="1501775" algn="l"/>
              </a:tabLst>
            </a:pPr>
            <a:r>
              <a:rPr sz="1400" spc="-10" dirty="0">
                <a:latin typeface="Arial"/>
                <a:cs typeface="Arial"/>
              </a:rPr>
              <a:t>0.2%	9.7%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794" y="3711912"/>
            <a:ext cx="62484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spc="-114" dirty="0">
                <a:latin typeface="Arial"/>
                <a:cs typeface="Arial"/>
              </a:rPr>
              <a:t>T</a:t>
            </a:r>
            <a:r>
              <a:rPr sz="1400" b="1" spc="0" dirty="0">
                <a:latin typeface="Arial"/>
                <a:cs typeface="Arial"/>
              </a:rPr>
              <a:t>eam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85626" y="3617298"/>
            <a:ext cx="720725" cy="4241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45720">
              <a:lnSpc>
                <a:spcPts val="1650"/>
              </a:lnSpc>
            </a:pPr>
            <a:r>
              <a:rPr sz="1400" b="1" spc="-10" dirty="0">
                <a:latin typeface="Arial"/>
                <a:cs typeface="Arial"/>
              </a:rPr>
              <a:t>Overall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55" dirty="0">
                <a:latin typeface="Arial"/>
                <a:cs typeface="Arial"/>
              </a:rPr>
              <a:t>A</a:t>
            </a:r>
            <a:r>
              <a:rPr sz="1400" b="1" spc="-10" dirty="0">
                <a:latin typeface="Arial"/>
                <a:cs typeface="Arial"/>
              </a:rPr>
              <a:t>verage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6883" y="4203388"/>
            <a:ext cx="43053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>
                <a:latin typeface="Arial"/>
                <a:cs typeface="Arial"/>
              </a:rPr>
              <a:t>3.7%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04583" y="4203388"/>
            <a:ext cx="28257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>
                <a:latin typeface="Arial"/>
                <a:cs typeface="Arial"/>
              </a:rPr>
              <a:t>5%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First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315" dirty="0">
                <a:solidFill>
                  <a:srgbClr val="2A3890"/>
                </a:solidFill>
                <a:latin typeface="Arial"/>
                <a:cs typeface="Arial"/>
              </a:rPr>
              <a:t>Y</a:t>
            </a:r>
            <a:r>
              <a:rPr sz="3000" spc="-45" dirty="0">
                <a:solidFill>
                  <a:srgbClr val="2A3890"/>
                </a:solidFill>
                <a:latin typeface="Arial"/>
                <a:cs typeface="Arial"/>
              </a:rPr>
              <a:t>ear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15" dirty="0">
                <a:solidFill>
                  <a:srgbClr val="2A3890"/>
                </a:solidFill>
                <a:latin typeface="Arial"/>
                <a:cs typeface="Arial"/>
              </a:rPr>
              <a:t>F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ocus: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10" dirty="0">
                <a:solidFill>
                  <a:srgbClr val="2A3890"/>
                </a:solidFill>
                <a:latin typeface="Arial"/>
                <a:cs typeface="Arial"/>
              </a:rPr>
              <a:t>G</a:t>
            </a:r>
            <a:r>
              <a:rPr sz="3000" spc="-15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ade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9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85" dirty="0">
                <a:solidFill>
                  <a:srgbClr val="2A3890"/>
                </a:solidFill>
                <a:latin typeface="Arial"/>
                <a:cs typeface="Arial"/>
              </a:rPr>
              <a:t>A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ttendance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4725" y="1221380"/>
            <a:ext cx="8241665" cy="26885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Next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60" dirty="0">
                <a:latin typeface="Arial"/>
                <a:cs typeface="Arial"/>
              </a:rPr>
              <a:t>Steps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17"/>
              </a:spcBef>
            </a:pPr>
            <a:endParaRPr sz="1300"/>
          </a:p>
          <a:p>
            <a:pPr marL="469900" marR="58547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10" dirty="0">
                <a:latin typeface="Arial"/>
                <a:cs typeface="Arial"/>
              </a:rPr>
              <a:t>Recommend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WHS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leadership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continued,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focused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effo</a:t>
            </a:r>
            <a:r>
              <a:rPr sz="1600" spc="65" dirty="0">
                <a:latin typeface="Arial"/>
                <a:cs typeface="Arial"/>
              </a:rPr>
              <a:t>r</a:t>
            </a:r>
            <a:r>
              <a:rPr sz="1600" spc="45" dirty="0">
                <a:latin typeface="Arial"/>
                <a:cs typeface="Arial"/>
              </a:rPr>
              <a:t>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work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</a:t>
            </a:r>
            <a:r>
              <a:rPr sz="1600" spc="-45" dirty="0">
                <a:latin typeface="Arial"/>
                <a:cs typeface="Arial"/>
              </a:rPr>
              <a:t>ve</a:t>
            </a:r>
            <a:r>
              <a:rPr sz="1600" spc="-25" dirty="0">
                <a:latin typeface="Arial"/>
                <a:cs typeface="Arial"/>
              </a:rPr>
              <a:t> attendance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24"/>
              </a:spcBef>
              <a:buFont typeface="Arial"/>
              <a:buChar char="●"/>
            </a:pPr>
            <a:endParaRPr sz="1000"/>
          </a:p>
          <a:p>
            <a:pPr marL="469900" marR="12700" indent="-351790">
              <a:lnSpc>
                <a:spcPct val="100299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50" dirty="0">
                <a:latin typeface="Arial"/>
                <a:cs typeface="Arial"/>
              </a:rPr>
              <a:t>Use </a:t>
            </a:r>
            <a:r>
              <a:rPr sz="1600" spc="-105" dirty="0">
                <a:latin typeface="Arial"/>
                <a:cs typeface="Arial"/>
              </a:rPr>
              <a:t>EWIS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8th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g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ade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t</a:t>
            </a:r>
            <a:r>
              <a:rPr sz="1600" spc="5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ansition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suppo</a:t>
            </a:r>
            <a:r>
              <a:rPr sz="1600" spc="40" dirty="0">
                <a:latin typeface="Arial"/>
                <a:cs typeface="Arial"/>
              </a:rPr>
              <a:t>r</a:t>
            </a:r>
            <a:r>
              <a:rPr sz="1600" spc="75" dirty="0">
                <a:latin typeface="Arial"/>
                <a:cs typeface="Arial"/>
              </a:rPr>
              <a:t>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f</a:t>
            </a:r>
            <a:r>
              <a:rPr sz="1600" spc="45" dirty="0">
                <a:latin typeface="Arial"/>
                <a:cs typeface="Arial"/>
              </a:rPr>
              <a:t>r</a:t>
            </a:r>
            <a:r>
              <a:rPr sz="1600" spc="40" dirty="0">
                <a:latin typeface="Arial"/>
                <a:cs typeface="Arial"/>
              </a:rPr>
              <a:t>om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sta</a:t>
            </a:r>
            <a:r>
              <a:rPr sz="1600" spc="50" dirty="0">
                <a:latin typeface="Arial"/>
                <a:cs typeface="Arial"/>
              </a:rPr>
              <a:t>r</a:t>
            </a:r>
            <a:r>
              <a:rPr sz="1600" spc="75" dirty="0">
                <a:latin typeface="Arial"/>
                <a:cs typeface="Arial"/>
              </a:rPr>
              <a:t>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school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y</a:t>
            </a:r>
            <a:r>
              <a:rPr sz="1600" spc="-25" dirty="0">
                <a:latin typeface="Arial"/>
                <a:cs typeface="Arial"/>
              </a:rPr>
              <a:t>ear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29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120" dirty="0">
                <a:latin typeface="Arial"/>
                <a:cs typeface="Arial"/>
              </a:rPr>
              <a:t>F</a:t>
            </a:r>
            <a:r>
              <a:rPr sz="1600" spc="10" dirty="0">
                <a:latin typeface="Arial"/>
                <a:cs typeface="Arial"/>
              </a:rPr>
              <a:t>oster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positi</a:t>
            </a:r>
            <a:r>
              <a:rPr sz="1600" spc="10" dirty="0">
                <a:latin typeface="Arial"/>
                <a:cs typeface="Arial"/>
              </a:rPr>
              <a:t>v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communication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families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about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50" dirty="0">
                <a:latin typeface="Arial"/>
                <a:cs typeface="Arial"/>
              </a:rPr>
              <a:t>Use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information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inform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scheduling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ocess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20" dirty="0">
                <a:latin typeface="Arial"/>
                <a:cs typeface="Arial"/>
              </a:rPr>
              <a:t>Analy</a:t>
            </a:r>
            <a:r>
              <a:rPr sz="1600" spc="-35" dirty="0">
                <a:latin typeface="Arial"/>
                <a:cs typeface="Arial"/>
              </a:rPr>
              <a:t>z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determine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inte</a:t>
            </a:r>
            <a:r>
              <a:rPr sz="1600" spc="2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ention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success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25" dirty="0">
                <a:solidFill>
                  <a:srgbClr val="2A3890"/>
                </a:solidFill>
                <a:latin typeface="Arial"/>
                <a:cs typeface="Arial"/>
              </a:rPr>
              <a:t>Additional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70" dirty="0">
                <a:solidFill>
                  <a:srgbClr val="2A3890"/>
                </a:solidFill>
                <a:latin typeface="Arial"/>
                <a:cs typeface="Arial"/>
              </a:rPr>
              <a:t>Resour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ces</a:t>
            </a:r>
            <a:br>
              <a:rPr lang="en-US" sz="3000" spc="0" dirty="0">
                <a:solidFill>
                  <a:srgbClr val="2A3890"/>
                </a:solidFill>
                <a:latin typeface="Arial"/>
                <a:cs typeface="Arial"/>
              </a:rPr>
            </a:br>
            <a:endParaRPr sz="30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4843" y="1556424"/>
            <a:ext cx="629793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63855" indent="-351790">
              <a:buClr>
                <a:srgbClr val="434343"/>
              </a:buClr>
              <a:buFont typeface="Arial"/>
              <a:buChar char="●"/>
              <a:tabLst>
                <a:tab pos="363855" algn="l"/>
              </a:tabLst>
            </a:pPr>
            <a:r>
              <a:rPr sz="1600" spc="-50" dirty="0">
                <a:latin typeface="Arial"/>
                <a:cs typeface="Arial"/>
              </a:rPr>
              <a:t>Su</a:t>
            </a:r>
            <a:r>
              <a:rPr sz="1600" spc="-2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-5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y </a:t>
            </a:r>
            <a:r>
              <a:rPr sz="1600" spc="15" dirty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https:</a:t>
            </a:r>
            <a:r>
              <a:rPr sz="1600" spc="35" dirty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/</a:t>
            </a:r>
            <a:r>
              <a:rPr sz="1600" spc="30" dirty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/bit.ly/2Mn</a:t>
            </a:r>
            <a:r>
              <a:rPr sz="1600" spc="60" dirty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Y</a:t>
            </a:r>
            <a:r>
              <a:rPr sz="1600" spc="-40" dirty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Y2</a:t>
            </a:r>
            <a:r>
              <a:rPr sz="1600" spc="-30" dirty="0">
                <a:solidFill>
                  <a:schemeClr val="bg1"/>
                </a:solidFill>
                <a:latin typeface="Arial"/>
                <a:cs typeface="Arial"/>
                <a:hlinkClick r:id="rId2"/>
              </a:rPr>
              <a:t>6</a:t>
            </a:r>
            <a:r>
              <a:rPr sz="1600" spc="-135" dirty="0">
                <a:latin typeface="Arial"/>
                <a:cs typeface="Arial"/>
              </a:rPr>
              <a:t>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</a:t>
            </a:r>
            <a:r>
              <a:rPr sz="1600" spc="5" dirty="0">
                <a:latin typeface="Arial"/>
                <a:cs typeface="Arial"/>
              </a:rPr>
              <a:t>ost-su</a:t>
            </a:r>
            <a:r>
              <a:rPr sz="1600" spc="15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-5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y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1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https:</a:t>
            </a:r>
            <a:r>
              <a:rPr sz="1600" spc="35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/</a:t>
            </a:r>
            <a:r>
              <a:rPr sz="1600" spc="40" dirty="0">
                <a:solidFill>
                  <a:srgbClr val="0000FF"/>
                </a:solidFill>
                <a:latin typeface="Arial"/>
                <a:cs typeface="Arial"/>
                <a:hlinkClick r:id="rId3"/>
              </a:rPr>
              <a:t>/bit.ly/2McJLkA</a:t>
            </a:r>
            <a:endParaRPr lang="en-US" sz="1600" spc="4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363855" indent="-351790">
              <a:buClr>
                <a:srgbClr val="434343"/>
              </a:buClr>
              <a:buFont typeface="Arial"/>
              <a:buChar char="●"/>
              <a:tabLst>
                <a:tab pos="363855" algn="l"/>
              </a:tabLst>
            </a:pPr>
            <a:endParaRPr lang="en-US" sz="1600" spc="4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363855" indent="-351790">
              <a:buClr>
                <a:srgbClr val="434343"/>
              </a:buClr>
              <a:buFont typeface="Arial"/>
              <a:buChar char="●"/>
              <a:tabLst>
                <a:tab pos="363855" algn="l"/>
              </a:tabLst>
            </a:pPr>
            <a:endParaRPr lang="en-US" sz="1600" spc="40" dirty="0">
              <a:solidFill>
                <a:srgbClr val="0000FF"/>
              </a:solidFill>
              <a:latin typeface="Arial"/>
              <a:cs typeface="Arial"/>
            </a:endParaRPr>
          </a:p>
          <a:p>
            <a:pPr marL="363855" indent="-351790">
              <a:buClr>
                <a:srgbClr val="434343"/>
              </a:buClr>
              <a:buFont typeface="Arial"/>
              <a:buChar char="●"/>
              <a:tabLst>
                <a:tab pos="363855" algn="l"/>
              </a:tabLst>
            </a:pPr>
            <a:r>
              <a:rPr lang="en-US" sz="1600" spc="10" dirty="0">
                <a:latin typeface="Arial"/>
                <a:cs typeface="Arial"/>
              </a:rPr>
              <a:t>Instructional</a:t>
            </a:r>
            <a:r>
              <a:rPr lang="en-US" sz="1600" spc="-50" dirty="0">
                <a:latin typeface="Arial"/>
                <a:cs typeface="Arial"/>
              </a:rPr>
              <a:t> </a:t>
            </a:r>
            <a:r>
              <a:rPr lang="en-US" sz="1600" spc="-10" dirty="0">
                <a:latin typeface="Arial"/>
                <a:cs typeface="Arial"/>
              </a:rPr>
              <a:t>Planning</a:t>
            </a:r>
            <a:r>
              <a:rPr lang="en-US" sz="1600" spc="-50" dirty="0">
                <a:latin typeface="Arial"/>
                <a:cs typeface="Arial"/>
              </a:rPr>
              <a:t> </a:t>
            </a:r>
            <a:r>
              <a:rPr lang="en-US" sz="1600" spc="-100" dirty="0">
                <a:latin typeface="Arial"/>
                <a:cs typeface="Arial"/>
              </a:rPr>
              <a:t>-</a:t>
            </a:r>
            <a:r>
              <a:rPr lang="en-US" sz="1600" spc="-30" dirty="0">
                <a:latin typeface="Arial"/>
                <a:cs typeface="Arial"/>
              </a:rPr>
              <a:t> </a:t>
            </a:r>
            <a:r>
              <a:rPr lang="en-US" sz="1600" spc="-130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F</a:t>
            </a:r>
            <a:r>
              <a:rPr lang="en-US" sz="1600" spc="2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acilita</a:t>
            </a:r>
            <a:r>
              <a:rPr lang="en-US" sz="1600" spc="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t</a:t>
            </a:r>
            <a:r>
              <a:rPr lang="en-US" sz="1600" spc="10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or</a:t>
            </a:r>
            <a:r>
              <a:rPr lang="en-US" sz="1600" spc="-50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lang="en-US" sz="1600" spc="-35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Guid</a:t>
            </a:r>
            <a:r>
              <a:rPr lang="en-US" sz="1600" spc="-30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e</a:t>
            </a:r>
            <a:r>
              <a:rPr lang="en-US" sz="1600" spc="-135" dirty="0">
                <a:latin typeface="Arial"/>
                <a:cs typeface="Arial"/>
              </a:rPr>
              <a:t>,</a:t>
            </a:r>
            <a:r>
              <a:rPr lang="en-US" sz="1600" spc="-50" dirty="0">
                <a:latin typeface="Arial"/>
                <a:cs typeface="Arial"/>
              </a:rPr>
              <a:t> </a:t>
            </a:r>
            <a:r>
              <a:rPr lang="en-US" sz="1600" spc="-20" dirty="0">
                <a:solidFill>
                  <a:srgbClr val="0000FF"/>
                </a:solidFill>
                <a:latin typeface="Arial"/>
                <a:cs typeface="Arial"/>
                <a:hlinkClick r:id="rId5"/>
              </a:rPr>
              <a:t>Agenda</a:t>
            </a:r>
            <a:endParaRPr lang="en-US" sz="1600" dirty="0">
              <a:latin typeface="Arial"/>
              <a:cs typeface="Arial"/>
            </a:endParaRPr>
          </a:p>
          <a:p>
            <a:pPr marL="363855" indent="-351790">
              <a:lnSpc>
                <a:spcPct val="100000"/>
              </a:lnSpc>
              <a:buClr>
                <a:srgbClr val="434343"/>
              </a:buClr>
              <a:buFont typeface="Arial"/>
              <a:buChar char="●"/>
              <a:tabLst>
                <a:tab pos="363855" algn="l"/>
              </a:tabLst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4725" y="302895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855" indent="-351790">
              <a:lnSpc>
                <a:spcPct val="100000"/>
              </a:lnSpc>
              <a:buFont typeface="Arial"/>
              <a:buChar char="●"/>
              <a:tabLst>
                <a:tab pos="363855" algn="l"/>
              </a:tabLst>
            </a:pPr>
            <a:r>
              <a:rPr lang="en-US" spc="-110" dirty="0">
                <a:latin typeface="Arial"/>
                <a:cs typeface="Arial"/>
              </a:rPr>
              <a:t>T</a:t>
            </a:r>
            <a:r>
              <a:rPr lang="en-US" spc="-20" dirty="0">
                <a:latin typeface="Arial"/>
                <a:cs typeface="Arial"/>
              </a:rPr>
              <a:t>eacher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-40" dirty="0">
                <a:latin typeface="Arial"/>
                <a:cs typeface="Arial"/>
              </a:rPr>
              <a:t>Resour</a:t>
            </a:r>
            <a:r>
              <a:rPr lang="en-US" spc="-10" dirty="0">
                <a:latin typeface="Arial"/>
                <a:cs typeface="Arial"/>
              </a:rPr>
              <a:t>ce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-100" dirty="0">
                <a:latin typeface="Arial"/>
                <a:cs typeface="Arial"/>
              </a:rPr>
              <a:t>-</a:t>
            </a:r>
            <a:r>
              <a:rPr lang="en-US" spc="-40" dirty="0">
                <a:latin typeface="Arial"/>
                <a:cs typeface="Arial"/>
              </a:rPr>
              <a:t> </a:t>
            </a:r>
            <a:r>
              <a:rPr lang="en-US" spc="-3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The</a:t>
            </a:r>
            <a:r>
              <a:rPr lang="en-US" spc="-5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lang="en-US" spc="15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Impo</a:t>
            </a:r>
            <a:r>
              <a:rPr lang="en-US" spc="45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r</a:t>
            </a:r>
            <a:r>
              <a:rPr lang="en-US" spc="5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tance</a:t>
            </a:r>
            <a:r>
              <a:rPr lang="en-US" spc="-5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lang="en-US" spc="6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of</a:t>
            </a:r>
            <a:r>
              <a:rPr lang="en-US" spc="-5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A</a:t>
            </a:r>
            <a:r>
              <a:rPr lang="en-US" spc="5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ttendance</a:t>
            </a:r>
            <a:r>
              <a:rPr lang="en-US" spc="-30" dirty="0">
                <a:solidFill>
                  <a:srgbClr val="0000FF"/>
                </a:solidFill>
                <a:latin typeface="Arial"/>
                <a:cs typeface="Arial"/>
                <a:hlinkClick r:id="rId6"/>
              </a:rPr>
              <a:t> </a:t>
            </a:r>
            <a:r>
              <a:rPr lang="en-US" spc="-100" dirty="0">
                <a:latin typeface="Arial"/>
                <a:cs typeface="Arial"/>
              </a:rPr>
              <a:t>-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10" dirty="0">
                <a:latin typeface="Arial"/>
                <a:cs typeface="Arial"/>
              </a:rPr>
              <a:t>How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60" dirty="0">
                <a:latin typeface="Arial"/>
                <a:cs typeface="Arial"/>
              </a:rPr>
              <a:t>t</a:t>
            </a:r>
            <a:r>
              <a:rPr lang="en-US" spc="15" dirty="0">
                <a:latin typeface="Arial"/>
                <a:cs typeface="Arial"/>
              </a:rPr>
              <a:t>o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15" dirty="0">
                <a:latin typeface="Arial"/>
                <a:cs typeface="Arial"/>
              </a:rPr>
              <a:t>talk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60" dirty="0">
                <a:latin typeface="Arial"/>
                <a:cs typeface="Arial"/>
              </a:rPr>
              <a:t>t</a:t>
            </a:r>
            <a:r>
              <a:rPr lang="en-US" spc="15" dirty="0">
                <a:latin typeface="Arial"/>
                <a:cs typeface="Arial"/>
              </a:rPr>
              <a:t>o</a:t>
            </a:r>
            <a:r>
              <a:rPr lang="en-US" spc="-50" dirty="0">
                <a:latin typeface="Arial"/>
                <a:cs typeface="Arial"/>
              </a:rPr>
              <a:t> </a:t>
            </a:r>
            <a:r>
              <a:rPr lang="en-US" spc="25" dirty="0">
                <a:latin typeface="Arial"/>
                <a:cs typeface="Arial"/>
              </a:rPr>
              <a:t>families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327824" y="267734"/>
            <a:ext cx="5053965" cy="473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20" dirty="0">
                <a:solidFill>
                  <a:srgbClr val="2A3890"/>
                </a:solidFill>
                <a:latin typeface="Arial"/>
                <a:cs typeface="Arial"/>
              </a:rPr>
              <a:t>Int</a:t>
            </a:r>
            <a:r>
              <a:rPr sz="3000" spc="-1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40" dirty="0">
                <a:solidFill>
                  <a:srgbClr val="2A3890"/>
                </a:solidFill>
                <a:latin typeface="Arial"/>
                <a:cs typeface="Arial"/>
              </a:rPr>
              <a:t>oduction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110" dirty="0">
                <a:solidFill>
                  <a:srgbClr val="2A3890"/>
                </a:solidFill>
                <a:latin typeface="Arial"/>
                <a:cs typeface="Arial"/>
              </a:rPr>
              <a:t>t</a:t>
            </a:r>
            <a:r>
              <a:rPr sz="3000" spc="30" dirty="0">
                <a:solidFill>
                  <a:srgbClr val="2A3890"/>
                </a:solidFill>
                <a:latin typeface="Arial"/>
                <a:cs typeface="Arial"/>
              </a:rPr>
              <a:t>o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the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15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200" dirty="0">
                <a:solidFill>
                  <a:srgbClr val="2A3890"/>
                </a:solidFill>
                <a:latin typeface="Arial"/>
                <a:cs typeface="Arial"/>
              </a:rPr>
              <a:t>T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eam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0599" y="746391"/>
            <a:ext cx="5998845" cy="37007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9300"/>
              </a:lnSpc>
            </a:pPr>
            <a:r>
              <a:rPr sz="1800" spc="-30" dirty="0">
                <a:solidFill>
                  <a:srgbClr val="434343"/>
                </a:solidFill>
                <a:latin typeface="Arial"/>
                <a:cs typeface="Arial"/>
              </a:rPr>
              <a:t>Denise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45" dirty="0">
                <a:solidFill>
                  <a:srgbClr val="434343"/>
                </a:solidFill>
                <a:latin typeface="Arial"/>
                <a:cs typeface="Arial"/>
              </a:rPr>
              <a:t>Ruszala,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434343"/>
                </a:solidFill>
                <a:latin typeface="Arial"/>
                <a:cs typeface="Arial"/>
              </a:rPr>
              <a:t>Di</a:t>
            </a:r>
            <a:r>
              <a:rPr sz="1800" spc="-45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1800" spc="25" dirty="0">
                <a:solidFill>
                  <a:srgbClr val="434343"/>
                </a:solidFill>
                <a:latin typeface="Arial"/>
                <a:cs typeface="Arial"/>
              </a:rPr>
              <a:t>ec</a:t>
            </a:r>
            <a:r>
              <a:rPr sz="1800" spc="-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15" dirty="0">
                <a:solidFill>
                  <a:srgbClr val="434343"/>
                </a:solidFill>
                <a:latin typeface="Arial"/>
                <a:cs typeface="Arial"/>
              </a:rPr>
              <a:t>or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434343"/>
                </a:solidFill>
                <a:latin typeface="Arial"/>
                <a:cs typeface="Arial"/>
              </a:rPr>
              <a:t>of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5" dirty="0">
                <a:solidFill>
                  <a:srgbClr val="434343"/>
                </a:solidFill>
                <a:latin typeface="Arial"/>
                <a:cs typeface="Arial"/>
              </a:rPr>
              <a:t>Assessment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and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434343"/>
                </a:solidFill>
                <a:latin typeface="Arial"/>
                <a:cs typeface="Arial"/>
              </a:rPr>
              <a:t>Accountability</a:t>
            </a:r>
            <a:r>
              <a:rPr sz="1800" spc="10" dirty="0">
                <a:solidFill>
                  <a:srgbClr val="434343"/>
                </a:solidFill>
                <a:latin typeface="Arial"/>
                <a:cs typeface="Arial"/>
              </a:rPr>
              <a:t> Christal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0" dirty="0">
                <a:solidFill>
                  <a:srgbClr val="434343"/>
                </a:solidFill>
                <a:latin typeface="Arial"/>
                <a:cs typeface="Arial"/>
              </a:rPr>
              <a:t>Murph</a:t>
            </a:r>
            <a:r>
              <a:rPr sz="1800" spc="-95" dirty="0">
                <a:solidFill>
                  <a:srgbClr val="434343"/>
                </a:solidFill>
                <a:latin typeface="Arial"/>
                <a:cs typeface="Arial"/>
              </a:rPr>
              <a:t>y</a:t>
            </a:r>
            <a:r>
              <a:rPr sz="1800" spc="-150" dirty="0">
                <a:solidFill>
                  <a:srgbClr val="434343"/>
                </a:solidFill>
                <a:latin typeface="Arial"/>
                <a:cs typeface="Arial"/>
              </a:rPr>
              <a:t>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20" dirty="0">
                <a:solidFill>
                  <a:srgbClr val="434343"/>
                </a:solidFill>
                <a:latin typeface="Arial"/>
                <a:cs typeface="Arial"/>
              </a:rPr>
              <a:t>Assistant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0" dirty="0">
                <a:solidFill>
                  <a:srgbClr val="434343"/>
                </a:solidFill>
                <a:latin typeface="Arial"/>
                <a:cs typeface="Arial"/>
              </a:rPr>
              <a:t>Principal</a:t>
            </a:r>
            <a:endParaRPr sz="1800">
              <a:latin typeface="Arial"/>
              <a:cs typeface="Arial"/>
            </a:endParaRPr>
          </a:p>
          <a:p>
            <a:pPr marL="12700" marR="1443355">
              <a:lnSpc>
                <a:spcPct val="149300"/>
              </a:lnSpc>
            </a:pPr>
            <a:r>
              <a:rPr sz="1800" spc="-35" dirty="0">
                <a:solidFill>
                  <a:srgbClr val="434343"/>
                </a:solidFill>
                <a:latin typeface="Arial"/>
                <a:cs typeface="Arial"/>
              </a:rPr>
              <a:t>Erika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15" dirty="0">
                <a:solidFill>
                  <a:srgbClr val="434343"/>
                </a:solidFill>
                <a:latin typeface="Arial"/>
                <a:cs typeface="Arial"/>
              </a:rPr>
              <a:t>Masciad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1800" spc="-25" dirty="0">
                <a:solidFill>
                  <a:srgbClr val="434343"/>
                </a:solidFill>
                <a:latin typeface="Arial"/>
                <a:cs typeface="Arial"/>
              </a:rPr>
              <a:t>elli,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20" dirty="0">
                <a:solidFill>
                  <a:srgbClr val="434343"/>
                </a:solidFill>
                <a:latin typeface="Arial"/>
                <a:cs typeface="Arial"/>
              </a:rPr>
              <a:t>District</a:t>
            </a:r>
            <a:r>
              <a:rPr sz="1800" spc="-9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0" dirty="0">
                <a:solidFill>
                  <a:srgbClr val="434343"/>
                </a:solidFill>
                <a:latin typeface="Arial"/>
                <a:cs typeface="Arial"/>
              </a:rPr>
              <a:t>echnology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25" dirty="0">
                <a:solidFill>
                  <a:srgbClr val="434343"/>
                </a:solidFill>
                <a:latin typeface="Arial"/>
                <a:cs typeface="Arial"/>
              </a:rPr>
              <a:t>Coach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434343"/>
                </a:solidFill>
                <a:latin typeface="Arial"/>
                <a:cs typeface="Arial"/>
              </a:rPr>
              <a:t>Ma</a:t>
            </a:r>
            <a:r>
              <a:rPr sz="1800" spc="15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1800" spc="-55" dirty="0">
                <a:solidFill>
                  <a:srgbClr val="434343"/>
                </a:solidFill>
                <a:latin typeface="Arial"/>
                <a:cs typeface="Arial"/>
              </a:rPr>
              <a:t>y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10" dirty="0">
                <a:solidFill>
                  <a:srgbClr val="434343"/>
                </a:solidFill>
                <a:latin typeface="Arial"/>
                <a:cs typeface="Arial"/>
              </a:rPr>
              <a:t>K</a:t>
            </a:r>
            <a:r>
              <a:rPr sz="1800" spc="-65" dirty="0">
                <a:solidFill>
                  <a:srgbClr val="434343"/>
                </a:solidFill>
                <a:latin typeface="Arial"/>
                <a:cs typeface="Arial"/>
              </a:rPr>
              <a:t>eane,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45" dirty="0">
                <a:solidFill>
                  <a:srgbClr val="434343"/>
                </a:solidFill>
                <a:latin typeface="Arial"/>
                <a:cs typeface="Arial"/>
              </a:rPr>
              <a:t>Supe</a:t>
            </a:r>
            <a:r>
              <a:rPr sz="1800" spc="-15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1800" spc="5" dirty="0">
                <a:solidFill>
                  <a:srgbClr val="434343"/>
                </a:solidFill>
                <a:latin typeface="Arial"/>
                <a:cs typeface="Arial"/>
              </a:rPr>
              <a:t>visor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65" dirty="0">
                <a:solidFill>
                  <a:srgbClr val="434343"/>
                </a:solidFill>
                <a:latin typeface="Arial"/>
                <a:cs typeface="Arial"/>
              </a:rPr>
              <a:t>of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English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65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800" spc="-75" dirty="0">
                <a:solidFill>
                  <a:srgbClr val="434343"/>
                </a:solidFill>
                <a:latin typeface="Arial"/>
                <a:cs typeface="Arial"/>
              </a:rPr>
              <a:t>Ena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434343"/>
                </a:solidFill>
                <a:latin typeface="Arial"/>
                <a:cs typeface="Arial"/>
              </a:rPr>
              <a:t>A</a:t>
            </a:r>
            <a:r>
              <a:rPr sz="1800" spc="-30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el, 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Science</a:t>
            </a:r>
            <a:r>
              <a:rPr sz="1800" spc="-9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eacher</a:t>
            </a:r>
            <a:endParaRPr sz="1800">
              <a:latin typeface="Arial"/>
              <a:cs typeface="Arial"/>
            </a:endParaRPr>
          </a:p>
          <a:p>
            <a:pPr marL="12700" marR="1764664">
              <a:lnSpc>
                <a:spcPct val="149300"/>
              </a:lnSpc>
            </a:pPr>
            <a:r>
              <a:rPr sz="1800" spc="5" dirty="0">
                <a:solidFill>
                  <a:srgbClr val="434343"/>
                </a:solidFill>
                <a:latin typeface="Arial"/>
                <a:cs typeface="Arial"/>
              </a:rPr>
              <a:t>Jen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Hall-Cot</a:t>
            </a:r>
            <a:r>
              <a:rPr sz="1800" spc="-2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-70" dirty="0">
                <a:solidFill>
                  <a:srgbClr val="434343"/>
                </a:solidFill>
                <a:latin typeface="Arial"/>
                <a:cs typeface="Arial"/>
              </a:rPr>
              <a:t>o,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Special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200" dirty="0">
                <a:solidFill>
                  <a:srgbClr val="434343"/>
                </a:solidFill>
                <a:latin typeface="Arial"/>
                <a:cs typeface="Arial"/>
              </a:rPr>
              <a:t>E</a:t>
            </a:r>
            <a:r>
              <a:rPr sz="1800" spc="15" dirty="0">
                <a:solidFill>
                  <a:srgbClr val="434343"/>
                </a:solidFill>
                <a:latin typeface="Arial"/>
                <a:cs typeface="Arial"/>
              </a:rPr>
              <a:t>ducation</a:t>
            </a:r>
            <a:r>
              <a:rPr sz="1800" spc="-9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eacher Ann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40" dirty="0">
                <a:solidFill>
                  <a:srgbClr val="434343"/>
                </a:solidFill>
                <a:latin typeface="Arial"/>
                <a:cs typeface="Arial"/>
              </a:rPr>
              <a:t>F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arnham,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25" dirty="0">
                <a:solidFill>
                  <a:srgbClr val="434343"/>
                </a:solidFill>
                <a:latin typeface="Arial"/>
                <a:cs typeface="Arial"/>
              </a:rPr>
              <a:t>Mathematics</a:t>
            </a:r>
            <a:r>
              <a:rPr sz="1800" spc="-9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eacher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434343"/>
                </a:solidFill>
                <a:latin typeface="Arial"/>
                <a:cs typeface="Arial"/>
              </a:rPr>
              <a:t>And</a:t>
            </a:r>
            <a:r>
              <a:rPr sz="1800" spc="-30" dirty="0">
                <a:solidFill>
                  <a:srgbClr val="434343"/>
                </a:solidFill>
                <a:latin typeface="Arial"/>
                <a:cs typeface="Arial"/>
              </a:rPr>
              <a:t>r</a:t>
            </a:r>
            <a:r>
              <a:rPr sz="1800" spc="0" dirty="0">
                <a:solidFill>
                  <a:srgbClr val="434343"/>
                </a:solidFill>
                <a:latin typeface="Arial"/>
                <a:cs typeface="Arial"/>
              </a:rPr>
              <a:t>ew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Joseph,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25" dirty="0">
                <a:solidFill>
                  <a:srgbClr val="434343"/>
                </a:solidFill>
                <a:latin typeface="Arial"/>
                <a:cs typeface="Arial"/>
              </a:rPr>
              <a:t>Mathematics</a:t>
            </a:r>
            <a:r>
              <a:rPr sz="1800" spc="-9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434343"/>
                </a:solidFill>
                <a:latin typeface="Arial"/>
                <a:cs typeface="Arial"/>
              </a:rPr>
              <a:t>T</a:t>
            </a:r>
            <a:r>
              <a:rPr sz="1800" spc="-20" dirty="0">
                <a:solidFill>
                  <a:srgbClr val="434343"/>
                </a:solidFill>
                <a:latin typeface="Arial"/>
                <a:cs typeface="Arial"/>
              </a:rPr>
              <a:t>eacher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10" dirty="0">
                <a:solidFill>
                  <a:srgbClr val="434343"/>
                </a:solidFill>
                <a:latin typeface="Arial"/>
                <a:cs typeface="Arial"/>
              </a:rPr>
              <a:t>Kristin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45" dirty="0">
                <a:solidFill>
                  <a:srgbClr val="434343"/>
                </a:solidFill>
                <a:latin typeface="Arial"/>
                <a:cs typeface="Arial"/>
              </a:rPr>
              <a:t>Puleo,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School</a:t>
            </a:r>
            <a:r>
              <a:rPr sz="1800" spc="-60" dirty="0">
                <a:solidFill>
                  <a:srgbClr val="434343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434343"/>
                </a:solidFill>
                <a:latin typeface="Arial"/>
                <a:cs typeface="Arial"/>
              </a:rPr>
              <a:t>Counselor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Title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20" dirty="0">
                <a:solidFill>
                  <a:srgbClr val="2A3890"/>
                </a:solidFill>
                <a:latin typeface="Arial"/>
                <a:cs typeface="Arial"/>
              </a:rPr>
              <a:t>Int</a:t>
            </a:r>
            <a:r>
              <a:rPr lang="en-US" spc="-1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lang="en-US" spc="40" dirty="0">
                <a:solidFill>
                  <a:srgbClr val="2A3890"/>
                </a:solidFill>
                <a:latin typeface="Arial"/>
                <a:cs typeface="Arial"/>
              </a:rPr>
              <a:t>oduction</a:t>
            </a:r>
            <a:r>
              <a:rPr lang="en-US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lang="en-US" spc="110" dirty="0">
                <a:solidFill>
                  <a:srgbClr val="2A3890"/>
                </a:solidFill>
                <a:latin typeface="Arial"/>
                <a:cs typeface="Arial"/>
              </a:rPr>
              <a:t>t</a:t>
            </a:r>
            <a:r>
              <a:rPr lang="en-US" spc="30" dirty="0">
                <a:solidFill>
                  <a:srgbClr val="2A3890"/>
                </a:solidFill>
                <a:latin typeface="Arial"/>
                <a:cs typeface="Arial"/>
              </a:rPr>
              <a:t>o</a:t>
            </a:r>
            <a:r>
              <a:rPr lang="en-US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lang="en-US" spc="10" dirty="0">
                <a:solidFill>
                  <a:srgbClr val="2A3890"/>
                </a:solidFill>
                <a:latin typeface="Arial"/>
                <a:cs typeface="Arial"/>
              </a:rPr>
              <a:t>the</a:t>
            </a:r>
            <a:r>
              <a:rPr lang="en-US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lang="en-US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lang="en-US" spc="-150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lang="en-US" spc="-200" dirty="0">
                <a:solidFill>
                  <a:srgbClr val="2A3890"/>
                </a:solidFill>
                <a:latin typeface="Arial"/>
                <a:cs typeface="Arial"/>
              </a:rPr>
              <a:t>T</a:t>
            </a:r>
            <a:r>
              <a:rPr lang="en-US" dirty="0">
                <a:solidFill>
                  <a:srgbClr val="2A3890"/>
                </a:solidFill>
                <a:latin typeface="Arial"/>
                <a:cs typeface="Arial"/>
              </a:rPr>
              <a:t>eam</a:t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5674" y="529138"/>
            <a:ext cx="8374549" cy="473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20" dirty="0">
                <a:solidFill>
                  <a:srgbClr val="2A3890"/>
                </a:solidFill>
                <a:latin typeface="Arial"/>
                <a:cs typeface="Arial"/>
              </a:rPr>
              <a:t>School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35" dirty="0">
                <a:solidFill>
                  <a:srgbClr val="2A3890"/>
                </a:solidFill>
                <a:latin typeface="Arial"/>
                <a:cs typeface="Arial"/>
              </a:rPr>
              <a:t>Statistics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3" name="object 3" descr="school type enrollment grades served student teacher&#10;"/>
          <p:cNvSpPr/>
          <p:nvPr/>
        </p:nvSpPr>
        <p:spPr>
          <a:xfrm>
            <a:off x="405674" y="1017799"/>
            <a:ext cx="6643148" cy="2943524"/>
          </a:xfrm>
          <a:custGeom>
            <a:avLst/>
            <a:gdLst/>
            <a:ahLst/>
            <a:cxnLst/>
            <a:rect l="l" t="t" r="r" b="b"/>
            <a:pathLst>
              <a:path w="6643148" h="2943524">
                <a:moveTo>
                  <a:pt x="0" y="0"/>
                </a:moveTo>
                <a:lnTo>
                  <a:pt x="6643148" y="0"/>
                </a:lnTo>
                <a:lnTo>
                  <a:pt x="6643148" y="2943524"/>
                </a:lnTo>
                <a:lnTo>
                  <a:pt x="0" y="294352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 descr="screen shot of profiles page for the enrollment of westfield hs"/>
          <p:cNvSpPr/>
          <p:nvPr/>
        </p:nvSpPr>
        <p:spPr>
          <a:xfrm>
            <a:off x="405674" y="1200150"/>
            <a:ext cx="6643148" cy="29435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Enhancement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80" dirty="0">
                <a:solidFill>
                  <a:srgbClr val="2A3890"/>
                </a:solidFill>
                <a:latin typeface="Arial"/>
                <a:cs typeface="Arial"/>
              </a:rPr>
              <a:t>P</a:t>
            </a:r>
            <a:r>
              <a:rPr sz="3000" spc="-7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35" dirty="0">
                <a:solidFill>
                  <a:srgbClr val="2A3890"/>
                </a:solidFill>
                <a:latin typeface="Arial"/>
                <a:cs typeface="Arial"/>
              </a:rPr>
              <a:t>oject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80" dirty="0">
                <a:solidFill>
                  <a:srgbClr val="2A3890"/>
                </a:solidFill>
                <a:latin typeface="Arial"/>
                <a:cs typeface="Arial"/>
              </a:rPr>
              <a:t>B</a:t>
            </a:r>
            <a:r>
              <a:rPr sz="3000" spc="-7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ea</a:t>
            </a:r>
            <a:r>
              <a:rPr sz="3000" spc="-75" dirty="0">
                <a:solidFill>
                  <a:srgbClr val="2A3890"/>
                </a:solidFill>
                <a:latin typeface="Arial"/>
                <a:cs typeface="Arial"/>
              </a:rPr>
              <a:t>k</a:t>
            </a:r>
            <a:r>
              <a:rPr sz="3000" spc="15" dirty="0">
                <a:solidFill>
                  <a:srgbClr val="2A3890"/>
                </a:solidFill>
                <a:latin typeface="Arial"/>
                <a:cs typeface="Arial"/>
              </a:rPr>
              <a:t>down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4796" y="1306455"/>
            <a:ext cx="4272280" cy="13811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29259" indent="-417195">
              <a:lnSpc>
                <a:spcPct val="100000"/>
              </a:lnSpc>
              <a:buFont typeface="Arial"/>
              <a:buAutoNum type="arabicPeriod"/>
              <a:tabLst>
                <a:tab pos="429259" algn="l"/>
              </a:tabLst>
            </a:pPr>
            <a:r>
              <a:rPr sz="1800" spc="-30" dirty="0">
                <a:latin typeface="Arial"/>
                <a:cs typeface="Arial"/>
              </a:rPr>
              <a:t>Data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5" dirty="0">
                <a:latin typeface="Arial"/>
                <a:cs typeface="Arial"/>
              </a:rPr>
              <a:t>Lite</a:t>
            </a:r>
            <a:r>
              <a:rPr sz="1800" spc="-30" dirty="0">
                <a:latin typeface="Arial"/>
                <a:cs typeface="Arial"/>
              </a:rPr>
              <a:t>r</a:t>
            </a:r>
            <a:r>
              <a:rPr sz="1800" spc="-20" dirty="0">
                <a:latin typeface="Arial"/>
                <a:cs typeface="Arial"/>
              </a:rPr>
              <a:t>acy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000"/>
              </a:lnSpc>
              <a:buFont typeface="Arial"/>
              <a:buAutoNum type="arabicPeriod"/>
            </a:pPr>
            <a:endParaRPr sz="1000"/>
          </a:p>
          <a:p>
            <a:pPr>
              <a:lnSpc>
                <a:spcPts val="1100"/>
              </a:lnSpc>
              <a:spcBef>
                <a:spcPts val="90"/>
              </a:spcBef>
              <a:buFont typeface="Arial"/>
              <a:buAutoNum type="arabicPeriod"/>
            </a:pPr>
            <a:endParaRPr sz="1100"/>
          </a:p>
          <a:p>
            <a:pPr marL="429259" indent="-417195">
              <a:lnSpc>
                <a:spcPct val="100000"/>
              </a:lnSpc>
              <a:buFont typeface="Arial"/>
              <a:buAutoNum type="arabicPeriod"/>
              <a:tabLst>
                <a:tab pos="429259" algn="l"/>
              </a:tabLst>
            </a:pPr>
            <a:r>
              <a:rPr sz="1800" spc="-30" dirty="0">
                <a:latin typeface="Arial"/>
                <a:cs typeface="Arial"/>
              </a:rPr>
              <a:t>Data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Resea</a:t>
            </a:r>
            <a:r>
              <a:rPr sz="1800" spc="-50" dirty="0">
                <a:latin typeface="Arial"/>
                <a:cs typeface="Arial"/>
              </a:rPr>
              <a:t>r</a:t>
            </a:r>
            <a:r>
              <a:rPr sz="1800" spc="-40" dirty="0">
                <a:latin typeface="Arial"/>
                <a:cs typeface="Arial"/>
              </a:rPr>
              <a:t>ch,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0" dirty="0">
                <a:latin typeface="Arial"/>
                <a:cs typeface="Arial"/>
              </a:rPr>
              <a:t>Analysis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&amp;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Application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000"/>
              </a:lnSpc>
              <a:buFont typeface="Arial"/>
              <a:buAutoNum type="arabicPeriod"/>
            </a:pPr>
            <a:endParaRPr sz="1000"/>
          </a:p>
          <a:p>
            <a:pPr>
              <a:lnSpc>
                <a:spcPts val="1100"/>
              </a:lnSpc>
              <a:spcBef>
                <a:spcPts val="90"/>
              </a:spcBef>
              <a:buFont typeface="Arial"/>
              <a:buAutoNum type="arabicPeriod"/>
            </a:pPr>
            <a:endParaRPr sz="1100"/>
          </a:p>
          <a:p>
            <a:pPr marL="429259" indent="-417195">
              <a:lnSpc>
                <a:spcPct val="100000"/>
              </a:lnSpc>
              <a:buFont typeface="Arial"/>
              <a:buAutoNum type="arabicPeriod"/>
              <a:tabLst>
                <a:tab pos="429259" algn="l"/>
              </a:tabLst>
            </a:pPr>
            <a:r>
              <a:rPr sz="1800" spc="5" dirty="0">
                <a:latin typeface="Arial"/>
                <a:cs typeface="Arial"/>
              </a:rPr>
              <a:t>First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95" dirty="0">
                <a:latin typeface="Arial"/>
                <a:cs typeface="Arial"/>
              </a:rPr>
              <a:t>Y</a:t>
            </a:r>
            <a:r>
              <a:rPr sz="1800" spc="-30" dirty="0">
                <a:latin typeface="Arial"/>
                <a:cs typeface="Arial"/>
              </a:rPr>
              <a:t>ear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F</a:t>
            </a:r>
            <a:r>
              <a:rPr sz="1800" spc="0" dirty="0">
                <a:latin typeface="Arial"/>
                <a:cs typeface="Arial"/>
              </a:rPr>
              <a:t>ocus: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30" dirty="0">
                <a:latin typeface="Arial"/>
                <a:cs typeface="Arial"/>
              </a:rPr>
              <a:t>G</a:t>
            </a:r>
            <a:r>
              <a:rPr sz="1800" spc="-90" dirty="0">
                <a:latin typeface="Arial"/>
                <a:cs typeface="Arial"/>
              </a:rPr>
              <a:t>r</a:t>
            </a:r>
            <a:r>
              <a:rPr sz="1800" spc="-20" dirty="0">
                <a:latin typeface="Arial"/>
                <a:cs typeface="Arial"/>
              </a:rPr>
              <a:t>ade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0" dirty="0">
                <a:latin typeface="Arial"/>
                <a:cs typeface="Arial"/>
              </a:rPr>
              <a:t>9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A</a:t>
            </a:r>
            <a:r>
              <a:rPr sz="1800" spc="5" dirty="0">
                <a:latin typeface="Arial"/>
                <a:cs typeface="Arial"/>
              </a:rPr>
              <a:t>ttendance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Lite</a:t>
            </a: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acy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 descr="essential question&#10;"/>
          <p:cNvSpPr/>
          <p:nvPr/>
        </p:nvSpPr>
        <p:spPr>
          <a:xfrm>
            <a:off x="2312619" y="1110900"/>
            <a:ext cx="0" cy="267890"/>
          </a:xfrm>
          <a:custGeom>
            <a:avLst/>
            <a:gdLst/>
            <a:ahLst/>
            <a:cxnLst/>
            <a:rect l="l" t="t" r="r" b="b"/>
            <a:pathLst>
              <a:path h="267890">
                <a:moveTo>
                  <a:pt x="0" y="0"/>
                </a:moveTo>
                <a:lnTo>
                  <a:pt x="0" y="26789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 descr="action steps"/>
          <p:cNvSpPr/>
          <p:nvPr/>
        </p:nvSpPr>
        <p:spPr>
          <a:xfrm>
            <a:off x="397425" y="1913150"/>
            <a:ext cx="1312664" cy="7375"/>
          </a:xfrm>
          <a:custGeom>
            <a:avLst/>
            <a:gdLst/>
            <a:ahLst/>
            <a:cxnLst/>
            <a:rect l="l" t="t" r="r" b="b"/>
            <a:pathLst>
              <a:path w="1312664" h="7375">
                <a:moveTo>
                  <a:pt x="0" y="0"/>
                </a:moveTo>
                <a:lnTo>
                  <a:pt x="1312664" y="0"/>
                </a:lnTo>
                <a:lnTo>
                  <a:pt x="1312664" y="7375"/>
                </a:lnTo>
                <a:lnTo>
                  <a:pt x="0" y="73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 descr="Essential question&#10;"/>
          <p:cNvSpPr txBox="1"/>
          <p:nvPr/>
        </p:nvSpPr>
        <p:spPr>
          <a:xfrm>
            <a:off x="228600" y="951828"/>
            <a:ext cx="8230234" cy="2993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65" dirty="0">
                <a:solidFill>
                  <a:schemeClr val="bg1"/>
                </a:solidFill>
                <a:latin typeface="Arial"/>
                <a:cs typeface="Arial"/>
              </a:rPr>
              <a:t>Essential</a:t>
            </a:r>
            <a:r>
              <a:rPr sz="1800" b="1" spc="-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chemeClr val="bg1"/>
                </a:solidFill>
                <a:latin typeface="Arial"/>
                <a:cs typeface="Arial"/>
              </a:rPr>
              <a:t>Q</a:t>
            </a:r>
            <a:r>
              <a:rPr lang="en-US" b="1" spc="-80" dirty="0">
                <a:solidFill>
                  <a:schemeClr val="bg1"/>
                </a:solidFill>
                <a:latin typeface="Arial"/>
                <a:cs typeface="Arial"/>
              </a:rPr>
              <a:t>uestion</a:t>
            </a:r>
          </a:p>
          <a:p>
            <a:pPr marL="12700">
              <a:lnSpc>
                <a:spcPct val="100000"/>
              </a:lnSpc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lang="en-US" sz="1600" b="1" spc="10" dirty="0">
                <a:latin typeface="Arial"/>
                <a:cs typeface="Arial"/>
              </a:rPr>
              <a:t>Essential Question</a:t>
            </a:r>
            <a:r>
              <a:rPr lang="en-US" sz="1600" spc="10" dirty="0">
                <a:latin typeface="Arial"/>
                <a:cs typeface="Arial"/>
              </a:rPr>
              <a:t>: </a:t>
            </a:r>
            <a:r>
              <a:rPr sz="1600" spc="10" dirty="0">
                <a:latin typeface="Arial"/>
                <a:cs typeface="Arial"/>
              </a:rPr>
              <a:t>How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can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be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</a:t>
            </a:r>
            <a:r>
              <a:rPr sz="1600" spc="-45" dirty="0">
                <a:latin typeface="Arial"/>
                <a:cs typeface="Arial"/>
              </a:rPr>
              <a:t>ve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learning?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US" sz="950" dirty="0"/>
          </a:p>
          <a:p>
            <a:pPr marL="12700">
              <a:lnSpc>
                <a:spcPct val="100000"/>
              </a:lnSpc>
            </a:pPr>
            <a:r>
              <a:rPr lang="en-US" sz="1800" b="1" spc="-60" dirty="0">
                <a:latin typeface="Arial"/>
                <a:cs typeface="Arial"/>
              </a:rPr>
              <a:t>Action Steps</a:t>
            </a:r>
            <a:endParaRPr sz="1800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7"/>
              </a:spcBef>
            </a:pPr>
            <a:endParaRPr sz="1200" dirty="0"/>
          </a:p>
          <a:p>
            <a:pPr marL="469900" marR="1270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</a:t>
            </a:r>
            <a:r>
              <a:rPr sz="1600" spc="-10" dirty="0">
                <a:latin typeface="Arial"/>
                <a:cs typeface="Arial"/>
              </a:rPr>
              <a:t>vided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Data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T</a:t>
            </a:r>
            <a:r>
              <a:rPr sz="1600" spc="0" dirty="0">
                <a:latin typeface="Arial"/>
                <a:cs typeface="Arial"/>
              </a:rPr>
              <a:t>eam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Members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access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EDWIN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t</a:t>
            </a:r>
            <a:r>
              <a:rPr sz="1600" spc="5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ained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Data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T</a:t>
            </a:r>
            <a:r>
              <a:rPr sz="1600" spc="0" dirty="0">
                <a:latin typeface="Arial"/>
                <a:cs typeface="Arial"/>
              </a:rPr>
              <a:t>eam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members</a:t>
            </a:r>
            <a:r>
              <a:rPr sz="1600" spc="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how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-55" dirty="0">
                <a:latin typeface="Arial"/>
                <a:cs typeface="Arial"/>
              </a:rPr>
              <a:t>e</a:t>
            </a:r>
            <a:r>
              <a:rPr sz="1600" spc="0" dirty="0">
                <a:latin typeface="Arial"/>
                <a:cs typeface="Arial"/>
              </a:rPr>
              <a:t>view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EWIS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4"/>
              </a:spcBef>
              <a:buFont typeface="Arial"/>
              <a:buChar char="●"/>
            </a:pPr>
            <a:endParaRPr sz="950" dirty="0"/>
          </a:p>
          <a:p>
            <a:pPr marL="469900" marR="601345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7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25" dirty="0">
                <a:latin typeface="Arial"/>
                <a:cs typeface="Arial"/>
              </a:rPr>
              <a:t>r</a:t>
            </a:r>
            <a:r>
              <a:rPr sz="1600" spc="15" dirty="0">
                <a:latin typeface="Arial"/>
                <a:cs typeface="Arial"/>
              </a:rPr>
              <a:t>ticipated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focused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EWIS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analysis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aw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conclusions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about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identiﬁed students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4"/>
              </a:spcBef>
              <a:buFont typeface="Arial"/>
              <a:buChar char="●"/>
            </a:pPr>
            <a:endParaRPr sz="950" dirty="0"/>
          </a:p>
          <a:p>
            <a:pPr marL="469900" marR="22860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90" dirty="0">
                <a:latin typeface="Arial"/>
                <a:cs typeface="Arial"/>
              </a:rPr>
              <a:t>T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ained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Data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T</a:t>
            </a:r>
            <a:r>
              <a:rPr sz="1600" spc="0" dirty="0">
                <a:latin typeface="Arial"/>
                <a:cs typeface="Arial"/>
              </a:rPr>
              <a:t>eam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members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</a:t>
            </a:r>
            <a:r>
              <a:rPr sz="1600" spc="-3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15" dirty="0">
                <a:latin typeface="Arial"/>
                <a:cs typeface="Arial"/>
              </a:rPr>
              <a:t>formance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Matters,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wa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ehouse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softwa</a:t>
            </a:r>
            <a:r>
              <a:rPr sz="1600" spc="10" dirty="0">
                <a:latin typeface="Arial"/>
                <a:cs typeface="Arial"/>
              </a:rPr>
              <a:t>r</a:t>
            </a:r>
            <a:r>
              <a:rPr sz="1600" spc="-95" dirty="0">
                <a:latin typeface="Arial"/>
                <a:cs typeface="Arial"/>
              </a:rPr>
              <a:t>e,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</a:t>
            </a:r>
            <a:r>
              <a:rPr sz="1600" spc="-50" dirty="0">
                <a:latin typeface="Arial"/>
                <a:cs typeface="Arial"/>
              </a:rPr>
              <a:t>y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District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Specialist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Lite</a:t>
            </a: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acy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4725" y="1043630"/>
            <a:ext cx="8332470" cy="20599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Impact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67"/>
              </a:spcBef>
            </a:pPr>
            <a:endParaRPr sz="1200"/>
          </a:p>
          <a:p>
            <a:pPr marL="469900" marR="1270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5" dirty="0">
                <a:latin typeface="Arial"/>
                <a:cs typeface="Arial"/>
              </a:rPr>
              <a:t>Identiﬁed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students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need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inte</a:t>
            </a:r>
            <a:r>
              <a:rPr sz="1600" spc="2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entions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determined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a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focus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this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g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ant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dirty="0">
                <a:latin typeface="Arial"/>
                <a:cs typeface="Arial"/>
              </a:rPr>
              <a:t>Made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decisions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about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extensi</a:t>
            </a:r>
            <a:r>
              <a:rPr sz="1600" spc="-10" dirty="0">
                <a:latin typeface="Arial"/>
                <a:cs typeface="Arial"/>
              </a:rPr>
              <a:t>v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-55" dirty="0">
                <a:latin typeface="Arial"/>
                <a:cs typeface="Arial"/>
              </a:rPr>
              <a:t>e</a:t>
            </a:r>
            <a:r>
              <a:rPr sz="1600" spc="10" dirty="0">
                <a:latin typeface="Arial"/>
                <a:cs typeface="Arial"/>
              </a:rPr>
              <a:t>visions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og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20" dirty="0">
                <a:latin typeface="Arial"/>
                <a:cs typeface="Arial"/>
              </a:rPr>
              <a:t>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Studies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dirty="0">
                <a:latin typeface="Arial"/>
                <a:cs typeface="Arial"/>
              </a:rPr>
              <a:t>Made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ecommendations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inform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</a:t>
            </a:r>
            <a:r>
              <a:rPr sz="1600" spc="-30" dirty="0">
                <a:latin typeface="Arial"/>
                <a:cs typeface="Arial"/>
              </a:rPr>
              <a:t>e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15" dirty="0">
                <a:latin typeface="Arial"/>
                <a:cs typeface="Arial"/>
              </a:rPr>
              <a:t>formance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Matters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oll-out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25" dirty="0">
                <a:latin typeface="Arial"/>
                <a:cs typeface="Arial"/>
              </a:rPr>
              <a:t>Ext</a:t>
            </a:r>
            <a:r>
              <a:rPr sz="1600" spc="-55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acurricular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Academic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Student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Suppo</a:t>
            </a:r>
            <a:r>
              <a:rPr sz="1600" spc="20" dirty="0">
                <a:latin typeface="Arial"/>
                <a:cs typeface="Arial"/>
              </a:rPr>
              <a:t>r</a:t>
            </a:r>
            <a:r>
              <a:rPr sz="1600" spc="75" dirty="0">
                <a:latin typeface="Arial"/>
                <a:cs typeface="Arial"/>
              </a:rPr>
              <a:t>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lite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ac</a:t>
            </a:r>
            <a:r>
              <a:rPr sz="1600" spc="-105" dirty="0">
                <a:latin typeface="Arial"/>
                <a:cs typeface="Arial"/>
              </a:rPr>
              <a:t>y</a:t>
            </a:r>
            <a:r>
              <a:rPr sz="1600" spc="-135" dirty="0">
                <a:latin typeface="Arial"/>
                <a:cs typeface="Arial"/>
              </a:rPr>
              <a:t>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math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science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10" dirty="0">
                <a:solidFill>
                  <a:srgbClr val="2A3890"/>
                </a:solidFill>
                <a:latin typeface="Arial"/>
                <a:cs typeface="Arial"/>
              </a:rPr>
              <a:t>Lite</a:t>
            </a: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35" dirty="0">
                <a:solidFill>
                  <a:srgbClr val="2A3890"/>
                </a:solidFill>
                <a:latin typeface="Arial"/>
                <a:cs typeface="Arial"/>
              </a:rPr>
              <a:t>acy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4725" y="1043630"/>
            <a:ext cx="7766050" cy="24314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Next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60" dirty="0">
                <a:latin typeface="Arial"/>
                <a:cs typeface="Arial"/>
              </a:rPr>
              <a:t>Steps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98"/>
              </a:spcBef>
            </a:pPr>
            <a:endParaRPr sz="12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95" dirty="0">
                <a:latin typeface="Arial"/>
                <a:cs typeface="Arial"/>
              </a:rPr>
              <a:t>D</a:t>
            </a:r>
            <a:r>
              <a:rPr sz="1600" spc="-85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elop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Meeting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60" dirty="0">
                <a:latin typeface="Arial"/>
                <a:cs typeface="Arial"/>
              </a:rPr>
              <a:t>o</a:t>
            </a:r>
            <a:r>
              <a:rPr sz="1600" spc="15" dirty="0">
                <a:latin typeface="Arial"/>
                <a:cs typeface="Arial"/>
              </a:rPr>
              <a:t>t</a:t>
            </a:r>
            <a:r>
              <a:rPr sz="1600" spc="20" dirty="0">
                <a:latin typeface="Arial"/>
                <a:cs typeface="Arial"/>
              </a:rPr>
              <a:t>ocol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40" dirty="0">
                <a:latin typeface="Arial"/>
                <a:cs typeface="Arial"/>
              </a:rPr>
              <a:t>for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seconda</a:t>
            </a:r>
            <a:r>
              <a:rPr sz="1600" spc="10" dirty="0">
                <a:latin typeface="Arial"/>
                <a:cs typeface="Arial"/>
              </a:rPr>
              <a:t>r</a:t>
            </a:r>
            <a:r>
              <a:rPr sz="1600" spc="-5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l</a:t>
            </a:r>
            <a:r>
              <a:rPr sz="1600" spc="-20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-10" dirty="0">
                <a:latin typeface="Arial"/>
                <a:cs typeface="Arial"/>
              </a:rPr>
              <a:t>el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50" dirty="0">
                <a:latin typeface="Arial"/>
                <a:cs typeface="Arial"/>
              </a:rPr>
              <a:t>Use </a:t>
            </a:r>
            <a:r>
              <a:rPr sz="1600" spc="15" dirty="0">
                <a:latin typeface="Arial"/>
                <a:cs typeface="Arial"/>
              </a:rPr>
              <a:t>conclusions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Data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T</a:t>
            </a:r>
            <a:r>
              <a:rPr sz="1600" spc="0" dirty="0">
                <a:latin typeface="Arial"/>
                <a:cs typeface="Arial"/>
              </a:rPr>
              <a:t>eam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inform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planning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of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Summer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Curriculum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Summit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5" dirty="0">
                <a:latin typeface="Arial"/>
                <a:cs typeface="Arial"/>
              </a:rPr>
              <a:t>Implement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iReady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seconda</a:t>
            </a:r>
            <a:r>
              <a:rPr sz="1600" spc="10" dirty="0">
                <a:latin typeface="Arial"/>
                <a:cs typeface="Arial"/>
              </a:rPr>
              <a:t>r</a:t>
            </a:r>
            <a:r>
              <a:rPr sz="1600" spc="-50" dirty="0">
                <a:latin typeface="Arial"/>
                <a:cs typeface="Arial"/>
              </a:rPr>
              <a:t>y </a:t>
            </a:r>
            <a:r>
              <a:rPr sz="1600" spc="-5" dirty="0">
                <a:latin typeface="Arial"/>
                <a:cs typeface="Arial"/>
              </a:rPr>
              <a:t>l</a:t>
            </a:r>
            <a:r>
              <a:rPr sz="1600" spc="-20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-10" dirty="0">
                <a:latin typeface="Arial"/>
                <a:cs typeface="Arial"/>
              </a:rPr>
              <a:t>el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  <a:buFont typeface="Arial"/>
              <a:buChar char="●"/>
            </a:pPr>
            <a:endParaRPr sz="1000"/>
          </a:p>
          <a:p>
            <a:pPr marL="469900" indent="-351790">
              <a:lnSpc>
                <a:spcPct val="1000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95" dirty="0">
                <a:latin typeface="Arial"/>
                <a:cs typeface="Arial"/>
              </a:rPr>
              <a:t>D</a:t>
            </a:r>
            <a:r>
              <a:rPr sz="1600" spc="-85" dirty="0">
                <a:latin typeface="Arial"/>
                <a:cs typeface="Arial"/>
              </a:rPr>
              <a:t>e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elop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common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g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ading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p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ocedu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assessments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4"/>
              </a:spcBef>
              <a:buFont typeface="Arial"/>
              <a:buChar char="●"/>
            </a:pPr>
            <a:endParaRPr sz="950"/>
          </a:p>
          <a:p>
            <a:pPr marL="469900" marR="165100" indent="-351790">
              <a:lnSpc>
                <a:spcPct val="1016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45" dirty="0">
                <a:latin typeface="Arial"/>
                <a:cs typeface="Arial"/>
              </a:rPr>
              <a:t>P</a:t>
            </a:r>
            <a:r>
              <a:rPr sz="1600" spc="-4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oacti</a:t>
            </a:r>
            <a:r>
              <a:rPr sz="1600" spc="5" dirty="0">
                <a:latin typeface="Arial"/>
                <a:cs typeface="Arial"/>
              </a:rPr>
              <a:t>v</a:t>
            </a:r>
            <a:r>
              <a:rPr sz="1600" spc="-25" dirty="0">
                <a:latin typeface="Arial"/>
                <a:cs typeface="Arial"/>
              </a:rPr>
              <a:t>ely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utiliz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EWIS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suppo</a:t>
            </a:r>
            <a:r>
              <a:rPr sz="1600" spc="40" dirty="0">
                <a:latin typeface="Arial"/>
                <a:cs typeface="Arial"/>
              </a:rPr>
              <a:t>r</a:t>
            </a:r>
            <a:r>
              <a:rPr sz="1600" spc="75" dirty="0">
                <a:latin typeface="Arial"/>
                <a:cs typeface="Arial"/>
              </a:rPr>
              <a:t>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all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students,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especially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with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high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school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t</a:t>
            </a:r>
            <a:r>
              <a:rPr sz="1600" spc="5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ansition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90" dirty="0">
                <a:solidFill>
                  <a:srgbClr val="2A3890"/>
                </a:solidFill>
                <a:latin typeface="Arial"/>
                <a:cs typeface="Arial"/>
              </a:rPr>
              <a:t>Resea</a:t>
            </a:r>
            <a:r>
              <a:rPr sz="3000" spc="-8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70" dirty="0">
                <a:solidFill>
                  <a:srgbClr val="2A3890"/>
                </a:solidFill>
                <a:latin typeface="Arial"/>
                <a:cs typeface="Arial"/>
              </a:rPr>
              <a:t>ch,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Analysis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140" dirty="0">
                <a:solidFill>
                  <a:srgbClr val="2A3890"/>
                </a:solidFill>
                <a:latin typeface="Arial"/>
                <a:cs typeface="Arial"/>
              </a:rPr>
              <a:t>&amp;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2A3890"/>
                </a:solidFill>
                <a:latin typeface="Arial"/>
                <a:cs typeface="Arial"/>
              </a:rPr>
              <a:t>Application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8" name="object 8" descr="essential question&#10;"/>
          <p:cNvSpPr/>
          <p:nvPr/>
        </p:nvSpPr>
        <p:spPr>
          <a:xfrm>
            <a:off x="397425" y="1315600"/>
            <a:ext cx="1915194" cy="7375"/>
          </a:xfrm>
          <a:custGeom>
            <a:avLst/>
            <a:gdLst/>
            <a:ahLst/>
            <a:cxnLst/>
            <a:rect l="l" t="t" r="r" b="b"/>
            <a:pathLst>
              <a:path w="1915194" h="7375">
                <a:moveTo>
                  <a:pt x="0" y="0"/>
                </a:moveTo>
                <a:lnTo>
                  <a:pt x="1915194" y="0"/>
                </a:lnTo>
                <a:lnTo>
                  <a:pt x="1915194" y="7375"/>
                </a:lnTo>
                <a:lnTo>
                  <a:pt x="0" y="73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 descr="action steps"/>
          <p:cNvSpPr/>
          <p:nvPr/>
        </p:nvSpPr>
        <p:spPr>
          <a:xfrm>
            <a:off x="397425" y="2372874"/>
            <a:ext cx="1312664" cy="7375"/>
          </a:xfrm>
          <a:custGeom>
            <a:avLst/>
            <a:gdLst/>
            <a:ahLst/>
            <a:cxnLst/>
            <a:rect l="l" t="t" r="r" b="b"/>
            <a:pathLst>
              <a:path w="1312664" h="7375">
                <a:moveTo>
                  <a:pt x="0" y="0"/>
                </a:moveTo>
                <a:lnTo>
                  <a:pt x="1312664" y="0"/>
                </a:lnTo>
                <a:lnTo>
                  <a:pt x="1312664" y="7375"/>
                </a:lnTo>
                <a:lnTo>
                  <a:pt x="0" y="73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42451" y="1043633"/>
            <a:ext cx="6586855" cy="1346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65" dirty="0">
                <a:solidFill>
                  <a:schemeClr val="bg1"/>
                </a:solidFill>
                <a:latin typeface="Arial"/>
                <a:cs typeface="Arial"/>
              </a:rPr>
              <a:t>Essential</a:t>
            </a:r>
            <a:r>
              <a:rPr sz="1800" b="1" spc="-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80" dirty="0">
                <a:solidFill>
                  <a:schemeClr val="bg1"/>
                </a:solidFill>
                <a:latin typeface="Arial"/>
                <a:cs typeface="Arial"/>
              </a:rPr>
              <a:t>Question</a:t>
            </a:r>
            <a:endParaRPr sz="1800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ts val="1200"/>
              </a:lnSpc>
              <a:spcBef>
                <a:spcPts val="98"/>
              </a:spcBef>
            </a:pPr>
            <a:endParaRPr sz="1200" dirty="0"/>
          </a:p>
          <a:p>
            <a:pPr marL="12700">
              <a:lnSpc>
                <a:spcPct val="100000"/>
              </a:lnSpc>
            </a:pPr>
            <a:r>
              <a:rPr lang="en-US" sz="1600" spc="10" dirty="0">
                <a:latin typeface="Arial"/>
                <a:cs typeface="Arial"/>
              </a:rPr>
              <a:t>Essential Question: </a:t>
            </a:r>
            <a:r>
              <a:rPr sz="1600" spc="10" dirty="0">
                <a:latin typeface="Arial"/>
                <a:cs typeface="Arial"/>
              </a:rPr>
              <a:t>How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can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we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apply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esea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ch-based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p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actices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inform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decisions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WHS?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7"/>
              </a:spcBef>
            </a:pPr>
            <a:endParaRPr sz="900" dirty="0"/>
          </a:p>
          <a:p>
            <a:pPr>
              <a:lnSpc>
                <a:spcPts val="1000"/>
              </a:lnSpc>
            </a:pPr>
            <a:endParaRPr sz="1000" dirty="0"/>
          </a:p>
          <a:p>
            <a:pPr>
              <a:lnSpc>
                <a:spcPts val="1000"/>
              </a:lnSpc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800" b="1" spc="-70" dirty="0">
                <a:solidFill>
                  <a:schemeClr val="bg1"/>
                </a:solidFill>
                <a:latin typeface="Arial"/>
                <a:cs typeface="Arial"/>
              </a:rPr>
              <a:t>Action</a:t>
            </a:r>
            <a:r>
              <a:rPr sz="1800" b="1" spc="-5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800" b="1" spc="-60" dirty="0">
                <a:solidFill>
                  <a:schemeClr val="bg1"/>
                </a:solidFill>
                <a:latin typeface="Arial"/>
                <a:cs typeface="Arial"/>
              </a:rPr>
              <a:t>Steps</a:t>
            </a:r>
            <a:r>
              <a:rPr lang="en-US" sz="1800" b="1" spc="-60" dirty="0">
                <a:solidFill>
                  <a:schemeClr val="bg1"/>
                </a:solidFill>
                <a:latin typeface="Arial"/>
                <a:cs typeface="Arial"/>
              </a:rPr>
              <a:t>  </a:t>
            </a:r>
            <a:r>
              <a:rPr lang="en-US" sz="1800" b="1" spc="-60" dirty="0">
                <a:latin typeface="Arial"/>
                <a:cs typeface="Arial"/>
              </a:rPr>
              <a:t>Action Steps</a:t>
            </a:r>
            <a:endParaRPr sz="1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1925" y="3164036"/>
            <a:ext cx="7540075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80" dirty="0">
                <a:latin typeface="Arial"/>
                <a:cs typeface="Arial"/>
              </a:rPr>
              <a:t>Read,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summari</a:t>
            </a:r>
            <a:r>
              <a:rPr sz="1600" spc="0" dirty="0">
                <a:latin typeface="Arial"/>
                <a:cs typeface="Arial"/>
              </a:rPr>
              <a:t>z</a:t>
            </a:r>
            <a:r>
              <a:rPr sz="1600" spc="-60" dirty="0">
                <a:latin typeface="Arial"/>
                <a:cs typeface="Arial"/>
              </a:rPr>
              <a:t>ed,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sha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conclusions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f</a:t>
            </a:r>
            <a:r>
              <a:rPr sz="1600" spc="45" dirty="0">
                <a:latin typeface="Arial"/>
                <a:cs typeface="Arial"/>
              </a:rPr>
              <a:t>r</a:t>
            </a:r>
            <a:r>
              <a:rPr sz="1600" spc="40" dirty="0">
                <a:latin typeface="Arial"/>
                <a:cs typeface="Arial"/>
              </a:rPr>
              <a:t>om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lang="en-US" sz="1600" spc="-20" dirty="0" err="1">
                <a:latin typeface="Arial"/>
                <a:cs typeface="Arial"/>
              </a:rPr>
              <a:t>Datawise</a:t>
            </a:r>
            <a:r>
              <a:rPr lang="en-US" sz="1600" spc="-20" dirty="0">
                <a:latin typeface="Arial"/>
                <a:cs typeface="Arial"/>
              </a:rPr>
              <a:t> in </a:t>
            </a:r>
            <a:r>
              <a:rPr lang="en-US" sz="1600" spc="-20" dirty="0" err="1">
                <a:latin typeface="Arial"/>
                <a:cs typeface="Arial"/>
              </a:rPr>
              <a:t>Action</a:t>
            </a:r>
            <a:r>
              <a:rPr sz="1600" spc="-30" dirty="0" err="1">
                <a:solidFill>
                  <a:schemeClr val="bg1"/>
                </a:solidFill>
                <a:latin typeface="Arial"/>
                <a:cs typeface="Arial"/>
              </a:rPr>
              <a:t>Data</a:t>
            </a:r>
            <a:r>
              <a:rPr sz="1600" spc="-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chemeClr val="bg1"/>
                </a:solidFill>
                <a:latin typeface="Arial"/>
                <a:cs typeface="Arial"/>
              </a:rPr>
              <a:t>Wise</a:t>
            </a:r>
            <a:r>
              <a:rPr sz="1600" spc="-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spc="5" dirty="0">
                <a:solidFill>
                  <a:schemeClr val="bg1"/>
                </a:solidFill>
                <a:latin typeface="Arial"/>
                <a:cs typeface="Arial"/>
              </a:rPr>
              <a:t>in</a:t>
            </a:r>
            <a:r>
              <a:rPr sz="1600" spc="-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spc="20" dirty="0">
                <a:solidFill>
                  <a:schemeClr val="bg1"/>
                </a:solidFill>
                <a:latin typeface="Arial"/>
                <a:cs typeface="Arial"/>
              </a:rPr>
              <a:t>Action</a:t>
            </a:r>
            <a:endParaRPr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object 20" descr="read summarized and shared conclusions from data wise"/>
          <p:cNvSpPr txBox="1"/>
          <p:nvPr/>
        </p:nvSpPr>
        <p:spPr>
          <a:xfrm>
            <a:off x="636992" y="2788241"/>
            <a:ext cx="7530119" cy="1430891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63855" indent="-351790">
              <a:lnSpc>
                <a:spcPct val="100000"/>
              </a:lnSpc>
              <a:buFont typeface="Arial"/>
              <a:buChar char="●"/>
              <a:tabLst>
                <a:tab pos="363855" algn="l"/>
              </a:tabLst>
            </a:pPr>
            <a:r>
              <a:rPr sz="1600" spc="-80" dirty="0">
                <a:latin typeface="Arial"/>
                <a:cs typeface="Arial"/>
              </a:rPr>
              <a:t>Read,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summari</a:t>
            </a:r>
            <a:r>
              <a:rPr sz="1600" spc="0" dirty="0">
                <a:latin typeface="Arial"/>
                <a:cs typeface="Arial"/>
              </a:rPr>
              <a:t>z</a:t>
            </a:r>
            <a:r>
              <a:rPr sz="1600" spc="-60" dirty="0">
                <a:latin typeface="Arial"/>
                <a:cs typeface="Arial"/>
              </a:rPr>
              <a:t>ed,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and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sha</a:t>
            </a:r>
            <a:r>
              <a:rPr sz="1600" spc="-15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conclusions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f</a:t>
            </a:r>
            <a:r>
              <a:rPr sz="1600" spc="45" dirty="0">
                <a:latin typeface="Arial"/>
                <a:cs typeface="Arial"/>
              </a:rPr>
              <a:t>r</a:t>
            </a:r>
            <a:r>
              <a:rPr sz="1600" spc="40" dirty="0">
                <a:latin typeface="Arial"/>
                <a:cs typeface="Arial"/>
              </a:rPr>
              <a:t>om</a:t>
            </a:r>
            <a:r>
              <a:rPr lang="en-US" sz="1600" spc="40" dirty="0">
                <a:latin typeface="Arial"/>
                <a:cs typeface="Arial"/>
              </a:rPr>
              <a:t> </a:t>
            </a:r>
            <a:r>
              <a:rPr lang="en-US" sz="1600" spc="-20" dirty="0" err="1">
                <a:latin typeface="Arial"/>
                <a:cs typeface="Arial"/>
              </a:rPr>
              <a:t>Datawise</a:t>
            </a:r>
            <a:r>
              <a:rPr sz="1600" spc="-30" dirty="0" err="1">
                <a:solidFill>
                  <a:schemeClr val="bg1"/>
                </a:solidFill>
                <a:latin typeface="Arial"/>
                <a:cs typeface="Arial"/>
              </a:rPr>
              <a:t>Data</a:t>
            </a:r>
            <a:r>
              <a:rPr sz="1600" spc="-5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1600" spc="-30" dirty="0">
                <a:solidFill>
                  <a:schemeClr val="bg1"/>
                </a:solidFill>
                <a:latin typeface="Arial"/>
                <a:cs typeface="Arial"/>
              </a:rPr>
              <a:t>Wise</a:t>
            </a:r>
            <a:endParaRPr sz="1600" dirty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5"/>
              </a:spcBef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●</a:t>
            </a:r>
          </a:p>
          <a:p>
            <a:pPr>
              <a:lnSpc>
                <a:spcPts val="1000"/>
              </a:lnSpc>
              <a:spcBef>
                <a:spcPts val="4"/>
              </a:spcBef>
            </a:pPr>
            <a:endParaRPr sz="1000" dirty="0"/>
          </a:p>
          <a:p>
            <a:pPr marL="12700">
              <a:lnSpc>
                <a:spcPct val="100000"/>
              </a:lnSpc>
            </a:pPr>
            <a:r>
              <a:rPr sz="1600" dirty="0">
                <a:latin typeface="Arial"/>
                <a:cs typeface="Arial"/>
              </a:rPr>
              <a:t>●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41925" y="3541945"/>
            <a:ext cx="7120255" cy="50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1600"/>
              </a:lnSpc>
            </a:pPr>
            <a:r>
              <a:rPr sz="1600" spc="-50" dirty="0">
                <a:latin typeface="Arial"/>
                <a:cs typeface="Arial"/>
              </a:rPr>
              <a:t>Resea</a:t>
            </a:r>
            <a:r>
              <a:rPr sz="1600" spc="-45" dirty="0">
                <a:latin typeface="Arial"/>
                <a:cs typeface="Arial"/>
              </a:rPr>
              <a:t>r</a:t>
            </a:r>
            <a:r>
              <a:rPr sz="1600" spc="-10" dirty="0">
                <a:latin typeface="Arial"/>
                <a:cs typeface="Arial"/>
              </a:rPr>
              <a:t>ched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cur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best-p</a:t>
            </a:r>
            <a:r>
              <a:rPr sz="1600" spc="-45" dirty="0">
                <a:latin typeface="Arial"/>
                <a:cs typeface="Arial"/>
              </a:rPr>
              <a:t>r</a:t>
            </a:r>
            <a:r>
              <a:rPr sz="1600" spc="10" dirty="0">
                <a:latin typeface="Arial"/>
                <a:cs typeface="Arial"/>
              </a:rPr>
              <a:t>actices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about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roving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attendance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outcomes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0" dirty="0">
                <a:latin typeface="Arial"/>
                <a:cs typeface="Arial"/>
              </a:rPr>
              <a:t>f</a:t>
            </a:r>
            <a:r>
              <a:rPr sz="1600" spc="45" dirty="0">
                <a:latin typeface="Arial"/>
                <a:cs typeface="Arial"/>
              </a:rPr>
              <a:t>r</a:t>
            </a:r>
            <a:r>
              <a:rPr sz="1600" spc="40" dirty="0">
                <a:latin typeface="Arial"/>
                <a:cs typeface="Arial"/>
              </a:rPr>
              <a:t>om</a:t>
            </a:r>
            <a:r>
              <a:rPr sz="1600" spc="35" dirty="0">
                <a:latin typeface="Arial"/>
                <a:cs typeface="Arial"/>
                <a:hlinkClick r:id="rId2"/>
              </a:rPr>
              <a:t> ww</a:t>
            </a:r>
            <a:r>
              <a:rPr sz="1600" spc="-55" dirty="0">
                <a:latin typeface="Arial"/>
                <a:cs typeface="Arial"/>
                <a:hlinkClick r:id="rId2"/>
              </a:rPr>
              <a:t>w</a:t>
            </a:r>
            <a:r>
              <a:rPr sz="1600" spc="5" dirty="0">
                <a:latin typeface="Arial"/>
                <a:cs typeface="Arial"/>
                <a:hlinkClick r:id="rId2"/>
              </a:rPr>
              <a:t>.attendanceworks.o</a:t>
            </a:r>
            <a:r>
              <a:rPr sz="1600" spc="-10" dirty="0">
                <a:latin typeface="Arial"/>
                <a:cs typeface="Arial"/>
                <a:hlinkClick r:id="rId2"/>
              </a:rPr>
              <a:t>r</a:t>
            </a:r>
            <a:r>
              <a:rPr sz="1600" spc="0" dirty="0">
                <a:latin typeface="Arial"/>
                <a:cs typeface="Arial"/>
                <a:hlinkClick r:id="rId2"/>
              </a:rPr>
              <a:t>g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50" dirty="0">
                <a:solidFill>
                  <a:srgbClr val="2A3890"/>
                </a:solidFill>
                <a:latin typeface="Arial"/>
                <a:cs typeface="Arial"/>
              </a:rPr>
              <a:t>Data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90" dirty="0">
                <a:solidFill>
                  <a:srgbClr val="2A3890"/>
                </a:solidFill>
                <a:latin typeface="Arial"/>
                <a:cs typeface="Arial"/>
              </a:rPr>
              <a:t>Resea</a:t>
            </a:r>
            <a:r>
              <a:rPr sz="3000" spc="-80" dirty="0">
                <a:solidFill>
                  <a:srgbClr val="2A3890"/>
                </a:solidFill>
                <a:latin typeface="Arial"/>
                <a:cs typeface="Arial"/>
              </a:rPr>
              <a:t>r</a:t>
            </a:r>
            <a:r>
              <a:rPr sz="3000" spc="-70" dirty="0">
                <a:solidFill>
                  <a:srgbClr val="2A3890"/>
                </a:solidFill>
                <a:latin typeface="Arial"/>
                <a:cs typeface="Arial"/>
              </a:rPr>
              <a:t>ch,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0" dirty="0">
                <a:solidFill>
                  <a:srgbClr val="2A3890"/>
                </a:solidFill>
                <a:latin typeface="Arial"/>
                <a:cs typeface="Arial"/>
              </a:rPr>
              <a:t>Analysis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-140" dirty="0">
                <a:solidFill>
                  <a:srgbClr val="2A3890"/>
                </a:solidFill>
                <a:latin typeface="Arial"/>
                <a:cs typeface="Arial"/>
              </a:rPr>
              <a:t>&amp;</a:t>
            </a:r>
            <a:r>
              <a:rPr sz="3000" spc="-95" dirty="0">
                <a:solidFill>
                  <a:srgbClr val="2A3890"/>
                </a:solidFill>
                <a:latin typeface="Arial"/>
                <a:cs typeface="Arial"/>
              </a:rPr>
              <a:t> </a:t>
            </a:r>
            <a:r>
              <a:rPr sz="3000" spc="25" dirty="0">
                <a:solidFill>
                  <a:srgbClr val="2A3890"/>
                </a:solidFill>
                <a:latin typeface="Arial"/>
                <a:cs typeface="Arial"/>
              </a:rPr>
              <a:t>Application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4725" y="1094380"/>
            <a:ext cx="8286750" cy="20694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spc="-40" dirty="0">
                <a:latin typeface="Arial"/>
                <a:cs typeface="Arial"/>
              </a:rPr>
              <a:t>Impact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2"/>
              </a:spcBef>
            </a:pPr>
            <a:endParaRPr sz="1000"/>
          </a:p>
          <a:p>
            <a:pPr marL="469900" marR="160655" indent="-351790">
              <a:lnSpc>
                <a:spcPct val="1133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25" dirty="0">
                <a:latin typeface="Arial"/>
                <a:cs typeface="Arial"/>
              </a:rPr>
              <a:t>Learned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ement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possible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when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all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sta</a:t>
            </a:r>
            <a:r>
              <a:rPr sz="1600" spc="5" dirty="0">
                <a:latin typeface="Arial"/>
                <a:cs typeface="Arial"/>
              </a:rPr>
              <a:t>k</a:t>
            </a:r>
            <a:r>
              <a:rPr sz="1600" spc="0" dirty="0">
                <a:latin typeface="Arial"/>
                <a:cs typeface="Arial"/>
              </a:rPr>
              <a:t>eholders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</a:t>
            </a:r>
            <a:r>
              <a:rPr sz="1600" spc="-25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in</a:t>
            </a:r>
            <a:r>
              <a:rPr sz="1600" spc="-20" dirty="0">
                <a:latin typeface="Arial"/>
                <a:cs typeface="Arial"/>
              </a:rPr>
              <a:t>v</a:t>
            </a:r>
            <a:r>
              <a:rPr sz="1600" spc="0" dirty="0">
                <a:latin typeface="Arial"/>
                <a:cs typeface="Arial"/>
              </a:rPr>
              <a:t>ested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achi</a:t>
            </a:r>
            <a:r>
              <a:rPr sz="1600" spc="-20" dirty="0">
                <a:latin typeface="Arial"/>
                <a:cs typeface="Arial"/>
              </a:rPr>
              <a:t>e</a:t>
            </a:r>
            <a:r>
              <a:rPr sz="1600" spc="0" dirty="0">
                <a:latin typeface="Arial"/>
                <a:cs typeface="Arial"/>
              </a:rPr>
              <a:t>ving </a:t>
            </a:r>
            <a:r>
              <a:rPr sz="1600" spc="30" dirty="0">
                <a:latin typeface="Arial"/>
                <a:cs typeface="Arial"/>
              </a:rPr>
              <a:t>common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goals;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should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be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0" dirty="0">
                <a:latin typeface="Arial"/>
                <a:cs typeface="Arial"/>
              </a:rPr>
              <a:t>lens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th</a:t>
            </a:r>
            <a:r>
              <a:rPr sz="1600" spc="5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ough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which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ement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0" dirty="0">
                <a:latin typeface="Arial"/>
                <a:cs typeface="Arial"/>
              </a:rPr>
              <a:t>is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envisioned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49"/>
              </a:spcBef>
              <a:buFont typeface="Arial"/>
              <a:buChar char="●"/>
            </a:pPr>
            <a:endParaRPr sz="1000"/>
          </a:p>
          <a:p>
            <a:pPr marL="469900" marR="12700" indent="-351790">
              <a:lnSpc>
                <a:spcPct val="113300"/>
              </a:lnSpc>
              <a:buFont typeface="Arial"/>
              <a:buChar char="●"/>
              <a:tabLst>
                <a:tab pos="469265" algn="l"/>
              </a:tabLst>
            </a:pPr>
            <a:r>
              <a:rPr sz="1600" spc="-20" dirty="0">
                <a:latin typeface="Arial"/>
                <a:cs typeface="Arial"/>
              </a:rPr>
              <a:t>Analy</a:t>
            </a:r>
            <a:r>
              <a:rPr sz="1600" spc="-35" dirty="0">
                <a:latin typeface="Arial"/>
                <a:cs typeface="Arial"/>
              </a:rPr>
              <a:t>z</a:t>
            </a:r>
            <a:r>
              <a:rPr sz="1600" spc="-20" dirty="0">
                <a:latin typeface="Arial"/>
                <a:cs typeface="Arial"/>
              </a:rPr>
              <a:t>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how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other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5" dirty="0">
                <a:latin typeface="Arial"/>
                <a:cs typeface="Arial"/>
              </a:rPr>
              <a:t>school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0" dirty="0">
                <a:latin typeface="Arial"/>
                <a:cs typeface="Arial"/>
              </a:rPr>
              <a:t>districts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h</a:t>
            </a:r>
            <a:r>
              <a:rPr sz="1600" spc="-35" dirty="0">
                <a:latin typeface="Arial"/>
                <a:cs typeface="Arial"/>
              </a:rPr>
              <a:t>a</a:t>
            </a:r>
            <a:r>
              <a:rPr sz="1600" spc="-45" dirty="0">
                <a:latin typeface="Arial"/>
                <a:cs typeface="Arial"/>
              </a:rPr>
              <a:t>ve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data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inform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decisions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that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0" dirty="0">
                <a:latin typeface="Arial"/>
                <a:cs typeface="Arial"/>
              </a:rPr>
              <a:t>esulted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in</a:t>
            </a:r>
            <a:r>
              <a:rPr sz="1600" spc="0" dirty="0">
                <a:latin typeface="Arial"/>
                <a:cs typeface="Arial"/>
              </a:rPr>
              <a:t> school-wide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25" dirty="0">
                <a:latin typeface="Arial"/>
                <a:cs typeface="Arial"/>
              </a:rPr>
              <a:t>imp</a:t>
            </a:r>
            <a:r>
              <a:rPr sz="1600" spc="0" dirty="0">
                <a:latin typeface="Arial"/>
                <a:cs typeface="Arial"/>
              </a:rPr>
              <a:t>ro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ements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4"/>
              </a:spcBef>
            </a:pPr>
            <a:endParaRPr sz="1300"/>
          </a:p>
          <a:p>
            <a:pPr marL="469900" indent="-320675">
              <a:lnSpc>
                <a:spcPct val="100000"/>
              </a:lnSpc>
              <a:buSzPct val="75000"/>
              <a:buFont typeface="Arial"/>
              <a:buChar char="●"/>
              <a:tabLst>
                <a:tab pos="469265" algn="l"/>
              </a:tabLst>
            </a:pPr>
            <a:r>
              <a:rPr sz="1600" spc="-40" dirty="0">
                <a:latin typeface="Arial"/>
                <a:cs typeface="Arial"/>
              </a:rPr>
              <a:t>Used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</a:t>
            </a:r>
            <a:r>
              <a:rPr sz="1600" spc="-20" dirty="0">
                <a:latin typeface="Arial"/>
                <a:cs typeface="Arial"/>
              </a:rPr>
              <a:t>esea</a:t>
            </a:r>
            <a:r>
              <a:rPr sz="1600" spc="-30" dirty="0">
                <a:latin typeface="Arial"/>
                <a:cs typeface="Arial"/>
              </a:rPr>
              <a:t>r</a:t>
            </a:r>
            <a:r>
              <a:rPr sz="1600" spc="5" dirty="0">
                <a:latin typeface="Arial"/>
                <a:cs typeface="Arial"/>
              </a:rPr>
              <a:t>ch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60" dirty="0">
                <a:latin typeface="Arial"/>
                <a:cs typeface="Arial"/>
              </a:rPr>
              <a:t>t</a:t>
            </a:r>
            <a:r>
              <a:rPr sz="1600" spc="15" dirty="0">
                <a:latin typeface="Arial"/>
                <a:cs typeface="Arial"/>
              </a:rPr>
              <a:t>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inform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the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inte</a:t>
            </a:r>
            <a:r>
              <a:rPr sz="1600" spc="20" dirty="0">
                <a:latin typeface="Arial"/>
                <a:cs typeface="Arial"/>
              </a:rPr>
              <a:t>r</a:t>
            </a:r>
            <a:r>
              <a:rPr sz="1600" spc="-45" dirty="0">
                <a:latin typeface="Arial"/>
                <a:cs typeface="Arial"/>
              </a:rPr>
              <a:t>v</a:t>
            </a:r>
            <a:r>
              <a:rPr sz="1600" spc="5" dirty="0">
                <a:latin typeface="Arial"/>
                <a:cs typeface="Arial"/>
              </a:rPr>
              <a:t>entions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5" dirty="0">
                <a:solidFill>
                  <a:srgbClr val="FFFFFF"/>
                </a:solidFill>
                <a:latin typeface="Arial"/>
                <a:cs typeface="Arial"/>
              </a:rPr>
              <a:t>implemented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0" dirty="0">
                <a:solidFill>
                  <a:srgbClr val="FFFFFF"/>
                </a:solidFill>
                <a:latin typeface="Arial"/>
                <a:cs typeface="Arial"/>
              </a:rPr>
              <a:t>ound</a:t>
            </a:r>
            <a:r>
              <a:rPr sz="16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0" dirty="0">
                <a:solidFill>
                  <a:srgbClr val="FFFFFF"/>
                </a:solidFill>
                <a:latin typeface="Arial"/>
                <a:cs typeface="Arial"/>
              </a:rPr>
              <a:t>attendance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DESE-231-52350</_dlc_DocId>
    <_dlc_DocIdUrl xmlns="733efe1c-5bbe-4968-87dc-d400e65c879f">
      <Url>https://sharepoint.doemass.org/ese/webteam/cps/_layouts/DocIdRedir.aspx?ID=DESE-231-52350</Url>
      <Description>DESE-231-52350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5B5EEF-4DC8-4259-997C-3D269B490ED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B0A2286-72A4-40C6-9C50-4502340EAA30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0a4e05da-b9bc-4326-ad73-01ef31b95567"/>
    <ds:schemaRef ds:uri="733efe1c-5bbe-4968-87dc-d400e65c879f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F9D9C7-E86E-4EF5-98EF-CBB248A9DD3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FC0F08D-BACF-49DB-A87F-8291F4ABD7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660</Words>
  <Application>Microsoft Office PowerPoint</Application>
  <PresentationFormat>On-screen Show (16:9)</PresentationFormat>
  <Paragraphs>137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Westfield hs</vt:lpstr>
      <vt:lpstr>Introduction to the Data Team </vt:lpstr>
      <vt:lpstr>School Data Statistics</vt:lpstr>
      <vt:lpstr>Data Enhancement Project Breakdown</vt:lpstr>
      <vt:lpstr>Data Literacy</vt:lpstr>
      <vt:lpstr>Data Literacy</vt:lpstr>
      <vt:lpstr>Data Literacy</vt:lpstr>
      <vt:lpstr>Data Research, Analysis &amp; Application</vt:lpstr>
      <vt:lpstr>Data Research, Analysis &amp; Application</vt:lpstr>
      <vt:lpstr>Data Research, Analysis &amp; Application</vt:lpstr>
      <vt:lpstr>First Year Focus: Grade 9 Attendance</vt:lpstr>
      <vt:lpstr>First Year Focus: Grade 9 Attendance</vt:lpstr>
      <vt:lpstr>First Year Focus: Grade 9 Attendance</vt:lpstr>
      <vt:lpstr>Additional Resources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Westfield Data Showcase: Data Enhancement Grant Project</dc:title>
  <dc:creator>DESE</dc:creator>
  <cp:lastModifiedBy>Zou, Dong (EOE)</cp:lastModifiedBy>
  <cp:revision>7</cp:revision>
  <dcterms:created xsi:type="dcterms:W3CDTF">2019-06-13T12:12:04Z</dcterms:created>
  <dcterms:modified xsi:type="dcterms:W3CDTF">2019-06-20T19:57:26Z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Jun 20 2019</vt:lpwstr>
  </property>
</Properties>
</file>