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0" r:id="rId6"/>
    <p:sldId id="265" r:id="rId7"/>
    <p:sldId id="269" r:id="rId8"/>
    <p:sldId id="266" r:id="rId9"/>
    <p:sldId id="267" r:id="rId10"/>
    <p:sldId id="264" r:id="rId11"/>
    <p:sldId id="270" r:id="rId12"/>
    <p:sldId id="271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5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8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7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7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2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1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0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7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3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6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B439F-D8C6-4B75-A367-79D5BB721BDF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D1778-9516-4268-9A44-98970D0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5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3124201"/>
          </a:xfrm>
        </p:spPr>
        <p:txBody>
          <a:bodyPr>
            <a:noAutofit/>
          </a:bodyPr>
          <a:lstStyle/>
          <a:p>
            <a:pPr algn="l"/>
            <a:r>
              <a:rPr lang="en-US" sz="6000" dirty="0"/>
              <a:t>Data </a:t>
            </a:r>
            <a:br>
              <a:rPr lang="en-US" sz="6000" dirty="0"/>
            </a:br>
            <a:r>
              <a:rPr lang="en-US" sz="6000" dirty="0"/>
              <a:t>Enhancement </a:t>
            </a:r>
            <a:br>
              <a:rPr lang="en-US" sz="6000" dirty="0"/>
            </a:br>
            <a:r>
              <a:rPr lang="en-US" sz="6000" dirty="0"/>
              <a:t>Grant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3733800"/>
            <a:ext cx="7010400" cy="762000"/>
          </a:xfrm>
        </p:spPr>
        <p:txBody>
          <a:bodyPr/>
          <a:lstStyle/>
          <a:p>
            <a:pPr algn="l"/>
            <a:r>
              <a:rPr lang="en-US" dirty="0"/>
              <a:t>Weymouth Public Schools</a:t>
            </a:r>
          </a:p>
        </p:txBody>
      </p:sp>
      <p:pic>
        <p:nvPicPr>
          <p:cNvPr id="1026" name="Picture 2" descr="Weymouth Secondary Logos_Page_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7" t="13022" r="12100" b="12100"/>
          <a:stretch>
            <a:fillRect/>
          </a:stretch>
        </p:blipFill>
        <p:spPr bwMode="auto">
          <a:xfrm>
            <a:off x="5410200" y="2667000"/>
            <a:ext cx="22860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7014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Members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876800" cy="4691063"/>
          </a:xfrm>
        </p:spPr>
        <p:txBody>
          <a:bodyPr/>
          <a:lstStyle/>
          <a:p>
            <a:r>
              <a:rPr lang="en-US" b="1" dirty="0"/>
              <a:t>Pam </a:t>
            </a:r>
            <a:r>
              <a:rPr lang="en-US" b="1" dirty="0" err="1"/>
              <a:t>Stazesky</a:t>
            </a:r>
            <a:r>
              <a:rPr lang="en-US" dirty="0"/>
              <a:t>, Data &amp; Assessment Strategy Manager</a:t>
            </a:r>
          </a:p>
          <a:p>
            <a:r>
              <a:rPr lang="en-US" b="1" dirty="0"/>
              <a:t>Melissa Humphrey</a:t>
            </a:r>
            <a:r>
              <a:rPr lang="en-US" dirty="0"/>
              <a:t>, Supervisor of District Data Management</a:t>
            </a:r>
          </a:p>
          <a:p>
            <a:r>
              <a:rPr lang="en-US" b="1" dirty="0"/>
              <a:t>Angela White</a:t>
            </a:r>
            <a:r>
              <a:rPr lang="en-US" dirty="0"/>
              <a:t>, Data Management Analyst</a:t>
            </a:r>
          </a:p>
          <a:p>
            <a:r>
              <a:rPr lang="en-US" b="1" dirty="0"/>
              <a:t>Matt Meehan</a:t>
            </a:r>
            <a:r>
              <a:rPr lang="en-US" dirty="0"/>
              <a:t>, Principal of Adams Middle</a:t>
            </a:r>
          </a:p>
          <a:p>
            <a:r>
              <a:rPr lang="en-US" b="1" dirty="0"/>
              <a:t>Jack Flood</a:t>
            </a:r>
            <a:r>
              <a:rPr lang="en-US" dirty="0"/>
              <a:t>, Principal of Chapman Middle</a:t>
            </a:r>
          </a:p>
          <a:p>
            <a:r>
              <a:rPr lang="en-US" b="1" dirty="0"/>
              <a:t>Liz Murray</a:t>
            </a:r>
            <a:r>
              <a:rPr lang="en-US" dirty="0"/>
              <a:t>, Literacy Instructional Coach at Adams Middle</a:t>
            </a:r>
          </a:p>
          <a:p>
            <a:r>
              <a:rPr lang="en-US" b="1" dirty="0"/>
              <a:t>Chuck Hickey</a:t>
            </a:r>
            <a:r>
              <a:rPr lang="en-US" dirty="0"/>
              <a:t>, 7</a:t>
            </a:r>
            <a:r>
              <a:rPr lang="en-US" baseline="30000" dirty="0"/>
              <a:t>th</a:t>
            </a:r>
            <a:r>
              <a:rPr lang="en-US" dirty="0"/>
              <a:t> Grade Science Teacher and Data Coach at Chapman Middle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0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Grant Proposal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Existing Barriers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Much effort to create and maintain color-coded school-level Data Workbooks in Excel</a:t>
            </a:r>
          </a:p>
          <a:p>
            <a:endParaRPr lang="en-US" dirty="0"/>
          </a:p>
          <a:p>
            <a:r>
              <a:rPr lang="en-US" dirty="0"/>
              <a:t>Scheduling Data Meetings at the middle school level is challenging due to existing structures (e.g., bell schedules)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Proposed Improvements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Automate the Data Workbook linked to SIS (Aspen)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Create Data Routines to be used regularly at our two middle schools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0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Excel Data Workbooks</a:t>
            </a:r>
          </a:p>
        </p:txBody>
      </p:sp>
      <p:pic>
        <p:nvPicPr>
          <p:cNvPr id="2050" name="Picture 2" descr="excel data workbook variab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7119" b="77119"/>
          <a:stretch/>
        </p:blipFill>
        <p:spPr bwMode="auto">
          <a:xfrm>
            <a:off x="241625" y="91440"/>
            <a:ext cx="8414002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965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ata workbook in Asp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91216"/>
            <a:ext cx="8229600" cy="4399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Data Workbook in Aspen</a:t>
            </a:r>
          </a:p>
        </p:txBody>
      </p:sp>
    </p:spTree>
    <p:extLst>
      <p:ext uri="{BB962C8B-B14F-4D97-AF65-F5344CB8AC3E}">
        <p14:creationId xmlns:p14="http://schemas.microsoft.com/office/powerpoint/2010/main" val="294558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Successes and Roadblocks</a:t>
            </a:r>
          </a:p>
        </p:txBody>
      </p:sp>
    </p:spTree>
    <p:extLst>
      <p:ext uri="{BB962C8B-B14F-4D97-AF65-F5344CB8AC3E}">
        <p14:creationId xmlns:p14="http://schemas.microsoft.com/office/powerpoint/2010/main" val="379352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Automate Data Workbooks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Successes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800" dirty="0"/>
              <a:t>Data Workbooks created in SIS (Aspen) by programmer for all schools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8 Primary Schools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2 Middle Schools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1 High School</a:t>
            </a:r>
          </a:p>
          <a:p>
            <a:pPr lvl="1">
              <a:buFont typeface="Wingdings" pitchFamily="2" charset="2"/>
              <a:buChar char="§"/>
            </a:pPr>
            <a:endParaRPr lang="en-US" sz="1700" dirty="0"/>
          </a:p>
          <a:p>
            <a:pPr>
              <a:buFont typeface="Wingdings" pitchFamily="2" charset="2"/>
              <a:buChar char="ü"/>
            </a:pPr>
            <a:r>
              <a:rPr lang="en-US" sz="1800" dirty="0"/>
              <a:t>Added new fields </a:t>
            </a:r>
          </a:p>
          <a:p>
            <a:pPr marL="457200" lvl="1" indent="0">
              <a:buNone/>
            </a:pPr>
            <a:r>
              <a:rPr lang="en-US" sz="1400" dirty="0"/>
              <a:t>(e.g., EWIS, daily attendance, course grades, sub-score placement level)</a:t>
            </a:r>
          </a:p>
          <a:p>
            <a:pPr marL="457200" lvl="1" indent="0">
              <a:buNone/>
            </a:pPr>
            <a:endParaRPr lang="en-US" sz="1700" dirty="0"/>
          </a:p>
          <a:p>
            <a:pPr>
              <a:buFont typeface="Wingdings" pitchFamily="2" charset="2"/>
              <a:buChar char="ü"/>
            </a:pPr>
            <a:r>
              <a:rPr lang="en-US" sz="1800" dirty="0"/>
              <a:t>Real time updates and permits multiple users at one time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Roadblocks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Limited color coding available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only color code specific text, not numbers</a:t>
            </a:r>
          </a:p>
          <a:p>
            <a:pPr lvl="1">
              <a:buFont typeface="Wingdings" pitchFamily="2" charset="2"/>
              <a:buChar char="§"/>
            </a:pPr>
            <a:endParaRPr lang="en-US" sz="23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Cannot sort data on the same screen that you enter data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Lack of Buy-In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District leadership not committed to moving to automated Data Workbooks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Instructional Coaches and Data Coaches (K-6) prefer the former format for Data Workbooks (Excel or Google Sheets)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Additional information needed to improve the product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6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Data Routines </a:t>
            </a:r>
            <a:br>
              <a:rPr lang="en-US" dirty="0"/>
            </a:br>
            <a:r>
              <a:rPr lang="en-US" dirty="0"/>
              <a:t>at the Middle School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Successes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800" dirty="0"/>
              <a:t>ELA Data Meetings in one middle school up and running</a:t>
            </a:r>
          </a:p>
          <a:p>
            <a:pPr>
              <a:buFont typeface="Wingdings" pitchFamily="2" charset="2"/>
              <a:buChar char="ü"/>
            </a:pPr>
            <a:endParaRPr lang="en-US" sz="1800" dirty="0"/>
          </a:p>
          <a:p>
            <a:pPr>
              <a:buFont typeface="Wingdings" pitchFamily="2" charset="2"/>
              <a:buChar char="ü"/>
            </a:pPr>
            <a:r>
              <a:rPr lang="en-US" sz="1800" dirty="0"/>
              <a:t>Exposure and interest in EWIS by teachers has increased</a:t>
            </a:r>
          </a:p>
          <a:p>
            <a:pPr>
              <a:buFont typeface="Wingdings" pitchFamily="2" charset="2"/>
              <a:buChar char="ü"/>
            </a:pPr>
            <a:endParaRPr lang="en-US" sz="1800" dirty="0"/>
          </a:p>
          <a:p>
            <a:pPr>
              <a:buFont typeface="Wingdings" pitchFamily="2" charset="2"/>
              <a:buChar char="ü"/>
            </a:pPr>
            <a:r>
              <a:rPr lang="en-US" sz="1800" dirty="0"/>
              <a:t>School administration has utilized attendance data in order to monitor chronic absenteeism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Roadblocks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300" dirty="0"/>
              <a:t>Lack of Buy-In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300" dirty="0"/>
              <a:t>Changes in Leadership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Three out of the four leaders within one middle school changed during the summer of 2018 thus no data meetings were held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300" dirty="0"/>
              <a:t>Limited training opportunities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/>
              <a:t>Unit A contract not ratified until early Spring thus no before school or after school training could occur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/>
              <a:t>Substitute coverage is an ongoing challenge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/>
              <a:t>PD  calendar is booked a year in advance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9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Now?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Not enough attention was dedicated to establishing buy-in across all stakeholders with a new product</a:t>
            </a:r>
          </a:p>
          <a:p>
            <a:r>
              <a:rPr lang="en-US" sz="1800" dirty="0"/>
              <a:t>Aspen’s limitations on sorting and color coding were unexpected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Further investigate reasons behind concerns with new product</a:t>
            </a:r>
          </a:p>
          <a:p>
            <a:r>
              <a:rPr lang="en-US" sz="1800" dirty="0"/>
              <a:t>Use 2019-20 to fine tune product and test with selected stakeholders</a:t>
            </a:r>
          </a:p>
          <a:p>
            <a:r>
              <a:rPr lang="en-US" sz="1800" dirty="0"/>
              <a:t>Introduce revised product in 2020-21</a:t>
            </a:r>
          </a:p>
          <a:p>
            <a:r>
              <a:rPr lang="en-US" sz="1800" dirty="0"/>
              <a:t>Train instructional coaches and Data Coaches in late Spring 2020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52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DESE-231-52354</_dlc_DocId>
    <_dlc_DocIdUrl xmlns="733efe1c-5bbe-4968-87dc-d400e65c879f">
      <Url>https://sharepoint.doemass.org/ese/webteam/cps/_layouts/DocIdRedir.aspx?ID=DESE-231-52354</Url>
      <Description>DESE-231-52354</Description>
    </_dlc_DocIdUrl>
  </documentManagement>
</p:properties>
</file>

<file path=customXml/itemProps1.xml><?xml version="1.0" encoding="utf-8"?>
<ds:datastoreItem xmlns:ds="http://schemas.openxmlformats.org/officeDocument/2006/customXml" ds:itemID="{4B6EE54F-F9CD-46FC-97B1-7CE06DEB52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888688-20CB-4AB5-ADD8-D09BADDD47C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28BA251-36B8-48C2-AA13-790DACB237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E678B31-DAD4-4F00-B66A-E3FD405C5FF9}">
  <ds:schemaRefs>
    <ds:schemaRef ds:uri="http://purl.org/dc/elements/1.1/"/>
    <ds:schemaRef ds:uri="http://schemas.microsoft.com/office/2006/documentManagement/types"/>
    <ds:schemaRef ds:uri="0a4e05da-b9bc-4326-ad73-01ef31b95567"/>
    <ds:schemaRef ds:uri="733efe1c-5bbe-4968-87dc-d400e65c879f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421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Data  Enhancement  Grant</vt:lpstr>
      <vt:lpstr>Team Members</vt:lpstr>
      <vt:lpstr>Grant Proposal</vt:lpstr>
      <vt:lpstr>Excel Data Workbooks</vt:lpstr>
      <vt:lpstr>Data Workbook in Aspen</vt:lpstr>
      <vt:lpstr>Successes and Roadblocks</vt:lpstr>
      <vt:lpstr>Automate Data Workbooks</vt:lpstr>
      <vt:lpstr>Data Routines  at the Middle School Level</vt:lpstr>
      <vt:lpstr>What Now?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Weymouth Data Showcase: Data Practices Proposed</dc:title>
  <dc:creator>DESE</dc:creator>
  <cp:lastModifiedBy>Zou, Dong (EOE)</cp:lastModifiedBy>
  <cp:revision>27</cp:revision>
  <cp:lastPrinted>2019-05-23T14:05:46Z</cp:lastPrinted>
  <dcterms:created xsi:type="dcterms:W3CDTF">2019-05-17T19:29:50Z</dcterms:created>
  <dcterms:modified xsi:type="dcterms:W3CDTF">2019-06-20T15:57:39Z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Jun 20 2019</vt:lpwstr>
  </property>
</Properties>
</file>