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01" autoAdjust="0"/>
  </p:normalViewPr>
  <p:slideViewPr>
    <p:cSldViewPr snapToGrid="0">
      <p:cViewPr varScale="1">
        <p:scale>
          <a:sx n="132" d="100"/>
          <a:sy n="132" d="100"/>
        </p:scale>
        <p:origin x="2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B35D-D8AB-4A6B-8A39-52CE8911012B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51776-11DA-46B4-9719-0E61BC08D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EWIS@doe.mass.edu" TargetMode="External"/><Relationship Id="rId2" Type="http://schemas.openxmlformats.org/officeDocument/2006/relationships/hyperlink" Target="http://www.doe.mass.edu/ccr/resources/dat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e.mass.edu/ccr/ewi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ccr/ewi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5700"/>
            <a:ext cx="5429250" cy="672230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100" b="1" dirty="0" smtClean="0"/>
              <a:t>Monitor </a:t>
            </a:r>
            <a:r>
              <a:rPr lang="en-US" sz="1100" b="1" dirty="0"/>
              <a:t>students’ risk </a:t>
            </a:r>
            <a:r>
              <a:rPr lang="en-US" sz="1100" b="1" dirty="0" smtClean="0"/>
              <a:t>throughout the year, or prepare for spring transition meetings. </a:t>
            </a:r>
            <a:r>
              <a:rPr lang="en-US" sz="1100" b="1" dirty="0"/>
              <a:t> </a:t>
            </a:r>
          </a:p>
          <a:p>
            <a:pPr>
              <a:buNone/>
            </a:pPr>
            <a:r>
              <a:rPr lang="en-US" sz="1100" dirty="0"/>
              <a:t>First, decide which student data </a:t>
            </a:r>
            <a:r>
              <a:rPr lang="en-US" sz="1100" dirty="0" smtClean="0"/>
              <a:t>points (also called Indicators) </a:t>
            </a:r>
            <a:r>
              <a:rPr lang="en-US" sz="1100" dirty="0"/>
              <a:t>to use. </a:t>
            </a:r>
          </a:p>
          <a:p>
            <a:pPr lvl="0"/>
            <a:r>
              <a:rPr lang="en-US" sz="1100" dirty="0"/>
              <a:t>ESE publishes Early Warning </a:t>
            </a:r>
            <a:r>
              <a:rPr lang="en-US" sz="1100" dirty="0" smtClean="0"/>
              <a:t>or EWIS Risk </a:t>
            </a:r>
            <a:r>
              <a:rPr lang="en-US" sz="1100" dirty="0"/>
              <a:t>Levels, which reflect students’ risk at the beginning of each year based on students’ prior year data. Include it to reflect students’ </a:t>
            </a:r>
            <a:r>
              <a:rPr lang="en-US" sz="1100" dirty="0" smtClean="0"/>
              <a:t>historical or transitional </a:t>
            </a:r>
            <a:r>
              <a:rPr lang="en-US" sz="1100" dirty="0"/>
              <a:t>risk. </a:t>
            </a:r>
            <a:r>
              <a:rPr lang="en-US" sz="1100" dirty="0" smtClean="0"/>
              <a:t>(</a:t>
            </a:r>
            <a:r>
              <a:rPr lang="en-US" sz="1100" dirty="0" smtClean="0">
                <a:hlinkClick r:id="rId2"/>
              </a:rPr>
              <a:t>See video Part 5 for more</a:t>
            </a:r>
            <a:r>
              <a:rPr lang="en-US" sz="1100" dirty="0" smtClean="0"/>
              <a:t>.)</a:t>
            </a:r>
            <a:endParaRPr lang="en-US" sz="1100" dirty="0"/>
          </a:p>
          <a:p>
            <a:pPr lvl="0"/>
            <a:r>
              <a:rPr lang="en-US" sz="1100" dirty="0"/>
              <a:t>It’s better to use one easily accessible </a:t>
            </a:r>
            <a:r>
              <a:rPr lang="en-US" sz="1100" dirty="0" smtClean="0"/>
              <a:t>Indicator </a:t>
            </a:r>
            <a:r>
              <a:rPr lang="en-US" sz="1100" dirty="0"/>
              <a:t>than several cumbersome ones. Use one or two readily accessible ones to get started, or up to four if you’re feeling more confident. Research shows that ABC’s – Attendance, Behavior &amp; Course performance – are particularly powerful </a:t>
            </a:r>
            <a:r>
              <a:rPr lang="en-US" sz="1100" dirty="0" smtClean="0"/>
              <a:t>Indicators</a:t>
            </a:r>
            <a:r>
              <a:rPr lang="en-US" sz="1100" dirty="0"/>
              <a:t>. </a:t>
            </a:r>
          </a:p>
          <a:p>
            <a:pPr lvl="0"/>
            <a:r>
              <a:rPr lang="en-US" sz="1100" dirty="0"/>
              <a:t>Set Risk Thresholds. If a student </a:t>
            </a:r>
            <a:r>
              <a:rPr lang="en-US" sz="1100" dirty="0" smtClean="0"/>
              <a:t>is past the </a:t>
            </a:r>
            <a:r>
              <a:rPr lang="en-US" sz="1100" dirty="0"/>
              <a:t>threshold, they’re considered ‘at risk’. These might be attendance below 90%; failing one or more courses; or other criteria relevant for your context</a:t>
            </a:r>
            <a:r>
              <a:rPr lang="en-US" sz="1100" dirty="0" smtClean="0"/>
              <a:t>. </a:t>
            </a:r>
            <a:endParaRPr lang="en-US" sz="1100" dirty="0"/>
          </a:p>
          <a:p>
            <a:pPr>
              <a:buNone/>
            </a:pPr>
            <a:r>
              <a:rPr lang="en-US" sz="1100" dirty="0"/>
              <a:t> </a:t>
            </a:r>
            <a:r>
              <a:rPr lang="en-US" sz="1100" dirty="0" smtClean="0"/>
              <a:t>Next</a:t>
            </a:r>
            <a:r>
              <a:rPr lang="en-US" sz="1100" dirty="0"/>
              <a:t>, collect the student data pieces &amp; combine them into one file.  </a:t>
            </a:r>
          </a:p>
          <a:p>
            <a:pPr lvl="0"/>
            <a:r>
              <a:rPr lang="en-US" sz="1100" dirty="0" smtClean="0"/>
              <a:t>Include a </a:t>
            </a:r>
            <a:r>
              <a:rPr lang="en-US" sz="1100" dirty="0"/>
              <a:t>common identifier such as SASID or </a:t>
            </a:r>
            <a:r>
              <a:rPr lang="en-US" sz="1100" dirty="0" smtClean="0"/>
              <a:t>LASID</a:t>
            </a:r>
            <a:r>
              <a:rPr lang="en-US" sz="1100" dirty="0"/>
              <a:t> </a:t>
            </a:r>
            <a:r>
              <a:rPr lang="en-US" sz="1100" dirty="0" smtClean="0"/>
              <a:t>in each file.</a:t>
            </a:r>
            <a:endParaRPr lang="en-US" sz="1100" dirty="0"/>
          </a:p>
          <a:p>
            <a:pPr lvl="0"/>
            <a:r>
              <a:rPr lang="en-US" sz="1100" dirty="0" smtClean="0"/>
              <a:t>Combine them in </a:t>
            </a:r>
            <a:r>
              <a:rPr lang="en-US" sz="1100" dirty="0" err="1"/>
              <a:t>Filemaker</a:t>
            </a:r>
            <a:r>
              <a:rPr lang="en-US" sz="1100" dirty="0"/>
              <a:t> </a:t>
            </a:r>
            <a:r>
              <a:rPr lang="en-US" sz="1100" dirty="0" smtClean="0"/>
              <a:t>Pro </a:t>
            </a:r>
            <a:r>
              <a:rPr lang="en-US" sz="1100" dirty="0"/>
              <a:t>or </a:t>
            </a:r>
            <a:r>
              <a:rPr lang="en-US" sz="1100" dirty="0" smtClean="0"/>
              <a:t>Excel</a:t>
            </a:r>
            <a:r>
              <a:rPr lang="en-US" sz="1100" dirty="0"/>
              <a:t>. See </a:t>
            </a:r>
            <a:r>
              <a:rPr lang="en-US" sz="1100" dirty="0" smtClean="0"/>
              <a:t>page 2 to try this in Excel.</a:t>
            </a:r>
          </a:p>
          <a:p>
            <a:pPr lvl="0"/>
            <a:r>
              <a:rPr lang="en-US" sz="1100" dirty="0"/>
              <a:t>It may be possible to </a:t>
            </a:r>
            <a:r>
              <a:rPr lang="en-US" sz="1100" dirty="0" smtClean="0"/>
              <a:t>do </a:t>
            </a:r>
            <a:r>
              <a:rPr lang="en-US" sz="1100" dirty="0"/>
              <a:t>this in your </a:t>
            </a:r>
            <a:r>
              <a:rPr lang="en-US" sz="1100" dirty="0" smtClean="0"/>
              <a:t>SIS . </a:t>
            </a:r>
            <a:r>
              <a:rPr lang="en-US" sz="1100" dirty="0"/>
              <a:t>Ask your district data expert </a:t>
            </a:r>
            <a:r>
              <a:rPr lang="en-US" sz="1100" dirty="0" smtClean="0"/>
              <a:t>about options.  </a:t>
            </a:r>
            <a:endParaRPr lang="en-US" sz="1100" dirty="0"/>
          </a:p>
          <a:p>
            <a:pPr lvl="0"/>
            <a:r>
              <a:rPr lang="en-US" sz="1100" dirty="0" smtClean="0"/>
              <a:t>Data </a:t>
            </a:r>
            <a:r>
              <a:rPr lang="en-US" sz="1100" dirty="0"/>
              <a:t>wrangling can be hard sometimes. Start </a:t>
            </a:r>
            <a:r>
              <a:rPr lang="en-US" sz="1100" dirty="0" smtClean="0"/>
              <a:t>small </a:t>
            </a:r>
            <a:r>
              <a:rPr lang="en-US" sz="1100" dirty="0"/>
              <a:t>and ask for help. It’s worth it!</a:t>
            </a:r>
          </a:p>
          <a:p>
            <a:pPr>
              <a:buNone/>
            </a:pPr>
            <a:r>
              <a:rPr lang="en-US" sz="1100" dirty="0"/>
              <a:t> </a:t>
            </a:r>
            <a:r>
              <a:rPr lang="en-US" sz="1100" dirty="0" smtClean="0"/>
              <a:t>Finally</a:t>
            </a:r>
            <a:r>
              <a:rPr lang="en-US" sz="1100" dirty="0"/>
              <a:t>, review students’ data and use it to take action. </a:t>
            </a:r>
          </a:p>
          <a:p>
            <a:pPr lvl="0"/>
            <a:r>
              <a:rPr lang="en-US" sz="1100" dirty="0" smtClean="0"/>
              <a:t>See which of the students pass the risk thresholds for their ABC’s.  New students with no data? Consider them High Risk until you have more clarity. </a:t>
            </a:r>
          </a:p>
          <a:p>
            <a:pPr lvl="0"/>
            <a:r>
              <a:rPr lang="en-US" sz="1100" dirty="0" smtClean="0"/>
              <a:t>Group </a:t>
            </a:r>
            <a:r>
              <a:rPr lang="en-US" sz="1100" dirty="0"/>
              <a:t>students based on categories of risk: </a:t>
            </a:r>
            <a:endParaRPr lang="en-US" sz="1100" dirty="0" smtClean="0"/>
          </a:p>
          <a:p>
            <a:pPr lvl="0">
              <a:buNone/>
            </a:pPr>
            <a:r>
              <a:rPr lang="en-US" sz="1100" dirty="0" smtClean="0"/>
              <a:t>		On-track </a:t>
            </a:r>
            <a:r>
              <a:rPr lang="en-US" sz="1100" dirty="0"/>
              <a:t>to Off-track, Off-track to On-track </a:t>
            </a:r>
            <a:r>
              <a:rPr lang="en-US" sz="1100" dirty="0" smtClean="0"/>
              <a:t>and </a:t>
            </a:r>
            <a:r>
              <a:rPr lang="en-US" sz="1100" dirty="0"/>
              <a:t>Remaining Off Track</a:t>
            </a:r>
          </a:p>
          <a:p>
            <a:pPr lvl="0"/>
            <a:r>
              <a:rPr lang="en-US" sz="1100" dirty="0"/>
              <a:t>With colleagues, reflect on students’ progress and diagnose their new needs. </a:t>
            </a:r>
          </a:p>
          <a:p>
            <a:pPr lvl="0"/>
            <a:r>
              <a:rPr lang="en-US" sz="1100" dirty="0"/>
              <a:t>Use this to determine what’s next for students. </a:t>
            </a:r>
          </a:p>
          <a:p>
            <a:pPr lvl="0"/>
            <a:r>
              <a:rPr lang="en-US" sz="1100" dirty="0"/>
              <a:t>Refresh this with new data each grading period.</a:t>
            </a:r>
          </a:p>
          <a:p>
            <a:pPr>
              <a:buNone/>
            </a:pPr>
            <a:r>
              <a:rPr lang="en-US" sz="1100" dirty="0"/>
              <a:t> </a:t>
            </a:r>
            <a:r>
              <a:rPr lang="en-US" sz="1100" dirty="0" smtClean="0"/>
              <a:t>Want </a:t>
            </a:r>
            <a:r>
              <a:rPr lang="en-US" sz="1100" dirty="0"/>
              <a:t>to go further? Some extensions: </a:t>
            </a:r>
          </a:p>
          <a:p>
            <a:pPr lvl="0"/>
            <a:r>
              <a:rPr lang="en-US" sz="1100" dirty="0"/>
              <a:t>Look at results across multiple grading periods over the school year.</a:t>
            </a:r>
          </a:p>
          <a:p>
            <a:pPr lvl="0"/>
            <a:r>
              <a:rPr lang="en-US" sz="1100" dirty="0"/>
              <a:t>Track and monitor interventions, too, to learn where to strengthen or scale supports. </a:t>
            </a:r>
          </a:p>
          <a:p>
            <a:pPr lvl="0"/>
            <a:r>
              <a:rPr lang="en-US" sz="1100" dirty="0"/>
              <a:t>Do this in your favorite data visualization tool. Colleagues around the state are using SIS’s, </a:t>
            </a:r>
            <a:r>
              <a:rPr lang="en-US" sz="1100" dirty="0" err="1"/>
              <a:t>PowerBI</a:t>
            </a:r>
            <a:r>
              <a:rPr lang="en-US" sz="1100" dirty="0"/>
              <a:t>, Tableau, open source tools and more. Dream big!  </a:t>
            </a:r>
          </a:p>
        </p:txBody>
      </p:sp>
      <p:grpSp>
        <p:nvGrpSpPr>
          <p:cNvPr id="2" name="Group 1" descr="Picture shows a funnel with four balls falling through the funnel opening. The balls are labeled EWIS, A, B, C (for Attendance, Behavior and Course performance). "/>
          <p:cNvGrpSpPr/>
          <p:nvPr/>
        </p:nvGrpSpPr>
        <p:grpSpPr>
          <a:xfrm>
            <a:off x="6651175" y="2240348"/>
            <a:ext cx="1976742" cy="1776665"/>
            <a:chOff x="6651175" y="2240348"/>
            <a:chExt cx="1976742" cy="1776665"/>
          </a:xfrm>
        </p:grpSpPr>
        <p:pic>
          <p:nvPicPr>
            <p:cNvPr id="1028" name="Picture 4" descr="Picture shows a funnel with four balls falling through the funnel opening. The balls are labeled EWIS, A, B, C (for Attendance, Behavior and Course performance). 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51175" y="2288225"/>
              <a:ext cx="1976742" cy="172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Oval 20" descr="EWIS"/>
            <p:cNvSpPr/>
            <p:nvPr/>
          </p:nvSpPr>
          <p:spPr>
            <a:xfrm>
              <a:off x="6815321" y="2240348"/>
              <a:ext cx="609599" cy="56197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EWIS</a:t>
              </a:r>
              <a:endParaRPr lang="en-US" sz="900" dirty="0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5513385" y="2004851"/>
            <a:ext cx="2909948" cy="232682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Combine data based on SASID or LASID.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4" name="Rectangle 23" descr="Box"/>
          <p:cNvSpPr/>
          <p:nvPr/>
        </p:nvSpPr>
        <p:spPr>
          <a:xfrm>
            <a:off x="5498275" y="1986149"/>
            <a:ext cx="3526971" cy="2383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572125" y="504825"/>
          <a:ext cx="3438525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260"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ABC ‘s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Attendance</a:t>
                      </a:r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Behavior</a:t>
                      </a:r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Course Performance</a:t>
                      </a:r>
                      <a:endParaRPr lang="en-US" sz="9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Indicator examples: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# of days missed, </a:t>
                      </a:r>
                      <a:r>
                        <a:rPr lang="en-US" sz="900" baseline="0" dirty="0" smtClean="0"/>
                        <a:t>or attendance rate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detentions or suspensions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</a:t>
                      </a:r>
                      <a:r>
                        <a:rPr lang="en-US" sz="1000" baseline="0" dirty="0" smtClean="0"/>
                        <a:t>courses failed, GPA or total 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Threshold example: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Attendance rate &lt; 90%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 or more suspensions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Fail</a:t>
                      </a:r>
                      <a:r>
                        <a:rPr lang="en-US" sz="1000" baseline="0" dirty="0" smtClean="0"/>
                        <a:t> one or more course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17576" y="200025"/>
            <a:ext cx="33813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Use Indicators &amp; Thresholds relevant for your school.</a:t>
            </a:r>
            <a:endParaRPr lang="en-US" sz="1100" dirty="0"/>
          </a:p>
        </p:txBody>
      </p:sp>
      <p:sp>
        <p:nvSpPr>
          <p:cNvPr id="13" name="Rectangle 12" descr="Box"/>
          <p:cNvSpPr/>
          <p:nvPr/>
        </p:nvSpPr>
        <p:spPr>
          <a:xfrm>
            <a:off x="5495925" y="142874"/>
            <a:ext cx="3533775" cy="17240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ox"/>
          <p:cNvSpPr/>
          <p:nvPr/>
        </p:nvSpPr>
        <p:spPr>
          <a:xfrm>
            <a:off x="5498274" y="4453246"/>
            <a:ext cx="3526971" cy="15647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507679" y="4456097"/>
            <a:ext cx="2371047" cy="222229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Review transitional risk &amp; current risk.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22" name="Group 21" descr="ESE Logo Star"/>
          <p:cNvGrpSpPr/>
          <p:nvPr/>
        </p:nvGrpSpPr>
        <p:grpSpPr>
          <a:xfrm>
            <a:off x="8330610" y="6039293"/>
            <a:ext cx="568841" cy="616688"/>
            <a:chOff x="4343400" y="3388087"/>
            <a:chExt cx="1740679" cy="1717314"/>
          </a:xfrm>
        </p:grpSpPr>
        <p:pic>
          <p:nvPicPr>
            <p:cNvPr id="25" name="Picture 24" descr="ESE Logo Star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43400" y="3388087"/>
              <a:ext cx="1740679" cy="1717314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72001" y="4007866"/>
              <a:ext cx="1295400" cy="599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chemeClr val="tx2">
                      <a:lumMod val="75000"/>
                    </a:schemeClr>
                  </a:solidFill>
                  <a:cs typeface="Times New Roman" pitchFamily="18" charset="0"/>
                </a:rPr>
                <a:t>EWIS</a:t>
              </a:r>
              <a:endParaRPr lang="en-US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endParaRPr>
            </a:p>
          </p:txBody>
        </p:sp>
      </p:grpSp>
      <p:pic>
        <p:nvPicPr>
          <p:cNvPr id="27" name="Picture 2" descr="ESE Star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6066" y="5953566"/>
            <a:ext cx="1726530" cy="89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2296631" y="6074559"/>
            <a:ext cx="5273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en-US" sz="1100" dirty="0" smtClean="0"/>
          </a:p>
          <a:p>
            <a:pPr algn="just">
              <a:buNone/>
            </a:pPr>
            <a:r>
              <a:rPr lang="en-US" sz="1100" dirty="0" smtClean="0"/>
              <a:t>More here!  </a:t>
            </a:r>
            <a:r>
              <a:rPr lang="en-US" sz="1100" dirty="0" smtClean="0">
                <a:hlinkClick r:id="rId6"/>
              </a:rPr>
              <a:t>EWIS </a:t>
            </a:r>
            <a:r>
              <a:rPr lang="en-US" sz="1100" dirty="0" smtClean="0"/>
              <a:t>	Email us for tips &amp; support.  </a:t>
            </a:r>
            <a:r>
              <a:rPr lang="en-US" sz="1100" u="sng" dirty="0" smtClean="0">
                <a:hlinkClick r:id="rId7"/>
              </a:rPr>
              <a:t>EWIS@doe.mass.edu</a:t>
            </a:r>
            <a:endParaRPr lang="en-US" sz="11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565705" y="4689744"/>
          <a:ext cx="3397546" cy="1301115"/>
        </p:xfrm>
        <a:graphic>
          <a:graphicData uri="http://schemas.openxmlformats.org/drawingml/2006/table">
            <a:tbl>
              <a:tblPr/>
              <a:tblGrid>
                <a:gridCol w="688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18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Review of Student Risk - 1st Quarter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Quarter Risk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EWIS Risk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of students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of students At Risk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 students Not At Risk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Rounded Rectangle 19"/>
          <p:cNvSpPr/>
          <p:nvPr/>
        </p:nvSpPr>
        <p:spPr>
          <a:xfrm>
            <a:off x="6614555" y="3988374"/>
            <a:ext cx="2173184" cy="304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</a:t>
            </a:r>
            <a:r>
              <a:rPr lang="en-US" sz="1100" dirty="0" smtClean="0">
                <a:solidFill>
                  <a:schemeClr val="tx1"/>
                </a:solidFill>
              </a:rPr>
              <a:t>ompare to the Risk </a:t>
            </a:r>
            <a:r>
              <a:rPr lang="en-US" sz="1100" dirty="0">
                <a:solidFill>
                  <a:schemeClr val="tx1"/>
                </a:solidFill>
              </a:rPr>
              <a:t>T</a:t>
            </a:r>
            <a:r>
              <a:rPr lang="en-US" sz="1100" dirty="0" smtClean="0">
                <a:solidFill>
                  <a:schemeClr val="tx1"/>
                </a:solidFill>
              </a:rPr>
              <a:t>hresholds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SE S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66" y="5953566"/>
            <a:ext cx="1726530" cy="89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5562600" cy="487680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1200" b="1" dirty="0"/>
              <a:t>Looking for a reliable way to combine data from two different sources? </a:t>
            </a:r>
            <a:endParaRPr lang="en-US" sz="1200" b="1" dirty="0" smtClean="0"/>
          </a:p>
          <a:p>
            <a:pPr>
              <a:buNone/>
            </a:pPr>
            <a:r>
              <a:rPr lang="en-US" sz="1200" dirty="0" smtClean="0"/>
              <a:t>Grab your favorite Excel buddy and try this out.  </a:t>
            </a:r>
            <a:endParaRPr lang="en-US" sz="1200" dirty="0"/>
          </a:p>
          <a:p>
            <a:pPr lvl="0">
              <a:buFont typeface="+mj-lt"/>
              <a:buAutoNum type="arabicPeriod"/>
            </a:pPr>
            <a:r>
              <a:rPr lang="en-US" sz="1200" dirty="0"/>
              <a:t>Start with two data </a:t>
            </a:r>
            <a:r>
              <a:rPr lang="en-US" sz="1200" dirty="0" smtClean="0"/>
              <a:t>files open in Excel: a main file, and a file with new data. </a:t>
            </a:r>
          </a:p>
          <a:p>
            <a:pPr lvl="0">
              <a:buFont typeface="+mj-lt"/>
              <a:buAutoNum type="arabicPeriod"/>
            </a:pPr>
            <a:r>
              <a:rPr lang="en-US" sz="1200" dirty="0" smtClean="0"/>
              <a:t>Each file can have student data in rows (one row = one student), with other data fields in columns. Make </a:t>
            </a:r>
            <a:r>
              <a:rPr lang="en-US" sz="1200" dirty="0"/>
              <a:t>sure there’s a student </a:t>
            </a:r>
            <a:r>
              <a:rPr lang="en-US" sz="1200" dirty="0" smtClean="0"/>
              <a:t>identifier – </a:t>
            </a:r>
            <a:r>
              <a:rPr lang="en-US" sz="1200" dirty="0"/>
              <a:t>such as SASID or LASID – in both files. This is what you’ll use to match the data from the two </a:t>
            </a:r>
            <a:r>
              <a:rPr lang="en-US" sz="1200" dirty="0" smtClean="0"/>
              <a:t>files (sometimes called </a:t>
            </a:r>
            <a:r>
              <a:rPr lang="en-US" sz="1200" dirty="0"/>
              <a:t>the </a:t>
            </a:r>
            <a:r>
              <a:rPr lang="en-US" sz="1200" dirty="0" smtClean="0"/>
              <a:t>link </a:t>
            </a:r>
            <a:r>
              <a:rPr lang="en-US" sz="1200" dirty="0"/>
              <a:t>or </a:t>
            </a:r>
            <a:r>
              <a:rPr lang="en-US" sz="1200" dirty="0" smtClean="0"/>
              <a:t>the key).  In the file with new data, put the key in the far left column. </a:t>
            </a:r>
            <a:endParaRPr lang="en-US" sz="1200" dirty="0"/>
          </a:p>
          <a:p>
            <a:pPr lvl="0">
              <a:buFont typeface="+mj-lt"/>
              <a:buAutoNum type="arabicPeriod"/>
            </a:pPr>
            <a:r>
              <a:rPr lang="en-US" sz="1200" dirty="0" smtClean="0"/>
              <a:t>In </a:t>
            </a:r>
            <a:r>
              <a:rPr lang="en-US" sz="1200" dirty="0"/>
              <a:t>the main file, </a:t>
            </a:r>
            <a:r>
              <a:rPr lang="en-US" sz="1200" dirty="0" smtClean="0"/>
              <a:t>insert </a:t>
            </a:r>
            <a:r>
              <a:rPr lang="en-US" sz="1200" dirty="0"/>
              <a:t>a new sheet. Copy </a:t>
            </a:r>
            <a:r>
              <a:rPr lang="en-US" sz="1200" dirty="0" smtClean="0"/>
              <a:t>the new </a:t>
            </a:r>
            <a:r>
              <a:rPr lang="en-US" sz="1200" dirty="0"/>
              <a:t>data and paste it onto the new sheet. Now you can work from the main file. </a:t>
            </a:r>
          </a:p>
          <a:p>
            <a:pPr lvl="0">
              <a:buFont typeface="+mj-lt"/>
              <a:buAutoNum type="arabicPeriod"/>
            </a:pPr>
            <a:r>
              <a:rPr lang="en-US" sz="1200" dirty="0" smtClean="0"/>
              <a:t>Make </a:t>
            </a:r>
            <a:r>
              <a:rPr lang="en-US" sz="1200" dirty="0"/>
              <a:t>a new column where you’d like the new data to go, and name the </a:t>
            </a:r>
            <a:r>
              <a:rPr lang="en-US" sz="1200" dirty="0" smtClean="0"/>
              <a:t>column. Copy </a:t>
            </a:r>
            <a:r>
              <a:rPr lang="en-US" sz="1200" dirty="0"/>
              <a:t>this function into your new column, right under the </a:t>
            </a:r>
            <a:r>
              <a:rPr lang="en-US" sz="1200" dirty="0" smtClean="0"/>
              <a:t>column name:  </a:t>
            </a:r>
            <a:endParaRPr lang="en-US" sz="1200" dirty="0"/>
          </a:p>
          <a:p>
            <a:pPr lvl="1">
              <a:buNone/>
            </a:pPr>
            <a:r>
              <a:rPr lang="en-US" sz="1100" dirty="0"/>
              <a:t>=INDEX(</a:t>
            </a:r>
            <a:r>
              <a:rPr lang="en-US" sz="1100" dirty="0">
                <a:solidFill>
                  <a:srgbClr val="0070C0"/>
                </a:solidFill>
              </a:rPr>
              <a:t>'EWIS risk levels (new data)'!</a:t>
            </a:r>
            <a:r>
              <a:rPr lang="en-US" sz="1100" dirty="0">
                <a:solidFill>
                  <a:schemeClr val="accent6"/>
                </a:solidFill>
              </a:rPr>
              <a:t>$A$2:$D$7</a:t>
            </a:r>
            <a:r>
              <a:rPr lang="en-US" sz="1100" dirty="0"/>
              <a:t>,MATCH(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A2</a:t>
            </a:r>
            <a:r>
              <a:rPr lang="en-US" sz="1100" dirty="0"/>
              <a:t>,</a:t>
            </a:r>
            <a:r>
              <a:rPr lang="en-US" sz="1100" dirty="0">
                <a:solidFill>
                  <a:srgbClr val="0070C0"/>
                </a:solidFill>
              </a:rPr>
              <a:t>'EWIS risk levels (new data)'!</a:t>
            </a:r>
            <a:r>
              <a:rPr lang="en-US" sz="1100" dirty="0">
                <a:solidFill>
                  <a:srgbClr val="7030A0"/>
                </a:solidFill>
              </a:rPr>
              <a:t>$A$2:$A$7</a:t>
            </a:r>
            <a:r>
              <a:rPr lang="en-US" sz="1100" dirty="0"/>
              <a:t>,</a:t>
            </a:r>
            <a:r>
              <a:rPr lang="en-US" sz="1100" dirty="0">
                <a:solidFill>
                  <a:srgbClr val="FF0000"/>
                </a:solidFill>
              </a:rPr>
              <a:t>0</a:t>
            </a:r>
            <a:r>
              <a:rPr lang="en-US" sz="1100" dirty="0"/>
              <a:t>),</a:t>
            </a:r>
            <a:r>
              <a:rPr lang="en-US" sz="1100" dirty="0" smtClean="0">
                <a:solidFill>
                  <a:srgbClr val="00B050"/>
                </a:solidFill>
              </a:rPr>
              <a:t>4</a:t>
            </a:r>
            <a:r>
              <a:rPr lang="en-US" sz="1100" dirty="0" smtClean="0"/>
              <a:t>)</a:t>
            </a:r>
          </a:p>
          <a:p>
            <a:pPr marL="342900" lvl="1" indent="-342900">
              <a:buFont typeface="+mj-lt"/>
              <a:buAutoNum type="arabicPeriod" startAt="5"/>
            </a:pPr>
            <a:r>
              <a:rPr lang="en-US" sz="1200" dirty="0" smtClean="0"/>
              <a:t>Index &amp; Match are Excel functions.  Google ‘</a:t>
            </a:r>
            <a:r>
              <a:rPr lang="en-US" sz="1200" dirty="0"/>
              <a:t>i</a:t>
            </a:r>
            <a:r>
              <a:rPr lang="en-US" sz="1200" dirty="0" smtClean="0"/>
              <a:t>ndex match’ to learn how it works; here are main pieces:</a:t>
            </a:r>
            <a:endParaRPr lang="en-US" sz="1200" dirty="0" smtClean="0">
              <a:solidFill>
                <a:srgbClr val="0070C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70C0"/>
                </a:solidFill>
              </a:rPr>
              <a:t>Blue</a:t>
            </a:r>
            <a:r>
              <a:rPr lang="en-US" sz="1100" dirty="0" smtClean="0"/>
              <a:t>=the name of the sheet that has your new data, in quotes, plus an !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7030A0"/>
                </a:solidFill>
              </a:rPr>
              <a:t>Purple</a:t>
            </a:r>
            <a:r>
              <a:rPr lang="en-US" sz="1100" dirty="0" smtClean="0"/>
              <a:t>=the range where your ‘key’ is, in the new data sheet (and $ keeps the exact range when you copy &amp; paste this into other rows or columns)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accent6"/>
                </a:solidFill>
              </a:rPr>
              <a:t>Orange</a:t>
            </a:r>
            <a:r>
              <a:rPr lang="en-US" sz="1100" dirty="0" smtClean="0"/>
              <a:t>=the range of your data, from the key to the new data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FF0000"/>
                </a:solidFill>
              </a:rPr>
              <a:t>Red</a:t>
            </a:r>
            <a:r>
              <a:rPr lang="en-US" sz="1100" dirty="0" smtClean="0"/>
              <a:t>=make this 0, as you want the key fields to match exactly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B050"/>
                </a:solidFill>
              </a:rPr>
              <a:t>Green</a:t>
            </a:r>
            <a:r>
              <a:rPr lang="en-US" sz="1100" dirty="0" smtClean="0"/>
              <a:t>=starting with key as #1, count the columns going to the </a:t>
            </a:r>
          </a:p>
          <a:p>
            <a:pPr lvl="1">
              <a:buNone/>
            </a:pPr>
            <a:r>
              <a:rPr lang="en-US" sz="1100" dirty="0" smtClean="0"/>
              <a:t>	right, until you get to your NEW field; that # goes here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accent6">
                    <a:lumMod val="50000"/>
                  </a:schemeClr>
                </a:solidFill>
              </a:rPr>
              <a:t>Brown</a:t>
            </a:r>
            <a:r>
              <a:rPr lang="en-US" sz="1100" dirty="0" smtClean="0"/>
              <a:t>=a key for one student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0731" y="2291326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Sheet with new data:</a:t>
            </a:r>
            <a:endParaRPr lang="en-US" sz="1100" dirty="0"/>
          </a:p>
        </p:txBody>
      </p:sp>
      <p:sp>
        <p:nvSpPr>
          <p:cNvPr id="12" name="Content Placeholder 2" descr="ESE Star Logo"/>
          <p:cNvSpPr txBox="1">
            <a:spLocks/>
          </p:cNvSpPr>
          <p:nvPr/>
        </p:nvSpPr>
        <p:spPr>
          <a:xfrm>
            <a:off x="152400" y="4876799"/>
            <a:ext cx="3886200" cy="15525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the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blue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>
                <a:solidFill>
                  <a:srgbClr val="7030A0"/>
                </a:solidFill>
              </a:rPr>
              <a:t>purple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chemeClr val="accent6"/>
                </a:solidFill>
              </a:rPr>
              <a:t>orange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/>
              <a:t>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green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brown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match your data file. Then copy this,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paste it going down the column. You should see that data from your other sheet fill in.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200" dirty="0" smtClean="0"/>
              <a:t>There are more EWIS Excel tips at ESE’s EWIS  website! 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en-US" sz="1200" dirty="0" smtClean="0">
                <a:hlinkClick r:id="rId3"/>
              </a:rPr>
              <a:t>http://www.doe.mass.edu/ccr/ewi/</a:t>
            </a:r>
            <a:r>
              <a:rPr lang="en-US" sz="1200" dirty="0" smtClean="0"/>
              <a:t> </a:t>
            </a:r>
          </a:p>
        </p:txBody>
      </p:sp>
      <p:sp>
        <p:nvSpPr>
          <p:cNvPr id="16" name="Rectangle 15" descr="Box"/>
          <p:cNvSpPr/>
          <p:nvPr/>
        </p:nvSpPr>
        <p:spPr>
          <a:xfrm>
            <a:off x="5677785" y="2264734"/>
            <a:ext cx="3289225" cy="1860699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ESE Logo Star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30610" y="6039293"/>
            <a:ext cx="568841" cy="616688"/>
          </a:xfrm>
          <a:prstGeom prst="rect">
            <a:avLst/>
          </a:prstGeom>
        </p:spPr>
      </p:pic>
      <p:sp>
        <p:nvSpPr>
          <p:cNvPr id="17" name="TextBox 16" descr="EWIS"/>
          <p:cNvSpPr txBox="1"/>
          <p:nvPr/>
        </p:nvSpPr>
        <p:spPr>
          <a:xfrm>
            <a:off x="8405315" y="6261856"/>
            <a:ext cx="4233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EWIS</a:t>
            </a:r>
            <a:endParaRPr lang="en-US" sz="8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720314" y="402385"/>
          <a:ext cx="3179136" cy="1655229"/>
        </p:xfrm>
        <a:graphic>
          <a:graphicData uri="http://schemas.openxmlformats.org/drawingml/2006/table">
            <a:tbl>
              <a:tblPr/>
              <a:tblGrid>
                <a:gridCol w="529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9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98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8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First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Last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Total Absences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Behavior 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(# suspensions)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Courses Failed 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(out of all courses)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100000001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100000002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711452" y="145313"/>
            <a:ext cx="76377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Main file:</a:t>
            </a:r>
            <a:endParaRPr lang="en-US" sz="11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851452" y="2573858"/>
          <a:ext cx="2438400" cy="147637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First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Last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EWIS Risk Level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100000001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High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100000002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Moderate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100000003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100000004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Moderate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100000005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100000006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784513" y="4538455"/>
          <a:ext cx="4178735" cy="1548765"/>
        </p:xfrm>
        <a:graphic>
          <a:graphicData uri="http://schemas.openxmlformats.org/drawingml/2006/table">
            <a:tbl>
              <a:tblPr/>
              <a:tblGrid>
                <a:gridCol w="59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31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Student 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First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Last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Total Absences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Behavior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(# suspensions)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Courses Failed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(out of all courses)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EWIS Risk Level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(from new data)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100000001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High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100000002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latin typeface="Arial Narrow"/>
                        </a:rPr>
                        <a:t>100000006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latin typeface="Arial Narrow"/>
                        </a:rPr>
                        <a:t>Student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800607" y="4273842"/>
            <a:ext cx="2535857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Main file with new column (far right):</a:t>
            </a:r>
            <a:endParaRPr lang="en-US" sz="1100" dirty="0"/>
          </a:p>
        </p:txBody>
      </p:sp>
      <p:sp>
        <p:nvSpPr>
          <p:cNvPr id="25" name="Rectangle 24" descr="Box"/>
          <p:cNvSpPr/>
          <p:nvPr/>
        </p:nvSpPr>
        <p:spPr>
          <a:xfrm>
            <a:off x="4766707" y="4251248"/>
            <a:ext cx="4207171" cy="1841207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 descr="Box"/>
          <p:cNvSpPr/>
          <p:nvPr/>
        </p:nvSpPr>
        <p:spPr>
          <a:xfrm>
            <a:off x="5681108" y="148857"/>
            <a:ext cx="3271506" cy="197765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DESE-231-35934</_dlc_DocId>
    <_dlc_DocIdUrl xmlns="733efe1c-5bbe-4968-87dc-d400e65c879f">
      <Url>https://sharepoint.doemass.org/ese/webteam/cps/_layouts/DocIdRedir.aspx?ID=DESE-231-35934</Url>
      <Description>DESE-231-35934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C62421C-DA59-42A2-8484-B8077C2F9B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3051F6-0E5D-4C9C-B50B-5DC9D33552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1AF582-2B1E-4889-9512-F89B991810F9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4.xml><?xml version="1.0" encoding="utf-8"?>
<ds:datastoreItem xmlns:ds="http://schemas.openxmlformats.org/officeDocument/2006/customXml" ds:itemID="{E4319198-E63C-41FE-A4E6-28958B234DA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711</Words>
  <Application>Microsoft Office PowerPoint</Application>
  <PresentationFormat>On-screen Show (4:3)</PresentationFormat>
  <Paragraphs>196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Started: Monitor Students' Risk throughout the Year</dc:title>
  <dc:creator>ESE</dc:creator>
  <cp:lastModifiedBy>Zou, Dong</cp:lastModifiedBy>
  <cp:revision>56</cp:revision>
  <dcterms:created xsi:type="dcterms:W3CDTF">2017-05-17T15:27:35Z</dcterms:created>
  <dcterms:modified xsi:type="dcterms:W3CDTF">2017-09-15T19:09:08Z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Sep 15 2017</vt:lpwstr>
  </property>
</Properties>
</file>