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9" r:id="rId5"/>
    <p:sldId id="262" r:id="rId6"/>
    <p:sldId id="275" r:id="rId7"/>
    <p:sldId id="276" r:id="rId8"/>
    <p:sldId id="277" r:id="rId9"/>
    <p:sldId id="278" r:id="rId10"/>
    <p:sldId id="279" r:id="rId11"/>
    <p:sldId id="263" r:id="rId12"/>
    <p:sldId id="280" r:id="rId13"/>
    <p:sldId id="271" r:id="rId14"/>
    <p:sldId id="282" r:id="rId15"/>
    <p:sldId id="281" r:id="rId16"/>
    <p:sldId id="283" r:id="rId17"/>
    <p:sldId id="287" r:id="rId18"/>
    <p:sldId id="286" r:id="rId19"/>
    <p:sldId id="284" r:id="rId20"/>
    <p:sldId id="269" r:id="rId21"/>
    <p:sldId id="272" r:id="rId2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B3EB20-5EA6-518B-9551-B06B414AA93D}" name="Alyssa Hopkins" initials="AKH" userId="Alyssa Hopkins" providerId="None"/>
  <p188:author id="{1D96E039-41E1-823B-43E1-E4DDD519D644}" name="DiMaio, James (DESE)" initials="DJ(" userId="S::James.DiMaio2@mass.gov::ac2e7328-b23c-4992-82c2-fe7e9f63bd1f" providerId="AD"/>
  <p188:author id="{7DDD173D-0165-B73B-DFD0-09D1DFCA4E3F}" name="Laghetto, Joanna (DESE)" initials="JL" userId="S::Joanna.C.Laghetto@mass.gov::4bc1cfb5-a98d-4fb9-9b97-9eda0bb3663a" providerId="AD"/>
  <p188:author id="{8072CA6E-3D7D-918F-C251-15E5945B27AA}" name="Hopkins, Alyssa (DESE)" initials="H(" userId="S::alyssa.k.hopkins@mass.gov::0288d295-4b15-4d56-bf6b-8027d9c61edd" providerId="AD"/>
  <p188:author id="{8C558C76-6CA5-5FAD-90FC-0DEDDACC9A54}" name="Laghetto, Joanna (DESE)" initials="LJ" userId="S::joanna.c.laghetto@mass.gov::4bc1cfb5-a98d-4fb9-9b97-9eda0bb3663a" providerId="AD"/>
  <p188:author id="{755577EA-AA5E-7B2B-83CF-AA3BA4A0AFA6}" name="DiMaio, James (DESE)" initials="DJ" userId="S::james.dimaio2@mass.gov::ac2e7328-b23c-4992-82c2-fe7e9f63bd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52D01-807C-4087-BA96-1CBCFA7C9073}" v="1" dt="2025-08-27T17:07:54.584"/>
    <p1510:client id="{B7452D53-8C49-4B0E-B858-530F65F467D8}" v="2" dt="2025-08-27T16:45:19.759"/>
    <p1510:client id="{D512DA6F-621A-4FE9-AA08-958B3480A483}" v="1" dt="2025-08-27T16:29:44.131"/>
    <p1510:client id="{ED9F92C2-6D42-424F-AD6C-0F1D4D361059}" v="10" dt="2025-08-27T19:08:46.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0211163C-EE2E-7546-90F8-CF22AAE91DD9}" type="datetimeFigureOut">
              <a:rPr lang="en-US" smtClean="0">
                <a:latin typeface="Arial" panose="020B0604020202020204" pitchFamily="34" charset="0"/>
              </a:rPr>
              <a:t>8/28/2025</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5190C47-E711-1845-B18B-7A2271B9705D}"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atin typeface="Arial" panose="020B0604020202020204" pitchFamily="34" charset="0"/>
              </a:defRPr>
            </a:lvl1pPr>
          </a:lstStyle>
          <a:p>
            <a:fld id="{8A251491-C050-C142-BE35-A9B9D73644B3}" type="datetimeFigureOut">
              <a:rPr lang="en-US" smtClean="0"/>
              <a:pPr/>
              <a:t>8/28/2025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atin typeface="Arial" panose="020B0604020202020204" pitchFamily="34" charset="0"/>
              </a:defRPr>
            </a:lvl1pPr>
          </a:lstStyle>
          <a:p>
            <a:fld id="{825FC15E-7FD1-034A-9729-2C6FA6821FBB}" type="slidenum">
              <a:rPr lang="en-US" smtClean="0"/>
              <a:pPr/>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44655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50321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C649-8C9C-280B-F32A-E7F08DCE7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42BCE-02A8-322A-4EE1-28BF621182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4D8227-01F9-31C7-C9C0-BB299B6F7E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860AF7-7C0B-DB8F-B5CE-A1F46DD1B6F1}"/>
              </a:ext>
            </a:extLst>
          </p:cNvPr>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75749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A5A4F-CC7B-16EC-70F6-2F4F34B7E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EF0ED-49B4-8CB4-054E-3259AFA02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7B05A-B825-3122-91ED-C241D8F762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9FAB74-1A64-A589-3FAD-14318E1EE3CE}"/>
              </a:ext>
            </a:extLst>
          </p:cNvPr>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29109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5678-F279-F941-6C1F-D8D3F1A83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F76EE-8090-481F-CD80-D5178BE62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C12A6-BF1F-CD7F-7384-DA9DF3D0AF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2AF93A-B29C-643A-3C67-81D30B1C1307}"/>
              </a:ext>
            </a:extLst>
          </p:cNvPr>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94884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099A-7368-7794-D77F-252839B51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F3AA4-D22E-9792-B5AC-3F91FAE68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33978-E163-65A6-2A2B-C4BB9F2EF3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F3FA44-966E-7DF3-6BF7-8BAF0BFA718B}"/>
              </a:ext>
            </a:extLst>
          </p:cNvPr>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22280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C1642-26E9-F9A8-4EC2-8CC36CF78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2C1FA-DF6B-EAD7-9AF3-79C163B58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3D593-31E9-8927-DAF0-2A16F462E3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3BB6B9-01AD-D585-E87F-84DB25FC3DE3}"/>
              </a:ext>
            </a:extLst>
          </p:cNvPr>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6847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9571-B367-3E8C-9836-3FE2C227F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29DA9-6C39-6ADD-9CDA-01F3CFF57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4698F-202B-9F77-D87F-E3B4B59067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EDEDC1-B66F-1B8D-02F7-2630E06FFA82}"/>
              </a:ext>
            </a:extLst>
          </p:cNvPr>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209829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4526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96379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32659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808B-226E-73A3-1F17-E12710F42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9E40D-5931-45DA-3AC9-8B3B2A69B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BE14C-BDB4-4A38-5AC1-BCCD4CF10F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621D97-6BB9-523C-A0FD-C23201A40CF3}"/>
              </a:ext>
            </a:extLst>
          </p:cNvPr>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44106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4D5A4-1367-C698-894E-81879F619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71658-3495-FD44-EAD1-34B806EB2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27B1D8-4480-DBAC-66E7-54C80411FA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15F96C-FE18-CCBC-8256-D02FF2A363CD}"/>
              </a:ext>
            </a:extLst>
          </p:cNvPr>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94690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2CE9-4320-85BF-5E35-C3EBDB41A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7A09F-BD75-A55D-6DAA-BAB18FBF9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55C20-D740-6470-6380-4D7BC39A81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1C520E-0EF2-EAC9-6476-D409F74955CA}"/>
              </a:ext>
            </a:extLst>
          </p:cNvPr>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62998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961E-9A1B-5850-65CA-1437D79ED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BE4C6-60DE-7FA9-995A-AF7F118A5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596B2-AE1C-4172-1A61-E99E5F9BB1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6565CA-3B07-DECF-1B61-6AB77A159D1F}"/>
              </a:ext>
            </a:extLst>
          </p:cNvPr>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5338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6F1A-8B60-6F0E-8EDE-991B5E0D8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A58BE-55A4-8084-2FD2-6C62264C7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2F1F1-912F-94B2-9126-BFA63C6C72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E144BB-F65A-B0AA-C781-2E9F975F4760}"/>
              </a:ext>
            </a:extLst>
          </p:cNvPr>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2790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78696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18FA3-5396-1981-1C75-BFDAACD69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7234C-4CD4-22E3-3B0E-12440A9F2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C6B2C-7877-9D8D-0DCD-43DBE78A0A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6DE937-A55A-3815-CEB6-B517BC89A882}"/>
              </a:ext>
            </a:extLst>
          </p:cNvPr>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343329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latin typeface="Arial" panose="020B0604020202020204" pitchFamily="34" charset="0"/>
              </a:rPr>
              <a:pPr algn="ctr"/>
              <a:t>‹#›</a:t>
            </a:fld>
            <a:endParaRPr lang="en-US" sz="2000" b="1" dirty="0">
              <a:solidFill>
                <a:srgbClr val="8397E7"/>
              </a:solidFill>
              <a:latin typeface="Arial" panose="020B0604020202020204" pitchFamily="34" charset="0"/>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latin typeface="Arial" panose="020B0604020202020204" pitchFamily="34" charset="0"/>
              </a:rPr>
              <a:pPr algn="ctr"/>
              <a:t>‹#›</a:t>
            </a:fld>
            <a:endParaRPr lang="en-US" sz="2000" b="1" dirty="0">
              <a:solidFill>
                <a:srgbClr val="8397E7"/>
              </a:solidFill>
              <a:latin typeface="Arial" panose="020B0604020202020204" pitchFamily="34" charset="0"/>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latin typeface="Arial" panose="020B0604020202020204" pitchFamily="34" charset="0"/>
              </a:rPr>
              <a:pPr algn="ctr"/>
              <a:t>‹#›</a:t>
            </a:fld>
            <a:endParaRPr lang="en-US" sz="2000" b="1" dirty="0">
              <a:solidFill>
                <a:srgbClr val="8397E7"/>
              </a:solidFill>
              <a:latin typeface="Arial" panose="020B0604020202020204" pitchFamily="34" charset="0"/>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latin typeface="Arial" panose="020B0604020202020204" pitchFamily="34" charset="0"/>
              </a:rPr>
              <a:pPr algn="ctr"/>
              <a:t>‹#›</a:t>
            </a:fld>
            <a:endParaRPr lang="en-US" sz="2000" b="1" dirty="0">
              <a:solidFill>
                <a:srgbClr val="8397E7"/>
              </a:solidFill>
              <a:latin typeface="Arial" panose="020B0604020202020204" pitchFamily="34" charset="0"/>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latin typeface="Arial" panose="020B0604020202020204" pitchFamily="34" charset="0"/>
              </a:rPr>
              <a:pPr algn="ctr"/>
              <a:t>‹#›</a:t>
            </a:fld>
            <a:endParaRPr lang="en-US" sz="2000" b="1" dirty="0">
              <a:solidFill>
                <a:srgbClr val="8397E7"/>
              </a:solidFill>
              <a:latin typeface="Arial" panose="020B0604020202020204" pitchFamily="34" charset="0"/>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latin typeface="Arial" panose="020B0604020202020204" pitchFamily="34" charset="0"/>
              </a:rPr>
              <a:pPr algn="ctr"/>
              <a:t>‹#›</a:t>
            </a:fld>
            <a:endParaRPr lang="en-US" sz="2000" b="1" dirty="0">
              <a:solidFill>
                <a:srgbClr val="8397E7"/>
              </a:solidFill>
              <a:latin typeface="Arial" panose="020B0604020202020204" pitchFamily="34" charset="0"/>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nna.C.Laghetto@mass.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James.DiMaio2@mass.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ew.officeapps.live.com/op/view.aspx?src=https%3A%2F%2Fwww.doe.mass.edu%2Fcharter%2Ffinance%2Fauditing%2Faudit-guide.docx&amp;wdOrigin=BROWSELI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ew.officeapps.live.com/op/view.aspx?src=https%3A%2F%2Fwww.doe.mass.edu%2Fcharter%2Ffinance%2Fauditing%2Faudit-guide.docx&amp;wdOrigin=BROWSELI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doe.mass.edu/charter/finance/auditing/audit-reference-guide.doc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ennifer.M.Ahern@mas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Joanna.C.Laghetto@mass.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oanna.C.Laghetto@mass.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James.DiMaio2@mas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www.doe.mass.edu%2Fcharter%2Ffinance%2Fauditing%2Faudit-guide.docx&amp;wdOrigin=BROWSELI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doe.mass.edu/charter/finance/auditing/audit-reference-guide.doc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125186" y="215989"/>
            <a:ext cx="11941628" cy="3309257"/>
          </a:xfrm>
        </p:spPr>
        <p:txBody>
          <a:bodyPr>
            <a:normAutofit/>
          </a:bodyPr>
          <a:lstStyle/>
          <a:p>
            <a:pPr algn="ctr"/>
            <a:r>
              <a:rPr lang="en-US" dirty="0">
                <a:latin typeface="Arial"/>
                <a:cs typeface="Arial"/>
              </a:rPr>
              <a:t>FY25 Charter School Audit &amp; Finance Webinar </a:t>
            </a:r>
            <a:endParaRPr lang="en-US"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4028073"/>
            <a:ext cx="10515600" cy="1500187"/>
          </a:xfrm>
        </p:spPr>
        <p:txBody>
          <a:bodyPr>
            <a:normAutofit fontScale="55000" lnSpcReduction="20000"/>
          </a:bodyPr>
          <a:lstStyle/>
          <a:p>
            <a:r>
              <a:rPr lang="fi-FI" dirty="0"/>
              <a:t>Joanna Laghetto </a:t>
            </a:r>
          </a:p>
          <a:p>
            <a:r>
              <a:rPr lang="fi-FI" dirty="0">
                <a:hlinkClick r:id="rId3"/>
              </a:rPr>
              <a:t>Joanna.C.Laghetto@mass.gov</a:t>
            </a:r>
            <a:r>
              <a:rPr lang="fi-FI" dirty="0"/>
              <a:t>  </a:t>
            </a:r>
          </a:p>
          <a:p>
            <a:endParaRPr lang="fi-FI" dirty="0"/>
          </a:p>
          <a:p>
            <a:r>
              <a:rPr lang="fi-FI" dirty="0"/>
              <a:t>James DiMaio</a:t>
            </a:r>
          </a:p>
          <a:p>
            <a:r>
              <a:rPr lang="fi-FI" dirty="0">
                <a:hlinkClick r:id="rId4"/>
              </a:rPr>
              <a:t>James.DiMaio2@mass.gov</a:t>
            </a:r>
            <a:r>
              <a:rPr lang="fi-FI" dirty="0"/>
              <a:t> </a:t>
            </a:r>
            <a:endParaRPr lang="en-US" dirty="0"/>
          </a:p>
        </p:txBody>
      </p:sp>
    </p:spTree>
    <p:extLst>
      <p:ext uri="{BB962C8B-B14F-4D97-AF65-F5344CB8AC3E}">
        <p14:creationId xmlns:p14="http://schemas.microsoft.com/office/powerpoint/2010/main" val="334463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a:xfrm>
            <a:off x="838200" y="365126"/>
            <a:ext cx="10515600" cy="941160"/>
          </a:xfrm>
        </p:spPr>
        <p:txBody>
          <a:bodyPr>
            <a:normAutofit fontScale="90000"/>
          </a:bodyPr>
          <a:lstStyle/>
          <a:p>
            <a:r>
              <a:rPr lang="en-US"/>
              <a:t>FY25 Audit Guide Changes &amp; Highlights (1)</a:t>
            </a:r>
            <a:br>
              <a:rPr lang="en-US"/>
            </a:br>
            <a:endParaRPr lang="en-US"/>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a:bodyPr>
          <a:lstStyle/>
          <a:p>
            <a:pPr marL="0" indent="0">
              <a:buNone/>
            </a:pPr>
            <a:r>
              <a:rPr lang="en-US" sz="3600" dirty="0"/>
              <a:t>Appendix C </a:t>
            </a:r>
            <a:r>
              <a:rPr lang="en-US" sz="3600" b="1" i="1" dirty="0"/>
              <a:t>Additional Required Information </a:t>
            </a:r>
            <a:r>
              <a:rPr lang="en-US" sz="3600" dirty="0"/>
              <a:t>(continued):</a:t>
            </a:r>
          </a:p>
          <a:p>
            <a:pPr marL="0" indent="0">
              <a:buNone/>
            </a:pPr>
            <a:endParaRPr lang="en-US" sz="1400" dirty="0"/>
          </a:p>
          <a:p>
            <a:pPr marL="457200" lvl="1" indent="0">
              <a:buNone/>
            </a:pPr>
            <a:r>
              <a:rPr lang="en-US" dirty="0"/>
              <a:t>If the school is currently involved in any pending </a:t>
            </a:r>
            <a:r>
              <a:rPr lang="en-US" b="1" dirty="0"/>
              <a:t>litigation</a:t>
            </a:r>
            <a:r>
              <a:rPr lang="en-US" dirty="0"/>
              <a:t> or litigation that was resolved in FY25, schools will provide:</a:t>
            </a:r>
          </a:p>
          <a:p>
            <a:pPr marL="457200" lvl="1" indent="0">
              <a:buNone/>
            </a:pPr>
            <a:r>
              <a:rPr lang="en-US" i="1" dirty="0"/>
              <a:t>Identify if school is defendant or plaintiff:</a:t>
            </a:r>
          </a:p>
          <a:p>
            <a:pPr marL="457200" lvl="1" indent="0">
              <a:buNone/>
            </a:pPr>
            <a:r>
              <a:rPr lang="en-US" i="1" dirty="0"/>
              <a:t>Summary of alleged facts and claims made:</a:t>
            </a:r>
          </a:p>
          <a:p>
            <a:pPr marL="457200" lvl="1" indent="0">
              <a:buNone/>
            </a:pPr>
            <a:r>
              <a:rPr lang="en-US" i="1" dirty="0"/>
              <a:t>Damages claimed:</a:t>
            </a:r>
          </a:p>
          <a:p>
            <a:pPr marL="457200" lvl="1" indent="0">
              <a:buNone/>
            </a:pPr>
            <a:r>
              <a:rPr lang="en-US" i="1" dirty="0"/>
              <a:t>Estimated cost of litigation:</a:t>
            </a:r>
          </a:p>
          <a:p>
            <a:pPr marL="0" indent="0">
              <a:buNone/>
            </a:pPr>
            <a:endParaRPr lang="en-US" dirty="0"/>
          </a:p>
        </p:txBody>
      </p:sp>
    </p:spTree>
    <p:extLst>
      <p:ext uri="{BB962C8B-B14F-4D97-AF65-F5344CB8AC3E}">
        <p14:creationId xmlns:p14="http://schemas.microsoft.com/office/powerpoint/2010/main" val="229475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311E6-4365-1B3C-2F9C-25CF50B516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18C3B9-E831-B495-91C4-D2120DD2F353}"/>
              </a:ext>
            </a:extLst>
          </p:cNvPr>
          <p:cNvSpPr>
            <a:spLocks noGrp="1"/>
          </p:cNvSpPr>
          <p:nvPr>
            <p:ph type="title"/>
          </p:nvPr>
        </p:nvSpPr>
        <p:spPr>
          <a:xfrm>
            <a:off x="838200" y="365126"/>
            <a:ext cx="10515600" cy="941160"/>
          </a:xfrm>
        </p:spPr>
        <p:txBody>
          <a:bodyPr>
            <a:normAutofit fontScale="90000"/>
          </a:bodyPr>
          <a:lstStyle/>
          <a:p>
            <a:r>
              <a:rPr lang="en-US"/>
              <a:t>FY25 Audit Guide Changes &amp; Highlights (2)</a:t>
            </a:r>
            <a:br>
              <a:rPr lang="en-US"/>
            </a:br>
            <a:endParaRPr lang="en-US"/>
          </a:p>
        </p:txBody>
      </p:sp>
      <p:sp>
        <p:nvSpPr>
          <p:cNvPr id="2" name="Content Placeholder 1">
            <a:extLst>
              <a:ext uri="{FF2B5EF4-FFF2-40B4-BE49-F238E27FC236}">
                <a16:creationId xmlns:a16="http://schemas.microsoft.com/office/drawing/2014/main" id="{14A8C5FF-828D-25B7-BA3F-9C5AB92FB8B1}"/>
              </a:ext>
            </a:extLst>
          </p:cNvPr>
          <p:cNvSpPr>
            <a:spLocks noGrp="1"/>
          </p:cNvSpPr>
          <p:nvPr>
            <p:ph idx="1"/>
          </p:nvPr>
        </p:nvSpPr>
        <p:spPr/>
        <p:txBody>
          <a:bodyPr vert="horz" lIns="91440" tIns="45720" rIns="91440" bIns="45720" rtlCol="0" anchor="t">
            <a:normAutofit/>
          </a:bodyPr>
          <a:lstStyle/>
          <a:p>
            <a:pPr marL="0" indent="0">
              <a:buNone/>
            </a:pPr>
            <a:r>
              <a:rPr lang="en-US" sz="3600"/>
              <a:t>Appendix C </a:t>
            </a:r>
            <a:r>
              <a:rPr lang="en-US" sz="3600" b="1" i="1"/>
              <a:t>Additional Required Information </a:t>
            </a:r>
            <a:r>
              <a:rPr lang="en-US" sz="3600"/>
              <a:t>(continued):</a:t>
            </a:r>
          </a:p>
          <a:p>
            <a:pPr marL="0" indent="0">
              <a:buNone/>
            </a:pPr>
            <a:endParaRPr lang="en-US" sz="1400"/>
          </a:p>
          <a:p>
            <a:pPr marL="457200" lvl="1" indent="0">
              <a:buNone/>
            </a:pPr>
            <a:r>
              <a:rPr lang="en-US"/>
              <a:t>Compensation of Public Employees</a:t>
            </a:r>
          </a:p>
          <a:p>
            <a:pPr marL="457200" lvl="1" indent="0">
              <a:buNone/>
            </a:pPr>
            <a:r>
              <a:rPr lang="en-US" i="1"/>
              <a:t>Please list the school’s five most highly compensated employees from the reporting fiscal year, including name, title, and total compensation. Total compensation includes but is not limited to salaries, bonuses, fees, stipends, housing, cars, sabbaticals, fringe benefits, severance pay and liability insurance premiums.</a:t>
            </a:r>
          </a:p>
        </p:txBody>
      </p:sp>
    </p:spTree>
    <p:extLst>
      <p:ext uri="{BB962C8B-B14F-4D97-AF65-F5344CB8AC3E}">
        <p14:creationId xmlns:p14="http://schemas.microsoft.com/office/powerpoint/2010/main" val="242464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F343-8FC3-F330-775A-9306E5E958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82B50C-3714-3989-8BA7-41E9F1E77CE8}"/>
              </a:ext>
            </a:extLst>
          </p:cNvPr>
          <p:cNvSpPr>
            <a:spLocks noGrp="1"/>
          </p:cNvSpPr>
          <p:nvPr>
            <p:ph type="title"/>
          </p:nvPr>
        </p:nvSpPr>
        <p:spPr>
          <a:xfrm>
            <a:off x="838200" y="365126"/>
            <a:ext cx="10515600" cy="941160"/>
          </a:xfrm>
        </p:spPr>
        <p:txBody>
          <a:bodyPr>
            <a:normAutofit fontScale="90000"/>
          </a:bodyPr>
          <a:lstStyle/>
          <a:p>
            <a:r>
              <a:rPr lang="en-US" dirty="0"/>
              <a:t>FY25 Audit Guide Changes &amp; Highlights (3)</a:t>
            </a:r>
            <a:br>
              <a:rPr lang="en-US" dirty="0"/>
            </a:br>
            <a:endParaRPr lang="en-US" dirty="0"/>
          </a:p>
        </p:txBody>
      </p:sp>
      <p:sp>
        <p:nvSpPr>
          <p:cNvPr id="2" name="Content Placeholder 1">
            <a:extLst>
              <a:ext uri="{FF2B5EF4-FFF2-40B4-BE49-F238E27FC236}">
                <a16:creationId xmlns:a16="http://schemas.microsoft.com/office/drawing/2014/main" id="{EDB0C77A-94F4-8518-064B-A461C75D7850}"/>
              </a:ext>
            </a:extLst>
          </p:cNvPr>
          <p:cNvSpPr>
            <a:spLocks noGrp="1"/>
          </p:cNvSpPr>
          <p:nvPr>
            <p:ph idx="1"/>
          </p:nvPr>
        </p:nvSpPr>
        <p:spPr/>
        <p:txBody>
          <a:bodyPr vert="horz" lIns="91440" tIns="45720" rIns="91440" bIns="45720" rtlCol="0" anchor="t">
            <a:normAutofit/>
          </a:bodyPr>
          <a:lstStyle/>
          <a:p>
            <a:pPr marL="0" indent="0">
              <a:buNone/>
            </a:pPr>
            <a:r>
              <a:rPr lang="en-US" sz="3600" dirty="0"/>
              <a:t>Late FY24 Report Submissions should be included as a finding in the FY25 Audit. </a:t>
            </a:r>
          </a:p>
          <a:p>
            <a:pPr lvl="1"/>
            <a:r>
              <a:rPr lang="en-US" sz="2800" dirty="0"/>
              <a:t>Though not a change, we have noticed its omission in past submitted audits.</a:t>
            </a:r>
          </a:p>
          <a:p>
            <a:pPr lvl="2"/>
            <a:r>
              <a:rPr lang="en-US" sz="2400" dirty="0"/>
              <a:t>Please see section 1004 Reporting of the </a:t>
            </a:r>
            <a:r>
              <a:rPr lang="en-US" sz="2400" dirty="0">
                <a:hlinkClick r:id="rId3"/>
              </a:rPr>
              <a:t>Guide</a:t>
            </a:r>
            <a:r>
              <a:rPr lang="en-US" sz="2400" dirty="0"/>
              <a:t> for a complete list of required reports. Because the reports are required by law, the school is out of compliance if submissions are late and non-compliance must be noted in FY25 audited financials.</a:t>
            </a:r>
          </a:p>
        </p:txBody>
      </p:sp>
    </p:spTree>
    <p:extLst>
      <p:ext uri="{BB962C8B-B14F-4D97-AF65-F5344CB8AC3E}">
        <p14:creationId xmlns:p14="http://schemas.microsoft.com/office/powerpoint/2010/main" val="50091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E209A-7B4E-083F-45E7-B9CB33D0CB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C70F98-AFDA-11CA-3BE1-407D80E7EBCD}"/>
              </a:ext>
            </a:extLst>
          </p:cNvPr>
          <p:cNvSpPr>
            <a:spLocks noGrp="1"/>
          </p:cNvSpPr>
          <p:nvPr>
            <p:ph type="title"/>
          </p:nvPr>
        </p:nvSpPr>
        <p:spPr>
          <a:xfrm>
            <a:off x="838200" y="365126"/>
            <a:ext cx="10515600" cy="941160"/>
          </a:xfrm>
        </p:spPr>
        <p:txBody>
          <a:bodyPr>
            <a:normAutofit fontScale="90000"/>
          </a:bodyPr>
          <a:lstStyle/>
          <a:p>
            <a:r>
              <a:rPr lang="en-US" dirty="0"/>
              <a:t>FY25 Audit Guide Changes &amp; Highlights (4)</a:t>
            </a:r>
            <a:br>
              <a:rPr lang="en-US" dirty="0"/>
            </a:br>
            <a:endParaRPr lang="en-US" dirty="0"/>
          </a:p>
        </p:txBody>
      </p:sp>
      <p:sp>
        <p:nvSpPr>
          <p:cNvPr id="2" name="Content Placeholder 1">
            <a:extLst>
              <a:ext uri="{FF2B5EF4-FFF2-40B4-BE49-F238E27FC236}">
                <a16:creationId xmlns:a16="http://schemas.microsoft.com/office/drawing/2014/main" id="{5CD966E3-ADCA-2715-FB74-D29EB34B3CE7}"/>
              </a:ext>
            </a:extLst>
          </p:cNvPr>
          <p:cNvSpPr>
            <a:spLocks noGrp="1"/>
          </p:cNvSpPr>
          <p:nvPr>
            <p:ph idx="1"/>
          </p:nvPr>
        </p:nvSpPr>
        <p:spPr/>
        <p:txBody>
          <a:bodyPr vert="horz" lIns="91440" tIns="45720" rIns="91440" bIns="45720" rtlCol="0" anchor="t">
            <a:normAutofit lnSpcReduction="10000"/>
          </a:bodyPr>
          <a:lstStyle/>
          <a:p>
            <a:pPr marL="0" indent="0">
              <a:buNone/>
            </a:pPr>
            <a:r>
              <a:rPr lang="en-US" sz="3600" dirty="0"/>
              <a:t>Your Audit </a:t>
            </a:r>
            <a:r>
              <a:rPr lang="en-US" sz="3600" b="1" i="1" dirty="0"/>
              <a:t>must </a:t>
            </a:r>
            <a:r>
              <a:rPr lang="en-US" sz="3600" dirty="0"/>
              <a:t>contain both a </a:t>
            </a:r>
            <a:r>
              <a:rPr lang="en-US" sz="3600" i="1" dirty="0"/>
              <a:t>Related Party Transactions </a:t>
            </a:r>
            <a:r>
              <a:rPr lang="en-US" sz="3600" dirty="0"/>
              <a:t>and </a:t>
            </a:r>
            <a:r>
              <a:rPr lang="en-US" sz="3600" i="1" dirty="0"/>
              <a:t>Findings</a:t>
            </a:r>
            <a:r>
              <a:rPr lang="en-US" sz="3600" dirty="0"/>
              <a:t> Section*:</a:t>
            </a:r>
          </a:p>
          <a:p>
            <a:pPr marL="0" indent="0">
              <a:buNone/>
            </a:pPr>
            <a:endParaRPr lang="en-US" dirty="0"/>
          </a:p>
          <a:p>
            <a:pPr marL="0" indent="0">
              <a:buNone/>
            </a:pPr>
            <a:r>
              <a:rPr lang="en-US" dirty="0"/>
              <a:t>If there are no related party transactions or findings; this should be clearly stated.</a:t>
            </a:r>
          </a:p>
          <a:p>
            <a:pPr marL="0" indent="0">
              <a:buNone/>
            </a:pPr>
            <a:endParaRPr lang="en-US" dirty="0"/>
          </a:p>
          <a:p>
            <a:pPr marL="0" indent="0">
              <a:buNone/>
            </a:pPr>
            <a:r>
              <a:rPr lang="en-US" sz="2400" dirty="0"/>
              <a:t>*</a:t>
            </a:r>
            <a:r>
              <a:rPr lang="en-US" sz="2400" i="1" dirty="0"/>
              <a:t>FY25 Audits without a Related Party Transactions Section and/or Findings section will not be considered complete. </a:t>
            </a:r>
          </a:p>
          <a:p>
            <a:pPr marL="0" indent="0">
              <a:buNone/>
            </a:pPr>
            <a:r>
              <a:rPr lang="en-US" sz="2400" i="1" dirty="0"/>
              <a:t>Please see </a:t>
            </a:r>
            <a:r>
              <a:rPr lang="en-US" sz="2400" i="1" dirty="0">
                <a:hlinkClick r:id="rId3"/>
              </a:rPr>
              <a:t>Guide</a:t>
            </a:r>
            <a:r>
              <a:rPr lang="en-US" sz="2400" i="1" dirty="0"/>
              <a:t> and </a:t>
            </a:r>
            <a:r>
              <a:rPr lang="en-US" sz="2400" dirty="0">
                <a:latin typeface="Arial"/>
                <a:cs typeface="Arial"/>
                <a:hlinkClick r:id="rId4"/>
              </a:rPr>
              <a:t>Audit Reference Guide</a:t>
            </a:r>
            <a:r>
              <a:rPr lang="en-US" sz="2400" dirty="0">
                <a:latin typeface="Arial"/>
                <a:cs typeface="Arial"/>
              </a:rPr>
              <a:t> for detailed information. </a:t>
            </a:r>
          </a:p>
          <a:p>
            <a:pPr marL="0" indent="0">
              <a:buNone/>
            </a:pPr>
            <a:endParaRPr lang="en-US" sz="2400" i="1" dirty="0"/>
          </a:p>
        </p:txBody>
      </p:sp>
    </p:spTree>
    <p:extLst>
      <p:ext uri="{BB962C8B-B14F-4D97-AF65-F5344CB8AC3E}">
        <p14:creationId xmlns:p14="http://schemas.microsoft.com/office/powerpoint/2010/main" val="253469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56107-1E0E-2DE0-85D9-307109AEC2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8B9D64-AE5C-7D1A-2278-278C2DEDC977}"/>
              </a:ext>
            </a:extLst>
          </p:cNvPr>
          <p:cNvSpPr>
            <a:spLocks noGrp="1"/>
          </p:cNvSpPr>
          <p:nvPr>
            <p:ph type="title"/>
          </p:nvPr>
        </p:nvSpPr>
        <p:spPr>
          <a:xfrm>
            <a:off x="838200" y="365126"/>
            <a:ext cx="10515600" cy="941160"/>
          </a:xfrm>
        </p:spPr>
        <p:txBody>
          <a:bodyPr>
            <a:normAutofit fontScale="90000"/>
          </a:bodyPr>
          <a:lstStyle/>
          <a:p>
            <a:r>
              <a:rPr lang="en-US" dirty="0"/>
              <a:t>FY25 Audit Guide Changes &amp; Highlights (6)</a:t>
            </a:r>
            <a:br>
              <a:rPr lang="en-US" dirty="0"/>
            </a:br>
            <a:endParaRPr lang="en-US" dirty="0"/>
          </a:p>
        </p:txBody>
      </p:sp>
      <p:sp>
        <p:nvSpPr>
          <p:cNvPr id="2" name="Content Placeholder 1">
            <a:extLst>
              <a:ext uri="{FF2B5EF4-FFF2-40B4-BE49-F238E27FC236}">
                <a16:creationId xmlns:a16="http://schemas.microsoft.com/office/drawing/2014/main" id="{F344EC7B-D4A0-6820-436D-DB684A7F7120}"/>
              </a:ext>
            </a:extLst>
          </p:cNvPr>
          <p:cNvSpPr>
            <a:spLocks noGrp="1"/>
          </p:cNvSpPr>
          <p:nvPr>
            <p:ph idx="1"/>
          </p:nvPr>
        </p:nvSpPr>
        <p:spPr>
          <a:xfrm>
            <a:off x="838200" y="2086984"/>
            <a:ext cx="10515600" cy="4405890"/>
          </a:xfrm>
        </p:spPr>
        <p:txBody>
          <a:bodyPr vert="horz" lIns="91440" tIns="45720" rIns="91440" bIns="45720" rtlCol="0" anchor="t">
            <a:normAutofit/>
          </a:bodyPr>
          <a:lstStyle/>
          <a:p>
            <a:pPr marL="0" indent="0">
              <a:buNone/>
            </a:pPr>
            <a:r>
              <a:rPr lang="en-US" sz="3200" dirty="0"/>
              <a:t>Grant Final Reports (FR1s &amp; FERS):</a:t>
            </a:r>
          </a:p>
          <a:p>
            <a:pPr marL="0" indent="0">
              <a:buNone/>
            </a:pPr>
            <a:r>
              <a:rPr lang="en-US" sz="2400" dirty="0"/>
              <a:t>In the Reporting Section 1004:  </a:t>
            </a:r>
            <a:r>
              <a:rPr lang="en-US" sz="2400" i="1" dirty="0"/>
              <a:t>Grant Final Reports – Each charter school must file final grant reports (FR1s) within 90 days of grant expiration date. This applies to any past year grants and any applicable FY25 grants.</a:t>
            </a:r>
          </a:p>
          <a:p>
            <a:pPr marL="0" indent="0">
              <a:buNone/>
            </a:pPr>
            <a:endParaRPr lang="en-US" sz="2400" i="1" dirty="0"/>
          </a:p>
          <a:p>
            <a:pPr marL="0" indent="0">
              <a:buNone/>
            </a:pPr>
            <a:r>
              <a:rPr lang="en-US" sz="2400" dirty="0"/>
              <a:t>The auditor is expected to test the DESE Grants Management systems to ensure there are no open grants that have been fully drawn and not closed out (Per EdGrants for FR1s and GEM$ for FERS).</a:t>
            </a:r>
          </a:p>
          <a:p>
            <a:pPr marL="0" indent="0">
              <a:buNone/>
            </a:pPr>
            <a:endParaRPr lang="en-US" sz="2400" dirty="0"/>
          </a:p>
        </p:txBody>
      </p:sp>
    </p:spTree>
    <p:extLst>
      <p:ext uri="{BB962C8B-B14F-4D97-AF65-F5344CB8AC3E}">
        <p14:creationId xmlns:p14="http://schemas.microsoft.com/office/powerpoint/2010/main" val="237393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AA10-5F63-CD36-53BC-B2807B98D7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C0B7CF-B318-78A0-945C-7644A6EBBC3C}"/>
              </a:ext>
            </a:extLst>
          </p:cNvPr>
          <p:cNvSpPr>
            <a:spLocks noGrp="1"/>
          </p:cNvSpPr>
          <p:nvPr>
            <p:ph type="title"/>
          </p:nvPr>
        </p:nvSpPr>
        <p:spPr>
          <a:xfrm>
            <a:off x="838200" y="365126"/>
            <a:ext cx="10515600" cy="941160"/>
          </a:xfrm>
        </p:spPr>
        <p:txBody>
          <a:bodyPr>
            <a:normAutofit fontScale="90000"/>
          </a:bodyPr>
          <a:lstStyle/>
          <a:p>
            <a:r>
              <a:rPr lang="en-US" dirty="0"/>
              <a:t>FY25 Audit Guide Changes &amp; Highlights (5)</a:t>
            </a:r>
            <a:br>
              <a:rPr lang="en-US" dirty="0"/>
            </a:br>
            <a:endParaRPr lang="en-US" dirty="0"/>
          </a:p>
        </p:txBody>
      </p:sp>
      <p:sp>
        <p:nvSpPr>
          <p:cNvPr id="2" name="Content Placeholder 1">
            <a:extLst>
              <a:ext uri="{FF2B5EF4-FFF2-40B4-BE49-F238E27FC236}">
                <a16:creationId xmlns:a16="http://schemas.microsoft.com/office/drawing/2014/main" id="{65B032B0-82BC-1D67-235D-8F75B9E40195}"/>
              </a:ext>
            </a:extLst>
          </p:cNvPr>
          <p:cNvSpPr>
            <a:spLocks noGrp="1"/>
          </p:cNvSpPr>
          <p:nvPr>
            <p:ph idx="1"/>
          </p:nvPr>
        </p:nvSpPr>
        <p:spPr>
          <a:xfrm>
            <a:off x="838200" y="2086984"/>
            <a:ext cx="10515600" cy="4405890"/>
          </a:xfrm>
        </p:spPr>
        <p:txBody>
          <a:bodyPr vert="horz" lIns="91440" tIns="45720" rIns="91440" bIns="45720" rtlCol="0" anchor="t">
            <a:normAutofit fontScale="77500" lnSpcReduction="20000"/>
          </a:bodyPr>
          <a:lstStyle/>
          <a:p>
            <a:pPr marL="0" indent="0">
              <a:buNone/>
            </a:pPr>
            <a:r>
              <a:rPr lang="en-US" sz="3200" dirty="0"/>
              <a:t>Grant Final Reports:</a:t>
            </a:r>
          </a:p>
          <a:p>
            <a:pPr marL="0" indent="0">
              <a:buNone/>
            </a:pPr>
            <a:endParaRPr lang="en-US" sz="3200" dirty="0"/>
          </a:p>
          <a:p>
            <a:pPr marL="0" indent="0">
              <a:buNone/>
            </a:pPr>
            <a:r>
              <a:rPr lang="en-US" sz="2600" dirty="0"/>
              <a:t>For GEM$, one list can be generated by the school to show if the FER has been filed.</a:t>
            </a:r>
          </a:p>
          <a:p>
            <a:pPr marL="0" indent="0">
              <a:buNone/>
            </a:pPr>
            <a:endParaRPr lang="en-US" sz="2600" dirty="0"/>
          </a:p>
          <a:p>
            <a:pPr marL="0" indent="0">
              <a:buNone/>
            </a:pPr>
            <a:r>
              <a:rPr lang="en-US" sz="2400" dirty="0"/>
              <a:t>For </a:t>
            </a:r>
            <a:r>
              <a:rPr lang="en-US" sz="2400" dirty="0" err="1"/>
              <a:t>EDGrants</a:t>
            </a:r>
            <a:r>
              <a:rPr lang="en-US" sz="2400" dirty="0"/>
              <a:t>, only grants going back to FY18 grants should be tested as the FR1s were collected manually until FY17. Unlike GEM$, each grant must be looked at individually to ensure the FR1 was filed*.</a:t>
            </a:r>
          </a:p>
          <a:p>
            <a:pPr marL="0" indent="0">
              <a:buNone/>
            </a:pPr>
            <a:endParaRPr lang="en-US" sz="2400" dirty="0"/>
          </a:p>
          <a:p>
            <a:pPr marL="0" indent="0">
              <a:buNone/>
            </a:pPr>
            <a:r>
              <a:rPr lang="en-US" sz="2100" dirty="0"/>
              <a:t>*If a school is having technical difficulties closing out grants back to FY18 it is probably because the grants office has to re-open them. Please contact Jenn Ahern in the Grants Management Office and she will open the grant back up so the FR1 can be filed. </a:t>
            </a:r>
            <a:r>
              <a:rPr lang="en-US" sz="2100" dirty="0">
                <a:hlinkClick r:id="rId3"/>
              </a:rPr>
              <a:t>Jennifer.M.Ahern@mass.gov</a:t>
            </a:r>
            <a:r>
              <a:rPr lang="en-US" sz="2100" dirty="0"/>
              <a:t> </a:t>
            </a:r>
          </a:p>
          <a:p>
            <a:pPr marL="0" indent="0">
              <a:buNone/>
            </a:pPr>
            <a:endParaRPr lang="en-US" sz="2100" dirty="0"/>
          </a:p>
          <a:p>
            <a:pPr marL="0" indent="0">
              <a:buNone/>
            </a:pPr>
            <a:r>
              <a:rPr lang="en-US" sz="2100" dirty="0"/>
              <a:t>*If grants have not been closed out due to DESE/EdGrants technical difficulties, or because it is part of a consolidated grant that has not been fully expended, the school should not be issued a finding. Please have your auditor reach out to </a:t>
            </a:r>
            <a:r>
              <a:rPr lang="en-US" sz="2100" dirty="0">
                <a:hlinkClick r:id="rId4"/>
              </a:rPr>
              <a:t>Joanna.C.Laghetto@mass.gov</a:t>
            </a:r>
            <a:r>
              <a:rPr lang="en-US" sz="2100" dirty="0"/>
              <a:t> for confirmation or with additional questions. </a:t>
            </a:r>
          </a:p>
          <a:p>
            <a:pPr marL="0" indent="0">
              <a:buNone/>
            </a:pPr>
            <a:endParaRPr lang="en-US" sz="2400" dirty="0"/>
          </a:p>
        </p:txBody>
      </p:sp>
    </p:spTree>
    <p:extLst>
      <p:ext uri="{BB962C8B-B14F-4D97-AF65-F5344CB8AC3E}">
        <p14:creationId xmlns:p14="http://schemas.microsoft.com/office/powerpoint/2010/main" val="34914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FBC3-3153-4F3D-4158-3B1822B9A0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413255-3FC7-FB9F-AB99-FDB6D24A6C8E}"/>
              </a:ext>
            </a:extLst>
          </p:cNvPr>
          <p:cNvSpPr>
            <a:spLocks noGrp="1"/>
          </p:cNvSpPr>
          <p:nvPr>
            <p:ph type="title"/>
          </p:nvPr>
        </p:nvSpPr>
        <p:spPr>
          <a:xfrm>
            <a:off x="838200" y="365126"/>
            <a:ext cx="10515600" cy="941160"/>
          </a:xfrm>
        </p:spPr>
        <p:txBody>
          <a:bodyPr>
            <a:normAutofit fontScale="90000"/>
          </a:bodyPr>
          <a:lstStyle/>
          <a:p>
            <a:r>
              <a:rPr lang="en-US" dirty="0"/>
              <a:t>FY25 </a:t>
            </a:r>
            <a:r>
              <a:rPr lang="en-US" dirty="0">
                <a:latin typeface="Arial"/>
                <a:cs typeface="Arial"/>
              </a:rPr>
              <a:t>Best Practice</a:t>
            </a:r>
            <a:br>
              <a:rPr lang="en-US" dirty="0"/>
            </a:br>
            <a:endParaRPr lang="en-US" dirty="0"/>
          </a:p>
        </p:txBody>
      </p:sp>
      <p:sp>
        <p:nvSpPr>
          <p:cNvPr id="2" name="Content Placeholder 1">
            <a:extLst>
              <a:ext uri="{FF2B5EF4-FFF2-40B4-BE49-F238E27FC236}">
                <a16:creationId xmlns:a16="http://schemas.microsoft.com/office/drawing/2014/main" id="{5D131F3E-5B61-7E20-0E46-7F2AF9AC75A0}"/>
              </a:ext>
            </a:extLst>
          </p:cNvPr>
          <p:cNvSpPr>
            <a:spLocks noGrp="1"/>
          </p:cNvSpPr>
          <p:nvPr>
            <p:ph idx="1"/>
          </p:nvPr>
        </p:nvSpPr>
        <p:spPr/>
        <p:txBody>
          <a:bodyPr vert="horz" lIns="91440" tIns="45720" rIns="91440" bIns="45720" rtlCol="0" anchor="t">
            <a:normAutofit/>
          </a:bodyPr>
          <a:lstStyle/>
          <a:p>
            <a:endParaRPr lang="en-US" sz="2400" dirty="0"/>
          </a:p>
          <a:p>
            <a:pPr marL="0" indent="0">
              <a:buNone/>
            </a:pPr>
            <a:r>
              <a:rPr lang="en-US" sz="3600" b="1" dirty="0"/>
              <a:t>Best Practice: </a:t>
            </a:r>
            <a:r>
              <a:rPr lang="en-US" sz="3600" dirty="0"/>
              <a:t>Auditor presents complete Audit and findings to full BOT.</a:t>
            </a:r>
          </a:p>
          <a:p>
            <a:pPr lvl="1"/>
            <a:r>
              <a:rPr lang="en-US" sz="2800" dirty="0"/>
              <a:t>Make sure the school’s Board of Trustee (BOT) meetings are scheduled so the audit can be approved and signed by October 31</a:t>
            </a:r>
            <a:r>
              <a:rPr lang="en-US" sz="2800" baseline="30000" dirty="0"/>
              <a:t>st</a:t>
            </a:r>
            <a:r>
              <a:rPr lang="en-US" sz="2800" dirty="0"/>
              <a:t>.</a:t>
            </a:r>
          </a:p>
        </p:txBody>
      </p:sp>
    </p:spTree>
    <p:extLst>
      <p:ext uri="{BB962C8B-B14F-4D97-AF65-F5344CB8AC3E}">
        <p14:creationId xmlns:p14="http://schemas.microsoft.com/office/powerpoint/2010/main" val="192065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a:bodyPr>
          <a:lstStyle/>
          <a:p>
            <a:r>
              <a:rPr lang="en-US" dirty="0">
                <a:latin typeface="Arial"/>
                <a:cs typeface="Arial"/>
              </a:rPr>
              <a:t>FY25 Best Practice</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lnSpcReduction="10000"/>
          </a:bodyPr>
          <a:lstStyle/>
          <a:p>
            <a:pPr marL="0" indent="0">
              <a:buNone/>
            </a:pPr>
            <a:r>
              <a:rPr lang="en-US" sz="3600" b="1" dirty="0">
                <a:latin typeface="Arial"/>
                <a:cs typeface="Arial"/>
              </a:rPr>
              <a:t>Best Practice:</a:t>
            </a:r>
          </a:p>
          <a:p>
            <a:pPr marL="0" indent="0">
              <a:buNone/>
            </a:pPr>
            <a:r>
              <a:rPr lang="en-US" dirty="0">
                <a:latin typeface="Arial"/>
                <a:cs typeface="Arial"/>
              </a:rPr>
              <a:t>Throughout the year, store copies of the submissions and/or submission receipts and other documents the auditor will request, for example:</a:t>
            </a:r>
            <a:br>
              <a:rPr lang="en-US" dirty="0">
                <a:latin typeface="Arial"/>
                <a:cs typeface="Arial"/>
              </a:rPr>
            </a:br>
            <a:endParaRPr lang="en-US" dirty="0">
              <a:latin typeface="Arial"/>
              <a:cs typeface="Arial"/>
            </a:endParaRPr>
          </a:p>
          <a:p>
            <a:pPr lvl="1"/>
            <a:r>
              <a:rPr lang="en-US" dirty="0">
                <a:latin typeface="Arial"/>
                <a:cs typeface="Arial"/>
              </a:rPr>
              <a:t>Proof of Audit, CSEOYFR including Schedule B, and Pre-Enrollment Submission </a:t>
            </a:r>
          </a:p>
          <a:p>
            <a:pPr lvl="1"/>
            <a:r>
              <a:rPr lang="en-US" dirty="0">
                <a:latin typeface="Arial"/>
                <a:cs typeface="Arial"/>
              </a:rPr>
              <a:t>Annual Report (needed for CSEOYFR Surplus)</a:t>
            </a:r>
            <a:endParaRPr lang="en-US" dirty="0"/>
          </a:p>
          <a:p>
            <a:pPr lvl="1"/>
            <a:r>
              <a:rPr lang="en-US" dirty="0">
                <a:latin typeface="Arial"/>
                <a:cs typeface="Arial"/>
              </a:rPr>
              <a:t>Amendments to CSEOYFR</a:t>
            </a:r>
            <a:endParaRPr lang="en-US" dirty="0"/>
          </a:p>
          <a:p>
            <a:pPr lvl="1"/>
            <a:r>
              <a:rPr lang="en-US" dirty="0">
                <a:latin typeface="Arial"/>
                <a:cs typeface="Arial"/>
              </a:rPr>
              <a:t>Board Memos regarding renewal and conditions</a:t>
            </a:r>
          </a:p>
          <a:p>
            <a:endParaRPr lang="en-US" dirty="0">
              <a:latin typeface="Arial"/>
              <a:cs typeface="Arial"/>
            </a:endParaRPr>
          </a:p>
        </p:txBody>
      </p:sp>
    </p:spTree>
    <p:extLst>
      <p:ext uri="{BB962C8B-B14F-4D97-AF65-F5344CB8AC3E}">
        <p14:creationId xmlns:p14="http://schemas.microsoft.com/office/powerpoint/2010/main" val="2037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8C9F2A-D827-C224-6331-B8481992AE45}"/>
              </a:ext>
            </a:extLst>
          </p:cNvPr>
          <p:cNvSpPr>
            <a:spLocks noGrp="1"/>
          </p:cNvSpPr>
          <p:nvPr>
            <p:ph type="title"/>
          </p:nvPr>
        </p:nvSpPr>
        <p:spPr/>
        <p:txBody>
          <a:bodyPr/>
          <a:lstStyle/>
          <a:p>
            <a:r>
              <a:rPr lang="en-US"/>
              <a:t>Q&amp;A and Thank You!</a:t>
            </a:r>
          </a:p>
        </p:txBody>
      </p:sp>
      <p:sp>
        <p:nvSpPr>
          <p:cNvPr id="9" name="Content Placeholder 8">
            <a:extLst>
              <a:ext uri="{FF2B5EF4-FFF2-40B4-BE49-F238E27FC236}">
                <a16:creationId xmlns:a16="http://schemas.microsoft.com/office/drawing/2014/main" id="{B5C24128-D67A-719D-A284-9E0121BE2F64}"/>
              </a:ext>
            </a:extLst>
          </p:cNvPr>
          <p:cNvSpPr>
            <a:spLocks noGrp="1"/>
          </p:cNvSpPr>
          <p:nvPr>
            <p:ph idx="1"/>
          </p:nvPr>
        </p:nvSpPr>
        <p:spPr/>
        <p:txBody>
          <a:bodyPr vert="horz" lIns="91440" tIns="45720" rIns="91440" bIns="45720" rtlCol="0" anchor="t">
            <a:normAutofit/>
          </a:bodyPr>
          <a:lstStyle/>
          <a:p>
            <a:pPr marL="0" indent="0">
              <a:buNone/>
            </a:pPr>
            <a:r>
              <a:rPr lang="en-US" sz="3600" dirty="0">
                <a:effectLst/>
                <a:ea typeface="Aptos" panose="020B0004020202020204" pitchFamily="34" charset="0"/>
              </a:rPr>
              <a:t>Please let us know if you have any questions on the </a:t>
            </a:r>
            <a:r>
              <a:rPr lang="en-US" sz="3600" dirty="0">
                <a:ea typeface="Aptos" panose="020B0004020202020204" pitchFamily="34" charset="0"/>
              </a:rPr>
              <a:t>FY25</a:t>
            </a:r>
            <a:r>
              <a:rPr lang="en-US" sz="3600" dirty="0">
                <a:effectLst/>
                <a:ea typeface="Aptos" panose="020B0004020202020204" pitchFamily="34" charset="0"/>
              </a:rPr>
              <a:t> Audit or any other finance </a:t>
            </a:r>
            <a:r>
              <a:rPr lang="en-US" sz="3600" dirty="0">
                <a:ea typeface="Aptos" panose="020B0004020202020204" pitchFamily="34" charset="0"/>
              </a:rPr>
              <a:t>r</a:t>
            </a:r>
            <a:r>
              <a:rPr lang="en-US" sz="3600" dirty="0">
                <a:effectLst/>
                <a:ea typeface="Aptos" panose="020B0004020202020204" pitchFamily="34" charset="0"/>
              </a:rPr>
              <a:t>elated </a:t>
            </a:r>
            <a:r>
              <a:rPr lang="en-US" sz="3600" dirty="0">
                <a:ea typeface="Aptos" panose="020B0004020202020204" pitchFamily="34" charset="0"/>
              </a:rPr>
              <a:t>q</a:t>
            </a:r>
            <a:r>
              <a:rPr lang="en-US" sz="3600" dirty="0">
                <a:effectLst/>
                <a:ea typeface="Aptos" panose="020B0004020202020204" pitchFamily="34" charset="0"/>
              </a:rPr>
              <a:t>uestions.</a:t>
            </a:r>
            <a:br>
              <a:rPr lang="en-US" sz="2400" dirty="0">
                <a:effectLst/>
                <a:ea typeface="Aptos" panose="020B0004020202020204" pitchFamily="34" charset="0"/>
                <a:cs typeface="Times New Roman" panose="02020603050405020304" pitchFamily="18" charset="0"/>
              </a:rPr>
            </a:br>
            <a:br>
              <a:rPr lang="en-US" sz="2400" dirty="0">
                <a:effectLst/>
                <a:ea typeface="Aptos" panose="020B0004020202020204" pitchFamily="34" charset="0"/>
                <a:cs typeface="Times New Roman" panose="02020603050405020304" pitchFamily="18" charset="0"/>
              </a:rPr>
            </a:br>
            <a:endParaRPr lang="en-US" sz="1800" dirty="0">
              <a:effectLst/>
              <a:ea typeface="Aptos" panose="020B0004020202020204" pitchFamily="34" charset="0"/>
              <a:cs typeface="Times New Roman" panose="02020603050405020304" pitchFamily="18" charset="0"/>
            </a:endParaRPr>
          </a:p>
          <a:p>
            <a:pPr marL="0" indent="0">
              <a:buNone/>
            </a:pPr>
            <a:r>
              <a:rPr lang="en-US" sz="2400" dirty="0">
                <a:ea typeface="Aptos" panose="020B0004020202020204" pitchFamily="34" charset="0"/>
                <a:hlinkClick r:id="rId3"/>
              </a:rPr>
              <a:t>Joanna Laghetto</a:t>
            </a:r>
            <a:r>
              <a:rPr lang="en-US" sz="2400" dirty="0">
                <a:ea typeface="Aptos" panose="020B0004020202020204" pitchFamily="34" charset="0"/>
              </a:rPr>
              <a:t> Joanna.C.Laghetto@mass.gov</a:t>
            </a:r>
          </a:p>
          <a:p>
            <a:pPr marL="0" indent="0">
              <a:buNone/>
            </a:pPr>
            <a:r>
              <a:rPr lang="en-US" sz="2400" dirty="0">
                <a:effectLst/>
                <a:ea typeface="Aptos" panose="020B0004020202020204" pitchFamily="34" charset="0"/>
                <a:hlinkClick r:id="rId4"/>
              </a:rPr>
              <a:t>James DiMaio</a:t>
            </a:r>
            <a:r>
              <a:rPr lang="en-US" sz="2400" dirty="0">
                <a:effectLst/>
                <a:ea typeface="Aptos" panose="020B0004020202020204" pitchFamily="34" charset="0"/>
              </a:rPr>
              <a:t> James.DiMaio2@mass.gov</a:t>
            </a:r>
            <a:endParaRPr lang="en-US" sz="3200" dirty="0">
              <a:effectLst/>
              <a:ea typeface="Aptos" panose="020B0004020202020204" pitchFamily="34" charset="0"/>
            </a:endParaRPr>
          </a:p>
        </p:txBody>
      </p:sp>
    </p:spTree>
    <p:extLst>
      <p:ext uri="{BB962C8B-B14F-4D97-AF65-F5344CB8AC3E}">
        <p14:creationId xmlns:p14="http://schemas.microsoft.com/office/powerpoint/2010/main" val="155312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a:xfrm>
            <a:off x="838200" y="365126"/>
            <a:ext cx="11353800" cy="1042852"/>
          </a:xfrm>
        </p:spPr>
        <p:txBody>
          <a:bodyPr>
            <a:normAutofit/>
          </a:bodyPr>
          <a:lstStyle/>
          <a:p>
            <a:r>
              <a:rPr lang="en-US" sz="3800" dirty="0">
                <a:latin typeface="Arial"/>
                <a:cs typeface="Arial"/>
              </a:rPr>
              <a:t>FY25 Audit &amp; Finance Webinar Agenda</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666821"/>
            <a:ext cx="10515600" cy="4545875"/>
          </a:xfrm>
        </p:spPr>
        <p:txBody>
          <a:bodyPr vert="horz" lIns="91440" tIns="45720" rIns="91440" bIns="45720" rtlCol="0" anchor="t">
            <a:normAutofit fontScale="32500" lnSpcReduction="20000"/>
          </a:bodyPr>
          <a:lstStyle/>
          <a:p>
            <a:pPr>
              <a:lnSpc>
                <a:spcPct val="120000"/>
              </a:lnSpc>
            </a:pPr>
            <a:r>
              <a:rPr lang="en-US" sz="8000" dirty="0">
                <a:latin typeface="Arial"/>
                <a:cs typeface="Arial"/>
              </a:rPr>
              <a:t>Slides will be posted (We will send the recording at your request.)</a:t>
            </a:r>
          </a:p>
          <a:p>
            <a:pPr>
              <a:lnSpc>
                <a:spcPct val="120000"/>
              </a:lnSpc>
            </a:pPr>
            <a:endParaRPr lang="en-US" sz="400" dirty="0">
              <a:latin typeface="Arial"/>
              <a:cs typeface="Arial"/>
            </a:endParaRPr>
          </a:p>
          <a:p>
            <a:pPr>
              <a:lnSpc>
                <a:spcPct val="120000"/>
              </a:lnSpc>
              <a:spcBef>
                <a:spcPts val="600"/>
              </a:spcBef>
            </a:pPr>
            <a:r>
              <a:rPr lang="en-US" sz="8000" dirty="0">
                <a:latin typeface="Arial"/>
                <a:cs typeface="Arial"/>
              </a:rPr>
              <a:t>Due Date and CHAMP Upload</a:t>
            </a:r>
          </a:p>
          <a:p>
            <a:pPr>
              <a:lnSpc>
                <a:spcPct val="120000"/>
              </a:lnSpc>
              <a:spcBef>
                <a:spcPts val="600"/>
              </a:spcBef>
            </a:pPr>
            <a:endParaRPr lang="en-US" sz="400" dirty="0">
              <a:latin typeface="Arial"/>
              <a:cs typeface="Arial"/>
            </a:endParaRPr>
          </a:p>
          <a:p>
            <a:pPr>
              <a:lnSpc>
                <a:spcPct val="120000"/>
              </a:lnSpc>
            </a:pPr>
            <a:r>
              <a:rPr lang="en-US" sz="8000" dirty="0"/>
              <a:t>Document Links</a:t>
            </a:r>
          </a:p>
          <a:p>
            <a:pPr>
              <a:lnSpc>
                <a:spcPct val="120000"/>
              </a:lnSpc>
            </a:pPr>
            <a:endParaRPr lang="en-US" sz="400" dirty="0"/>
          </a:p>
          <a:p>
            <a:pPr>
              <a:lnSpc>
                <a:spcPct val="120000"/>
              </a:lnSpc>
            </a:pPr>
            <a:r>
              <a:rPr lang="en-US" sz="8000" dirty="0"/>
              <a:t>FY25 Changes to the Audit Guide</a:t>
            </a:r>
          </a:p>
          <a:p>
            <a:pPr>
              <a:lnSpc>
                <a:spcPct val="120000"/>
              </a:lnSpc>
            </a:pPr>
            <a:endParaRPr lang="en-US" sz="300" dirty="0"/>
          </a:p>
          <a:p>
            <a:pPr>
              <a:lnSpc>
                <a:spcPct val="120000"/>
              </a:lnSpc>
            </a:pPr>
            <a:r>
              <a:rPr lang="en-US" sz="8000" dirty="0">
                <a:latin typeface="Arial"/>
                <a:cs typeface="Arial"/>
              </a:rPr>
              <a:t>Best Practice To Save All Submission Records</a:t>
            </a:r>
          </a:p>
          <a:p>
            <a:pPr>
              <a:lnSpc>
                <a:spcPct val="120000"/>
              </a:lnSpc>
            </a:pPr>
            <a:endParaRPr lang="en-US" sz="300" dirty="0">
              <a:latin typeface="Arial"/>
              <a:cs typeface="Arial"/>
            </a:endParaRPr>
          </a:p>
          <a:p>
            <a:pPr>
              <a:lnSpc>
                <a:spcPct val="120000"/>
              </a:lnSpc>
            </a:pPr>
            <a:r>
              <a:rPr lang="en-US" sz="8000" dirty="0">
                <a:latin typeface="Arial"/>
                <a:cs typeface="Arial"/>
              </a:rPr>
              <a:t>Q&amp;A and Discussion</a:t>
            </a:r>
          </a:p>
          <a:p>
            <a:pPr marL="0" indent="0">
              <a:buNone/>
            </a:pPr>
            <a:endParaRPr lang="en-US" dirty="0">
              <a:latin typeface="Arial"/>
              <a:cs typeface="Arial"/>
            </a:endParaRPr>
          </a:p>
        </p:txBody>
      </p:sp>
    </p:spTree>
    <p:extLst>
      <p:ext uri="{BB962C8B-B14F-4D97-AF65-F5344CB8AC3E}">
        <p14:creationId xmlns:p14="http://schemas.microsoft.com/office/powerpoint/2010/main" val="407222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DA8B9-040F-2C8E-F736-4558581E91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1A97CC-15D3-F9BF-C0F4-8320A5A77DD1}"/>
              </a:ext>
            </a:extLst>
          </p:cNvPr>
          <p:cNvSpPr>
            <a:spLocks noGrp="1"/>
          </p:cNvSpPr>
          <p:nvPr>
            <p:ph type="title"/>
          </p:nvPr>
        </p:nvSpPr>
        <p:spPr>
          <a:xfrm>
            <a:off x="838200" y="365126"/>
            <a:ext cx="11353800" cy="1042852"/>
          </a:xfrm>
        </p:spPr>
        <p:txBody>
          <a:bodyPr>
            <a:normAutofit/>
          </a:bodyPr>
          <a:lstStyle/>
          <a:p>
            <a:r>
              <a:rPr lang="en-US" sz="3800" dirty="0">
                <a:latin typeface="Arial"/>
                <a:cs typeface="Arial"/>
              </a:rPr>
              <a:t>FY25 Due Date via CHAMP</a:t>
            </a:r>
          </a:p>
        </p:txBody>
      </p:sp>
      <p:sp>
        <p:nvSpPr>
          <p:cNvPr id="2" name="Content Placeholder 1">
            <a:extLst>
              <a:ext uri="{FF2B5EF4-FFF2-40B4-BE49-F238E27FC236}">
                <a16:creationId xmlns:a16="http://schemas.microsoft.com/office/drawing/2014/main" id="{532727FE-9D32-BDDC-9765-6DF708440AD0}"/>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3600" b="1" dirty="0">
                <a:ea typeface="Calibri"/>
              </a:rPr>
              <a:t>CHAMP</a:t>
            </a:r>
            <a:r>
              <a:rPr lang="en-US" sz="3600" dirty="0">
                <a:ea typeface="Calibri"/>
              </a:rPr>
              <a:t>: </a:t>
            </a:r>
            <a:r>
              <a:rPr lang="en-US" sz="3600" b="1" dirty="0">
                <a:ea typeface="Calibri"/>
              </a:rPr>
              <a:t>C</a:t>
            </a:r>
            <a:r>
              <a:rPr lang="en-US" sz="3600" dirty="0">
                <a:ea typeface="Calibri"/>
              </a:rPr>
              <a:t>ommunication </a:t>
            </a:r>
            <a:r>
              <a:rPr lang="en-US" sz="3600" b="1" dirty="0">
                <a:ea typeface="Calibri"/>
              </a:rPr>
              <a:t>H</a:t>
            </a:r>
            <a:r>
              <a:rPr lang="en-US" sz="3600" dirty="0">
                <a:ea typeface="Calibri"/>
              </a:rPr>
              <a:t>ub and </a:t>
            </a:r>
            <a:r>
              <a:rPr lang="en-US" sz="3600" b="1" dirty="0">
                <a:ea typeface="Calibri"/>
              </a:rPr>
              <a:t>A</a:t>
            </a:r>
            <a:r>
              <a:rPr lang="en-US" sz="3600" dirty="0">
                <a:ea typeface="Calibri"/>
              </a:rPr>
              <a:t>pplication </a:t>
            </a:r>
            <a:r>
              <a:rPr lang="en-US" sz="3600" b="1" dirty="0">
                <a:ea typeface="Calibri"/>
              </a:rPr>
              <a:t>M</a:t>
            </a:r>
            <a:r>
              <a:rPr lang="en-US" sz="3600" dirty="0">
                <a:ea typeface="Calibri"/>
              </a:rPr>
              <a:t>onitoring </a:t>
            </a:r>
            <a:r>
              <a:rPr lang="en-US" sz="3600" b="1" dirty="0">
                <a:ea typeface="Calibri"/>
              </a:rPr>
              <a:t>P</a:t>
            </a:r>
            <a:r>
              <a:rPr lang="en-US" sz="3600" dirty="0">
                <a:ea typeface="Calibri"/>
              </a:rPr>
              <a:t>ortal</a:t>
            </a:r>
          </a:p>
          <a:p>
            <a:pPr marL="0" indent="0">
              <a:buNone/>
            </a:pPr>
            <a:endParaRPr lang="en-US" sz="3600" dirty="0"/>
          </a:p>
          <a:p>
            <a:pPr marL="0" indent="0">
              <a:buNone/>
            </a:pPr>
            <a:r>
              <a:rPr lang="en-US" sz="3600" dirty="0"/>
              <a:t>Audited Financials due via upload to CHAMP* on October 31, 2025**</a:t>
            </a:r>
          </a:p>
          <a:p>
            <a:endParaRPr lang="en-US" sz="2400" dirty="0"/>
          </a:p>
          <a:p>
            <a:pPr marL="0" indent="0">
              <a:buNone/>
            </a:pPr>
            <a:r>
              <a:rPr lang="en-US" sz="2400" dirty="0"/>
              <a:t>*</a:t>
            </a:r>
            <a:r>
              <a:rPr lang="en-US" dirty="0"/>
              <a:t>The Security Portal will no longer be used for Audit or CSEOYFR        submissions.</a:t>
            </a:r>
          </a:p>
          <a:p>
            <a:pPr marL="0" indent="0">
              <a:buNone/>
            </a:pPr>
            <a:r>
              <a:rPr lang="en-US" dirty="0"/>
              <a:t>**Please do not email attachments or mail hard copies of the Audit to DESE.</a:t>
            </a:r>
          </a:p>
          <a:p>
            <a:pPr marL="0" indent="0">
              <a:buNone/>
            </a:pPr>
            <a:endParaRPr lang="en-US" dirty="0">
              <a:latin typeface="Arial"/>
              <a:cs typeface="Arial"/>
            </a:endParaRPr>
          </a:p>
        </p:txBody>
      </p:sp>
    </p:spTree>
    <p:extLst>
      <p:ext uri="{BB962C8B-B14F-4D97-AF65-F5344CB8AC3E}">
        <p14:creationId xmlns:p14="http://schemas.microsoft.com/office/powerpoint/2010/main" val="138408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5C968-DEBA-602C-0577-0E22DA688A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F333E6-396A-5F67-F350-E086DBBA6C46}"/>
              </a:ext>
            </a:extLst>
          </p:cNvPr>
          <p:cNvSpPr>
            <a:spLocks noGrp="1"/>
          </p:cNvSpPr>
          <p:nvPr>
            <p:ph type="title"/>
          </p:nvPr>
        </p:nvSpPr>
        <p:spPr>
          <a:xfrm>
            <a:off x="838200" y="365126"/>
            <a:ext cx="11353800" cy="1042852"/>
          </a:xfrm>
        </p:spPr>
        <p:txBody>
          <a:bodyPr>
            <a:normAutofit/>
          </a:bodyPr>
          <a:lstStyle/>
          <a:p>
            <a:r>
              <a:rPr lang="en-US" sz="3800" dirty="0">
                <a:latin typeface="Arial"/>
                <a:cs typeface="Arial"/>
              </a:rPr>
              <a:t>FY25 CHAMP Submission Instructions</a:t>
            </a:r>
          </a:p>
        </p:txBody>
      </p:sp>
      <p:sp>
        <p:nvSpPr>
          <p:cNvPr id="6" name="TextBox 5">
            <a:extLst>
              <a:ext uri="{FF2B5EF4-FFF2-40B4-BE49-F238E27FC236}">
                <a16:creationId xmlns:a16="http://schemas.microsoft.com/office/drawing/2014/main" id="{2D4F195C-7ACC-8E40-E50A-FDBA25B46164}"/>
              </a:ext>
            </a:extLst>
          </p:cNvPr>
          <p:cNvSpPr txBox="1"/>
          <p:nvPr/>
        </p:nvSpPr>
        <p:spPr>
          <a:xfrm>
            <a:off x="1146628" y="1930400"/>
            <a:ext cx="939558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Arial" panose="020B0604020202020204" pitchFamily="34" charset="0"/>
                <a:ea typeface="Calibri"/>
                <a:cs typeface="Arial" panose="020B0604020202020204" pitchFamily="34" charset="0"/>
              </a:rPr>
              <a:t>CHAMP is not live yet.</a:t>
            </a:r>
          </a:p>
          <a:p>
            <a:endParaRPr lang="en-US" sz="3600" dirty="0">
              <a:latin typeface="Arial" panose="020B0604020202020204" pitchFamily="34" charset="0"/>
              <a:ea typeface="Calibri"/>
              <a:cs typeface="Arial" panose="020B0604020202020204" pitchFamily="34" charset="0"/>
            </a:endParaRPr>
          </a:p>
          <a:p>
            <a:r>
              <a:rPr lang="en-US" sz="3600" dirty="0">
                <a:latin typeface="Arial" panose="020B0604020202020204" pitchFamily="34" charset="0"/>
                <a:ea typeface="Calibri"/>
                <a:cs typeface="Arial" panose="020B0604020202020204" pitchFamily="34" charset="0"/>
              </a:rPr>
              <a:t>There will be many opportunities to learn CHAMP including log-in information.</a:t>
            </a:r>
          </a:p>
          <a:p>
            <a:endParaRPr lang="en-US" sz="3600" dirty="0">
              <a:latin typeface="Arial" panose="020B0604020202020204" pitchFamily="34" charset="0"/>
              <a:ea typeface="Calibri"/>
              <a:cs typeface="Arial" panose="020B0604020202020204" pitchFamily="34" charset="0"/>
            </a:endParaRPr>
          </a:p>
          <a:p>
            <a:r>
              <a:rPr lang="en-US" sz="3600" dirty="0">
                <a:latin typeface="Arial" panose="020B0604020202020204" pitchFamily="34" charset="0"/>
                <a:ea typeface="Calibri"/>
                <a:cs typeface="Arial" panose="020B0604020202020204" pitchFamily="34" charset="0"/>
              </a:rPr>
              <a:t>The following slides are meant to show what the CHAMP System looks like and to provide an idea of the process and what to expect.</a:t>
            </a:r>
          </a:p>
        </p:txBody>
      </p:sp>
    </p:spTree>
    <p:extLst>
      <p:ext uri="{BB962C8B-B14F-4D97-AF65-F5344CB8AC3E}">
        <p14:creationId xmlns:p14="http://schemas.microsoft.com/office/powerpoint/2010/main" val="112199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D4974F-331C-1A6F-0F0A-73D2138BC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13D415-A1A3-C075-A6E2-993BADF437A2}"/>
              </a:ext>
            </a:extLst>
          </p:cNvPr>
          <p:cNvSpPr>
            <a:spLocks noGrp="1"/>
          </p:cNvSpPr>
          <p:nvPr>
            <p:ph type="title"/>
          </p:nvPr>
        </p:nvSpPr>
        <p:spPr>
          <a:xfrm>
            <a:off x="1046745" y="586822"/>
            <a:ext cx="2911029" cy="1645920"/>
          </a:xfrm>
          <a:solidFill>
            <a:schemeClr val="bg1"/>
          </a:solidFill>
        </p:spPr>
        <p:txBody>
          <a:bodyPr vert="horz" lIns="91440" tIns="45720" rIns="91440" bIns="45720" rtlCol="0" anchor="ctr">
            <a:normAutofit/>
          </a:bodyPr>
          <a:lstStyle/>
          <a:p>
            <a:r>
              <a:rPr lang="en-US" sz="3200" b="1" kern="1200" dirty="0">
                <a:solidFill>
                  <a:schemeClr val="tx1"/>
                </a:solidFill>
              </a:rPr>
              <a:t>FY25 CHAMP Submission Instructions (1)</a:t>
            </a:r>
          </a:p>
        </p:txBody>
      </p:sp>
      <p:pic>
        <p:nvPicPr>
          <p:cNvPr id="6" name="Picture 5" descr="Image is a screenshot of the CHAMP page where users upload an audit package. It shows the steps that need to be taken by users to successfully upload:&#10;1. Click on CHAMP in the top ribbon. &#10;2. Click on Assessment/Forms&#10;3. Click on Create Audit Package">
            <a:extLst>
              <a:ext uri="{FF2B5EF4-FFF2-40B4-BE49-F238E27FC236}">
                <a16:creationId xmlns:a16="http://schemas.microsoft.com/office/drawing/2014/main" id="{309FACE2-8402-5952-75B0-7B4B154D15B9}"/>
              </a:ext>
            </a:extLst>
          </p:cNvPr>
          <p:cNvPicPr>
            <a:picLocks noChangeAspect="1"/>
          </p:cNvPicPr>
          <p:nvPr/>
        </p:nvPicPr>
        <p:blipFill>
          <a:blip r:embed="rId3"/>
          <a:stretch>
            <a:fillRect/>
          </a:stretch>
        </p:blipFill>
        <p:spPr>
          <a:xfrm>
            <a:off x="777124" y="2695874"/>
            <a:ext cx="10637751" cy="3483864"/>
          </a:xfrm>
          <a:prstGeom prst="rect">
            <a:avLst/>
          </a:prstGeom>
        </p:spPr>
      </p:pic>
    </p:spTree>
    <p:extLst>
      <p:ext uri="{BB962C8B-B14F-4D97-AF65-F5344CB8AC3E}">
        <p14:creationId xmlns:p14="http://schemas.microsoft.com/office/powerpoint/2010/main" val="425351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E3135B-E90A-F09C-8A61-E5F3CA60CC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949F8F-4434-B251-EC5C-4EE80EE3C2BA}"/>
              </a:ext>
            </a:extLst>
          </p:cNvPr>
          <p:cNvSpPr>
            <a:spLocks noGrp="1"/>
          </p:cNvSpPr>
          <p:nvPr>
            <p:ph type="title"/>
          </p:nvPr>
        </p:nvSpPr>
        <p:spPr>
          <a:xfrm>
            <a:off x="1046746" y="659393"/>
            <a:ext cx="2918683" cy="1500778"/>
          </a:xfrm>
          <a:solidFill>
            <a:schemeClr val="bg1"/>
          </a:solidFill>
        </p:spPr>
        <p:txBody>
          <a:bodyPr vert="horz" lIns="91440" tIns="45720" rIns="91440" bIns="45720" rtlCol="0" anchor="ctr">
            <a:normAutofit/>
          </a:bodyPr>
          <a:lstStyle/>
          <a:p>
            <a:r>
              <a:rPr lang="en-US" sz="3200" b="1" kern="1200" dirty="0">
                <a:solidFill>
                  <a:schemeClr val="tx1"/>
                </a:solidFill>
              </a:rPr>
              <a:t>FY25 CHAMP Submission Instructions (2)</a:t>
            </a:r>
          </a:p>
        </p:txBody>
      </p:sp>
      <p:pic>
        <p:nvPicPr>
          <p:cNvPr id="4" name="Picture 3" descr="Image shows the next steps in uploading audit package after clicking the 'create audit package' button. &#10;Steps:&#10;1. Click on 'Upload Files' &#10;&#10;Users may upload audited financials and additional required information, and management letter. Management letter may be included in the audited financials.">
            <a:extLst>
              <a:ext uri="{FF2B5EF4-FFF2-40B4-BE49-F238E27FC236}">
                <a16:creationId xmlns:a16="http://schemas.microsoft.com/office/drawing/2014/main" id="{CF5C2F0C-6127-5133-A408-9524AF8B2FD3}"/>
              </a:ext>
            </a:extLst>
          </p:cNvPr>
          <p:cNvPicPr>
            <a:picLocks noChangeAspect="1"/>
          </p:cNvPicPr>
          <p:nvPr/>
        </p:nvPicPr>
        <p:blipFill>
          <a:blip r:embed="rId3"/>
          <a:stretch>
            <a:fillRect/>
          </a:stretch>
        </p:blipFill>
        <p:spPr>
          <a:xfrm>
            <a:off x="0" y="2229266"/>
            <a:ext cx="12192000" cy="4189564"/>
          </a:xfrm>
          <a:prstGeom prst="rect">
            <a:avLst/>
          </a:prstGeom>
        </p:spPr>
      </p:pic>
    </p:spTree>
    <p:extLst>
      <p:ext uri="{BB962C8B-B14F-4D97-AF65-F5344CB8AC3E}">
        <p14:creationId xmlns:p14="http://schemas.microsoft.com/office/powerpoint/2010/main" val="125313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BC3047-28BB-05FD-705F-A99EB283C3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991496-C3E9-80E9-078F-D2D531A9BB97}"/>
              </a:ext>
            </a:extLst>
          </p:cNvPr>
          <p:cNvSpPr>
            <a:spLocks noGrp="1"/>
          </p:cNvSpPr>
          <p:nvPr>
            <p:ph type="title"/>
          </p:nvPr>
        </p:nvSpPr>
        <p:spPr>
          <a:xfrm>
            <a:off x="1046746" y="659393"/>
            <a:ext cx="3430747" cy="1500778"/>
          </a:xfrm>
          <a:solidFill>
            <a:schemeClr val="bg1"/>
          </a:solidFill>
        </p:spPr>
        <p:txBody>
          <a:bodyPr vert="horz" lIns="91440" tIns="45720" rIns="91440" bIns="45720" rtlCol="0" anchor="ctr">
            <a:normAutofit/>
          </a:bodyPr>
          <a:lstStyle/>
          <a:p>
            <a:r>
              <a:rPr lang="en-US" sz="3200" b="1" kern="1200" dirty="0">
                <a:solidFill>
                  <a:schemeClr val="tx1"/>
                </a:solidFill>
              </a:rPr>
              <a:t>FY25 CHAMP Submission Instructions (3)</a:t>
            </a:r>
          </a:p>
        </p:txBody>
      </p:sp>
      <p:pic>
        <p:nvPicPr>
          <p:cNvPr id="5" name="Picture 4" descr="Image shows the next steps to complete the upload of the audit package if there are additional documents. There are two additional 'upload file' options that the schools can click on to upload a signed letter from the board of trustees and an agreed upon procedures. The final step is to click the 'submit' button though schools may also save their work and submit at a later time. ">
            <a:extLst>
              <a:ext uri="{FF2B5EF4-FFF2-40B4-BE49-F238E27FC236}">
                <a16:creationId xmlns:a16="http://schemas.microsoft.com/office/drawing/2014/main" id="{B8F0F15A-B8AE-9DA9-8D45-220DE11BC9D9}"/>
              </a:ext>
            </a:extLst>
          </p:cNvPr>
          <p:cNvPicPr>
            <a:picLocks noChangeAspect="1"/>
          </p:cNvPicPr>
          <p:nvPr/>
        </p:nvPicPr>
        <p:blipFill>
          <a:blip r:embed="rId3"/>
          <a:stretch>
            <a:fillRect/>
          </a:stretch>
        </p:blipFill>
        <p:spPr>
          <a:xfrm>
            <a:off x="36286" y="2457349"/>
            <a:ext cx="12192000" cy="3951111"/>
          </a:xfrm>
          <a:prstGeom prst="rect">
            <a:avLst/>
          </a:prstGeom>
        </p:spPr>
      </p:pic>
    </p:spTree>
    <p:extLst>
      <p:ext uri="{BB962C8B-B14F-4D97-AF65-F5344CB8AC3E}">
        <p14:creationId xmlns:p14="http://schemas.microsoft.com/office/powerpoint/2010/main" val="111498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normAutofit/>
          </a:bodyPr>
          <a:lstStyle/>
          <a:p>
            <a:r>
              <a:rPr lang="en-US" dirty="0">
                <a:latin typeface="Arial"/>
                <a:cs typeface="Arial"/>
              </a:rPr>
              <a:t>FY25 Audit  Document Links</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a:bodyPr>
          <a:lstStyle/>
          <a:p>
            <a:pPr marL="0" indent="0">
              <a:buNone/>
            </a:pPr>
            <a:r>
              <a:rPr lang="en-US" sz="3600" dirty="0">
                <a:latin typeface="Arial"/>
                <a:cs typeface="Arial"/>
                <a:hlinkClick r:id="rId3"/>
              </a:rPr>
              <a:t>FY25 Audit Guide </a:t>
            </a:r>
            <a:endParaRPr lang="en-US" sz="3600" dirty="0">
              <a:latin typeface="Arial"/>
              <a:cs typeface="Arial"/>
            </a:endParaRPr>
          </a:p>
          <a:p>
            <a:pPr marL="457200" lvl="1" indent="0">
              <a:buNone/>
            </a:pPr>
            <a:r>
              <a:rPr lang="en-US" sz="2800" dirty="0">
                <a:latin typeface="Arial"/>
                <a:cs typeface="Arial"/>
              </a:rPr>
              <a:t>Please share both the Audit Guide and Audit Reference Guide with your auditor.</a:t>
            </a:r>
          </a:p>
          <a:p>
            <a:pPr marL="0" indent="0">
              <a:buNone/>
            </a:pPr>
            <a:endParaRPr lang="en-US" sz="3600" dirty="0">
              <a:latin typeface="Arial"/>
              <a:cs typeface="Arial"/>
              <a:hlinkClick r:id="rId4"/>
            </a:endParaRPr>
          </a:p>
          <a:p>
            <a:pPr marL="0" indent="0">
              <a:buNone/>
            </a:pPr>
            <a:r>
              <a:rPr lang="en-US" sz="3600" dirty="0">
                <a:latin typeface="Arial"/>
                <a:cs typeface="Arial"/>
                <a:hlinkClick r:id="rId4"/>
              </a:rPr>
              <a:t>FY25 Audit Reference Guide</a:t>
            </a:r>
            <a:endParaRPr lang="en-US" sz="3600" dirty="0">
              <a:latin typeface="Arial"/>
              <a:cs typeface="Arial"/>
            </a:endParaRPr>
          </a:p>
          <a:p>
            <a:pPr marL="457200" lvl="2" indent="0">
              <a:spcBef>
                <a:spcPts val="1000"/>
              </a:spcBef>
              <a:buNone/>
            </a:pPr>
            <a:r>
              <a:rPr lang="en-US" sz="2800" dirty="0">
                <a:latin typeface="Arial"/>
                <a:cs typeface="Arial"/>
              </a:rPr>
              <a:t>Highlights revisions and important areas of the FY25 Audit Guide that should be clearly understood by charter schools, school business managers, and auditors. </a:t>
            </a:r>
          </a:p>
          <a:p>
            <a:endParaRPr lang="en-US" dirty="0">
              <a:latin typeface="Arial"/>
              <a:cs typeface="Arial"/>
            </a:endParaRPr>
          </a:p>
          <a:p>
            <a:pPr marL="0" indent="0">
              <a:buNone/>
            </a:pPr>
            <a:endParaRPr lang="en-US" dirty="0">
              <a:latin typeface="Arial"/>
              <a:cs typeface="Arial"/>
            </a:endParaRPr>
          </a:p>
        </p:txBody>
      </p:sp>
    </p:spTree>
    <p:extLst>
      <p:ext uri="{BB962C8B-B14F-4D97-AF65-F5344CB8AC3E}">
        <p14:creationId xmlns:p14="http://schemas.microsoft.com/office/powerpoint/2010/main" val="377421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C481-9651-5695-4931-CD46B0E503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791634-A479-577F-E81B-F2532AF04C2A}"/>
              </a:ext>
            </a:extLst>
          </p:cNvPr>
          <p:cNvSpPr>
            <a:spLocks noGrp="1"/>
          </p:cNvSpPr>
          <p:nvPr>
            <p:ph type="title"/>
          </p:nvPr>
        </p:nvSpPr>
        <p:spPr>
          <a:xfrm>
            <a:off x="838200" y="365126"/>
            <a:ext cx="10515600" cy="941160"/>
          </a:xfrm>
        </p:spPr>
        <p:txBody>
          <a:bodyPr>
            <a:normAutofit fontScale="90000"/>
          </a:bodyPr>
          <a:lstStyle/>
          <a:p>
            <a:r>
              <a:rPr lang="en-US"/>
              <a:t>FY25 Audit Guide Changes &amp; Highlights</a:t>
            </a:r>
            <a:br>
              <a:rPr lang="en-US"/>
            </a:br>
            <a:endParaRPr lang="en-US"/>
          </a:p>
        </p:txBody>
      </p:sp>
      <p:sp>
        <p:nvSpPr>
          <p:cNvPr id="2" name="Content Placeholder 1">
            <a:extLst>
              <a:ext uri="{FF2B5EF4-FFF2-40B4-BE49-F238E27FC236}">
                <a16:creationId xmlns:a16="http://schemas.microsoft.com/office/drawing/2014/main" id="{74E9B1E0-EBAE-65A7-679C-B0EEDA116A02}"/>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sz="4600" dirty="0"/>
              <a:t>Appendix C </a:t>
            </a:r>
            <a:r>
              <a:rPr lang="en-US" sz="4600" b="1" i="1" dirty="0"/>
              <a:t>Additional Required Information </a:t>
            </a:r>
            <a:r>
              <a:rPr lang="en-US" sz="4600" dirty="0"/>
              <a:t>is a new requirement for schools to provide additional details of related party transactions, litigation, and employee compensation:</a:t>
            </a:r>
          </a:p>
          <a:p>
            <a:pPr marL="0" indent="0">
              <a:buNone/>
            </a:pPr>
            <a:endParaRPr lang="en-US" sz="3600" dirty="0"/>
          </a:p>
          <a:p>
            <a:pPr marL="457200" lvl="1" indent="0">
              <a:buNone/>
            </a:pPr>
            <a:r>
              <a:rPr lang="en-US" sz="3200" b="1" dirty="0"/>
              <a:t>For all </a:t>
            </a:r>
            <a:r>
              <a:rPr lang="en-US" sz="3200" b="1" i="1" dirty="0"/>
              <a:t>Related Party Transactions</a:t>
            </a:r>
            <a:r>
              <a:rPr lang="en-US" sz="3200" b="1" dirty="0"/>
              <a:t>, schools will provide the following information:</a:t>
            </a:r>
          </a:p>
          <a:p>
            <a:pPr marL="457200" lvl="1" indent="0">
              <a:buNone/>
            </a:pPr>
            <a:r>
              <a:rPr lang="en-US" sz="3200" i="1" dirty="0"/>
              <a:t>Individuals or entities involved in transaction:</a:t>
            </a:r>
          </a:p>
          <a:p>
            <a:pPr marL="457200" lvl="1" indent="0">
              <a:buNone/>
            </a:pPr>
            <a:r>
              <a:rPr lang="en-US" sz="3200" i="1" dirty="0"/>
              <a:t>Describe the relationship of the related parties and the specifics of the transaction beyond what is stated in the audit:</a:t>
            </a:r>
          </a:p>
          <a:p>
            <a:pPr marL="457200" lvl="1" indent="0">
              <a:buNone/>
            </a:pPr>
            <a:r>
              <a:rPr lang="en-US" sz="3200" i="1" dirty="0"/>
              <a:t>If financial, what were the amount(s):</a:t>
            </a:r>
          </a:p>
          <a:p>
            <a:pPr marL="0" indent="0">
              <a:buNone/>
            </a:pPr>
            <a:endParaRPr lang="en-US" dirty="0"/>
          </a:p>
        </p:txBody>
      </p:sp>
    </p:spTree>
    <p:extLst>
      <p:ext uri="{BB962C8B-B14F-4D97-AF65-F5344CB8AC3E}">
        <p14:creationId xmlns:p14="http://schemas.microsoft.com/office/powerpoint/2010/main" val="219267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lcf76f155ced4ddcb4097134ff3c332f xmlns="b4f9eb54-60b0-4ef1-b507-fba3c7eb8bf0">
      <Terms xmlns="http://schemas.microsoft.com/office/infopath/2007/PartnerControls"/>
    </lcf76f155ced4ddcb4097134ff3c332f>
    <TaxCatchAll xmlns="fdcd57df-05e8-4749-9cc8-5afe3dcd00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9EED98F6272644B693E6BBBB80AC28" ma:contentTypeVersion="17" ma:contentTypeDescription="Create a new document." ma:contentTypeScope="" ma:versionID="1b86768be5665d0383de3f4dbc93fc10">
  <xsd:schema xmlns:xsd="http://www.w3.org/2001/XMLSchema" xmlns:xs="http://www.w3.org/2001/XMLSchema" xmlns:p="http://schemas.microsoft.com/office/2006/metadata/properties" xmlns:ns2="b4f9eb54-60b0-4ef1-b507-fba3c7eb8bf0" xmlns:ns3="fdcd57df-05e8-4749-9cc8-5afe3dcd00a5" targetNamespace="http://schemas.microsoft.com/office/2006/metadata/properties" ma:root="true" ma:fieldsID="13d7a7e7da5a54762ac626e00bffc3e4" ns2:_="" ns3:_="">
    <xsd:import namespace="b4f9eb54-60b0-4ef1-b507-fba3c7eb8bf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f9eb54-60b0-4ef1-b507-fba3c7eb8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elements/1.1/"/>
    <ds:schemaRef ds:uri="fdcd57df-05e8-4749-9cc8-5afe3dcd00a5"/>
    <ds:schemaRef ds:uri="http://schemas.microsoft.com/office/2006/metadata/properties"/>
    <ds:schemaRef ds:uri="http://schemas.openxmlformats.org/package/2006/metadata/core-properties"/>
    <ds:schemaRef ds:uri="b4f9eb54-60b0-4ef1-b507-fba3c7eb8bf0"/>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8055E383-316E-4494-A80E-D392BEB381D7}">
  <ds:schemaRefs>
    <ds:schemaRef ds:uri="b4f9eb54-60b0-4ef1-b507-fba3c7eb8bf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13</TotalTime>
  <Words>1094</Words>
  <Application>Microsoft Office PowerPoint</Application>
  <PresentationFormat>Widescreen</PresentationFormat>
  <Paragraphs>119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Calibri</vt:lpstr>
      <vt:lpstr>Office Theme</vt:lpstr>
      <vt:lpstr>FY25 Charter School Audit &amp; Finance Webinar </vt:lpstr>
      <vt:lpstr>FY25 Audit &amp; Finance Webinar Agenda</vt:lpstr>
      <vt:lpstr>FY25 Due Date via CHAMP</vt:lpstr>
      <vt:lpstr>FY25 CHAMP Submission Instructions</vt:lpstr>
      <vt:lpstr>FY25 CHAMP Submission Instructions (1)</vt:lpstr>
      <vt:lpstr>FY25 CHAMP Submission Instructions (2)</vt:lpstr>
      <vt:lpstr>FY25 CHAMP Submission Instructions (3)</vt:lpstr>
      <vt:lpstr>FY25 Audit  Document Links</vt:lpstr>
      <vt:lpstr>FY25 Audit Guide Changes &amp; Highlights </vt:lpstr>
      <vt:lpstr>FY25 Audit Guide Changes &amp; Highlights (1) </vt:lpstr>
      <vt:lpstr>FY25 Audit Guide Changes &amp; Highlights (2) </vt:lpstr>
      <vt:lpstr>FY25 Audit Guide Changes &amp; Highlights (3) </vt:lpstr>
      <vt:lpstr>FY25 Audit Guide Changes &amp; Highlights (4) </vt:lpstr>
      <vt:lpstr>FY25 Audit Guide Changes &amp; Highlights (6) </vt:lpstr>
      <vt:lpstr>FY25 Audit Guide Changes &amp; Highlights (5) </vt:lpstr>
      <vt:lpstr>FY25 Best Practice </vt:lpstr>
      <vt:lpstr>FY25 Best Practice</vt:lpstr>
      <vt:lpstr>Q&amp;A 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FY25 Audit and CSEOYFR Webinar Slides</dc:title>
  <dc:creator>DESE</dc:creator>
  <cp:keywords/>
  <cp:lastModifiedBy>Zou, Dong (EOE)</cp:lastModifiedBy>
  <cp:revision>4</cp:revision>
  <cp:lastPrinted>2025-08-27T14:25:48Z</cp:lastPrinted>
  <dcterms:created xsi:type="dcterms:W3CDTF">2022-10-11T20:32:22Z</dcterms:created>
  <dcterms:modified xsi:type="dcterms:W3CDTF">2025-08-28T23:10:55Z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28 2025 12:00AM</vt:lpwstr>
  </property>
</Properties>
</file>