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5"/>
  </p:sldMasterIdLst>
  <p:notesMasterIdLst>
    <p:notesMasterId r:id="rId12"/>
  </p:notesMasterIdLst>
  <p:sldIdLst>
    <p:sldId id="268" r:id="rId6"/>
    <p:sldId id="258" r:id="rId7"/>
    <p:sldId id="259" r:id="rId8"/>
    <p:sldId id="260" r:id="rId9"/>
    <p:sldId id="265" r:id="rId10"/>
    <p:sldId id="269" r:id="rId11"/>
  </p:sldIdLst>
  <p:sldSz cx="12192000" cy="6858000"/>
  <p:notesSz cx="6858000" cy="9144000"/>
  <p:embeddedFontLst>
    <p:embeddedFont>
      <p:font typeface="Quattrocento Sans" panose="020B0502050000020003" pitchFamily="34" charset="0"/>
      <p:regular r:id="rId13"/>
      <p:bold r:id="rId14"/>
      <p:italic r:id="rId15"/>
      <p:boldItalic r:id="rId16"/>
    </p:embeddedFont>
    <p:embeddedFont>
      <p:font typeface="Segoe UI" panose="020B0502040204020203" pitchFamily="34" charset="0"/>
      <p:regular r:id="rId17"/>
      <p:bold r:id="rId18"/>
      <p:italic r:id="rId19"/>
      <p:boldItalic r:id="rId20"/>
    </p:embeddedFont>
    <p:embeddedFont>
      <p:font typeface="Segoe UI Semibold" panose="020B0702040204020203" pitchFamily="34" charset="0"/>
      <p:bold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85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02E361-F80D-A2CE-6B60-8E4420C26C93}" v="1" dt="2020-06-05T11:49:31.468"/>
    <p1510:client id="{82C3ECCF-C66A-CDCE-D2A5-DC18870FBC59}" v="57" dt="2020-06-05T12:46:34.654"/>
    <p1510:client id="{BEA82F41-E916-48EA-AF1B-7FD75E40D52A}" v="583" dt="2020-06-05T12:48:18.692"/>
    <p1510:client id="{E986545F-D160-18D5-5E82-3CC28354EBC9}" v="566" dt="2020-06-05T03:18:04.163"/>
    <p1510:client id="{EF2BA424-3E8A-0DA1-BDA3-3EC3E0773FE2}" v="153" dt="2020-06-05T13:08:29.949"/>
    <p1510:client id="{EF528795-8204-F47D-32C0-7457F3A00B1B}" v="165" dt="2020-06-05T13:21:11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125" autoAdjust="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19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7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page 2">
  <p:cSld name="Cover page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8" descr="ESE log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87316" y="5630644"/>
            <a:ext cx="2417368" cy="1175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8" descr="Massachusetts map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128" y="1921878"/>
            <a:ext cx="4068567" cy="256396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8" descr="Colored blackground box."/>
          <p:cNvSpPr/>
          <p:nvPr/>
        </p:nvSpPr>
        <p:spPr>
          <a:xfrm>
            <a:off x="5301464" y="1921878"/>
            <a:ext cx="6890535" cy="2588477"/>
          </a:xfrm>
          <a:prstGeom prst="rect">
            <a:avLst/>
          </a:prstGeom>
          <a:solidFill>
            <a:srgbClr val="10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7" name="Google Shape;57;p8" descr="Graphic bar."/>
          <p:cNvSpPr/>
          <p:nvPr/>
        </p:nvSpPr>
        <p:spPr>
          <a:xfrm>
            <a:off x="4952999" y="1921878"/>
            <a:ext cx="173182" cy="2588477"/>
          </a:xfrm>
          <a:prstGeom prst="rect">
            <a:avLst/>
          </a:prstGeom>
          <a:solidFill>
            <a:srgbClr val="10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" name="Google Shape;58;p8"/>
          <p:cNvSpPr txBox="1"/>
          <p:nvPr/>
        </p:nvSpPr>
        <p:spPr>
          <a:xfrm>
            <a:off x="5417537" y="2189724"/>
            <a:ext cx="667294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Place Your Very Very Very Very Very Very Very Very Very Very Very Very Very Very Very Very Very Long Main Title Here</a:t>
            </a:r>
            <a:endParaRPr sz="32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" name="Google Shape;59;p8"/>
          <p:cNvSpPr txBox="1"/>
          <p:nvPr/>
        </p:nvSpPr>
        <p:spPr>
          <a:xfrm>
            <a:off x="5417537" y="4552460"/>
            <a:ext cx="667294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01D3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Place Subtitle/Host/Date Here</a:t>
            </a:r>
            <a:endParaRPr sz="2400">
              <a:solidFill>
                <a:srgbClr val="101D3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0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8" descr="The star in the ESE logo.">
            <a:extLst>
              <a:ext uri="{FF2B5EF4-FFF2-40B4-BE49-F238E27FC236}">
                <a16:creationId xmlns:a16="http://schemas.microsoft.com/office/drawing/2014/main" id="{234F7B3A-2AAD-4113-B4B3-FCD9CEE21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BACC49-F766-444F-90DC-64E004B0AB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46882"/>
            <a:ext cx="6172200" cy="451416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551CA8-3893-4798-AD18-62C5C646C8C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737304"/>
            <a:ext cx="3932237" cy="313168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here to edit Text</a:t>
            </a: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89AAC3-A063-423A-AB89-4EC9283B8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6" descr="Colored background box.">
            <a:extLst>
              <a:ext uri="{FF2B5EF4-FFF2-40B4-BE49-F238E27FC236}">
                <a16:creationId xmlns:a16="http://schemas.microsoft.com/office/drawing/2014/main" id="{A875BDB0-8CE9-4FCF-818B-C21A2BF5A21B}"/>
              </a:ext>
            </a:extLst>
          </p:cNvPr>
          <p:cNvSpPr/>
          <p:nvPr userDrawn="1"/>
        </p:nvSpPr>
        <p:spPr>
          <a:xfrm>
            <a:off x="0" y="212726"/>
            <a:ext cx="250371" cy="832304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Colored background box.">
            <a:extLst>
              <a:ext uri="{FF2B5EF4-FFF2-40B4-BE49-F238E27FC236}">
                <a16:creationId xmlns:a16="http://schemas.microsoft.com/office/drawing/2014/main" id="{5DF00629-F578-459E-B808-C056CC098EE1}"/>
              </a:ext>
            </a:extLst>
          </p:cNvPr>
          <p:cNvSpPr/>
          <p:nvPr userDrawn="1"/>
        </p:nvSpPr>
        <p:spPr>
          <a:xfrm>
            <a:off x="435429" y="212727"/>
            <a:ext cx="11756571" cy="8323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567743" y="357819"/>
            <a:ext cx="11370972" cy="552324"/>
          </a:xfrm>
        </p:spPr>
        <p:txBody>
          <a:bodyPr>
            <a:noAutofit/>
          </a:bodyPr>
          <a:lstStyle>
            <a:lvl1pPr>
              <a:defRPr lang="en-US" sz="3000" kern="1200" baseline="0" dirty="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文本占位符 3">
            <a:extLst>
              <a:ext uri="{FF2B5EF4-FFF2-40B4-BE49-F238E27FC236}">
                <a16:creationId xmlns:a16="http://schemas.microsoft.com/office/drawing/2014/main" id="{53551CA8-3893-4798-AD18-62C5C646C8C2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839788" y="1346883"/>
            <a:ext cx="3932237" cy="1255534"/>
          </a:xfrm>
        </p:spPr>
        <p:txBody>
          <a:bodyPr>
            <a:noAutofit/>
          </a:bodyPr>
          <a:lstStyle>
            <a:lvl1pPr marL="0" indent="0">
              <a:buNone/>
              <a:defRPr sz="2800" b="1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here to edit subtitle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12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7" descr="The star in the ESE logo.">
            <a:extLst>
              <a:ext uri="{FF2B5EF4-FFF2-40B4-BE49-F238E27FC236}">
                <a16:creationId xmlns:a16="http://schemas.microsoft.com/office/drawing/2014/main" id="{0A84CDFA-79F7-4BA0-98A7-CE6AD7E69B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8317">
            <a:off x="10844110" y="6132352"/>
            <a:ext cx="756578" cy="778194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301496-3A04-4B17-9688-6289A84D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F27229C-EC7B-4063-A33B-28A5E87E32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6" descr="Colored background box.">
            <a:extLst>
              <a:ext uri="{FF2B5EF4-FFF2-40B4-BE49-F238E27FC236}">
                <a16:creationId xmlns:a16="http://schemas.microsoft.com/office/drawing/2014/main" id="{A875BDB0-8CE9-4FCF-818B-C21A2BF5A21B}"/>
              </a:ext>
            </a:extLst>
          </p:cNvPr>
          <p:cNvSpPr/>
          <p:nvPr userDrawn="1"/>
        </p:nvSpPr>
        <p:spPr>
          <a:xfrm>
            <a:off x="0" y="212726"/>
            <a:ext cx="250371" cy="832304"/>
          </a:xfrm>
          <a:prstGeom prst="rect">
            <a:avLst/>
          </a:prstGeom>
          <a:solidFill>
            <a:srgbClr val="E38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Colored background box.">
            <a:extLst>
              <a:ext uri="{FF2B5EF4-FFF2-40B4-BE49-F238E27FC236}">
                <a16:creationId xmlns:a16="http://schemas.microsoft.com/office/drawing/2014/main" id="{5DF00629-F578-459E-B808-C056CC098EE1}"/>
              </a:ext>
            </a:extLst>
          </p:cNvPr>
          <p:cNvSpPr/>
          <p:nvPr userDrawn="1"/>
        </p:nvSpPr>
        <p:spPr>
          <a:xfrm>
            <a:off x="435429" y="212727"/>
            <a:ext cx="11756571" cy="8323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5FFD893-9645-4ABA-BC18-4957569298F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5429" y="2189408"/>
            <a:ext cx="5452057" cy="3799267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Arial" panose="020B0604020202020204" pitchFamily="34" charset="0"/>
              <a:buChar char="•"/>
              <a:defRPr sz="2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6858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Courier New" panose="02070309020205020404" pitchFamily="49" charset="0"/>
              <a:buChar char="o"/>
              <a:defRPr sz="24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§"/>
              <a:defRPr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Ø"/>
              <a:defRPr sz="18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v"/>
              <a:defRPr sz="1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altLang="zh-CN"/>
              <a:t>Click here to edit bullet points</a:t>
            </a:r>
            <a:endParaRPr lang="zh-CN" altLang="en-US"/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17" name="文本占位符 2">
            <a:extLst>
              <a:ext uri="{FF2B5EF4-FFF2-40B4-BE49-F238E27FC236}">
                <a16:creationId xmlns:a16="http://schemas.microsoft.com/office/drawing/2014/main" id="{3F8C2E89-BE57-4EAB-8E44-06A7578A41E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5429" y="1336505"/>
            <a:ext cx="5452057" cy="776702"/>
          </a:xfrm>
          <a:solidFill>
            <a:srgbClr val="E38526"/>
          </a:solidFill>
        </p:spPr>
        <p:txBody>
          <a:bodyPr anchor="ctr">
            <a:no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here to edit subtitle</a:t>
            </a:r>
            <a:endParaRPr lang="zh-CN" altLang="en-US"/>
          </a:p>
        </p:txBody>
      </p:sp>
      <p:sp>
        <p:nvSpPr>
          <p:cNvPr id="18" name="文本占位符 2">
            <a:extLst>
              <a:ext uri="{FF2B5EF4-FFF2-40B4-BE49-F238E27FC236}">
                <a16:creationId xmlns:a16="http://schemas.microsoft.com/office/drawing/2014/main" id="{3F8C2E89-BE57-4EAB-8E44-06A7578A41E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313714" y="1336505"/>
            <a:ext cx="5452057" cy="776702"/>
          </a:xfrm>
          <a:solidFill>
            <a:srgbClr val="E38526"/>
          </a:solidFill>
        </p:spPr>
        <p:txBody>
          <a:bodyPr anchor="ctr">
            <a:no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here to edit subtitle</a:t>
            </a:r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73DEFAAE-AB64-48F2-AA3E-533A2C1271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743" y="288925"/>
            <a:ext cx="11433757" cy="679905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altLang="zh-CN"/>
              <a:t>Click here to edit title</a:t>
            </a:r>
            <a:endParaRPr lang="zh-CN" altLang="en-US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35FFD893-9645-4ABA-BC18-4957569298F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313713" y="2204358"/>
            <a:ext cx="5452057" cy="3799267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Arial" panose="020B0604020202020204" pitchFamily="34" charset="0"/>
              <a:buChar char="•"/>
              <a:defRPr sz="2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6858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Courier New" panose="02070309020205020404" pitchFamily="49" charset="0"/>
              <a:buChar char="o"/>
              <a:defRPr sz="24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§"/>
              <a:defRPr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Ø"/>
              <a:defRPr sz="18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lnSpc>
                <a:spcPct val="100000"/>
              </a:lnSpc>
              <a:spcAft>
                <a:spcPts val="0"/>
              </a:spcAft>
              <a:buClr>
                <a:srgbClr val="E38526"/>
              </a:buClr>
              <a:buFont typeface="Wingdings" panose="05000000000000000000" pitchFamily="2" charset="2"/>
              <a:buChar char="v"/>
              <a:defRPr sz="1800" baseline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altLang="zh-CN"/>
              <a:t>Click here to edit bullet points</a:t>
            </a:r>
            <a:endParaRPr lang="zh-CN" altLang="en-US"/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9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Quattrocento Sans"/>
              <a:buNone/>
              <a:defRPr sz="30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38526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101D3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38526"/>
              </a:buClr>
              <a:buSzPts val="2800"/>
              <a:buFont typeface="Courier New"/>
              <a:buChar char="o"/>
              <a:defRPr sz="2800" b="0" i="0" u="none" strike="noStrike" cap="none">
                <a:solidFill>
                  <a:srgbClr val="101D3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38526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rgbClr val="101D3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38526"/>
              </a:buClr>
              <a:buSzPts val="2000"/>
              <a:buFont typeface="Noto Sans Symbols"/>
              <a:buChar char="⮚"/>
              <a:defRPr sz="2000" b="0" i="0" u="none" strike="noStrike" cap="none">
                <a:solidFill>
                  <a:srgbClr val="101D3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38526"/>
              </a:buClr>
              <a:buSzPts val="2000"/>
              <a:buFont typeface="Noto Sans Symbols"/>
              <a:buChar char="❖"/>
              <a:defRPr sz="2000" b="0" i="0" u="none" strike="noStrike" cap="none">
                <a:solidFill>
                  <a:srgbClr val="101D3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A8FA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61" r:id="rId3"/>
    <p:sldLayoutId id="2147483662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Clarifying key </a:t>
            </a:r>
            <a:r>
              <a:rPr lang="en-US" dirty="0"/>
              <a:t>h</a:t>
            </a:r>
            <a:r>
              <a:rPr lang="en-US"/>
              <a:t>ealth and safety </a:t>
            </a:r>
            <a:r>
              <a:rPr lang="en-US" dirty="0"/>
              <a:t>r</a:t>
            </a:r>
            <a:r>
              <a:rPr lang="en-US"/>
              <a:t>equirements for schools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13"/>
          </p:nvPr>
        </p:nvSpPr>
        <p:spPr>
          <a:xfrm>
            <a:off x="839788" y="1346882"/>
            <a:ext cx="10725679" cy="479991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Issuing joint memo between DESE and DPH.</a:t>
            </a:r>
          </a:p>
          <a:p>
            <a:endParaRPr lang="en-US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Updates and refinements are a result of questions that have come up from the practical implementation of both DESE and DPH guidance, as well as evolving medical and scientific findings related to COVID-19.</a:t>
            </a:r>
          </a:p>
          <a:p>
            <a:endParaRPr lang="en-US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DESE and DPH intend to collaborate throughout the school year to conduct periodic reviews of guidance.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966839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All students in an elementary classroom would be defined as close contacts.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dirty="0"/>
              <a:t>Previous guidance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Updated guidance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a close contact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A close contact will be defined as only </a:t>
            </a:r>
            <a:r>
              <a:rPr lang="en-US" u="sng" dirty="0"/>
              <a:t>those who have been within 6 feet of distance of the COVID-19 positive individual for at least fifteen minutes</a:t>
            </a:r>
            <a:r>
              <a:rPr lang="en-US" dirty="0"/>
              <a:t>, while the person was infectious. </a:t>
            </a:r>
          </a:p>
        </p:txBody>
      </p:sp>
    </p:spTree>
    <p:extLst>
      <p:ext uri="{BB962C8B-B14F-4D97-AF65-F5344CB8AC3E}">
        <p14:creationId xmlns:p14="http://schemas.microsoft.com/office/powerpoint/2010/main" val="1379554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A close contact may return to school if they test negative for COVID-19, are asymptomatic and are wearing a mask.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dirty="0"/>
              <a:t>Previous guidance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Updated guidance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 of when a close contact may return to school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All close contacts should be tested but </a:t>
            </a:r>
            <a:r>
              <a:rPr lang="en-US" u="sng" dirty="0"/>
              <a:t>must self-quarantine for 14 days after the last exposure to the person who tested positive, regardless of test result. </a:t>
            </a:r>
          </a:p>
        </p:txBody>
      </p:sp>
    </p:spTree>
    <p:extLst>
      <p:ext uri="{BB962C8B-B14F-4D97-AF65-F5344CB8AC3E}">
        <p14:creationId xmlns:p14="http://schemas.microsoft.com/office/powerpoint/2010/main" val="917706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A symptomatic individual should self-isolate for 14 days and until asymptomatic.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dirty="0"/>
              <a:t>Previous guidance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Updated guidance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 of when a student/staff person may return to school after COVID-19 symptoms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A symptomatic individual </a:t>
            </a:r>
            <a:r>
              <a:rPr lang="en-US" u="sng" dirty="0"/>
              <a:t>may return to school 10 days from the start of symptoms</a:t>
            </a:r>
            <a:r>
              <a:rPr lang="en-US" dirty="0"/>
              <a:t>, as long as their symptoms have improved and they have been without fever for at least 24 hours prior to their return to school.</a:t>
            </a:r>
          </a:p>
        </p:txBody>
      </p:sp>
    </p:spTree>
    <p:extLst>
      <p:ext uri="{BB962C8B-B14F-4D97-AF65-F5344CB8AC3E}">
        <p14:creationId xmlns:p14="http://schemas.microsoft.com/office/powerpoint/2010/main" val="182986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There is no specific capacity limit for medical waiting room, but all students in the medical waiting room must be as far apart as possible, and no less than 6 feet. 	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dirty="0"/>
              <a:t>Previous guidance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Updated guidance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waiting room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u="sng" dirty="0"/>
              <a:t>If feasible, schools are encouraged to provide individual students with their own waiting room</a:t>
            </a:r>
            <a:r>
              <a:rPr lang="en-US" dirty="0"/>
              <a:t>. If more than one student is in the same waiting room at a time, </a:t>
            </a:r>
            <a:r>
              <a:rPr lang="en-US" u="sng" dirty="0"/>
              <a:t>each student must be 6 feet apart and wearing a surgical mask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52048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>
          <a:xfrm>
            <a:off x="567743" y="1535038"/>
            <a:ext cx="11251724" cy="342642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Definition of a COVID-19 related fever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Immunizations required in all models of learning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Students wearing masks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Physical distancing guidelines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/>
              <a:t>Supporting the safe application of hand sanitizer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229C-EC7B-4063-A33B-28A5E87E32ED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updates found in joint DESE/DPH memo</a:t>
            </a:r>
          </a:p>
        </p:txBody>
      </p:sp>
    </p:spTree>
    <p:extLst>
      <p:ext uri="{BB962C8B-B14F-4D97-AF65-F5344CB8AC3E}">
        <p14:creationId xmlns:p14="http://schemas.microsoft.com/office/powerpoint/2010/main" val="278301963"/>
      </p:ext>
    </p:extLst>
  </p:cSld>
  <p:clrMapOvr>
    <a:masterClrMapping/>
  </p:clrMapOvr>
</p:sld>
</file>

<file path=ppt/theme/theme1.xml><?xml version="1.0" encoding="utf-8"?>
<a:theme xmlns:a="http://schemas.openxmlformats.org/drawingml/2006/main" name="ESE​​">
  <a:themeElements>
    <a:clrScheme name="ESE color scheme">
      <a:dk1>
        <a:srgbClr val="203B6A"/>
      </a:dk1>
      <a:lt1>
        <a:srgbClr val="FFFFFF"/>
      </a:lt1>
      <a:dk2>
        <a:srgbClr val="203B6A"/>
      </a:dk2>
      <a:lt2>
        <a:srgbClr val="E7E6E6"/>
      </a:lt2>
      <a:accent1>
        <a:srgbClr val="203B6A"/>
      </a:accent1>
      <a:accent2>
        <a:srgbClr val="ED7D31"/>
      </a:accent2>
      <a:accent3>
        <a:srgbClr val="FFC000"/>
      </a:accent3>
      <a:accent4>
        <a:srgbClr val="0563C1"/>
      </a:accent4>
      <a:accent5>
        <a:srgbClr val="00B05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ti_RoutingExistingProperties xmlns="0a4e05da-b9bc-4326-ad73-01ef31b95567" xsi:nil="true"/>
    <_dlc_DocIdPersistId xmlns="733efe1c-5bbe-4968-87dc-d400e65c879f">true</_dlc_DocIdPersistId>
    <_dlc_DocId xmlns="733efe1c-5bbe-4968-87dc-d400e65c879f">DESE-231-63749</_dlc_DocId>
    <_dlc_DocIdUrl xmlns="733efe1c-5bbe-4968-87dc-d400e65c879f">
      <Url>https://sharepoint.doemass.org/ese/webteam/cps/_layouts/DocIdRedir.aspx?ID=DESE-231-63749</Url>
      <Description>DESE-231-63749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4261BFE874874F899C38CF9C771BFF" ma:contentTypeVersion="7" ma:contentTypeDescription="Create a new document." ma:contentTypeScope="" ma:versionID="1a175f6fd76af162c8631baf02b0c7de">
  <xsd:schema xmlns:xsd="http://www.w3.org/2001/XMLSchema" xmlns:xs="http://www.w3.org/2001/XMLSchema" xmlns:p="http://schemas.microsoft.com/office/2006/metadata/properties" xmlns:ns2="0a4e05da-b9bc-4326-ad73-01ef31b95567" xmlns:ns3="733efe1c-5bbe-4968-87dc-d400e65c879f" targetNamespace="http://schemas.microsoft.com/office/2006/metadata/properties" ma:root="true" ma:fieldsID="18e3a758e1be3a571da4157f53c3d381" ns2:_="" ns3:_="">
    <xsd:import namespace="0a4e05da-b9bc-4326-ad73-01ef31b95567"/>
    <xsd:import namespace="733efe1c-5bbe-4968-87dc-d400e65c879f"/>
    <xsd:element name="properties">
      <xsd:complexType>
        <xsd:sequence>
          <xsd:element name="documentManagement">
            <xsd:complexType>
              <xsd:all>
                <xsd:element ref="ns2:_vti_RoutingExistingPropertie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4e05da-b9bc-4326-ad73-01ef31b95567" elementFormDefault="qualified">
    <xsd:import namespace="http://schemas.microsoft.com/office/2006/documentManagement/types"/>
    <xsd:import namespace="http://schemas.microsoft.com/office/infopath/2007/PartnerControls"/>
    <xsd:element name="_vti_RoutingExistingProperties" ma:index="8" nillable="true" ma:displayName="Original Properties" ma:description="" ma:hidden="true" ma:internalName="_vti_RoutingExistingProperti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3efe1c-5bbe-4968-87dc-d400e65c879f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DropOffZoneRoutingForm</Edit>
  <New>DocumentLibraryForm</New>
</FormTemplates>
</file>

<file path=customXml/itemProps1.xml><?xml version="1.0" encoding="utf-8"?>
<ds:datastoreItem xmlns:ds="http://schemas.openxmlformats.org/officeDocument/2006/customXml" ds:itemID="{ED3C13C5-1324-4477-A0F2-FA8A54899E3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B890352-167B-4FF9-B4EC-1BD1827A2A69}">
  <ds:schemaRefs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0a4e05da-b9bc-4326-ad73-01ef31b95567"/>
    <ds:schemaRef ds:uri="http://purl.org/dc/terms/"/>
    <ds:schemaRef ds:uri="733efe1c-5bbe-4968-87dc-d400e65c879f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B50C884-74BF-43B3-A1D1-55E20A9753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4e05da-b9bc-4326-ad73-01ef31b95567"/>
    <ds:schemaRef ds:uri="733efe1c-5bbe-4968-87dc-d400e65c87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D70CA4E-DE06-47A3-971D-B02D82D59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2806</TotalTime>
  <Words>388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Quattrocento Sans</vt:lpstr>
      <vt:lpstr>Courier New</vt:lpstr>
      <vt:lpstr>Arial</vt:lpstr>
      <vt:lpstr>Wingdings</vt:lpstr>
      <vt:lpstr>Segoe UI Semibold</vt:lpstr>
      <vt:lpstr>Noto Sans Symbols</vt:lpstr>
      <vt:lpstr>Segoe UI</vt:lpstr>
      <vt:lpstr>ESE​​</vt:lpstr>
      <vt:lpstr>Clarifying key health and safety requirements for schools</vt:lpstr>
      <vt:lpstr>Definition of a close contact</vt:lpstr>
      <vt:lpstr>Policy of when a close contact may return to school</vt:lpstr>
      <vt:lpstr>Policy of when a student/staff person may return to school after COVID-19 symptoms</vt:lpstr>
      <vt:lpstr>Medical waiting room</vt:lpstr>
      <vt:lpstr>Additional updates found in joint DESE/DPH memo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DPH-DESE Alignment Slides</dc:title>
  <dc:creator>DESE</dc:creator>
  <cp:lastModifiedBy>Zou, Dong (EOE)</cp:lastModifiedBy>
  <cp:revision>921</cp:revision>
  <dcterms:modified xsi:type="dcterms:W3CDTF">2020-08-19T20:52:15Z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tadate">
    <vt:lpwstr>Aug 19 2020</vt:lpwstr>
  </property>
</Properties>
</file>