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5"/>
  </p:sldMasterIdLst>
  <p:notesMasterIdLst>
    <p:notesMasterId r:id="rId23"/>
  </p:notesMasterIdLst>
  <p:sldIdLst>
    <p:sldId id="256" r:id="rId6"/>
    <p:sldId id="258" r:id="rId7"/>
    <p:sldId id="257" r:id="rId8"/>
    <p:sldId id="271" r:id="rId9"/>
    <p:sldId id="259" r:id="rId10"/>
    <p:sldId id="260" r:id="rId11"/>
    <p:sldId id="261" r:id="rId12"/>
    <p:sldId id="262" r:id="rId13"/>
    <p:sldId id="263" r:id="rId14"/>
    <p:sldId id="264" r:id="rId15"/>
    <p:sldId id="273" r:id="rId16"/>
    <p:sldId id="265" r:id="rId17"/>
    <p:sldId id="266" r:id="rId18"/>
    <p:sldId id="267" r:id="rId19"/>
    <p:sldId id="268" r:id="rId20"/>
    <p:sldId id="269" r:id="rId21"/>
    <p:sldId id="272" r:id="rId22"/>
  </p:sldIdLst>
  <p:sldSz cx="12192000" cy="6858000"/>
  <p:notesSz cx="7010400" cy="9296400"/>
  <p:embeddedFontLst>
    <p:embeddedFont>
      <p:font typeface="Calibri" panose="020F050202020403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gVG4UZEh9qLQ1WOYFbmsigVhaBJ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103" d="100"/>
          <a:sy n="103" d="100"/>
        </p:scale>
        <p:origin x="114" y="252"/>
      </p:cViewPr>
      <p:guideLst>
        <p:guide orient="horz" pos="2160"/>
        <p:guide pos="3840"/>
      </p:guideLst>
    </p:cSldViewPr>
  </p:slideViewPr>
  <p:outlineViewPr>
    <p:cViewPr>
      <p:scale>
        <a:sx n="33" d="100"/>
        <a:sy n="33" d="100"/>
      </p:scale>
      <p:origin x="0" y="-17768"/>
    </p:cViewPr>
    <p:sldLst>
      <p:sld r:id="rId1" collapse="1"/>
    </p:sldLst>
  </p:outlineViewPr>
  <p:notesTextViewPr>
    <p:cViewPr>
      <p:scale>
        <a:sx n="100" d="100"/>
        <a:sy n="100" d="100"/>
      </p:scale>
      <p:origin x="0" y="0"/>
    </p:cViewPr>
  </p:notesTextViewPr>
  <p:notesViewPr>
    <p:cSldViewPr snapToGrid="0">
      <p:cViewPr varScale="1">
        <p:scale>
          <a:sx n="46" d="100"/>
          <a:sy n="46" d="100"/>
        </p:scale>
        <p:origin x="2012"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customschemas.google.com/relationships/presentationmetadata" Target="meta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4.fntdata"/><Relationship Id="rId30"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3305052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6e8ef2e9a8_2_0:notes"/>
          <p:cNvSpPr txBox="1">
            <a:spLocks noGrp="1"/>
          </p:cNvSpPr>
          <p:nvPr>
            <p:ph type="body" idx="1"/>
          </p:nvPr>
        </p:nvSpPr>
        <p:spPr>
          <a:xfrm>
            <a:off x="701040" y="4473898"/>
            <a:ext cx="5608200" cy="36603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82" name="Google Shape;82;g6e8ef2e9a8_2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6e8ef2e9a8_2_19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g6e8ef2e9a8_2_19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 </a:t>
            </a:r>
            <a:endParaRPr dirty="0"/>
          </a:p>
        </p:txBody>
      </p:sp>
      <p:sp>
        <p:nvSpPr>
          <p:cNvPr id="159" name="Google Shape;159;g6e8ef2e9a8_2_191: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6e8ef2e9a8_2_9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g6e8ef2e9a8_2_96: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18" name="Google Shape;118;g6e8ef2e9a8_2_96: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extLst>
      <p:ext uri="{BB962C8B-B14F-4D97-AF65-F5344CB8AC3E}">
        <p14:creationId xmlns:p14="http://schemas.microsoft.com/office/powerpoint/2010/main" val="4275003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SzPts val="1400"/>
              <a:buNone/>
            </a:pPr>
            <a:endParaRPr dirty="0"/>
          </a:p>
        </p:txBody>
      </p:sp>
      <p:sp>
        <p:nvSpPr>
          <p:cNvPr id="171" name="Google Shape;171;p1: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3: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82" name="Google Shape;182;p3: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7: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93" name="Google Shape;193;p17: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6e9bb373d6_1_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6e9bb373d6_1_1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02" name="Google Shape;202;g6e9bb373d6_1_15: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6e8ef2e9a8_2_2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g6e8ef2e9a8_2_21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08" name="Google Shape;208;g6e8ef2e9a8_2_21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68942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6e9bb373d6_1_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6e9bb373d6_1_2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0" name="Google Shape;110;g6e9bb373d6_1_2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99" name="Google Shape;99;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6e9bb373d6_1_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6e9bb373d6_1_2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0" name="Google Shape;110;g6e9bb373d6_1_2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6e8ef2e9a8_2_9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g6e8ef2e9a8_2_96: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18" name="Google Shape;118;g6e8ef2e9a8_2_96: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e8ef2e9a8_2_10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g6e8ef2e9a8_2_103: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26" name="Google Shape;126;g6e8ef2e9a8_2_103: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6e8ef2e9a8_2_2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g6e8ef2e9a8_2_227: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34" name="Google Shape;134;g6e8ef2e9a8_2_227: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6e9bb373d6_1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6e9bb373d6_1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42" name="Google Shape;142;g6e9bb373d6_1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6e8ef2e9a8_2_1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6e8ef2e9a8_2_11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148" name="Google Shape;148;g6e8ef2e9a8_2_11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ag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pic>
        <p:nvPicPr>
          <p:cNvPr id="16" name="Google Shape;16;p6" descr="ESE logo."/>
          <p:cNvPicPr preferRelativeResize="0"/>
          <p:nvPr/>
        </p:nvPicPr>
        <p:blipFill rotWithShape="1">
          <a:blip r:embed="rId3">
            <a:alphaModFix/>
          </a:blip>
          <a:srcRect/>
          <a:stretch/>
        </p:blipFill>
        <p:spPr>
          <a:xfrm>
            <a:off x="4887316" y="5630644"/>
            <a:ext cx="2417368" cy="1175641"/>
          </a:xfrm>
          <a:prstGeom prst="rect">
            <a:avLst/>
          </a:prstGeom>
          <a:noFill/>
          <a:ln>
            <a:noFill/>
          </a:ln>
        </p:spPr>
      </p:pic>
      <p:pic>
        <p:nvPicPr>
          <p:cNvPr id="17" name="Google Shape;17;p6" descr="Massachusetts map."/>
          <p:cNvPicPr preferRelativeResize="0"/>
          <p:nvPr/>
        </p:nvPicPr>
        <p:blipFill rotWithShape="1">
          <a:blip r:embed="rId4">
            <a:alphaModFix/>
          </a:blip>
          <a:srcRect/>
          <a:stretch/>
        </p:blipFill>
        <p:spPr>
          <a:xfrm>
            <a:off x="267128" y="1921878"/>
            <a:ext cx="4068567" cy="2563965"/>
          </a:xfrm>
          <a:prstGeom prst="rect">
            <a:avLst/>
          </a:prstGeom>
          <a:noFill/>
          <a:ln>
            <a:noFill/>
          </a:ln>
        </p:spPr>
      </p:pic>
      <p:sp>
        <p:nvSpPr>
          <p:cNvPr id="18" name="Google Shape;18;p6" descr="Colored blackground box."/>
          <p:cNvSpPr/>
          <p:nvPr/>
        </p:nvSpPr>
        <p:spPr>
          <a:xfrm>
            <a:off x="5301464" y="1921878"/>
            <a:ext cx="6890535"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9" name="Google Shape;19;p6" descr="Graphic bar."/>
          <p:cNvSpPr/>
          <p:nvPr/>
        </p:nvSpPr>
        <p:spPr>
          <a:xfrm>
            <a:off x="4952999" y="1921878"/>
            <a:ext cx="173182"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20" name="Google Shape;20;p6"/>
          <p:cNvSpPr txBox="1">
            <a:spLocks noGrp="1"/>
          </p:cNvSpPr>
          <p:nvPr>
            <p:ph type="ctrTitle"/>
          </p:nvPr>
        </p:nvSpPr>
        <p:spPr>
          <a:xfrm>
            <a:off x="5406654" y="1958196"/>
            <a:ext cx="6678954" cy="16562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000"/>
              <a:buFont typeface="Quattrocento Sans"/>
              <a:buNone/>
              <a:defRPr sz="4000" b="0">
                <a:solidFill>
                  <a:schemeClr val="lt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6"/>
          <p:cNvSpPr txBox="1">
            <a:spLocks noGrp="1"/>
          </p:cNvSpPr>
          <p:nvPr>
            <p:ph type="subTitle" idx="1"/>
          </p:nvPr>
        </p:nvSpPr>
        <p:spPr>
          <a:xfrm>
            <a:off x="5417389" y="3650895"/>
            <a:ext cx="6659592" cy="826214"/>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SzPts val="2400"/>
              <a:buNone/>
              <a:defRPr sz="2400">
                <a:solidFill>
                  <a:schemeClr val="lt1"/>
                </a:solidFill>
                <a:latin typeface="Quattrocento Sans"/>
                <a:ea typeface="Quattrocento Sans"/>
                <a:cs typeface="Quattrocento Sans"/>
                <a:sym typeface="Quattrocento Sans"/>
              </a:defRPr>
            </a:lvl1pPr>
            <a:lvl2pPr lvl="1" algn="l">
              <a:lnSpc>
                <a:spcPct val="90000"/>
              </a:lnSpc>
              <a:spcBef>
                <a:spcPts val="500"/>
              </a:spcBef>
              <a:spcAft>
                <a:spcPts val="0"/>
              </a:spcAft>
              <a:buSzPts val="1800"/>
              <a:buChar char="o"/>
              <a:defRPr/>
            </a:lvl2pPr>
            <a:lvl3pPr lvl="2" algn="l">
              <a:lnSpc>
                <a:spcPct val="90000"/>
              </a:lnSpc>
              <a:spcBef>
                <a:spcPts val="500"/>
              </a:spcBef>
              <a:spcAft>
                <a:spcPts val="0"/>
              </a:spcAft>
              <a:buSzPts val="1800"/>
              <a:buChar char="▪"/>
              <a:defRPr/>
            </a:lvl3pPr>
            <a:lvl4pPr lvl="3" algn="l">
              <a:lnSpc>
                <a:spcPct val="90000"/>
              </a:lnSpc>
              <a:spcBef>
                <a:spcPts val="500"/>
              </a:spcBef>
              <a:spcAft>
                <a:spcPts val="0"/>
              </a:spcAft>
              <a:buSzPts val="1800"/>
              <a:buChar char="⮚"/>
              <a:defRPr/>
            </a:lvl4pPr>
            <a:lvl5pPr lvl="4" algn="l">
              <a:lnSpc>
                <a:spcPct val="90000"/>
              </a:lnSpc>
              <a:spcBef>
                <a:spcPts val="50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p:cSld name="Blank">
    <p:bg>
      <p:bgPr>
        <a:blipFill>
          <a:blip r:embed="rId2">
            <a:alphaModFix/>
          </a:blip>
          <a:stretch>
            <a:fillRect/>
          </a:stretch>
        </a:blipFill>
        <a:effectLst/>
      </p:bgPr>
    </p:bg>
    <p:spTree>
      <p:nvGrpSpPr>
        <p:cNvPr id="1" name="Shape 75"/>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with footer">
  <p:cSld name="blank with footer">
    <p:bg>
      <p:bgPr>
        <a:blipFill>
          <a:blip r:embed="rId2">
            <a:alphaModFix/>
          </a:blip>
          <a:stretch>
            <a:fillRect/>
          </a:stretch>
        </a:blipFill>
        <a:effectLst/>
      </p:bgPr>
    </p:bg>
    <p:spTree>
      <p:nvGrpSpPr>
        <p:cNvPr id="1" name="Shape 76"/>
        <p:cNvGrpSpPr/>
        <p:nvPr/>
      </p:nvGrpSpPr>
      <p:grpSpPr>
        <a:xfrm>
          <a:off x="0" y="0"/>
          <a:ext cx="0" cy="0"/>
          <a:chOff x="0" y="0"/>
          <a:chExt cx="0" cy="0"/>
        </a:xfrm>
      </p:grpSpPr>
      <p:pic>
        <p:nvPicPr>
          <p:cNvPr id="77" name="Google Shape;77;p16" descr="The star in the ESE logo."/>
          <p:cNvPicPr preferRelativeResize="0"/>
          <p:nvPr/>
        </p:nvPicPr>
        <p:blipFill rotWithShape="1">
          <a:blip r:embed="rId3">
            <a:alphaModFix/>
          </a:blip>
          <a:srcRect/>
          <a:stretch/>
        </p:blipFill>
        <p:spPr>
          <a:xfrm rot="-361683">
            <a:off x="10844110" y="6132352"/>
            <a:ext cx="756578" cy="778194"/>
          </a:xfrm>
          <a:prstGeom prst="rect">
            <a:avLst/>
          </a:prstGeom>
          <a:noFill/>
          <a:ln>
            <a:noFill/>
          </a:ln>
        </p:spPr>
      </p:pic>
      <p:sp>
        <p:nvSpPr>
          <p:cNvPr id="78" name="Google Shape;7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79" name="Google Shape;79;p16"/>
          <p:cNvSpPr txBox="1"/>
          <p:nvPr/>
        </p:nvSpPr>
        <p:spPr>
          <a:xfrm>
            <a:off x="239131" y="6356350"/>
            <a:ext cx="771337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8A8FA0"/>
                </a:solidFill>
                <a:latin typeface="Quattrocento Sans"/>
                <a:ea typeface="Quattrocento Sans"/>
                <a:cs typeface="Quattrocento Sans"/>
                <a:sym typeface="Quattrocento Sans"/>
              </a:rPr>
              <a:t>Massachusetts Department of</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Elementary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and</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Secondary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two columns">
  <p:cSld name="Text- two columns">
    <p:spTree>
      <p:nvGrpSpPr>
        <p:cNvPr id="1" name="Shape 22"/>
        <p:cNvGrpSpPr/>
        <p:nvPr/>
      </p:nvGrpSpPr>
      <p:grpSpPr>
        <a:xfrm>
          <a:off x="0" y="0"/>
          <a:ext cx="0" cy="0"/>
          <a:chOff x="0" y="0"/>
          <a:chExt cx="0" cy="0"/>
        </a:xfrm>
      </p:grpSpPr>
      <p:pic>
        <p:nvPicPr>
          <p:cNvPr id="23" name="Google Shape;23;p13"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24" name="Google Shape;2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25" name="Google Shape;25;p13" descr="Colored background box."/>
          <p:cNvSpPr/>
          <p:nvPr/>
        </p:nvSpPr>
        <p:spPr>
          <a:xfrm>
            <a:off x="0" y="212726"/>
            <a:ext cx="250371" cy="832304"/>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26" name="Google Shape;26;p13" descr="Colored backgrou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27" name="Google Shape;27;p13"/>
          <p:cNvSpPr txBox="1">
            <a:spLocks noGrp="1"/>
          </p:cNvSpPr>
          <p:nvPr>
            <p:ph type="body" idx="1"/>
          </p:nvPr>
        </p:nvSpPr>
        <p:spPr>
          <a:xfrm>
            <a:off x="435429" y="2189408"/>
            <a:ext cx="5452057" cy="3799267"/>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Clr>
                <a:srgbClr val="E38526"/>
              </a:buClr>
              <a:buSzPts val="2800"/>
              <a:buFont typeface="Arial"/>
              <a:buChar char="•"/>
              <a:defRPr sz="2800">
                <a:solidFill>
                  <a:srgbClr val="101D34"/>
                </a:solidFill>
                <a:latin typeface="Quattrocento Sans"/>
                <a:ea typeface="Quattrocento Sans"/>
                <a:cs typeface="Quattrocento Sans"/>
                <a:sym typeface="Quattrocento Sans"/>
              </a:defRPr>
            </a:lvl1pPr>
            <a:lvl2pPr marL="914400" lvl="1" indent="-381000" algn="l">
              <a:lnSpc>
                <a:spcPct val="100000"/>
              </a:lnSpc>
              <a:spcBef>
                <a:spcPts val="500"/>
              </a:spcBef>
              <a:spcAft>
                <a:spcPts val="0"/>
              </a:spcAft>
              <a:buClr>
                <a:srgbClr val="E38526"/>
              </a:buClr>
              <a:buSzPts val="2400"/>
              <a:buFont typeface="Courier New"/>
              <a:buChar char="o"/>
              <a:defRPr sz="2400">
                <a:solidFill>
                  <a:srgbClr val="101D34"/>
                </a:solidFill>
                <a:latin typeface="Quattrocento Sans"/>
                <a:ea typeface="Quattrocento Sans"/>
                <a:cs typeface="Quattrocento Sans"/>
                <a:sym typeface="Quattrocento Sans"/>
              </a:defRPr>
            </a:lvl2pPr>
            <a:lvl3pPr marL="1371600" lvl="2"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3pPr>
            <a:lvl4pPr marL="1828800" lvl="3" indent="-3429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4pPr>
            <a:lvl5pPr marL="2286000" lvl="4" indent="-3429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3"/>
          <p:cNvSpPr txBox="1">
            <a:spLocks noGrp="1"/>
          </p:cNvSpPr>
          <p:nvPr>
            <p:ph type="body" idx="2"/>
          </p:nvPr>
        </p:nvSpPr>
        <p:spPr>
          <a:xfrm>
            <a:off x="435429" y="1336505"/>
            <a:ext cx="5452057" cy="776702"/>
          </a:xfrm>
          <a:prstGeom prst="rect">
            <a:avLst/>
          </a:prstGeom>
          <a:solidFill>
            <a:srgbClr val="E38526"/>
          </a:solid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800"/>
              <a:buNone/>
              <a:defRPr sz="2800" b="1">
                <a:solidFill>
                  <a:schemeClr val="lt1"/>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13"/>
          <p:cNvSpPr txBox="1">
            <a:spLocks noGrp="1"/>
          </p:cNvSpPr>
          <p:nvPr>
            <p:ph type="body" idx="3"/>
          </p:nvPr>
        </p:nvSpPr>
        <p:spPr>
          <a:xfrm>
            <a:off x="6313714" y="1336505"/>
            <a:ext cx="5452057" cy="776702"/>
          </a:xfrm>
          <a:prstGeom prst="rect">
            <a:avLst/>
          </a:prstGeom>
          <a:solidFill>
            <a:srgbClr val="E38526"/>
          </a:solid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800"/>
              <a:buNone/>
              <a:defRPr sz="2800" b="1">
                <a:solidFill>
                  <a:schemeClr val="lt1"/>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 name="Google Shape;30;p13"/>
          <p:cNvSpPr txBox="1">
            <a:spLocks noGrp="1"/>
          </p:cNvSpPr>
          <p:nvPr>
            <p:ph type="title"/>
          </p:nvPr>
        </p:nvSpPr>
        <p:spPr>
          <a:xfrm>
            <a:off x="567743" y="288925"/>
            <a:ext cx="11433757" cy="67990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3"/>
          <p:cNvSpPr txBox="1"/>
          <p:nvPr/>
        </p:nvSpPr>
        <p:spPr>
          <a:xfrm>
            <a:off x="250371" y="6352143"/>
            <a:ext cx="771337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8A8FA0"/>
                </a:solidFill>
                <a:latin typeface="Quattrocento Sans"/>
                <a:ea typeface="Quattrocento Sans"/>
                <a:cs typeface="Quattrocento Sans"/>
                <a:sym typeface="Quattrocento Sans"/>
              </a:rPr>
              <a:t>Massachusetts Department of</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Elementary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and</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Secondary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Education</a:t>
            </a:r>
            <a:endParaRPr sz="1400" b="0" i="0" u="none" strike="noStrike" cap="none">
              <a:solidFill>
                <a:srgbClr val="000000"/>
              </a:solidFill>
              <a:latin typeface="Arial"/>
              <a:ea typeface="Arial"/>
              <a:cs typeface="Arial"/>
              <a:sym typeface="Arial"/>
            </a:endParaRPr>
          </a:p>
        </p:txBody>
      </p:sp>
      <p:sp>
        <p:nvSpPr>
          <p:cNvPr id="32" name="Google Shape;32;p13"/>
          <p:cNvSpPr txBox="1">
            <a:spLocks noGrp="1"/>
          </p:cNvSpPr>
          <p:nvPr>
            <p:ph type="body" idx="4"/>
          </p:nvPr>
        </p:nvSpPr>
        <p:spPr>
          <a:xfrm>
            <a:off x="6313713" y="2204358"/>
            <a:ext cx="5452057" cy="3799267"/>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Clr>
                <a:srgbClr val="E38526"/>
              </a:buClr>
              <a:buSzPts val="2800"/>
              <a:buFont typeface="Arial"/>
              <a:buChar char="•"/>
              <a:defRPr sz="2800">
                <a:solidFill>
                  <a:srgbClr val="101D34"/>
                </a:solidFill>
                <a:latin typeface="Quattrocento Sans"/>
                <a:ea typeface="Quattrocento Sans"/>
                <a:cs typeface="Quattrocento Sans"/>
                <a:sym typeface="Quattrocento Sans"/>
              </a:defRPr>
            </a:lvl1pPr>
            <a:lvl2pPr marL="914400" lvl="1" indent="-381000" algn="l">
              <a:lnSpc>
                <a:spcPct val="100000"/>
              </a:lnSpc>
              <a:spcBef>
                <a:spcPts val="500"/>
              </a:spcBef>
              <a:spcAft>
                <a:spcPts val="0"/>
              </a:spcAft>
              <a:buClr>
                <a:srgbClr val="E38526"/>
              </a:buClr>
              <a:buSzPts val="2400"/>
              <a:buFont typeface="Courier New"/>
              <a:buChar char="o"/>
              <a:defRPr sz="2400">
                <a:solidFill>
                  <a:srgbClr val="101D34"/>
                </a:solidFill>
                <a:latin typeface="Quattrocento Sans"/>
                <a:ea typeface="Quattrocento Sans"/>
                <a:cs typeface="Quattrocento Sans"/>
                <a:sym typeface="Quattrocento Sans"/>
              </a:defRPr>
            </a:lvl2pPr>
            <a:lvl3pPr marL="1371600" lvl="2"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3pPr>
            <a:lvl4pPr marL="1828800" lvl="3" indent="-3429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4pPr>
            <a:lvl5pPr marL="2286000" lvl="4" indent="-3429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one column bullet points" type="obj">
  <p:cSld name="OBJECT">
    <p:spTree>
      <p:nvGrpSpPr>
        <p:cNvPr id="1" name="Shape 33"/>
        <p:cNvGrpSpPr/>
        <p:nvPr/>
      </p:nvGrpSpPr>
      <p:grpSpPr>
        <a:xfrm>
          <a:off x="0" y="0"/>
          <a:ext cx="0" cy="0"/>
          <a:chOff x="0" y="0"/>
          <a:chExt cx="0" cy="0"/>
        </a:xfrm>
      </p:grpSpPr>
      <p:pic>
        <p:nvPicPr>
          <p:cNvPr id="34" name="Google Shape;34;p7"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35" name="Google Shape;35;p7" descr="Colored background box."/>
          <p:cNvSpPr/>
          <p:nvPr/>
        </p:nvSpPr>
        <p:spPr>
          <a:xfrm>
            <a:off x="0" y="212726"/>
            <a:ext cx="250371" cy="832304"/>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36" name="Google Shape;36;p7" descr="Colored backgrouo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37" name="Google Shape;37;p7"/>
          <p:cNvSpPr txBox="1">
            <a:spLocks noGrp="1"/>
          </p:cNvSpPr>
          <p:nvPr>
            <p:ph type="title"/>
          </p:nvPr>
        </p:nvSpPr>
        <p:spPr>
          <a:xfrm>
            <a:off x="567743" y="288925"/>
            <a:ext cx="11370972" cy="67990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567743" y="1230403"/>
            <a:ext cx="11370972" cy="5049746"/>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1000"/>
              </a:spcBef>
              <a:spcAft>
                <a:spcPts val="0"/>
              </a:spcAft>
              <a:buClr>
                <a:srgbClr val="E38526"/>
              </a:buClr>
              <a:buSzPts val="3200"/>
              <a:buFont typeface="Arial"/>
              <a:buChar char="•"/>
              <a:defRPr sz="3200">
                <a:solidFill>
                  <a:srgbClr val="101D34"/>
                </a:solidFill>
                <a:latin typeface="Quattrocento Sans"/>
                <a:ea typeface="Quattrocento Sans"/>
                <a:cs typeface="Quattrocento Sans"/>
                <a:sym typeface="Quattrocento Sans"/>
              </a:defRPr>
            </a:lvl1pPr>
            <a:lvl2pPr marL="914400" lvl="1" indent="-406400" algn="l">
              <a:lnSpc>
                <a:spcPct val="100000"/>
              </a:lnSpc>
              <a:spcBef>
                <a:spcPts val="500"/>
              </a:spcBef>
              <a:spcAft>
                <a:spcPts val="0"/>
              </a:spcAft>
              <a:buClr>
                <a:srgbClr val="E38526"/>
              </a:buClr>
              <a:buSzPts val="2800"/>
              <a:buFont typeface="Courier New"/>
              <a:buChar char="o"/>
              <a:defRPr sz="2800">
                <a:solidFill>
                  <a:srgbClr val="101D34"/>
                </a:solidFill>
                <a:latin typeface="Quattrocento Sans"/>
                <a:ea typeface="Quattrocento Sans"/>
                <a:cs typeface="Quattrocento Sans"/>
                <a:sym typeface="Quattrocento Sans"/>
              </a:defRPr>
            </a:lvl2pPr>
            <a:lvl3pPr marL="1371600" lvl="2" indent="-381000" algn="l">
              <a:lnSpc>
                <a:spcPct val="100000"/>
              </a:lnSpc>
              <a:spcBef>
                <a:spcPts val="500"/>
              </a:spcBef>
              <a:spcAft>
                <a:spcPts val="0"/>
              </a:spcAft>
              <a:buClr>
                <a:srgbClr val="E38526"/>
              </a:buClr>
              <a:buSzPts val="2400"/>
              <a:buFont typeface="Noto Sans Symbols"/>
              <a:buChar char="▪"/>
              <a:defRPr sz="2400">
                <a:solidFill>
                  <a:srgbClr val="101D34"/>
                </a:solidFill>
                <a:latin typeface="Quattrocento Sans"/>
                <a:ea typeface="Quattrocento Sans"/>
                <a:cs typeface="Quattrocento Sans"/>
                <a:sym typeface="Quattrocento Sans"/>
              </a:defRPr>
            </a:lvl3pPr>
            <a:lvl4pPr marL="1828800" lvl="3"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4pPr>
            <a:lvl5pPr marL="2286000" lvl="4"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40" name="Google Shape;40;p7"/>
          <p:cNvSpPr txBox="1"/>
          <p:nvPr/>
        </p:nvSpPr>
        <p:spPr>
          <a:xfrm>
            <a:off x="250371" y="6356350"/>
            <a:ext cx="771337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8A8FA0"/>
                </a:solidFill>
                <a:latin typeface="Quattrocento Sans"/>
                <a:ea typeface="Quattrocento Sans"/>
                <a:cs typeface="Quattrocento Sans"/>
                <a:sym typeface="Quattrocento Sans"/>
              </a:rPr>
              <a:t>Massachusetts Department of</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Elementary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and</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Secondary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d page">
  <p:cSld name="End page">
    <p:bg>
      <p:bgPr>
        <a:blipFill>
          <a:blip r:embed="rId2">
            <a:alphaModFix/>
          </a:blip>
          <a:stretch>
            <a:fillRect/>
          </a:stretch>
        </a:blipFill>
        <a:effectLst/>
      </p:bgPr>
    </p:bg>
    <p:spTree>
      <p:nvGrpSpPr>
        <p:cNvPr id="1" name="Shape 41"/>
        <p:cNvGrpSpPr/>
        <p:nvPr/>
      </p:nvGrpSpPr>
      <p:grpSpPr>
        <a:xfrm>
          <a:off x="0" y="0"/>
          <a:ext cx="0" cy="0"/>
          <a:chOff x="0" y="0"/>
          <a:chExt cx="0" cy="0"/>
        </a:xfrm>
      </p:grpSpPr>
      <p:pic>
        <p:nvPicPr>
          <p:cNvPr id="42" name="Google Shape;42;p8" descr="The ESE logo."/>
          <p:cNvPicPr preferRelativeResize="0"/>
          <p:nvPr/>
        </p:nvPicPr>
        <p:blipFill rotWithShape="1">
          <a:blip r:embed="rId3">
            <a:alphaModFix/>
          </a:blip>
          <a:srcRect/>
          <a:stretch/>
        </p:blipFill>
        <p:spPr>
          <a:xfrm>
            <a:off x="4887316" y="5630644"/>
            <a:ext cx="2417368" cy="1175641"/>
          </a:xfrm>
          <a:prstGeom prst="rect">
            <a:avLst/>
          </a:prstGeom>
          <a:noFill/>
          <a:ln>
            <a:noFill/>
          </a:ln>
        </p:spPr>
      </p:pic>
      <p:sp>
        <p:nvSpPr>
          <p:cNvPr id="43" name="Google Shape;43;p8" descr="Colored background box."/>
          <p:cNvSpPr/>
          <p:nvPr/>
        </p:nvSpPr>
        <p:spPr>
          <a:xfrm>
            <a:off x="0" y="824283"/>
            <a:ext cx="12192000" cy="2164578"/>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44" name="Google Shape;44;p8" descr="Colored background box."/>
          <p:cNvSpPr/>
          <p:nvPr/>
        </p:nvSpPr>
        <p:spPr>
          <a:xfrm>
            <a:off x="0" y="2961565"/>
            <a:ext cx="12192000" cy="2110056"/>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cxnSp>
        <p:nvCxnSpPr>
          <p:cNvPr id="45" name="Google Shape;45;p8" descr="White graphic line."/>
          <p:cNvCxnSpPr/>
          <p:nvPr/>
        </p:nvCxnSpPr>
        <p:spPr>
          <a:xfrm>
            <a:off x="1992573" y="3734373"/>
            <a:ext cx="824324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page 2">
  <p:cSld name="Cover page 2">
    <p:bg>
      <p:bgPr>
        <a:blipFill>
          <a:blip r:embed="rId2">
            <a:alphaModFix/>
          </a:blip>
          <a:stretch>
            <a:fillRect/>
          </a:stretch>
        </a:blipFill>
        <a:effectLst/>
      </p:bgPr>
    </p:bg>
    <p:spTree>
      <p:nvGrpSpPr>
        <p:cNvPr id="1" name="Shape 46"/>
        <p:cNvGrpSpPr/>
        <p:nvPr/>
      </p:nvGrpSpPr>
      <p:grpSpPr>
        <a:xfrm>
          <a:off x="0" y="0"/>
          <a:ext cx="0" cy="0"/>
          <a:chOff x="0" y="0"/>
          <a:chExt cx="0" cy="0"/>
        </a:xfrm>
      </p:grpSpPr>
      <p:pic>
        <p:nvPicPr>
          <p:cNvPr id="47" name="Google Shape;47;p9" descr="ESE logo."/>
          <p:cNvPicPr preferRelativeResize="0"/>
          <p:nvPr/>
        </p:nvPicPr>
        <p:blipFill rotWithShape="1">
          <a:blip r:embed="rId3">
            <a:alphaModFix/>
          </a:blip>
          <a:srcRect/>
          <a:stretch/>
        </p:blipFill>
        <p:spPr>
          <a:xfrm>
            <a:off x="4887316" y="5630644"/>
            <a:ext cx="2417368" cy="1175641"/>
          </a:xfrm>
          <a:prstGeom prst="rect">
            <a:avLst/>
          </a:prstGeom>
          <a:noFill/>
          <a:ln>
            <a:noFill/>
          </a:ln>
        </p:spPr>
      </p:pic>
      <p:pic>
        <p:nvPicPr>
          <p:cNvPr id="48" name="Google Shape;48;p9" descr="Massachusetts map."/>
          <p:cNvPicPr preferRelativeResize="0"/>
          <p:nvPr/>
        </p:nvPicPr>
        <p:blipFill rotWithShape="1">
          <a:blip r:embed="rId4">
            <a:alphaModFix/>
          </a:blip>
          <a:srcRect/>
          <a:stretch/>
        </p:blipFill>
        <p:spPr>
          <a:xfrm>
            <a:off x="267128" y="1921878"/>
            <a:ext cx="4068567" cy="2563965"/>
          </a:xfrm>
          <a:prstGeom prst="rect">
            <a:avLst/>
          </a:prstGeom>
          <a:noFill/>
          <a:ln>
            <a:noFill/>
          </a:ln>
        </p:spPr>
      </p:pic>
      <p:sp>
        <p:nvSpPr>
          <p:cNvPr id="49" name="Google Shape;49;p9" descr="Colored blackground box."/>
          <p:cNvSpPr/>
          <p:nvPr/>
        </p:nvSpPr>
        <p:spPr>
          <a:xfrm>
            <a:off x="5301464" y="1921878"/>
            <a:ext cx="6890535"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50" name="Google Shape;50;p9" descr="Graphic bar."/>
          <p:cNvSpPr/>
          <p:nvPr/>
        </p:nvSpPr>
        <p:spPr>
          <a:xfrm>
            <a:off x="4952999" y="1921878"/>
            <a:ext cx="173182"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51" name="Google Shape;51;p9"/>
          <p:cNvSpPr txBox="1"/>
          <p:nvPr/>
        </p:nvSpPr>
        <p:spPr>
          <a:xfrm>
            <a:off x="5417537" y="2189724"/>
            <a:ext cx="6672942" cy="206210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Quattrocento Sans"/>
                <a:ea typeface="Quattrocento Sans"/>
                <a:cs typeface="Quattrocento Sans"/>
                <a:sym typeface="Quattrocento Sans"/>
              </a:rPr>
              <a:t>Place Your Very Very Very Very Very Very Very Very Very Very Very Very Very Very Very Very Very Long Main Title Here</a:t>
            </a:r>
            <a:endParaRPr sz="3200" b="0" i="0" u="none" strike="noStrike" cap="none">
              <a:solidFill>
                <a:schemeClr val="lt1"/>
              </a:solidFill>
              <a:latin typeface="Quattrocento Sans"/>
              <a:ea typeface="Quattrocento Sans"/>
              <a:cs typeface="Quattrocento Sans"/>
              <a:sym typeface="Quattrocento Sans"/>
            </a:endParaRPr>
          </a:p>
        </p:txBody>
      </p:sp>
      <p:sp>
        <p:nvSpPr>
          <p:cNvPr id="52" name="Google Shape;52;p9"/>
          <p:cNvSpPr txBox="1"/>
          <p:nvPr/>
        </p:nvSpPr>
        <p:spPr>
          <a:xfrm>
            <a:off x="5417537" y="4552460"/>
            <a:ext cx="6672942"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101D34"/>
                </a:solidFill>
                <a:latin typeface="Quattrocento Sans"/>
                <a:ea typeface="Quattrocento Sans"/>
                <a:cs typeface="Quattrocento Sans"/>
                <a:sym typeface="Quattrocento Sans"/>
              </a:rPr>
              <a:t>Place Subtitle/Host/Date Here</a:t>
            </a:r>
            <a:endParaRPr sz="2400" b="0" i="0" u="none" strike="noStrike" cap="none">
              <a:solidFill>
                <a:srgbClr val="101D34"/>
              </a:solidFill>
              <a:latin typeface="Quattrocento Sans"/>
              <a:ea typeface="Quattrocento Sans"/>
              <a:cs typeface="Quattrocento Sans"/>
              <a:sym typeface="Quattrocento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s" type="blank">
  <p:cSld name="BLANK">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0" descr="Colored background box."/>
          <p:cNvSpPr/>
          <p:nvPr/>
        </p:nvSpPr>
        <p:spPr>
          <a:xfrm>
            <a:off x="1" y="-1"/>
            <a:ext cx="2807594" cy="6858001"/>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p:cSld name="Section">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11" descr="Colored background box."/>
          <p:cNvSpPr/>
          <p:nvPr/>
        </p:nvSpPr>
        <p:spPr>
          <a:xfrm>
            <a:off x="1" y="1948543"/>
            <a:ext cx="2034861" cy="2002971"/>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one column numbering list">
  <p:cSld name="Text-one column numbering list">
    <p:spTree>
      <p:nvGrpSpPr>
        <p:cNvPr id="1" name="Shape 57"/>
        <p:cNvGrpSpPr/>
        <p:nvPr/>
      </p:nvGrpSpPr>
      <p:grpSpPr>
        <a:xfrm>
          <a:off x="0" y="0"/>
          <a:ext cx="0" cy="0"/>
          <a:chOff x="0" y="0"/>
          <a:chExt cx="0" cy="0"/>
        </a:xfrm>
      </p:grpSpPr>
      <p:pic>
        <p:nvPicPr>
          <p:cNvPr id="58" name="Google Shape;58;p12"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59" name="Google Shape;59;p12" descr="Colored background box."/>
          <p:cNvSpPr/>
          <p:nvPr/>
        </p:nvSpPr>
        <p:spPr>
          <a:xfrm>
            <a:off x="0" y="212726"/>
            <a:ext cx="250371" cy="832304"/>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60" name="Google Shape;60;p12" descr="Colored backgrou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61" name="Google Shape;61;p12"/>
          <p:cNvSpPr txBox="1">
            <a:spLocks noGrp="1"/>
          </p:cNvSpPr>
          <p:nvPr>
            <p:ph type="title"/>
          </p:nvPr>
        </p:nvSpPr>
        <p:spPr>
          <a:xfrm>
            <a:off x="567743" y="288925"/>
            <a:ext cx="11370972" cy="67990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2"/>
          <p:cNvSpPr txBox="1">
            <a:spLocks noGrp="1"/>
          </p:cNvSpPr>
          <p:nvPr>
            <p:ph type="body" idx="1"/>
          </p:nvPr>
        </p:nvSpPr>
        <p:spPr>
          <a:xfrm>
            <a:off x="567743" y="1230403"/>
            <a:ext cx="11370972" cy="5049746"/>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0"/>
              </a:spcBef>
              <a:spcAft>
                <a:spcPts val="0"/>
              </a:spcAft>
              <a:buClr>
                <a:srgbClr val="E38526"/>
              </a:buClr>
              <a:buSzPts val="3200"/>
              <a:buFont typeface="Quattrocento Sans"/>
              <a:buAutoNum type="arabicPeriod"/>
              <a:defRPr sz="3200">
                <a:solidFill>
                  <a:srgbClr val="101D34"/>
                </a:solidFill>
                <a:latin typeface="Quattrocento Sans"/>
                <a:ea typeface="Quattrocento Sans"/>
                <a:cs typeface="Quattrocento Sans"/>
                <a:sym typeface="Quattrocento Sans"/>
              </a:defRPr>
            </a:lvl1pPr>
            <a:lvl2pPr marL="914400" lvl="1" indent="-406400" algn="l">
              <a:lnSpc>
                <a:spcPct val="90000"/>
              </a:lnSpc>
              <a:spcBef>
                <a:spcPts val="500"/>
              </a:spcBef>
              <a:spcAft>
                <a:spcPts val="0"/>
              </a:spcAft>
              <a:buClr>
                <a:srgbClr val="E38526"/>
              </a:buClr>
              <a:buSzPts val="2800"/>
              <a:buFont typeface="Courier New"/>
              <a:buChar char="o"/>
              <a:defRPr sz="2800">
                <a:solidFill>
                  <a:srgbClr val="101D34"/>
                </a:solidFill>
                <a:latin typeface="Quattrocento Sans"/>
                <a:ea typeface="Quattrocento Sans"/>
                <a:cs typeface="Quattrocento Sans"/>
                <a:sym typeface="Quattrocento Sans"/>
              </a:defRPr>
            </a:lvl2pPr>
            <a:lvl3pPr marL="1371600" lvl="2" indent="-381000" algn="l">
              <a:lnSpc>
                <a:spcPct val="90000"/>
              </a:lnSpc>
              <a:spcBef>
                <a:spcPts val="500"/>
              </a:spcBef>
              <a:spcAft>
                <a:spcPts val="0"/>
              </a:spcAft>
              <a:buClr>
                <a:srgbClr val="E38526"/>
              </a:buClr>
              <a:buSzPts val="2400"/>
              <a:buFont typeface="Noto Sans Symbols"/>
              <a:buChar char="▪"/>
              <a:defRPr sz="2400">
                <a:solidFill>
                  <a:srgbClr val="101D34"/>
                </a:solidFill>
                <a:latin typeface="Quattrocento Sans"/>
                <a:ea typeface="Quattrocento Sans"/>
                <a:cs typeface="Quattrocento Sans"/>
                <a:sym typeface="Quattrocento Sans"/>
              </a:defRPr>
            </a:lvl3pPr>
            <a:lvl4pPr marL="1828800" lvl="3" indent="-355600" algn="l">
              <a:lnSpc>
                <a:spcPct val="9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4pPr>
            <a:lvl5pPr marL="2286000" lvl="4" indent="-355600" algn="l">
              <a:lnSpc>
                <a:spcPct val="9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64" name="Google Shape;64;p12"/>
          <p:cNvSpPr txBox="1"/>
          <p:nvPr/>
        </p:nvSpPr>
        <p:spPr>
          <a:xfrm>
            <a:off x="250371" y="6356350"/>
            <a:ext cx="771337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8A8FA0"/>
                </a:solidFill>
                <a:latin typeface="Quattrocento Sans"/>
                <a:ea typeface="Quattrocento Sans"/>
                <a:cs typeface="Quattrocento Sans"/>
                <a:sym typeface="Quattrocento Sans"/>
              </a:rPr>
              <a:t>Massachusetts Department of</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Elementary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and</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Secondary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Picture">
  <p:cSld name="Title and Picture">
    <p:spTree>
      <p:nvGrpSpPr>
        <p:cNvPr id="1" name="Shape 65"/>
        <p:cNvGrpSpPr/>
        <p:nvPr/>
      </p:nvGrpSpPr>
      <p:grpSpPr>
        <a:xfrm>
          <a:off x="0" y="0"/>
          <a:ext cx="0" cy="0"/>
          <a:chOff x="0" y="0"/>
          <a:chExt cx="0" cy="0"/>
        </a:xfrm>
      </p:grpSpPr>
      <p:pic>
        <p:nvPicPr>
          <p:cNvPr id="66" name="Google Shape;66;p14"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67" name="Google Shape;67;p14"/>
          <p:cNvSpPr>
            <a:spLocks noGrp="1"/>
          </p:cNvSpPr>
          <p:nvPr>
            <p:ph type="pic" idx="2"/>
          </p:nvPr>
        </p:nvSpPr>
        <p:spPr>
          <a:xfrm>
            <a:off x="5183188" y="1346882"/>
            <a:ext cx="6172200" cy="451416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E38526"/>
              </a:buClr>
              <a:buSzPts val="3200"/>
              <a:buFont typeface="Arial"/>
              <a:buNone/>
              <a:defRPr sz="3200" b="0" i="0" u="none" strike="noStrike" cap="none">
                <a:solidFill>
                  <a:srgbClr val="101D34"/>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rgbClr val="E38526"/>
              </a:buClr>
              <a:buSzPts val="2800"/>
              <a:buFont typeface="Courier New"/>
              <a:buNone/>
              <a:defRPr sz="2800" b="0" i="0" u="none" strike="noStrike" cap="none">
                <a:solidFill>
                  <a:srgbClr val="101D34"/>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rgbClr val="E38526"/>
              </a:buClr>
              <a:buSzPts val="2400"/>
              <a:buFont typeface="Noto Sans Symbols"/>
              <a:buNone/>
              <a:defRPr sz="2400" b="0" i="0" u="none" strike="noStrike" cap="none">
                <a:solidFill>
                  <a:srgbClr val="101D34"/>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rgbClr val="E38526"/>
              </a:buClr>
              <a:buSzPts val="2000"/>
              <a:buFont typeface="Noto Sans Symbols"/>
              <a:buNone/>
              <a:defRPr sz="2000" b="0" i="0" u="none" strike="noStrike" cap="none">
                <a:solidFill>
                  <a:srgbClr val="101D34"/>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rgbClr val="E38526"/>
              </a:buClr>
              <a:buSzPts val="2000"/>
              <a:buFont typeface="Noto Sans Symbols"/>
              <a:buNone/>
              <a:defRPr sz="2000" b="0" i="0" u="none" strike="noStrike" cap="none">
                <a:solidFill>
                  <a:srgbClr val="101D34"/>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68" name="Google Shape;68;p14"/>
          <p:cNvSpPr txBox="1">
            <a:spLocks noGrp="1"/>
          </p:cNvSpPr>
          <p:nvPr>
            <p:ph type="body" idx="1"/>
          </p:nvPr>
        </p:nvSpPr>
        <p:spPr>
          <a:xfrm>
            <a:off x="839788" y="2737304"/>
            <a:ext cx="3932237" cy="313168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2400"/>
              <a:buNone/>
              <a:defRPr sz="2400">
                <a:solidFill>
                  <a:srgbClr val="101D34"/>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70" name="Google Shape;70;p14" descr="Colored background box."/>
          <p:cNvSpPr/>
          <p:nvPr/>
        </p:nvSpPr>
        <p:spPr>
          <a:xfrm>
            <a:off x="0" y="212726"/>
            <a:ext cx="250371" cy="832304"/>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71" name="Google Shape;71;p14" descr="Colored backgrou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72" name="Google Shape;72;p14"/>
          <p:cNvSpPr txBox="1">
            <a:spLocks noGrp="1"/>
          </p:cNvSpPr>
          <p:nvPr>
            <p:ph type="title"/>
          </p:nvPr>
        </p:nvSpPr>
        <p:spPr>
          <a:xfrm>
            <a:off x="567743" y="357819"/>
            <a:ext cx="11370972" cy="55232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4"/>
          <p:cNvSpPr txBox="1">
            <a:spLocks noGrp="1"/>
          </p:cNvSpPr>
          <p:nvPr>
            <p:ph type="body" idx="3"/>
          </p:nvPr>
        </p:nvSpPr>
        <p:spPr>
          <a:xfrm>
            <a:off x="839788" y="1346883"/>
            <a:ext cx="3932237" cy="125553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800"/>
              <a:buNone/>
              <a:defRPr sz="2800" b="1">
                <a:solidFill>
                  <a:srgbClr val="101D34"/>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14"/>
          <p:cNvSpPr txBox="1"/>
          <p:nvPr/>
        </p:nvSpPr>
        <p:spPr>
          <a:xfrm>
            <a:off x="250371" y="6352143"/>
            <a:ext cx="7713372" cy="36933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8A8FA0"/>
                </a:solidFill>
                <a:latin typeface="Quattrocento Sans"/>
                <a:ea typeface="Quattrocento Sans"/>
                <a:cs typeface="Quattrocento Sans"/>
                <a:sym typeface="Quattrocento Sans"/>
              </a:rPr>
              <a:t>Massachusetts Department of</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Elementary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and</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Secondary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000"/>
              <a:buFont typeface="Quattrocento Sans"/>
              <a:buNone/>
              <a:defRPr sz="30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E38526"/>
              </a:buClr>
              <a:buSzPts val="3200"/>
              <a:buFont typeface="Arial"/>
              <a:buChar char="•"/>
              <a:defRPr sz="3200" b="0" i="0" u="none" strike="noStrike" cap="none">
                <a:solidFill>
                  <a:srgbClr val="101D34"/>
                </a:solidFill>
                <a:latin typeface="Quattrocento Sans"/>
                <a:ea typeface="Quattrocento Sans"/>
                <a:cs typeface="Quattrocento Sans"/>
                <a:sym typeface="Quattrocento Sans"/>
              </a:defRPr>
            </a:lvl1pPr>
            <a:lvl2pPr marL="914400" marR="0" lvl="1" indent="-406400" algn="l" rtl="0">
              <a:lnSpc>
                <a:spcPct val="90000"/>
              </a:lnSpc>
              <a:spcBef>
                <a:spcPts val="500"/>
              </a:spcBef>
              <a:spcAft>
                <a:spcPts val="0"/>
              </a:spcAft>
              <a:buClr>
                <a:srgbClr val="E38526"/>
              </a:buClr>
              <a:buSzPts val="2800"/>
              <a:buFont typeface="Courier New"/>
              <a:buChar char="o"/>
              <a:defRPr sz="2800" b="0" i="0" u="none" strike="noStrike" cap="none">
                <a:solidFill>
                  <a:srgbClr val="101D34"/>
                </a:solidFill>
                <a:latin typeface="Quattrocento Sans"/>
                <a:ea typeface="Quattrocento Sans"/>
                <a:cs typeface="Quattrocento Sans"/>
                <a:sym typeface="Quattrocento Sans"/>
              </a:defRPr>
            </a:lvl2pPr>
            <a:lvl3pPr marL="1371600" marR="0" lvl="2" indent="-381000" algn="l" rtl="0">
              <a:lnSpc>
                <a:spcPct val="90000"/>
              </a:lnSpc>
              <a:spcBef>
                <a:spcPts val="500"/>
              </a:spcBef>
              <a:spcAft>
                <a:spcPts val="0"/>
              </a:spcAft>
              <a:buClr>
                <a:srgbClr val="E38526"/>
              </a:buClr>
              <a:buSzPts val="2400"/>
              <a:buFont typeface="Noto Sans Symbols"/>
              <a:buChar char="▪"/>
              <a:defRPr sz="2400" b="0" i="0" u="none" strike="noStrike" cap="none">
                <a:solidFill>
                  <a:srgbClr val="101D34"/>
                </a:solidFill>
                <a:latin typeface="Quattrocento Sans"/>
                <a:ea typeface="Quattrocento Sans"/>
                <a:cs typeface="Quattrocento Sans"/>
                <a:sym typeface="Quattrocento Sans"/>
              </a:defRPr>
            </a:lvl3pPr>
            <a:lvl4pPr marL="1828800" marR="0" lvl="3" indent="-355600" algn="l" rtl="0">
              <a:lnSpc>
                <a:spcPct val="90000"/>
              </a:lnSpc>
              <a:spcBef>
                <a:spcPts val="500"/>
              </a:spcBef>
              <a:spcAft>
                <a:spcPts val="0"/>
              </a:spcAft>
              <a:buClr>
                <a:srgbClr val="E38526"/>
              </a:buClr>
              <a:buSzPts val="2000"/>
              <a:buFont typeface="Noto Sans Symbols"/>
              <a:buChar char="⮚"/>
              <a:defRPr sz="2000" b="0" i="0" u="none" strike="noStrike" cap="none">
                <a:solidFill>
                  <a:srgbClr val="101D34"/>
                </a:solidFill>
                <a:latin typeface="Quattrocento Sans"/>
                <a:ea typeface="Quattrocento Sans"/>
                <a:cs typeface="Quattrocento Sans"/>
                <a:sym typeface="Quattrocento Sans"/>
              </a:defRPr>
            </a:lvl4pPr>
            <a:lvl5pPr marL="2286000" marR="0" lvl="4" indent="-355600" algn="l" rtl="0">
              <a:lnSpc>
                <a:spcPct val="90000"/>
              </a:lnSpc>
              <a:spcBef>
                <a:spcPts val="500"/>
              </a:spcBef>
              <a:spcAft>
                <a:spcPts val="0"/>
              </a:spcAft>
              <a:buClr>
                <a:srgbClr val="E38526"/>
              </a:buClr>
              <a:buSzPts val="2000"/>
              <a:buFont typeface="Noto Sans Symbols"/>
              <a:buChar char="❖"/>
              <a:defRPr sz="2000" b="0" i="0" u="none" strike="noStrike" cap="none">
                <a:solidFill>
                  <a:srgbClr val="101D34"/>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A8FA0"/>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A8FA0"/>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mailto:SOAplans@doemass.edu"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mailto:SOAplans@doe.mass.edu"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3" name="Title 2">
            <a:extLst>
              <a:ext uri="{FF2B5EF4-FFF2-40B4-BE49-F238E27FC236}">
                <a16:creationId xmlns:a16="http://schemas.microsoft.com/office/drawing/2014/main" id="{DB795E41-3843-4673-A4F9-71C38D82A860}"/>
              </a:ext>
            </a:extLst>
          </p:cNvPr>
          <p:cNvSpPr>
            <a:spLocks noGrp="1"/>
          </p:cNvSpPr>
          <p:nvPr>
            <p:ph type="title" idx="4294967295"/>
          </p:nvPr>
        </p:nvSpPr>
        <p:spPr/>
        <p:txBody>
          <a:bodyPr/>
          <a:lstStyle/>
          <a:p>
            <a:r>
              <a:rPr lang="en-US" dirty="0"/>
              <a:t>Cover Page</a:t>
            </a:r>
          </a:p>
        </p:txBody>
      </p:sp>
      <p:grpSp>
        <p:nvGrpSpPr>
          <p:cNvPr id="84" name="Google Shape;84;g6e8ef2e9a8_2_0" descr="Four photos of students&#10;"/>
          <p:cNvGrpSpPr/>
          <p:nvPr/>
        </p:nvGrpSpPr>
        <p:grpSpPr>
          <a:xfrm>
            <a:off x="-14860" y="-53796"/>
            <a:ext cx="12208321" cy="3753704"/>
            <a:chOff x="-14860" y="-53796"/>
            <a:chExt cx="12208321" cy="3753704"/>
          </a:xfrm>
        </p:grpSpPr>
        <p:cxnSp>
          <p:nvCxnSpPr>
            <p:cNvPr id="89" name="Google Shape;87;g6e8ef2e9a8_2_0" descr="photo of male student"/>
            <p:cNvCxnSpPr/>
            <p:nvPr/>
          </p:nvCxnSpPr>
          <p:spPr>
            <a:xfrm>
              <a:off x="3008061" y="-25396"/>
              <a:ext cx="21300" cy="3723900"/>
            </a:xfrm>
            <a:prstGeom prst="straightConnector1">
              <a:avLst/>
            </a:prstGeom>
            <a:noFill/>
            <a:ln w="28575" cap="flat" cmpd="sng">
              <a:solidFill>
                <a:schemeClr val="lt1"/>
              </a:solidFill>
              <a:prstDash val="solid"/>
              <a:miter lim="800000"/>
              <a:headEnd type="none" w="sm" len="sm"/>
              <a:tailEnd type="none" w="sm" len="sm"/>
            </a:ln>
          </p:spPr>
        </p:cxnSp>
        <p:cxnSp>
          <p:nvCxnSpPr>
            <p:cNvPr id="90" name="Google Shape;86;g6e8ef2e9a8_2_0"/>
            <p:cNvCxnSpPr/>
            <p:nvPr/>
          </p:nvCxnSpPr>
          <p:spPr>
            <a:xfrm>
              <a:off x="6062876" y="-31568"/>
              <a:ext cx="21300" cy="3723900"/>
            </a:xfrm>
            <a:prstGeom prst="straightConnector1">
              <a:avLst/>
            </a:prstGeom>
            <a:noFill/>
            <a:ln w="28575" cap="flat" cmpd="sng">
              <a:solidFill>
                <a:schemeClr val="lt1"/>
              </a:solidFill>
              <a:prstDash val="solid"/>
              <a:miter lim="800000"/>
              <a:headEnd type="none" w="sm" len="sm"/>
              <a:tailEnd type="none" w="sm" len="sm"/>
            </a:ln>
          </p:spPr>
        </p:cxnSp>
        <p:cxnSp>
          <p:nvCxnSpPr>
            <p:cNvPr id="91" name="Google Shape;85;g6e8ef2e9a8_2_0" descr="Photo of female student&#10;"/>
            <p:cNvCxnSpPr/>
            <p:nvPr/>
          </p:nvCxnSpPr>
          <p:spPr>
            <a:xfrm>
              <a:off x="9159822" y="-53796"/>
              <a:ext cx="21300" cy="3723900"/>
            </a:xfrm>
            <a:prstGeom prst="straightConnector1">
              <a:avLst/>
            </a:prstGeom>
            <a:noFill/>
            <a:ln w="28575" cap="flat" cmpd="sng">
              <a:solidFill>
                <a:schemeClr val="lt1"/>
              </a:solidFill>
              <a:prstDash val="solid"/>
              <a:miter lim="800000"/>
              <a:headEnd type="none" w="sm" len="sm"/>
              <a:tailEnd type="none" w="sm" len="sm"/>
            </a:ln>
          </p:spPr>
        </p:cxnSp>
        <p:pic>
          <p:nvPicPr>
            <p:cNvPr id="88" name="Google Shape;88;g6e8ef2e9a8_2_0" descr="photo of female student"/>
            <p:cNvPicPr preferRelativeResize="0"/>
            <p:nvPr/>
          </p:nvPicPr>
          <p:blipFill rotWithShape="1">
            <a:blip r:embed="rId3">
              <a:alphaModFix/>
            </a:blip>
            <a:srcRect l="4918" t="552" r="49709" b="779"/>
            <a:stretch/>
          </p:blipFill>
          <p:spPr>
            <a:xfrm>
              <a:off x="-14860" y="-25396"/>
              <a:ext cx="3044257" cy="3723949"/>
            </a:xfrm>
            <a:prstGeom prst="rect">
              <a:avLst/>
            </a:prstGeom>
            <a:noFill/>
            <a:ln>
              <a:noFill/>
            </a:ln>
          </p:spPr>
        </p:pic>
        <p:pic>
          <p:nvPicPr>
            <p:cNvPr id="85" name="Google Shape;91;g6e8ef2e9a8_2_0" descr="photo of male student&#10;"/>
            <p:cNvPicPr preferRelativeResize="0"/>
            <p:nvPr/>
          </p:nvPicPr>
          <p:blipFill rotWithShape="1">
            <a:blip r:embed="rId4">
              <a:alphaModFix/>
            </a:blip>
            <a:srcRect l="60449" t="15359" b="1119"/>
            <a:stretch/>
          </p:blipFill>
          <p:spPr>
            <a:xfrm>
              <a:off x="3008061" y="-20171"/>
              <a:ext cx="3086090" cy="3720079"/>
            </a:xfrm>
            <a:prstGeom prst="rect">
              <a:avLst/>
            </a:prstGeom>
            <a:noFill/>
            <a:ln>
              <a:noFill/>
            </a:ln>
          </p:spPr>
        </p:pic>
        <p:pic>
          <p:nvPicPr>
            <p:cNvPr id="87" name="Google Shape;89;g6e8ef2e9a8_2_0" descr="photo of female student&#10;"/>
            <p:cNvPicPr preferRelativeResize="0"/>
            <p:nvPr/>
          </p:nvPicPr>
          <p:blipFill rotWithShape="1">
            <a:blip r:embed="rId5">
              <a:alphaModFix/>
            </a:blip>
            <a:srcRect l="62103" t="10650" r="300" b="8664"/>
            <a:stretch/>
          </p:blipFill>
          <p:spPr>
            <a:xfrm>
              <a:off x="6078323" y="-42682"/>
              <a:ext cx="3085940" cy="3723947"/>
            </a:xfrm>
            <a:prstGeom prst="rect">
              <a:avLst/>
            </a:prstGeom>
            <a:noFill/>
            <a:ln>
              <a:noFill/>
            </a:ln>
          </p:spPr>
        </p:pic>
        <p:pic>
          <p:nvPicPr>
            <p:cNvPr id="86" name="Google Shape;90;g6e8ef2e9a8_2_0" descr="photo of male student&#10;"/>
            <p:cNvPicPr preferRelativeResize="0"/>
            <p:nvPr/>
          </p:nvPicPr>
          <p:blipFill rotWithShape="1">
            <a:blip r:embed="rId6">
              <a:alphaModFix/>
            </a:blip>
            <a:srcRect l="64569" t="23614" r="880" b="1512"/>
            <a:stretch/>
          </p:blipFill>
          <p:spPr>
            <a:xfrm>
              <a:off x="9153931" y="-42682"/>
              <a:ext cx="3039530" cy="3723948"/>
            </a:xfrm>
            <a:prstGeom prst="rect">
              <a:avLst/>
            </a:prstGeom>
            <a:noFill/>
            <a:ln>
              <a:noFill/>
            </a:ln>
          </p:spPr>
        </p:pic>
      </p:grpSp>
      <p:grpSp>
        <p:nvGrpSpPr>
          <p:cNvPr id="92" name="Google Shape;92;g6e8ef2e9a8_2_0" descr="Deeper Learning logo and phrase &quot;"/>
          <p:cNvGrpSpPr/>
          <p:nvPr/>
        </p:nvGrpSpPr>
        <p:grpSpPr>
          <a:xfrm>
            <a:off x="-14860" y="3659788"/>
            <a:ext cx="12206999" cy="969000"/>
            <a:chOff x="-14860" y="3659788"/>
            <a:chExt cx="12206999" cy="969000"/>
          </a:xfrm>
        </p:grpSpPr>
        <p:sp>
          <p:nvSpPr>
            <p:cNvPr id="93" name="Google Shape;95g6e8ef2e9a8_2_0">
              <a:extLst>
                <a:ext uri="{C183D7F6-B498-43B3-948B-1728B52AA6E4}">
                  <adec:decorative xmlns:adec="http://schemas.microsoft.com/office/drawing/2017/decorative" val="1"/>
                </a:ext>
              </a:extLst>
            </p:cNvPr>
            <p:cNvSpPr/>
            <p:nvPr/>
          </p:nvSpPr>
          <p:spPr>
            <a:xfrm>
              <a:off x="-14860" y="3659788"/>
              <a:ext cx="12206999" cy="969000"/>
            </a:xfrm>
            <a:prstGeom prst="rect">
              <a:avLst/>
            </a:prstGeom>
            <a:solidFill>
              <a:srgbClr val="3A3838"/>
            </a:solidFill>
            <a:ln w="12700" cap="flat" cmpd="sng">
              <a:solidFill>
                <a:srgbClr val="3A383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94" name="Google Shape;93;g6e8ef2e9a8_2_0" descr="Deeper Learning logo&#10;"/>
            <p:cNvPicPr preferRelativeResize="0"/>
            <p:nvPr/>
          </p:nvPicPr>
          <p:blipFill rotWithShape="1">
            <a:blip r:embed="rId7">
              <a:alphaModFix/>
            </a:blip>
            <a:srcRect/>
            <a:stretch/>
          </p:blipFill>
          <p:spPr>
            <a:xfrm>
              <a:off x="231465" y="3776298"/>
              <a:ext cx="745471" cy="745471"/>
            </a:xfrm>
            <a:prstGeom prst="rect">
              <a:avLst/>
            </a:prstGeom>
            <a:noFill/>
            <a:ln>
              <a:noFill/>
            </a:ln>
          </p:spPr>
        </p:pic>
        <p:sp>
          <p:nvSpPr>
            <p:cNvPr id="95" name="Google Shape;94;g6e8ef2e9a8_2_0" descr=" When students go deep in their learning, they turn every challenge into an opportunity to shine.&#10;&#10;"/>
            <p:cNvSpPr txBox="1"/>
            <p:nvPr/>
          </p:nvSpPr>
          <p:spPr>
            <a:xfrm>
              <a:off x="1053137" y="3762338"/>
              <a:ext cx="11127600" cy="768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000"/>
                <a:buFont typeface="Arial"/>
                <a:buNone/>
              </a:pPr>
              <a:r>
                <a:rPr lang="en-US" sz="2000" b="1" i="0" u="none" strike="noStrike" cap="none" dirty="0">
                  <a:solidFill>
                    <a:srgbClr val="FFFFFF"/>
                  </a:solidFill>
                  <a:latin typeface="Calibri"/>
                  <a:ea typeface="Calibri"/>
                  <a:cs typeface="Calibri"/>
                  <a:sym typeface="Calibri"/>
                </a:rPr>
                <a:t>When students go deep in their learning, they turn every challenge into an opportunity to shine.</a:t>
              </a:r>
              <a:endParaRPr sz="1400" b="0" i="0" u="none" strike="noStrike" cap="none" dirty="0">
                <a:solidFill>
                  <a:srgbClr val="000000"/>
                </a:solidFill>
                <a:latin typeface="Calibri"/>
                <a:ea typeface="Calibri"/>
                <a:cs typeface="Calibri"/>
                <a:sym typeface="Calibri"/>
              </a:endParaRPr>
            </a:p>
          </p:txBody>
        </p:sp>
      </p:grpSp>
      <p:sp>
        <p:nvSpPr>
          <p:cNvPr id="96" name="Google Shape;96;g6e8ef2e9a8_2_0" descr="Student Opportunity Act Short Form Webinar  &#10;February 6, 2020&#10;&#10;"/>
          <p:cNvSpPr txBox="1"/>
          <p:nvPr/>
        </p:nvSpPr>
        <p:spPr>
          <a:xfrm>
            <a:off x="0" y="4556454"/>
            <a:ext cx="12206999" cy="1384950"/>
          </a:xfrm>
          <a:prstGeom prst="rect">
            <a:avLst/>
          </a:prstGeom>
          <a:noFill/>
          <a:ln>
            <a:noFill/>
          </a:ln>
        </p:spPr>
        <p:txBody>
          <a:bodyPr spcFirstLastPara="1" wrap="square" lIns="91425" tIns="182875" rIns="91425" bIns="45700" anchor="t" anchorCtr="0">
            <a:noAutofit/>
          </a:bodyPr>
          <a:lstStyle/>
          <a:p>
            <a:pPr marL="0" marR="0" lvl="0" indent="0" algn="ctr" rtl="0">
              <a:lnSpc>
                <a:spcPct val="100000"/>
              </a:lnSpc>
              <a:spcBef>
                <a:spcPts val="0"/>
              </a:spcBef>
              <a:spcAft>
                <a:spcPts val="0"/>
              </a:spcAft>
              <a:buClr>
                <a:srgbClr val="000000"/>
              </a:buClr>
              <a:buSzPts val="2800"/>
              <a:buFont typeface="Quattrocento Sans"/>
              <a:buNone/>
            </a:pPr>
            <a:r>
              <a:rPr lang="en-US" sz="2800" b="1" i="0" u="none" strike="noStrike" cap="none" dirty="0">
                <a:solidFill>
                  <a:srgbClr val="000000"/>
                </a:solidFill>
                <a:latin typeface="Calibri"/>
                <a:ea typeface="Calibri"/>
                <a:cs typeface="Calibri"/>
                <a:sym typeface="Calibri"/>
              </a:rPr>
              <a:t>Student Opportunity Act Short Form Webinar  </a:t>
            </a:r>
            <a:endParaRPr sz="14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Quattrocento Sans"/>
              <a:buNone/>
            </a:pPr>
            <a:r>
              <a:rPr lang="en-US" sz="2800" b="0" i="0" u="none" strike="noStrike" cap="none" dirty="0">
                <a:solidFill>
                  <a:srgbClr val="000000"/>
                </a:solidFill>
                <a:latin typeface="Calibri"/>
                <a:ea typeface="Calibri"/>
                <a:cs typeface="Calibri"/>
                <a:sym typeface="Calibri"/>
              </a:rPr>
              <a:t>February 6, 2020</a:t>
            </a:r>
            <a:endParaRPr sz="14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Quattrocento Sans"/>
              <a:buNone/>
            </a:pPr>
            <a:r>
              <a:rPr lang="en-US" sz="2800" b="1" i="0" u="none" strike="noStrike" cap="none" dirty="0">
                <a:solidFill>
                  <a:srgbClr val="000000"/>
                </a:solidFill>
                <a:latin typeface="Calibri"/>
                <a:ea typeface="Calibri"/>
                <a:cs typeface="Calibri"/>
                <a:sym typeface="Calibri"/>
              </a:rPr>
              <a:t> </a:t>
            </a:r>
            <a:endParaRPr sz="28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2400"/>
              <a:buFont typeface="Calibri"/>
              <a:buNone/>
            </a:pPr>
            <a:endParaRPr sz="2400" b="0" i="0" u="none" strike="noStrike" cap="none" dirty="0">
              <a:solidFill>
                <a:srgbClr val="000000"/>
              </a:solidFill>
              <a:latin typeface="Quattrocento Sans"/>
              <a:ea typeface="Quattrocento Sans"/>
              <a:cs typeface="Quattrocento Sans"/>
              <a:sym typeface="Quattrocento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2;g6e8ef2e9a8_2_191" descr="Evidence-based programs: 17 examples of high-quality programs (cont.)"/>
          <p:cNvSpPr txBox="1">
            <a:spLocks noGrp="1"/>
          </p:cNvSpPr>
          <p:nvPr>
            <p:ph type="title"/>
          </p:nvPr>
        </p:nvSpPr>
        <p:spPr>
          <a:xfrm>
            <a:off x="567743" y="288925"/>
            <a:ext cx="11433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dirty="0">
                <a:latin typeface="Calibri"/>
                <a:ea typeface="Calibri"/>
                <a:cs typeface="Calibri"/>
                <a:sym typeface="Calibri"/>
              </a:rPr>
              <a:t>Evidence-based programs: 17 examples of high-quality programs </a:t>
            </a:r>
            <a:r>
              <a:rPr lang="en-US" i="1" dirty="0">
                <a:latin typeface="Calibri"/>
                <a:ea typeface="Calibri"/>
                <a:cs typeface="Calibri"/>
                <a:sym typeface="Calibri"/>
              </a:rPr>
              <a:t>(cont.)</a:t>
            </a:r>
            <a:endParaRPr i="1" dirty="0">
              <a:latin typeface="Calibri"/>
              <a:ea typeface="Calibri"/>
              <a:cs typeface="Calibri"/>
              <a:sym typeface="Calibri"/>
            </a:endParaRPr>
          </a:p>
        </p:txBody>
      </p:sp>
      <p:sp>
        <p:nvSpPr>
          <p:cNvPr id="164" name="Google Shape;163;g6e8ef2e9a8_2_191" descr="Talent Development &#10;"/>
          <p:cNvSpPr txBox="1">
            <a:spLocks noGrp="1"/>
          </p:cNvSpPr>
          <p:nvPr>
            <p:ph type="body" idx="2"/>
          </p:nvPr>
        </p:nvSpPr>
        <p:spPr>
          <a:xfrm>
            <a:off x="435429" y="1336505"/>
            <a:ext cx="5452200" cy="776700"/>
          </a:xfrm>
          <a:prstGeom prst="rect">
            <a:avLst/>
          </a:prstGeom>
          <a:solidFill>
            <a:srgbClr val="E38526"/>
          </a:solid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2800"/>
              <a:buNone/>
            </a:pPr>
            <a:r>
              <a:rPr lang="en-US" dirty="0">
                <a:solidFill>
                  <a:srgbClr val="000000"/>
                </a:solidFill>
                <a:latin typeface="Calibri"/>
                <a:ea typeface="Calibri"/>
                <a:cs typeface="Calibri"/>
                <a:sym typeface="Calibri"/>
              </a:rPr>
              <a:t>Talent Development </a:t>
            </a:r>
            <a:endParaRPr dirty="0">
              <a:solidFill>
                <a:srgbClr val="000000"/>
              </a:solidFill>
              <a:latin typeface="Calibri"/>
              <a:ea typeface="Calibri"/>
              <a:cs typeface="Calibri"/>
              <a:sym typeface="Calibri"/>
            </a:endParaRPr>
          </a:p>
        </p:txBody>
      </p:sp>
      <p:sp>
        <p:nvSpPr>
          <p:cNvPr id="162" name="Google Shape;165;g6e8ef2e9a8_2_191" descr="Diversifying the educator/administrator workforce through recruitment and retention*&#10;Leadership pipeline development programs for schools&#10;Increased staffing to expand student access to arts, athletics, and enrichment, and strategic scheduling to enable common planning time for teachers&#10;Strategies to recruit and retain educators/administrators in hard-to-staff schools and positions&#10;"/>
          <p:cNvSpPr txBox="1">
            <a:spLocks noGrp="1"/>
          </p:cNvSpPr>
          <p:nvPr>
            <p:ph type="body" idx="1"/>
          </p:nvPr>
        </p:nvSpPr>
        <p:spPr>
          <a:xfrm>
            <a:off x="435429" y="2189408"/>
            <a:ext cx="5452200" cy="37992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1000"/>
              </a:spcBef>
              <a:spcAft>
                <a:spcPts val="0"/>
              </a:spcAft>
              <a:buClr>
                <a:schemeClr val="dk1"/>
              </a:buClr>
              <a:buSzPts val="1800"/>
              <a:buFont typeface="Arial"/>
              <a:buAutoNum type="arabicPeriod" startAt="10"/>
            </a:pPr>
            <a:r>
              <a:rPr lang="en-US" sz="1800" b="1" dirty="0">
                <a:latin typeface="Calibri"/>
                <a:ea typeface="Calibri"/>
                <a:cs typeface="Calibri"/>
                <a:sym typeface="Calibri"/>
              </a:rPr>
              <a:t>Diversifying the educator/administrator workforce through recruitment and retention*</a:t>
            </a:r>
            <a:endParaRPr dirty="0"/>
          </a:p>
          <a:p>
            <a:pPr marL="342900" lvl="0" indent="-342900" algn="l" rtl="0">
              <a:lnSpc>
                <a:spcPct val="100000"/>
              </a:lnSpc>
              <a:spcBef>
                <a:spcPts val="1000"/>
              </a:spcBef>
              <a:spcAft>
                <a:spcPts val="0"/>
              </a:spcAft>
              <a:buClr>
                <a:schemeClr val="dk1"/>
              </a:buClr>
              <a:buSzPts val="1800"/>
              <a:buFont typeface="Arial"/>
              <a:buAutoNum type="arabicPeriod" startAt="10"/>
            </a:pPr>
            <a:r>
              <a:rPr lang="en-US" sz="1800" dirty="0">
                <a:latin typeface="Calibri"/>
                <a:ea typeface="Calibri"/>
                <a:cs typeface="Calibri"/>
                <a:sym typeface="Calibri"/>
              </a:rPr>
              <a:t>Leadership pipeline development programs for schools</a:t>
            </a:r>
            <a:endParaRPr dirty="0"/>
          </a:p>
          <a:p>
            <a:pPr marL="342900" lvl="0" indent="-342900" algn="l" rtl="0">
              <a:lnSpc>
                <a:spcPct val="100000"/>
              </a:lnSpc>
              <a:spcBef>
                <a:spcPts val="1000"/>
              </a:spcBef>
              <a:spcAft>
                <a:spcPts val="0"/>
              </a:spcAft>
              <a:buClr>
                <a:schemeClr val="dk1"/>
              </a:buClr>
              <a:buSzPts val="1800"/>
              <a:buFont typeface="Arial"/>
              <a:buAutoNum type="arabicPeriod" startAt="10"/>
            </a:pPr>
            <a:r>
              <a:rPr lang="en-US" sz="1800" dirty="0">
                <a:latin typeface="Calibri"/>
                <a:ea typeface="Calibri"/>
                <a:cs typeface="Calibri"/>
                <a:sym typeface="Calibri"/>
              </a:rPr>
              <a:t>Increased staffing to expand student access to arts, athletics, and enrichment, and strategic scheduling to enable common planning time for teachers</a:t>
            </a:r>
            <a:endParaRPr dirty="0"/>
          </a:p>
          <a:p>
            <a:pPr marL="342900" lvl="0" indent="-342900" algn="l" rtl="0">
              <a:lnSpc>
                <a:spcPct val="100000"/>
              </a:lnSpc>
              <a:spcBef>
                <a:spcPts val="1000"/>
              </a:spcBef>
              <a:spcAft>
                <a:spcPts val="0"/>
              </a:spcAft>
              <a:buClr>
                <a:schemeClr val="dk1"/>
              </a:buClr>
              <a:buSzPts val="1800"/>
              <a:buFont typeface="Arial"/>
              <a:buAutoNum type="arabicPeriod" startAt="10"/>
            </a:pPr>
            <a:r>
              <a:rPr lang="en-US" sz="1800" dirty="0">
                <a:latin typeface="Calibri"/>
                <a:ea typeface="Calibri"/>
                <a:cs typeface="Calibri"/>
                <a:sym typeface="Calibri"/>
              </a:rPr>
              <a:t>Strategies to recruit and retain educators/administrators in hard-to-staff schools and positions</a:t>
            </a:r>
            <a:endParaRPr sz="1800" dirty="0">
              <a:latin typeface="Calibri"/>
              <a:ea typeface="Calibri"/>
              <a:cs typeface="Calibri"/>
              <a:sym typeface="Calibri"/>
            </a:endParaRPr>
          </a:p>
          <a:p>
            <a:pPr marL="0" lvl="0" indent="0" algn="l" rtl="0">
              <a:lnSpc>
                <a:spcPct val="100000"/>
              </a:lnSpc>
              <a:spcBef>
                <a:spcPts val="1000"/>
              </a:spcBef>
              <a:spcAft>
                <a:spcPts val="0"/>
              </a:spcAft>
              <a:buSzPts val="2800"/>
              <a:buNone/>
            </a:pPr>
            <a:endParaRPr sz="1800" dirty="0">
              <a:latin typeface="Calibri"/>
              <a:ea typeface="Calibri"/>
              <a:cs typeface="Calibri"/>
              <a:sym typeface="Calibri"/>
            </a:endParaRPr>
          </a:p>
        </p:txBody>
      </p:sp>
      <p:sp>
        <p:nvSpPr>
          <p:cNvPr id="165" name="Google Shape;164;g6e8ef2e9a8_2_191" descr="Conditions for Student Success&#10;"/>
          <p:cNvSpPr txBox="1">
            <a:spLocks noGrp="1"/>
          </p:cNvSpPr>
          <p:nvPr>
            <p:ph type="body" idx="3"/>
          </p:nvPr>
        </p:nvSpPr>
        <p:spPr>
          <a:xfrm>
            <a:off x="6313714" y="1336505"/>
            <a:ext cx="5452200" cy="776700"/>
          </a:xfrm>
          <a:prstGeom prst="rect">
            <a:avLst/>
          </a:prstGeom>
          <a:solidFill>
            <a:srgbClr val="E38526"/>
          </a:solid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2800"/>
              <a:buNone/>
            </a:pPr>
            <a:r>
              <a:rPr lang="en-US" dirty="0">
                <a:solidFill>
                  <a:srgbClr val="000000"/>
                </a:solidFill>
                <a:latin typeface="Calibri"/>
                <a:ea typeface="Calibri"/>
                <a:cs typeface="Calibri"/>
                <a:sym typeface="Calibri"/>
              </a:rPr>
              <a:t>Conditions for Student Success</a:t>
            </a:r>
            <a:endParaRPr sz="1800" b="0" dirty="0">
              <a:solidFill>
                <a:srgbClr val="000000"/>
              </a:solidFill>
              <a:latin typeface="Calibri"/>
              <a:ea typeface="Calibri"/>
              <a:cs typeface="Calibri"/>
              <a:sym typeface="Calibri"/>
            </a:endParaRPr>
          </a:p>
        </p:txBody>
      </p:sp>
      <p:sp>
        <p:nvSpPr>
          <p:cNvPr id="166" name="Google Shape;166;g6e8ef2e9a8_2_191" descr="Community partnerships for in-school enrichment and wraparound services&#10;Parent-teacher home visiting programs&#10;Labor-management partnerships to improve student performance&#10;Facilities improvements to create healthy and safe school environments&#10;"/>
          <p:cNvSpPr txBox="1">
            <a:spLocks noGrp="1"/>
          </p:cNvSpPr>
          <p:nvPr>
            <p:ph type="body" idx="4"/>
          </p:nvPr>
        </p:nvSpPr>
        <p:spPr>
          <a:xfrm>
            <a:off x="6313713" y="2204358"/>
            <a:ext cx="5452200" cy="37992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1000"/>
              </a:spcBef>
              <a:spcAft>
                <a:spcPts val="0"/>
              </a:spcAft>
              <a:buClr>
                <a:schemeClr val="dk1"/>
              </a:buClr>
              <a:buSzPts val="1800"/>
              <a:buFont typeface="Arial"/>
              <a:buAutoNum type="arabicPeriod" startAt="14"/>
            </a:pPr>
            <a:r>
              <a:rPr lang="en-US" sz="1800" dirty="0">
                <a:latin typeface="Calibri"/>
                <a:ea typeface="Calibri"/>
                <a:cs typeface="Calibri"/>
                <a:sym typeface="Calibri"/>
              </a:rPr>
              <a:t>Community partnerships for in-school enrichment and wraparound services</a:t>
            </a:r>
            <a:endParaRPr dirty="0"/>
          </a:p>
          <a:p>
            <a:pPr marL="342900" lvl="0" indent="-342900" algn="l" rtl="0">
              <a:lnSpc>
                <a:spcPct val="100000"/>
              </a:lnSpc>
              <a:spcBef>
                <a:spcPts val="1000"/>
              </a:spcBef>
              <a:spcAft>
                <a:spcPts val="0"/>
              </a:spcAft>
              <a:buClr>
                <a:schemeClr val="dk1"/>
              </a:buClr>
              <a:buSzPts val="1800"/>
              <a:buFont typeface="Arial"/>
              <a:buAutoNum type="arabicPeriod" startAt="14"/>
            </a:pPr>
            <a:r>
              <a:rPr lang="en-US" sz="1800" dirty="0">
                <a:latin typeface="Calibri"/>
                <a:ea typeface="Calibri"/>
                <a:cs typeface="Calibri"/>
                <a:sym typeface="Calibri"/>
              </a:rPr>
              <a:t>Parent-teacher home visiting programs</a:t>
            </a:r>
            <a:endParaRPr dirty="0"/>
          </a:p>
          <a:p>
            <a:pPr marL="342900" lvl="0" indent="-342900" algn="l" rtl="0">
              <a:lnSpc>
                <a:spcPct val="100000"/>
              </a:lnSpc>
              <a:spcBef>
                <a:spcPts val="1000"/>
              </a:spcBef>
              <a:spcAft>
                <a:spcPts val="0"/>
              </a:spcAft>
              <a:buClr>
                <a:schemeClr val="dk1"/>
              </a:buClr>
              <a:buSzPts val="1800"/>
              <a:buFont typeface="Arial"/>
              <a:buAutoNum type="arabicPeriod" startAt="14"/>
            </a:pPr>
            <a:r>
              <a:rPr lang="en-US" sz="1800" dirty="0">
                <a:latin typeface="Calibri"/>
                <a:ea typeface="Calibri"/>
                <a:cs typeface="Calibri"/>
                <a:sym typeface="Calibri"/>
              </a:rPr>
              <a:t>Labor-management partnerships to improve student performance</a:t>
            </a:r>
            <a:endParaRPr dirty="0"/>
          </a:p>
          <a:p>
            <a:pPr marL="342900" lvl="0" indent="-342900" algn="l" rtl="0">
              <a:lnSpc>
                <a:spcPct val="100000"/>
              </a:lnSpc>
              <a:spcBef>
                <a:spcPts val="1000"/>
              </a:spcBef>
              <a:spcAft>
                <a:spcPts val="0"/>
              </a:spcAft>
              <a:buClr>
                <a:schemeClr val="dk1"/>
              </a:buClr>
              <a:buSzPts val="1800"/>
              <a:buFont typeface="Arial"/>
              <a:buAutoNum type="arabicPeriod" startAt="14"/>
            </a:pPr>
            <a:r>
              <a:rPr lang="en-US" sz="1800" dirty="0">
                <a:latin typeface="Calibri"/>
                <a:ea typeface="Calibri"/>
                <a:cs typeface="Calibri"/>
                <a:sym typeface="Calibri"/>
              </a:rPr>
              <a:t>Facilities improvements to create healthy and safe school environments</a:t>
            </a:r>
            <a:endParaRPr sz="1800" dirty="0">
              <a:latin typeface="Calibri"/>
              <a:ea typeface="Calibri"/>
              <a:cs typeface="Calibri"/>
              <a:sym typeface="Calibri"/>
            </a:endParaRPr>
          </a:p>
          <a:p>
            <a:pPr marL="0" lvl="0" indent="0" algn="l" rtl="0">
              <a:lnSpc>
                <a:spcPct val="100000"/>
              </a:lnSpc>
              <a:spcBef>
                <a:spcPts val="1000"/>
              </a:spcBef>
              <a:spcAft>
                <a:spcPts val="0"/>
              </a:spcAft>
              <a:buSzPts val="2800"/>
              <a:buNone/>
            </a:pPr>
            <a:endParaRPr sz="1800" dirty="0">
              <a:latin typeface="Calibri"/>
              <a:ea typeface="Calibri"/>
              <a:cs typeface="Calibri"/>
              <a:sym typeface="Calibri"/>
            </a:endParaRPr>
          </a:p>
        </p:txBody>
      </p:sp>
      <p:sp>
        <p:nvSpPr>
          <p:cNvPr id="167" name="Google Shape;167;g6e8ef2e9a8_2_191" descr="* The commissioner is encouraging the adoption of Priority Programs and will likely offer competitive grant funds&#10;&#10;The above evidence-based programs correspond to the program categories outlined in the SOA.  See the footnote on page 6 for the full list of SOA program categories.  &#10;"/>
          <p:cNvSpPr txBox="1"/>
          <p:nvPr/>
        </p:nvSpPr>
        <p:spPr>
          <a:xfrm>
            <a:off x="305400" y="5522080"/>
            <a:ext cx="11581200" cy="96295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dirty="0">
                <a:solidFill>
                  <a:srgbClr val="000000"/>
                </a:solidFill>
                <a:latin typeface="Calibri"/>
                <a:ea typeface="Calibri"/>
                <a:cs typeface="Calibri"/>
                <a:sym typeface="Calibri"/>
              </a:rPr>
              <a:t>* The commissioner is encouraging the adoption of Priority Programs and will likely offer competitive grant funds</a:t>
            </a:r>
            <a:endParaRPr dirty="0"/>
          </a:p>
          <a:p>
            <a:pPr marL="0" marR="0" lvl="0" indent="0" algn="l" rtl="0">
              <a:lnSpc>
                <a:spcPct val="100000"/>
              </a:lnSpc>
              <a:spcBef>
                <a:spcPts val="0"/>
              </a:spcBef>
              <a:spcAft>
                <a:spcPts val="0"/>
              </a:spcAft>
              <a:buClr>
                <a:srgbClr val="000000"/>
              </a:buClr>
              <a:buSzPts val="1400"/>
              <a:buFont typeface="Arial"/>
              <a:buNone/>
            </a:pPr>
            <a:endParaRPr lang="en-US" sz="800" b="0" i="1"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1" u="none" strike="noStrike" cap="none" dirty="0">
                <a:solidFill>
                  <a:srgbClr val="000000"/>
                </a:solidFill>
                <a:latin typeface="Calibri"/>
                <a:ea typeface="Calibri"/>
                <a:cs typeface="Calibri"/>
                <a:sym typeface="Calibri"/>
              </a:rPr>
              <a:t>The above evidence-based programs correspond to the program categories outlined in the SOA.  See the footnote on page 6 for the full list of SOA program categories.  </a:t>
            </a:r>
            <a:endParaRPr sz="1400" b="0" i="1" u="none" strike="noStrike" cap="none" dirty="0">
              <a:solidFill>
                <a:srgbClr val="000000"/>
              </a:solidFill>
              <a:latin typeface="Calibri"/>
              <a:ea typeface="Calibri"/>
              <a:cs typeface="Calibri"/>
              <a:sym typeface="Calibri"/>
            </a:endParaRPr>
          </a:p>
        </p:txBody>
      </p:sp>
      <p:sp>
        <p:nvSpPr>
          <p:cNvPr id="163" name="Google Shape;161;g6e8ef2e9a8_2_191">
            <a:extLst>
              <a:ext uri="{C183D7F6-B498-43B3-948B-1728B52AA6E4}">
                <adec:decorative xmlns:adec="http://schemas.microsoft.com/office/drawing/2017/decorative" val="1"/>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6e8ef2e9a8_2_96"/>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200"/>
              <a:buFont typeface="Calibri"/>
              <a:buNone/>
            </a:pPr>
            <a:r>
              <a:rPr lang="en-US" sz="3200" dirty="0">
                <a:latin typeface="Calibri"/>
                <a:ea typeface="Calibri"/>
                <a:cs typeface="Calibri"/>
                <a:sym typeface="Calibri"/>
              </a:rPr>
              <a:t>SOA Program Categories</a:t>
            </a:r>
            <a:endParaRPr dirty="0"/>
          </a:p>
        </p:txBody>
      </p:sp>
      <p:sp>
        <p:nvSpPr>
          <p:cNvPr id="121" name="Google Shape;121;g6e8ef2e9a8_2_96"/>
          <p:cNvSpPr txBox="1">
            <a:spLocks noGrp="1"/>
          </p:cNvSpPr>
          <p:nvPr>
            <p:ph type="body" idx="1"/>
          </p:nvPr>
        </p:nvSpPr>
        <p:spPr>
          <a:xfrm>
            <a:off x="567743" y="1230403"/>
            <a:ext cx="11370900" cy="5049600"/>
          </a:xfrm>
          <a:prstGeom prst="rect">
            <a:avLst/>
          </a:prstGeom>
          <a:noFill/>
          <a:ln>
            <a:noFill/>
          </a:ln>
        </p:spPr>
        <p:txBody>
          <a:bodyPr spcFirstLastPara="1" wrap="square" lIns="91425" tIns="45700" rIns="91425" bIns="45700" anchor="t" anchorCtr="0">
            <a:noAutofit/>
          </a:bodyPr>
          <a:lstStyle/>
          <a:p>
            <a:pPr marL="0" lvl="0" indent="0">
              <a:buNone/>
            </a:pPr>
            <a:r>
              <a:rPr lang="en-US" sz="1800">
                <a:latin typeface="Calibri"/>
                <a:ea typeface="Calibri"/>
                <a:cs typeface="Calibri"/>
                <a:sym typeface="Calibri"/>
              </a:rPr>
              <a:t>The SOA outlines 9 evidence-based program categories and provides opportunity for additional programs determined to be evidence-based by the commissioner.</a:t>
            </a:r>
          </a:p>
          <a:p>
            <a:pPr marL="457200" lvl="0" indent="-381000" algn="l" rtl="0">
              <a:lnSpc>
                <a:spcPct val="100000"/>
              </a:lnSpc>
              <a:spcBef>
                <a:spcPts val="1000"/>
              </a:spcBef>
              <a:spcAft>
                <a:spcPts val="0"/>
              </a:spcAft>
              <a:buSzPct val="115000"/>
              <a:buFont typeface="+mj-lt"/>
              <a:buAutoNum type="alphaUcPeriod"/>
            </a:pPr>
            <a:r>
              <a:rPr lang="en-US" sz="1800">
                <a:latin typeface="Calibri"/>
                <a:ea typeface="Calibri"/>
                <a:cs typeface="Calibri"/>
                <a:sym typeface="Calibri"/>
              </a:rPr>
              <a:t>Expanded </a:t>
            </a:r>
            <a:r>
              <a:rPr lang="en-US" sz="1800" dirty="0">
                <a:latin typeface="Calibri"/>
                <a:ea typeface="Calibri"/>
                <a:cs typeface="Calibri"/>
                <a:sym typeface="Calibri"/>
              </a:rPr>
              <a:t>learning time in the form of a longer school day or year; </a:t>
            </a:r>
          </a:p>
          <a:p>
            <a:pPr marL="457200" lvl="0" indent="-381000" algn="l" rtl="0">
              <a:lnSpc>
                <a:spcPct val="100000"/>
              </a:lnSpc>
              <a:spcBef>
                <a:spcPts val="1000"/>
              </a:spcBef>
              <a:spcAft>
                <a:spcPts val="0"/>
              </a:spcAft>
              <a:buSzPct val="115000"/>
              <a:buFont typeface="+mj-lt"/>
              <a:buAutoNum type="alphaUcPeriod"/>
            </a:pPr>
            <a:r>
              <a:rPr lang="en-US" sz="1800" dirty="0">
                <a:latin typeface="Calibri"/>
                <a:ea typeface="Calibri"/>
                <a:cs typeface="Calibri"/>
                <a:sym typeface="Calibri"/>
              </a:rPr>
              <a:t>Increased opportunity for common planning time for teachers; </a:t>
            </a:r>
          </a:p>
          <a:p>
            <a:pPr marL="457200" lvl="0" indent="-381000" algn="l" rtl="0">
              <a:lnSpc>
                <a:spcPct val="100000"/>
              </a:lnSpc>
              <a:spcBef>
                <a:spcPts val="1000"/>
              </a:spcBef>
              <a:spcAft>
                <a:spcPts val="0"/>
              </a:spcAft>
              <a:buSzPct val="115000"/>
              <a:buFont typeface="+mj-lt"/>
              <a:buAutoNum type="alphaUcPeriod"/>
            </a:pPr>
            <a:r>
              <a:rPr lang="en-US" sz="1800" dirty="0">
                <a:latin typeface="Calibri"/>
                <a:ea typeface="Calibri"/>
                <a:cs typeface="Calibri"/>
                <a:sym typeface="Calibri"/>
              </a:rPr>
              <a:t>Social services to support students’ social-emotional and physical health; </a:t>
            </a:r>
          </a:p>
          <a:p>
            <a:pPr marL="457200" lvl="0" indent="-381000" algn="l" rtl="0">
              <a:lnSpc>
                <a:spcPct val="100000"/>
              </a:lnSpc>
              <a:spcBef>
                <a:spcPts val="1000"/>
              </a:spcBef>
              <a:spcAft>
                <a:spcPts val="0"/>
              </a:spcAft>
              <a:buSzPct val="115000"/>
              <a:buFont typeface="+mj-lt"/>
              <a:buAutoNum type="alphaUcPeriod"/>
            </a:pPr>
            <a:r>
              <a:rPr lang="en-US" sz="1800" dirty="0">
                <a:latin typeface="Calibri"/>
                <a:ea typeface="Calibri"/>
                <a:cs typeface="Calibri"/>
                <a:sym typeface="Calibri"/>
              </a:rPr>
              <a:t>Hiring school personnel that best support improved student performance; </a:t>
            </a:r>
          </a:p>
          <a:p>
            <a:pPr marL="457200" lvl="0" indent="-381000" algn="l" rtl="0">
              <a:lnSpc>
                <a:spcPct val="100000"/>
              </a:lnSpc>
              <a:spcBef>
                <a:spcPts val="1000"/>
              </a:spcBef>
              <a:spcAft>
                <a:spcPts val="0"/>
              </a:spcAft>
              <a:buSzPct val="115000"/>
              <a:buFont typeface="+mj-lt"/>
              <a:buAutoNum type="alphaUcPeriod"/>
            </a:pPr>
            <a:r>
              <a:rPr lang="en-US" sz="1800" dirty="0">
                <a:latin typeface="Calibri"/>
                <a:ea typeface="Calibri"/>
                <a:cs typeface="Calibri"/>
                <a:sym typeface="Calibri"/>
              </a:rPr>
              <a:t>Increased or improved professional development; </a:t>
            </a:r>
          </a:p>
          <a:p>
            <a:pPr marL="457200" lvl="0" indent="-381000" algn="l" rtl="0">
              <a:lnSpc>
                <a:spcPct val="100000"/>
              </a:lnSpc>
              <a:spcBef>
                <a:spcPts val="1000"/>
              </a:spcBef>
              <a:spcAft>
                <a:spcPts val="0"/>
              </a:spcAft>
              <a:buSzPct val="115000"/>
              <a:buFont typeface="+mj-lt"/>
              <a:buAutoNum type="alphaUcPeriod"/>
            </a:pPr>
            <a:r>
              <a:rPr lang="en-US" sz="1800" dirty="0">
                <a:latin typeface="Calibri"/>
                <a:ea typeface="Calibri"/>
                <a:cs typeface="Calibri"/>
                <a:sym typeface="Calibri"/>
              </a:rPr>
              <a:t>Purchase of curriculum materials and equipment that are aligned with the statewide curriculum frameworks; </a:t>
            </a:r>
          </a:p>
          <a:p>
            <a:pPr marL="457200" lvl="0" indent="-381000" algn="l" rtl="0">
              <a:lnSpc>
                <a:spcPct val="100000"/>
              </a:lnSpc>
              <a:spcBef>
                <a:spcPts val="1000"/>
              </a:spcBef>
              <a:spcAft>
                <a:spcPts val="0"/>
              </a:spcAft>
              <a:buSzPct val="115000"/>
              <a:buFont typeface="+mj-lt"/>
              <a:buAutoNum type="alphaUcPeriod"/>
            </a:pPr>
            <a:r>
              <a:rPr lang="en-US" sz="1800" dirty="0">
                <a:latin typeface="Calibri"/>
                <a:ea typeface="Calibri"/>
                <a:cs typeface="Calibri"/>
                <a:sym typeface="Calibri"/>
              </a:rPr>
              <a:t>Expanded early education and pre-kindergarten programming within the district in consultation or in partnership with community based organizations; </a:t>
            </a:r>
          </a:p>
          <a:p>
            <a:pPr marL="457200" lvl="0" indent="-381000" algn="l" rtl="0">
              <a:lnSpc>
                <a:spcPct val="100000"/>
              </a:lnSpc>
              <a:spcBef>
                <a:spcPts val="1000"/>
              </a:spcBef>
              <a:spcAft>
                <a:spcPts val="0"/>
              </a:spcAft>
              <a:buSzPct val="115000"/>
              <a:buFont typeface="+mj-lt"/>
              <a:buAutoNum type="alphaUcPeriod"/>
            </a:pPr>
            <a:r>
              <a:rPr lang="en-US" sz="1800" dirty="0">
                <a:latin typeface="Calibri"/>
                <a:ea typeface="Calibri"/>
                <a:cs typeface="Calibri"/>
                <a:sym typeface="Calibri"/>
              </a:rPr>
              <a:t>Diversifying the educator and administrator workforce; </a:t>
            </a:r>
          </a:p>
          <a:p>
            <a:pPr marL="457200" lvl="0" indent="-381000" algn="l" rtl="0">
              <a:lnSpc>
                <a:spcPct val="100000"/>
              </a:lnSpc>
              <a:spcBef>
                <a:spcPts val="1000"/>
              </a:spcBef>
              <a:spcAft>
                <a:spcPts val="0"/>
              </a:spcAft>
              <a:buSzPct val="115000"/>
              <a:buFont typeface="+mj-lt"/>
              <a:buAutoNum type="alphaUcPeriod"/>
            </a:pPr>
            <a:r>
              <a:rPr lang="en-US" sz="1800" dirty="0">
                <a:latin typeface="Calibri"/>
                <a:ea typeface="Calibri"/>
                <a:cs typeface="Calibri"/>
                <a:sym typeface="Calibri"/>
              </a:rPr>
              <a:t>Developing additional pathways to strengthen college and career readiness; </a:t>
            </a:r>
          </a:p>
          <a:p>
            <a:pPr marL="457200" lvl="0" indent="-381000" algn="l" rtl="0">
              <a:lnSpc>
                <a:spcPct val="100000"/>
              </a:lnSpc>
              <a:spcBef>
                <a:spcPts val="1000"/>
              </a:spcBef>
              <a:spcAft>
                <a:spcPts val="0"/>
              </a:spcAft>
              <a:buSzPct val="115000"/>
              <a:buFont typeface="+mj-lt"/>
              <a:buAutoNum type="alphaUcPeriod"/>
            </a:pPr>
            <a:r>
              <a:rPr lang="en-US" sz="1800" dirty="0">
                <a:latin typeface="Calibri"/>
                <a:ea typeface="Calibri"/>
                <a:cs typeface="Calibri"/>
                <a:sym typeface="Calibri"/>
              </a:rPr>
              <a:t>Any other program determined to be evidence-based by the commissioner.</a:t>
            </a:r>
            <a:endParaRPr sz="1800" dirty="0">
              <a:latin typeface="Calibri"/>
              <a:ea typeface="Calibri"/>
              <a:cs typeface="Calibri"/>
              <a:sym typeface="Calibri"/>
            </a:endParaRPr>
          </a:p>
          <a:p>
            <a:pPr marL="0" lvl="0" indent="0" algn="l" rtl="0">
              <a:lnSpc>
                <a:spcPct val="100000"/>
              </a:lnSpc>
              <a:spcBef>
                <a:spcPts val="1000"/>
              </a:spcBef>
              <a:spcAft>
                <a:spcPts val="0"/>
              </a:spcAft>
              <a:buSzPts val="3200"/>
              <a:buNone/>
            </a:pPr>
            <a:endParaRPr sz="1800" dirty="0">
              <a:latin typeface="Calibri"/>
              <a:ea typeface="Calibri"/>
              <a:cs typeface="Calibri"/>
              <a:sym typeface="Calibri"/>
            </a:endParaRPr>
          </a:p>
        </p:txBody>
      </p:sp>
      <p:sp>
        <p:nvSpPr>
          <p:cNvPr id="122" name="Google Shape;122;g6e8ef2e9a8_2_9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extLst>
      <p:ext uri="{BB962C8B-B14F-4D97-AF65-F5344CB8AC3E}">
        <p14:creationId xmlns:p14="http://schemas.microsoft.com/office/powerpoint/2010/main" val="1114506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4;p1" descr="Checklist (1 of 3)"/>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sz="3200" dirty="0">
                <a:latin typeface="Calibri"/>
                <a:ea typeface="Calibri"/>
                <a:cs typeface="Calibri"/>
                <a:sym typeface="Calibri"/>
              </a:rPr>
              <a:t>Checklist (1 of 3)</a:t>
            </a:r>
            <a:endParaRPr sz="3200" dirty="0">
              <a:latin typeface="Calibri"/>
              <a:ea typeface="Calibri"/>
              <a:cs typeface="Calibri"/>
              <a:sym typeface="Calibri"/>
            </a:endParaRPr>
          </a:p>
        </p:txBody>
      </p:sp>
      <p:sp>
        <p:nvSpPr>
          <p:cNvPr id="174" name="Google Shape;175;p1" descr="Commitment #1 – Focusing on Student Subgroups &#10;"/>
          <p:cNvSpPr txBox="1">
            <a:spLocks noGrp="1"/>
          </p:cNvSpPr>
          <p:nvPr>
            <p:ph type="body" idx="1"/>
          </p:nvPr>
        </p:nvSpPr>
        <p:spPr>
          <a:xfrm>
            <a:off x="567743" y="1067843"/>
            <a:ext cx="11370900" cy="679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3200"/>
              <a:buNone/>
            </a:pPr>
            <a:r>
              <a:rPr lang="en-US" sz="2400" b="1" dirty="0">
                <a:solidFill>
                  <a:schemeClr val="accent2"/>
                </a:solidFill>
                <a:latin typeface="Calibri"/>
                <a:ea typeface="Calibri"/>
                <a:cs typeface="Calibri"/>
                <a:sym typeface="Calibri"/>
              </a:rPr>
              <a:t>Commitment #1 – Focusing on Student Subgroups </a:t>
            </a:r>
            <a:endParaRPr sz="2400" b="1" dirty="0">
              <a:solidFill>
                <a:schemeClr val="accent2"/>
              </a:solidFill>
              <a:latin typeface="Calibri"/>
              <a:ea typeface="Calibri"/>
              <a:cs typeface="Calibri"/>
              <a:sym typeface="Calibri"/>
            </a:endParaRPr>
          </a:p>
        </p:txBody>
      </p:sp>
      <p:sp>
        <p:nvSpPr>
          <p:cNvPr id="176" name="Google Shape;176;p1" descr="Provide a brief analysis of district data that identifies opportunity and achievement gaps for student subgroups, including students of color, low income students, English learners, and students with disabilities.  Data sources could include: DESE’s accountability system, local measures of student performance, and the ability of all students to access district programs, wraparound services, and other opportunities.&#10;"/>
          <p:cNvSpPr txBox="1"/>
          <p:nvPr/>
        </p:nvSpPr>
        <p:spPr>
          <a:xfrm>
            <a:off x="567743" y="1598814"/>
            <a:ext cx="11370900" cy="2579189"/>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1000"/>
              </a:spcBef>
              <a:spcAft>
                <a:spcPts val="0"/>
              </a:spcAft>
              <a:buClr>
                <a:srgbClr val="E38526"/>
              </a:buClr>
              <a:buSzPct val="130000"/>
              <a:buFont typeface="Noto Sans Symbols"/>
              <a:buChar char="✔"/>
            </a:pPr>
            <a:r>
              <a:rPr lang="en-US" sz="1800" b="0" i="0" u="none" strike="noStrike" cap="none" dirty="0">
                <a:solidFill>
                  <a:srgbClr val="101D34"/>
                </a:solidFill>
                <a:latin typeface="Calibri"/>
                <a:ea typeface="Calibri"/>
                <a:cs typeface="Calibri"/>
                <a:sym typeface="Calibri"/>
              </a:rPr>
              <a:t>Provide a brief analysis of district data that identifies opportunity and achievement gaps for student subgroups, including students of color, low income students, English learners, and students with disabilities.  Data sources could include: DESE’s accountability system, local measures of student performance, and the ability of all students to access district programs, wraparound services, and other opportunities.</a:t>
            </a:r>
            <a:endParaRPr sz="1800" dirty="0"/>
          </a:p>
          <a:p>
            <a:pPr marL="457200" marR="0" lvl="0" indent="-228600" algn="l" rtl="0">
              <a:lnSpc>
                <a:spcPct val="100000"/>
              </a:lnSpc>
              <a:spcBef>
                <a:spcPts val="0"/>
              </a:spcBef>
              <a:spcAft>
                <a:spcPts val="0"/>
              </a:spcAft>
              <a:buClr>
                <a:srgbClr val="E38526"/>
              </a:buClr>
              <a:buSzPts val="1800"/>
              <a:buFont typeface="Arial"/>
              <a:buNone/>
            </a:pPr>
            <a:endParaRPr sz="1800" b="0" i="0" u="none" strike="noStrike" cap="none" dirty="0">
              <a:solidFill>
                <a:srgbClr val="101D34"/>
              </a:solidFill>
              <a:latin typeface="Calibri"/>
              <a:ea typeface="Calibri"/>
              <a:cs typeface="Calibri"/>
              <a:sym typeface="Calibri"/>
            </a:endParaRPr>
          </a:p>
        </p:txBody>
      </p:sp>
      <p:sp>
        <p:nvSpPr>
          <p:cNvPr id="177" name="Google Shape;177;p1" descr="Commitment #2 – Using Resources and Evidence-Based Programs to Close Gaps&#10;"/>
          <p:cNvSpPr txBox="1"/>
          <p:nvPr/>
        </p:nvSpPr>
        <p:spPr>
          <a:xfrm>
            <a:off x="567743" y="2876323"/>
            <a:ext cx="11370900" cy="679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0"/>
              </a:spcAft>
              <a:buClr>
                <a:srgbClr val="E38526"/>
              </a:buClr>
              <a:buSzPts val="3200"/>
              <a:buFont typeface="Arial"/>
              <a:buNone/>
            </a:pPr>
            <a:r>
              <a:rPr lang="en-US" sz="2400" b="1" i="0" u="none" strike="noStrike" cap="none" dirty="0">
                <a:solidFill>
                  <a:schemeClr val="accent2"/>
                </a:solidFill>
                <a:latin typeface="Calibri"/>
                <a:ea typeface="Calibri"/>
                <a:cs typeface="Calibri"/>
                <a:sym typeface="Calibri"/>
              </a:rPr>
              <a:t>Commitment #2 – Using Resources and Evidence-Based Programs to Close Gaps</a:t>
            </a:r>
            <a:endParaRPr dirty="0"/>
          </a:p>
        </p:txBody>
      </p:sp>
      <p:sp>
        <p:nvSpPr>
          <p:cNvPr id="178" name="Google Shape;178;p1" descr="Consider selecting from the evidence-based program examples identified by DESE. &#10;Describe each program, making sure to include a high-level summary of the program in FY21 and any expected changes for the following two years, which schools in the district will be impacted by the program (answer can be district-wide), and which student subgroups the program will address.&#10;Please note that the federal definition of supplanting does not apply to incremental Chapter 70 funding. &#10;Identify how the program is evidence-based.&#10;Fill in the table with the following budget information for FY21: 1) Input budget line items (staff, PD, purchases, etc.), 2) provide the cost of the items, and 3) identify the foundation budget category for each cost listed (see page 13 of this document). &#10;"/>
          <p:cNvSpPr txBox="1"/>
          <p:nvPr/>
        </p:nvSpPr>
        <p:spPr>
          <a:xfrm>
            <a:off x="567743" y="3389899"/>
            <a:ext cx="11370900" cy="2579189"/>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1000"/>
              </a:spcBef>
              <a:spcAft>
                <a:spcPts val="0"/>
              </a:spcAft>
              <a:buClr>
                <a:srgbClr val="E38526"/>
              </a:buClr>
              <a:buSzPct val="130000"/>
              <a:buFont typeface="Noto Sans Symbols"/>
              <a:buChar char="✔"/>
            </a:pPr>
            <a:r>
              <a:rPr lang="en-US" sz="1800" b="0" i="0" u="none" strike="noStrike" cap="none" dirty="0">
                <a:solidFill>
                  <a:srgbClr val="101D34"/>
                </a:solidFill>
                <a:latin typeface="Calibri"/>
                <a:ea typeface="Calibri"/>
                <a:cs typeface="Calibri"/>
                <a:sym typeface="Calibri"/>
              </a:rPr>
              <a:t>Consider </a:t>
            </a:r>
            <a:r>
              <a:rPr lang="en-US" sz="1800" b="1" i="0" u="none" strike="noStrike" cap="none" dirty="0">
                <a:solidFill>
                  <a:srgbClr val="101D34"/>
                </a:solidFill>
                <a:latin typeface="Calibri"/>
                <a:ea typeface="Calibri"/>
                <a:cs typeface="Calibri"/>
                <a:sym typeface="Calibri"/>
              </a:rPr>
              <a:t>selecting from the evidence-based program examples</a:t>
            </a:r>
            <a:r>
              <a:rPr lang="en-US" sz="1800" b="0" i="0" u="none" strike="noStrike" cap="none" dirty="0">
                <a:solidFill>
                  <a:srgbClr val="101D34"/>
                </a:solidFill>
                <a:latin typeface="Calibri"/>
                <a:ea typeface="Calibri"/>
                <a:cs typeface="Calibri"/>
                <a:sym typeface="Calibri"/>
              </a:rPr>
              <a:t> identified by DESE. </a:t>
            </a:r>
            <a:endParaRPr sz="1800" dirty="0"/>
          </a:p>
          <a:p>
            <a:pPr marL="285750" marR="0" lvl="0" indent="-285750" algn="l" rtl="0">
              <a:lnSpc>
                <a:spcPct val="100000"/>
              </a:lnSpc>
              <a:spcBef>
                <a:spcPts val="1000"/>
              </a:spcBef>
              <a:spcAft>
                <a:spcPts val="0"/>
              </a:spcAft>
              <a:buClr>
                <a:srgbClr val="E38526"/>
              </a:buClr>
              <a:buSzPct val="130000"/>
              <a:buFont typeface="Noto Sans Symbols"/>
              <a:buChar char="✔"/>
            </a:pPr>
            <a:r>
              <a:rPr lang="en-US" sz="1800" b="1" i="0" u="none" strike="noStrike" cap="none" dirty="0">
                <a:solidFill>
                  <a:srgbClr val="101D34"/>
                </a:solidFill>
                <a:latin typeface="Calibri"/>
                <a:ea typeface="Calibri"/>
                <a:cs typeface="Calibri"/>
                <a:sym typeface="Calibri"/>
              </a:rPr>
              <a:t>Describe each program</a:t>
            </a:r>
            <a:r>
              <a:rPr lang="en-US" sz="1800" b="0" i="0" u="none" strike="noStrike" cap="none" dirty="0">
                <a:solidFill>
                  <a:srgbClr val="101D34"/>
                </a:solidFill>
                <a:latin typeface="Calibri"/>
                <a:ea typeface="Calibri"/>
                <a:cs typeface="Calibri"/>
                <a:sym typeface="Calibri"/>
              </a:rPr>
              <a:t>, making sure to include a high-level summary of the program in FY21 and any expected changes for the following two years, which schools in the district will be impacted by the program (answer can be district-wide), and which student subgroups the program will address.</a:t>
            </a:r>
          </a:p>
          <a:p>
            <a:pPr marL="285750" marR="0" lvl="0" indent="-285750" algn="ctr" rtl="0">
              <a:lnSpc>
                <a:spcPct val="100000"/>
              </a:lnSpc>
              <a:spcBef>
                <a:spcPts val="1000"/>
              </a:spcBef>
              <a:spcAft>
                <a:spcPts val="0"/>
              </a:spcAft>
              <a:buClr>
                <a:srgbClr val="E38526"/>
              </a:buClr>
              <a:buSzPct val="130000"/>
              <a:buFont typeface="Wingdings" charset="2"/>
              <a:buChar char="§"/>
            </a:pPr>
            <a:r>
              <a:rPr lang="en-US" sz="1800" dirty="0">
                <a:solidFill>
                  <a:srgbClr val="101D34"/>
                </a:solidFill>
                <a:latin typeface="Calibri"/>
                <a:ea typeface="Calibri"/>
                <a:cs typeface="Calibri"/>
                <a:sym typeface="Calibri"/>
              </a:rPr>
              <a:t>Please note that the federal definition of supplanting does not apply to incremental Chapter 70 funding. </a:t>
            </a:r>
            <a:endParaRPr sz="1800" dirty="0"/>
          </a:p>
          <a:p>
            <a:pPr marL="285750" indent="-285750">
              <a:spcBef>
                <a:spcPts val="1000"/>
              </a:spcBef>
              <a:buClr>
                <a:srgbClr val="E38526"/>
              </a:buClr>
              <a:buSzPct val="130000"/>
              <a:buFont typeface="Noto Sans Symbols"/>
              <a:buChar char="✔"/>
            </a:pPr>
            <a:r>
              <a:rPr lang="en-US" sz="1800" dirty="0">
                <a:solidFill>
                  <a:srgbClr val="101D34"/>
                </a:solidFill>
                <a:latin typeface="Calibri"/>
                <a:ea typeface="Calibri"/>
                <a:cs typeface="Calibri"/>
                <a:sym typeface="Calibri"/>
              </a:rPr>
              <a:t>Identify </a:t>
            </a:r>
            <a:r>
              <a:rPr lang="en-US" sz="1800" b="1" dirty="0">
                <a:solidFill>
                  <a:srgbClr val="101D34"/>
                </a:solidFill>
                <a:latin typeface="Calibri"/>
                <a:ea typeface="Calibri"/>
                <a:cs typeface="Calibri"/>
                <a:sym typeface="Calibri"/>
              </a:rPr>
              <a:t>how </a:t>
            </a:r>
            <a:r>
              <a:rPr lang="en-US" sz="1800" dirty="0">
                <a:solidFill>
                  <a:srgbClr val="101D34"/>
                </a:solidFill>
                <a:latin typeface="Calibri"/>
                <a:ea typeface="Calibri"/>
                <a:cs typeface="Calibri"/>
                <a:sym typeface="Calibri"/>
              </a:rPr>
              <a:t>the program is evidence-based.</a:t>
            </a:r>
          </a:p>
          <a:p>
            <a:pPr marL="285750" marR="0" lvl="0" indent="-285750" algn="l" rtl="0">
              <a:lnSpc>
                <a:spcPct val="100000"/>
              </a:lnSpc>
              <a:spcBef>
                <a:spcPts val="1000"/>
              </a:spcBef>
              <a:spcAft>
                <a:spcPts val="0"/>
              </a:spcAft>
              <a:buClr>
                <a:srgbClr val="E38526"/>
              </a:buClr>
              <a:buSzPct val="130000"/>
              <a:buFont typeface="Noto Sans Symbols"/>
              <a:buChar char="✔"/>
            </a:pPr>
            <a:r>
              <a:rPr lang="en-US" sz="1800" b="0" i="0" u="none" strike="noStrike" cap="none" dirty="0">
                <a:solidFill>
                  <a:srgbClr val="101D34"/>
                </a:solidFill>
                <a:latin typeface="Calibri"/>
                <a:ea typeface="Calibri"/>
                <a:cs typeface="Calibri"/>
                <a:sym typeface="Calibri"/>
              </a:rPr>
              <a:t>Fill in the table with the following </a:t>
            </a:r>
            <a:r>
              <a:rPr lang="en-US" sz="1800" b="1" i="0" u="none" strike="noStrike" cap="none" dirty="0">
                <a:solidFill>
                  <a:srgbClr val="101D34"/>
                </a:solidFill>
                <a:latin typeface="Calibri"/>
                <a:ea typeface="Calibri"/>
                <a:cs typeface="Calibri"/>
                <a:sym typeface="Calibri"/>
              </a:rPr>
              <a:t>budget information for FY21</a:t>
            </a:r>
            <a:r>
              <a:rPr lang="en-US" sz="1800" b="0" i="0" u="none" strike="noStrike" cap="none" dirty="0">
                <a:solidFill>
                  <a:srgbClr val="101D34"/>
                </a:solidFill>
                <a:latin typeface="Calibri"/>
                <a:ea typeface="Calibri"/>
                <a:cs typeface="Calibri"/>
                <a:sym typeface="Calibri"/>
              </a:rPr>
              <a:t>: 1) Input budget line items (staff, PD, purchases, etc.), 2) provide the cost of the items, and 3) identify the foundation budget category for each cost listed (see page 13 of this document). </a:t>
            </a:r>
            <a:endParaRPr sz="1800" dirty="0"/>
          </a:p>
        </p:txBody>
      </p:sp>
      <p:sp>
        <p:nvSpPr>
          <p:cNvPr id="175" name="Google Shape;173;p1">
            <a:extLst>
              <a:ext uri="{C183D7F6-B498-43B3-948B-1728B52AA6E4}">
                <adec:decorative xmlns:adec="http://schemas.microsoft.com/office/drawing/2017/decorative" val="1"/>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5;p3" descr="Checklist (2 of 3)"/>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sz="3200" dirty="0">
                <a:latin typeface="Calibri"/>
                <a:ea typeface="Calibri"/>
                <a:cs typeface="Calibri"/>
                <a:sym typeface="Calibri"/>
              </a:rPr>
              <a:t>Checklist (2 of 3)</a:t>
            </a:r>
            <a:endParaRPr sz="3200" dirty="0">
              <a:latin typeface="Calibri"/>
              <a:ea typeface="Calibri"/>
              <a:cs typeface="Calibri"/>
              <a:sym typeface="Calibri"/>
            </a:endParaRPr>
          </a:p>
        </p:txBody>
      </p:sp>
      <p:sp>
        <p:nvSpPr>
          <p:cNvPr id="185" name="Google Shape;186;p3" descr="Commitment #3 – Monitoring Success with Outcome Metrics and Targets&#10;"/>
          <p:cNvSpPr txBox="1">
            <a:spLocks noGrp="1"/>
          </p:cNvSpPr>
          <p:nvPr>
            <p:ph type="body" idx="1"/>
          </p:nvPr>
        </p:nvSpPr>
        <p:spPr>
          <a:xfrm>
            <a:off x="567743" y="1067843"/>
            <a:ext cx="11370900" cy="679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3200"/>
              <a:buNone/>
            </a:pPr>
            <a:r>
              <a:rPr lang="en-US" sz="2400" b="1" dirty="0">
                <a:solidFill>
                  <a:schemeClr val="accent2"/>
                </a:solidFill>
                <a:latin typeface="Calibri"/>
                <a:ea typeface="Calibri"/>
                <a:cs typeface="Calibri"/>
                <a:sym typeface="Calibri"/>
              </a:rPr>
              <a:t>Commitment #3 – Monitoring Success with Outcome Metrics and Targets</a:t>
            </a:r>
            <a:endParaRPr sz="2400" b="1" dirty="0">
              <a:solidFill>
                <a:schemeClr val="accent2"/>
              </a:solidFill>
              <a:latin typeface="Calibri"/>
              <a:ea typeface="Calibri"/>
              <a:cs typeface="Calibri"/>
              <a:sym typeface="Calibri"/>
            </a:endParaRPr>
          </a:p>
        </p:txBody>
      </p:sp>
      <p:sp>
        <p:nvSpPr>
          <p:cNvPr id="187" name="Google Shape;187;p3" descr="Select at least 3 outcome metrics to include in your plan. These can include metrics from the list provided by DESE (p 14) or custom district metrics.&#10;Where possible, align outcome metrics with the evidence-based programs described in Commitment 2.&#10;Each district must also identify targets for each metric. Targets will be added to plans in fall 2020. If you choose a DESE metric, we will notify you of the targets.  Districts choosing their own metrics will be required to update their plans with targets in the fall. For more information, see pages 13-14.&#10;"/>
          <p:cNvSpPr txBox="1"/>
          <p:nvPr/>
        </p:nvSpPr>
        <p:spPr>
          <a:xfrm>
            <a:off x="567743" y="1650999"/>
            <a:ext cx="11370900" cy="2579189"/>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1000"/>
              </a:spcBef>
              <a:spcAft>
                <a:spcPts val="0"/>
              </a:spcAft>
              <a:buClr>
                <a:srgbClr val="E38526"/>
              </a:buClr>
              <a:buSzPct val="130000"/>
              <a:buFont typeface="Noto Sans Symbols"/>
              <a:buChar char="✔"/>
            </a:pPr>
            <a:r>
              <a:rPr lang="en-US" sz="1800" b="0" i="0" u="none" strike="noStrike" cap="none" dirty="0">
                <a:solidFill>
                  <a:srgbClr val="101D34"/>
                </a:solidFill>
                <a:latin typeface="Calibri"/>
                <a:ea typeface="Calibri"/>
                <a:cs typeface="Calibri"/>
                <a:sym typeface="Calibri"/>
              </a:rPr>
              <a:t>Select </a:t>
            </a:r>
            <a:r>
              <a:rPr lang="en-US" sz="1800" b="1" i="0" u="none" strike="noStrike" cap="none" dirty="0">
                <a:solidFill>
                  <a:srgbClr val="101D34"/>
                </a:solidFill>
                <a:latin typeface="Calibri"/>
                <a:ea typeface="Calibri"/>
                <a:cs typeface="Calibri"/>
                <a:sym typeface="Calibri"/>
              </a:rPr>
              <a:t>at least 3 outcome metrics</a:t>
            </a:r>
            <a:r>
              <a:rPr lang="en-US" sz="1800" b="0" i="0" u="none" strike="noStrike" cap="none" dirty="0">
                <a:solidFill>
                  <a:srgbClr val="101D34"/>
                </a:solidFill>
                <a:latin typeface="Calibri"/>
                <a:ea typeface="Calibri"/>
                <a:cs typeface="Calibri"/>
                <a:sym typeface="Calibri"/>
              </a:rPr>
              <a:t> to include in your plan. These can include metrics from the list provided by DESE (p 14) or custom district metrics.</a:t>
            </a:r>
            <a:endParaRPr sz="1800" dirty="0"/>
          </a:p>
          <a:p>
            <a:pPr marL="285750" marR="0" lvl="0" indent="-285750" algn="l" rtl="0">
              <a:lnSpc>
                <a:spcPct val="100000"/>
              </a:lnSpc>
              <a:spcBef>
                <a:spcPts val="1000"/>
              </a:spcBef>
              <a:spcAft>
                <a:spcPts val="0"/>
              </a:spcAft>
              <a:buClr>
                <a:srgbClr val="E38526"/>
              </a:buClr>
              <a:buSzPct val="130000"/>
              <a:buFont typeface="Noto Sans Symbols"/>
              <a:buChar char="✔"/>
            </a:pPr>
            <a:r>
              <a:rPr lang="en-US" sz="1800" b="0" i="0" u="none" strike="noStrike" cap="none" dirty="0">
                <a:solidFill>
                  <a:srgbClr val="101D34"/>
                </a:solidFill>
                <a:latin typeface="Calibri"/>
                <a:ea typeface="Calibri"/>
                <a:cs typeface="Calibri"/>
                <a:sym typeface="Calibri"/>
              </a:rPr>
              <a:t>Where possible, </a:t>
            </a:r>
            <a:r>
              <a:rPr lang="en-US" sz="1800" b="1" i="0" u="none" strike="noStrike" cap="none" dirty="0">
                <a:solidFill>
                  <a:srgbClr val="101D34"/>
                </a:solidFill>
                <a:latin typeface="Calibri"/>
                <a:ea typeface="Calibri"/>
                <a:cs typeface="Calibri"/>
                <a:sym typeface="Calibri"/>
              </a:rPr>
              <a:t>align outcome metrics with the evidence-based programs</a:t>
            </a:r>
            <a:r>
              <a:rPr lang="en-US" sz="1800" b="0" i="0" u="none" strike="noStrike" cap="none" dirty="0">
                <a:solidFill>
                  <a:srgbClr val="101D34"/>
                </a:solidFill>
                <a:latin typeface="Calibri"/>
                <a:ea typeface="Calibri"/>
                <a:cs typeface="Calibri"/>
                <a:sym typeface="Calibri"/>
              </a:rPr>
              <a:t> described in Commitment 2.</a:t>
            </a:r>
            <a:endParaRPr sz="1800" dirty="0"/>
          </a:p>
          <a:p>
            <a:pPr marL="285750" lvl="0" indent="-285750">
              <a:spcBef>
                <a:spcPts val="1000"/>
              </a:spcBef>
              <a:buClr>
                <a:srgbClr val="E38526"/>
              </a:buClr>
              <a:buSzPct val="130000"/>
              <a:buFont typeface="Noto Sans Symbols"/>
              <a:buChar char="✔"/>
            </a:pPr>
            <a:r>
              <a:rPr lang="en-US" sz="1800" dirty="0">
                <a:solidFill>
                  <a:srgbClr val="101D34"/>
                </a:solidFill>
                <a:latin typeface="Calibri"/>
                <a:ea typeface="Calibri"/>
                <a:cs typeface="Calibri"/>
                <a:sym typeface="Calibri"/>
              </a:rPr>
              <a:t>Each district must also </a:t>
            </a:r>
            <a:r>
              <a:rPr lang="en-US" sz="1800" b="1" dirty="0">
                <a:solidFill>
                  <a:srgbClr val="101D34"/>
                </a:solidFill>
                <a:latin typeface="Calibri"/>
                <a:ea typeface="Calibri"/>
                <a:cs typeface="Calibri"/>
                <a:sym typeface="Calibri"/>
              </a:rPr>
              <a:t>identify targets for each metric</a:t>
            </a:r>
            <a:r>
              <a:rPr lang="en-US" sz="1800" dirty="0">
                <a:solidFill>
                  <a:srgbClr val="101D34"/>
                </a:solidFill>
                <a:latin typeface="Calibri"/>
                <a:ea typeface="Calibri"/>
                <a:cs typeface="Calibri"/>
                <a:sym typeface="Calibri"/>
              </a:rPr>
              <a:t>. Targets will be added to plans in fall 2020. If you choose a DESE metric, we will notify you of the targets.  Districts choosing their own metrics will be required to update their plans with targets in the fall. For more information, see pages 13-14.</a:t>
            </a:r>
            <a:endParaRPr sz="1800" dirty="0"/>
          </a:p>
        </p:txBody>
      </p:sp>
      <p:sp>
        <p:nvSpPr>
          <p:cNvPr id="188" name="Google Shape;188;p3" descr="Commitment #4 – Engaging All Families&#10;"/>
          <p:cNvSpPr txBox="1"/>
          <p:nvPr/>
        </p:nvSpPr>
        <p:spPr>
          <a:xfrm>
            <a:off x="567743" y="3641709"/>
            <a:ext cx="11370900" cy="679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0"/>
              </a:spcAft>
              <a:buClr>
                <a:srgbClr val="E38526"/>
              </a:buClr>
              <a:buSzPts val="3200"/>
              <a:buFont typeface="Arial"/>
              <a:buNone/>
            </a:pPr>
            <a:r>
              <a:rPr lang="en-US" sz="2400" b="1" i="0" u="none" strike="noStrike" cap="none" dirty="0">
                <a:solidFill>
                  <a:schemeClr val="accent2"/>
                </a:solidFill>
                <a:latin typeface="Calibri"/>
                <a:ea typeface="Calibri"/>
                <a:cs typeface="Calibri"/>
                <a:sym typeface="Calibri"/>
              </a:rPr>
              <a:t>Commitment #4 – Engaging All Families</a:t>
            </a:r>
            <a:endParaRPr dirty="0"/>
          </a:p>
        </p:txBody>
      </p:sp>
      <p:sp>
        <p:nvSpPr>
          <p:cNvPr id="189" name="Google Shape;189;p3" descr="Describe your district’s ongoing plan for engaging families, including targeted strategies for families of low-income students, English learners, and students with disabilities. See page 15 for suggestions.&#10;Explain how your district will measure increases in family engagement based on these efforts.&#10;"/>
          <p:cNvSpPr txBox="1"/>
          <p:nvPr/>
        </p:nvSpPr>
        <p:spPr>
          <a:xfrm>
            <a:off x="567743" y="4190999"/>
            <a:ext cx="11370900" cy="2579189"/>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1000"/>
              </a:spcBef>
              <a:spcAft>
                <a:spcPts val="0"/>
              </a:spcAft>
              <a:buClr>
                <a:srgbClr val="E38526"/>
              </a:buClr>
              <a:buSzPct val="130000"/>
              <a:buFont typeface="Noto Sans Symbols"/>
              <a:buChar char="✔"/>
            </a:pPr>
            <a:r>
              <a:rPr lang="en-US" sz="1800" b="0" i="0" u="none" strike="noStrike" cap="none" dirty="0">
                <a:solidFill>
                  <a:srgbClr val="101D34"/>
                </a:solidFill>
                <a:latin typeface="Calibri"/>
                <a:ea typeface="Calibri"/>
                <a:cs typeface="Calibri"/>
                <a:sym typeface="Calibri"/>
              </a:rPr>
              <a:t>Describe your district’s ongoing plan for engaging families, including targeted strategies for families of low-income students, English learners, and students with disabilities. See page 15 for suggestions.</a:t>
            </a:r>
            <a:endParaRPr sz="1800" dirty="0"/>
          </a:p>
          <a:p>
            <a:pPr marL="285750" marR="0" lvl="0" indent="-285750" algn="l" rtl="0">
              <a:lnSpc>
                <a:spcPct val="100000"/>
              </a:lnSpc>
              <a:spcBef>
                <a:spcPts val="1000"/>
              </a:spcBef>
              <a:spcAft>
                <a:spcPts val="0"/>
              </a:spcAft>
              <a:buClr>
                <a:srgbClr val="E38526"/>
              </a:buClr>
              <a:buSzPct val="130000"/>
              <a:buFont typeface="Noto Sans Symbols"/>
              <a:buChar char="✔"/>
            </a:pPr>
            <a:r>
              <a:rPr lang="en-US" sz="1800" b="0" i="0" u="none" strike="noStrike" cap="none" dirty="0">
                <a:solidFill>
                  <a:srgbClr val="101D34"/>
                </a:solidFill>
                <a:latin typeface="Calibri"/>
                <a:ea typeface="Calibri"/>
                <a:cs typeface="Calibri"/>
                <a:sym typeface="Calibri"/>
              </a:rPr>
              <a:t>Explain how your district will measure increases in family engagement based on these efforts.</a:t>
            </a:r>
            <a:endParaRPr sz="1800" dirty="0"/>
          </a:p>
          <a:p>
            <a:pPr marL="0" marR="0" lvl="0" indent="0" algn="l" rtl="0">
              <a:lnSpc>
                <a:spcPct val="100000"/>
              </a:lnSpc>
              <a:spcBef>
                <a:spcPts val="1000"/>
              </a:spcBef>
              <a:spcAft>
                <a:spcPts val="0"/>
              </a:spcAft>
              <a:buClr>
                <a:srgbClr val="E38526"/>
              </a:buClr>
              <a:buSzPts val="3200"/>
              <a:buFont typeface="Arial"/>
              <a:buNone/>
            </a:pPr>
            <a:endParaRPr sz="1800" b="0" i="0" u="none" strike="noStrike" cap="none" dirty="0">
              <a:solidFill>
                <a:srgbClr val="101D34"/>
              </a:solidFill>
              <a:latin typeface="Calibri"/>
              <a:ea typeface="Calibri"/>
              <a:cs typeface="Calibri"/>
              <a:sym typeface="Calibri"/>
            </a:endParaRPr>
          </a:p>
        </p:txBody>
      </p:sp>
      <p:sp>
        <p:nvSpPr>
          <p:cNvPr id="186" name="Google Shape;184;p3">
            <a:extLst>
              <a:ext uri="{C183D7F6-B498-43B3-948B-1728B52AA6E4}">
                <adec:decorative xmlns:adec="http://schemas.microsoft.com/office/drawing/2017/decorative" val="1"/>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8;p17" descr="Checklist (3 of 3)"/>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sz="3200" dirty="0">
                <a:latin typeface="Calibri"/>
                <a:ea typeface="Calibri"/>
                <a:cs typeface="Calibri"/>
                <a:sym typeface="Calibri"/>
              </a:rPr>
              <a:t>Checklist (3 of 3)</a:t>
            </a:r>
            <a:endParaRPr sz="3200" dirty="0">
              <a:latin typeface="Calibri"/>
              <a:ea typeface="Calibri"/>
              <a:cs typeface="Calibri"/>
              <a:sym typeface="Calibri"/>
            </a:endParaRPr>
          </a:p>
        </p:txBody>
      </p:sp>
      <p:sp>
        <p:nvSpPr>
          <p:cNvPr id="196" name="Google Shape;197;p17" descr="Certifications"/>
          <p:cNvSpPr txBox="1">
            <a:spLocks noGrp="1"/>
          </p:cNvSpPr>
          <p:nvPr>
            <p:ph type="body" idx="1"/>
          </p:nvPr>
        </p:nvSpPr>
        <p:spPr>
          <a:xfrm>
            <a:off x="567743" y="1067843"/>
            <a:ext cx="11370900" cy="679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3200"/>
              <a:buNone/>
            </a:pPr>
            <a:r>
              <a:rPr lang="en-US" sz="2400" b="1" dirty="0">
                <a:solidFill>
                  <a:schemeClr val="accent2"/>
                </a:solidFill>
                <a:latin typeface="Calibri"/>
                <a:ea typeface="Calibri"/>
                <a:cs typeface="Calibri"/>
                <a:sym typeface="Calibri"/>
              </a:rPr>
              <a:t>Certifications</a:t>
            </a:r>
            <a:endParaRPr sz="2400" b="1" dirty="0">
              <a:solidFill>
                <a:schemeClr val="accent2"/>
              </a:solidFill>
              <a:latin typeface="Calibri"/>
              <a:ea typeface="Calibri"/>
              <a:cs typeface="Calibri"/>
              <a:sym typeface="Calibri"/>
            </a:endParaRPr>
          </a:p>
        </p:txBody>
      </p:sp>
      <p:sp>
        <p:nvSpPr>
          <p:cNvPr id="198" name="Google Shape;196;p17" descr="Certify that you engaged stakeholders as specified by the law: “Each plan must be developed by the superintendent in consultation with the school committee and shall consider input and recommendations from parents/guardians and other relevant community stakeholders, including special education and English learner parent advisory councils, school improvement councils and educators in the district.”&#10;Describe your district’s stakeholder engagement process and provide a list of stakeholders that were engaged. See pages 15-16 for suggestions.&#10;School committees should vote on the plan, as it will have budgetary and policy implications. Confirm that school committee voted on the plan and provide the date of the vote and the outcome.&#10;"/>
          <p:cNvSpPr txBox="1"/>
          <p:nvPr/>
        </p:nvSpPr>
        <p:spPr>
          <a:xfrm>
            <a:off x="567743" y="1650999"/>
            <a:ext cx="11370900" cy="2579189"/>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1000"/>
              </a:spcBef>
              <a:spcAft>
                <a:spcPts val="0"/>
              </a:spcAft>
              <a:buClr>
                <a:srgbClr val="E38526"/>
              </a:buClr>
              <a:buSzPct val="130000"/>
              <a:buFont typeface="Noto Sans Symbols"/>
              <a:buChar char="✔"/>
            </a:pPr>
            <a:r>
              <a:rPr lang="en-US" sz="1800" b="0" i="0" u="none" strike="noStrike" cap="none" dirty="0">
                <a:solidFill>
                  <a:srgbClr val="101D34"/>
                </a:solidFill>
                <a:latin typeface="Calibri"/>
                <a:ea typeface="Calibri"/>
                <a:cs typeface="Calibri"/>
                <a:sym typeface="Calibri"/>
              </a:rPr>
              <a:t>Certify that you engaged stakeholders as specified by the law: “Each plan must be developed by the superintendent in consultation with the school committee and shall consider input and recommendations from parents/guardians and other relevant community stakeholders, including special education and English learner parent advisory councils, school improvement councils and educators in the district.”</a:t>
            </a:r>
            <a:endParaRPr sz="1800" dirty="0"/>
          </a:p>
          <a:p>
            <a:pPr marL="285750" marR="0" lvl="0" indent="-285750" algn="l" rtl="0">
              <a:lnSpc>
                <a:spcPct val="100000"/>
              </a:lnSpc>
              <a:spcBef>
                <a:spcPts val="1000"/>
              </a:spcBef>
              <a:spcAft>
                <a:spcPts val="0"/>
              </a:spcAft>
              <a:buClr>
                <a:srgbClr val="E38526"/>
              </a:buClr>
              <a:buSzPct val="130000"/>
              <a:buFont typeface="Noto Sans Symbols"/>
              <a:buChar char="✔"/>
            </a:pPr>
            <a:r>
              <a:rPr lang="en-US" sz="1800" b="0" i="0" u="none" strike="noStrike" cap="none" dirty="0">
                <a:solidFill>
                  <a:srgbClr val="101D34"/>
                </a:solidFill>
                <a:latin typeface="Calibri"/>
                <a:ea typeface="Calibri"/>
                <a:cs typeface="Calibri"/>
                <a:sym typeface="Calibri"/>
              </a:rPr>
              <a:t>Describe your district’s stakeholder engagement process and provide a list of stakeholders that were engaged. See pages 15-16 for suggestions.</a:t>
            </a:r>
            <a:endParaRPr sz="1800" dirty="0"/>
          </a:p>
          <a:p>
            <a:pPr marL="285750" marR="0" lvl="0" indent="-285750" algn="l" rtl="0">
              <a:lnSpc>
                <a:spcPct val="100000"/>
              </a:lnSpc>
              <a:spcBef>
                <a:spcPts val="1000"/>
              </a:spcBef>
              <a:spcAft>
                <a:spcPts val="0"/>
              </a:spcAft>
              <a:buClr>
                <a:srgbClr val="E38526"/>
              </a:buClr>
              <a:buSzPct val="130000"/>
              <a:buFont typeface="Noto Sans Symbols"/>
              <a:buChar char="✔"/>
            </a:pPr>
            <a:r>
              <a:rPr lang="en-US" sz="1800" b="0" i="0" u="none" strike="noStrike" cap="none" dirty="0">
                <a:solidFill>
                  <a:srgbClr val="101D34"/>
                </a:solidFill>
                <a:latin typeface="Calibri"/>
                <a:ea typeface="Calibri"/>
                <a:cs typeface="Calibri"/>
                <a:sym typeface="Calibri"/>
              </a:rPr>
              <a:t>School committees should vote on the plan, as it will have budgetary and policy implications. Confirm that school committee voted on the plan and provide the date of the vote and the outcome.</a:t>
            </a:r>
            <a:endParaRPr dirty="0"/>
          </a:p>
        </p:txBody>
      </p:sp>
      <p:sp>
        <p:nvSpPr>
          <p:cNvPr id="197" name="Google Shape;195;p17">
            <a:extLst>
              <a:ext uri="{C183D7F6-B498-43B3-948B-1728B52AA6E4}">
                <adec:decorative xmlns:adec="http://schemas.microsoft.com/office/drawing/2017/decorative" val="1"/>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 name="Title 1">
            <a:extLst>
              <a:ext uri="{FF2B5EF4-FFF2-40B4-BE49-F238E27FC236}">
                <a16:creationId xmlns:a16="http://schemas.microsoft.com/office/drawing/2014/main" id="{0E895389-F2C1-4853-B2ED-A6A5F352B2C7}"/>
              </a:ext>
            </a:extLst>
          </p:cNvPr>
          <p:cNvSpPr>
            <a:spLocks noGrp="1"/>
          </p:cNvSpPr>
          <p:nvPr>
            <p:ph type="title" idx="4294967295"/>
          </p:nvPr>
        </p:nvSpPr>
        <p:spPr/>
        <p:txBody>
          <a:bodyPr/>
          <a:lstStyle/>
          <a:p>
            <a:r>
              <a:rPr lang="en-US" dirty="0"/>
              <a:t>Questions ?</a:t>
            </a:r>
          </a:p>
        </p:txBody>
      </p:sp>
      <p:sp>
        <p:nvSpPr>
          <p:cNvPr id="204" name="Google Shape;204;g6e9bb373d6_1_15"/>
          <p:cNvSpPr txBox="1"/>
          <p:nvPr/>
        </p:nvSpPr>
        <p:spPr>
          <a:xfrm>
            <a:off x="3597950" y="2114775"/>
            <a:ext cx="7757400" cy="218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b="1" dirty="0">
                <a:solidFill>
                  <a:srgbClr val="E38526"/>
                </a:solidFill>
                <a:latin typeface="Quattrocento Sans"/>
                <a:ea typeface="Quattrocento Sans"/>
                <a:cs typeface="Quattrocento Sans"/>
                <a:sym typeface="Quattrocento Sans"/>
              </a:rPr>
              <a:t>Questions </a:t>
            </a:r>
            <a:endParaRPr sz="3600" b="1" dirty="0">
              <a:solidFill>
                <a:srgbClr val="E38526"/>
              </a:solidFill>
              <a:latin typeface="Quattrocento Sans"/>
              <a:ea typeface="Quattrocento Sans"/>
              <a:cs typeface="Quattrocento Sans"/>
              <a:sym typeface="Quattrocento Sans"/>
            </a:endParaRPr>
          </a:p>
          <a:p>
            <a:pPr marL="0" lvl="0" indent="0" algn="ctr" rtl="0">
              <a:spcBef>
                <a:spcPts val="0"/>
              </a:spcBef>
              <a:spcAft>
                <a:spcPts val="0"/>
              </a:spcAft>
              <a:buNone/>
            </a:pPr>
            <a:endParaRPr sz="3600" b="1" dirty="0">
              <a:solidFill>
                <a:srgbClr val="E38526"/>
              </a:solidFill>
              <a:latin typeface="Quattrocento Sans"/>
              <a:ea typeface="Quattrocento Sans"/>
              <a:cs typeface="Quattrocento Sans"/>
              <a:sym typeface="Quattrocento Sans"/>
            </a:endParaRPr>
          </a:p>
          <a:p>
            <a:pPr marL="0" lvl="0" indent="0" algn="ctr" rtl="0">
              <a:spcBef>
                <a:spcPts val="0"/>
              </a:spcBef>
              <a:spcAft>
                <a:spcPts val="0"/>
              </a:spcAft>
              <a:buNone/>
            </a:pPr>
            <a:r>
              <a:rPr lang="en-US" sz="3600" b="1" dirty="0">
                <a:solidFill>
                  <a:srgbClr val="E38526"/>
                </a:solidFill>
                <a:latin typeface="Quattrocento Sans"/>
                <a:ea typeface="Quattrocento Sans"/>
                <a:cs typeface="Quattrocento Sans"/>
                <a:sym typeface="Quattrocento Sans"/>
              </a:rPr>
              <a:t> </a:t>
            </a:r>
            <a:endParaRPr sz="3600" b="1" dirty="0">
              <a:solidFill>
                <a:srgbClr val="E38526"/>
              </a:solidFill>
              <a:latin typeface="Quattrocento Sans"/>
              <a:ea typeface="Quattrocento Sans"/>
              <a:cs typeface="Quattrocento Sans"/>
              <a:sym typeface="Quattrocento Sans"/>
            </a:endParaRPr>
          </a:p>
          <a:p>
            <a:pPr marL="0" lvl="0" indent="0" algn="l" rtl="0">
              <a:spcBef>
                <a:spcPts val="0"/>
              </a:spcBef>
              <a:spcAft>
                <a:spcPts val="0"/>
              </a:spcAft>
              <a:buNone/>
            </a:pPr>
            <a:endParaRPr sz="3600" b="1" dirty="0">
              <a:solidFill>
                <a:srgbClr val="E38526"/>
              </a:solidFill>
              <a:latin typeface="Quattrocento Sans"/>
              <a:ea typeface="Quattrocento Sans"/>
              <a:cs typeface="Quattrocento Sans"/>
              <a:sym typeface="Quattrocento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6e8ef2e9a8_2_210"/>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a:latin typeface="Calibri"/>
                <a:ea typeface="Calibri"/>
                <a:cs typeface="Calibri"/>
                <a:sym typeface="Calibri"/>
              </a:rPr>
              <a:t>How To Get Started</a:t>
            </a:r>
            <a:endParaRPr>
              <a:latin typeface="Calibri"/>
              <a:ea typeface="Calibri"/>
              <a:cs typeface="Calibri"/>
              <a:sym typeface="Calibri"/>
            </a:endParaRPr>
          </a:p>
        </p:txBody>
      </p:sp>
      <p:sp>
        <p:nvSpPr>
          <p:cNvPr id="211" name="Google Shape;211;g6e8ef2e9a8_2_2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
        <p:nvSpPr>
          <p:cNvPr id="212" name="Google Shape;212;g6e8ef2e9a8_2_210"/>
          <p:cNvSpPr txBox="1">
            <a:spLocks noGrp="1"/>
          </p:cNvSpPr>
          <p:nvPr>
            <p:ph type="body" idx="1"/>
          </p:nvPr>
        </p:nvSpPr>
        <p:spPr>
          <a:xfrm>
            <a:off x="567743" y="1230403"/>
            <a:ext cx="11370900" cy="5049600"/>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0"/>
              </a:spcBef>
              <a:spcAft>
                <a:spcPts val="0"/>
              </a:spcAft>
              <a:buSzPts val="2400"/>
              <a:buNone/>
            </a:pPr>
            <a:r>
              <a:rPr lang="en-US" sz="2400" b="1" dirty="0">
                <a:solidFill>
                  <a:schemeClr val="accent2"/>
                </a:solidFill>
                <a:latin typeface="Calibri"/>
                <a:ea typeface="Calibri"/>
                <a:cs typeface="Calibri"/>
                <a:sym typeface="Calibri"/>
              </a:rPr>
              <a:t>Next Steps</a:t>
            </a:r>
            <a:r>
              <a:rPr lang="en-US" sz="1800" b="1" dirty="0">
                <a:solidFill>
                  <a:schemeClr val="accent2"/>
                </a:solidFill>
                <a:latin typeface="Calibri"/>
                <a:ea typeface="Calibri"/>
                <a:cs typeface="Calibri"/>
                <a:sym typeface="Calibri"/>
              </a:rPr>
              <a:t> </a:t>
            </a:r>
            <a:endParaRPr sz="1800" b="1" dirty="0">
              <a:solidFill>
                <a:schemeClr val="accent2"/>
              </a:solidFill>
              <a:latin typeface="Calibri"/>
              <a:ea typeface="Calibri"/>
              <a:cs typeface="Calibri"/>
              <a:sym typeface="Calibri"/>
            </a:endParaRPr>
          </a:p>
          <a:p>
            <a:pPr marL="819150" lvl="1" indent="-285750">
              <a:spcBef>
                <a:spcPts val="0"/>
              </a:spcBef>
              <a:buSzPts val="2400"/>
              <a:buFont typeface="Arial"/>
              <a:buChar char="•"/>
            </a:pPr>
            <a:r>
              <a:rPr lang="en-US" sz="1800" dirty="0">
                <a:latin typeface="Calibri"/>
                <a:ea typeface="Calibri"/>
                <a:cs typeface="Calibri"/>
                <a:sym typeface="Calibri"/>
              </a:rPr>
              <a:t>Plan for and organize stakeholder engagement.</a:t>
            </a:r>
            <a:endParaRPr dirty="0"/>
          </a:p>
          <a:p>
            <a:pPr marL="819150" lvl="1" indent="-285750">
              <a:spcBef>
                <a:spcPts val="0"/>
              </a:spcBef>
              <a:buSzPts val="2400"/>
              <a:buFont typeface="Arial"/>
              <a:buChar char="•"/>
            </a:pPr>
            <a:r>
              <a:rPr lang="en-US" sz="1800" dirty="0">
                <a:latin typeface="Calibri"/>
                <a:ea typeface="Calibri"/>
                <a:cs typeface="Calibri"/>
                <a:sym typeface="Calibri"/>
              </a:rPr>
              <a:t>Use the provided template to start drafting responses (the online form will be available in mid-March).</a:t>
            </a:r>
            <a:endParaRPr sz="1800" dirty="0">
              <a:latin typeface="Calibri"/>
              <a:ea typeface="Calibri"/>
              <a:cs typeface="Calibri"/>
              <a:sym typeface="Calibri"/>
            </a:endParaRPr>
          </a:p>
          <a:p>
            <a:pPr marL="819150" lvl="1" indent="-285750">
              <a:spcBef>
                <a:spcPts val="0"/>
              </a:spcBef>
              <a:buSzPts val="2400"/>
              <a:buFont typeface="Arial"/>
              <a:buChar char="•"/>
            </a:pPr>
            <a:r>
              <a:rPr lang="en-US" sz="1800" dirty="0">
                <a:latin typeface="Calibri"/>
                <a:ea typeface="Calibri"/>
                <a:cs typeface="Calibri"/>
                <a:sym typeface="Calibri"/>
              </a:rPr>
              <a:t>If you have a question about whether a program you are considering meets requirements, please email </a:t>
            </a:r>
            <a:r>
              <a:rPr lang="en-US" sz="1800" dirty="0">
                <a:latin typeface="Calibri"/>
                <a:ea typeface="Calibri"/>
                <a:cs typeface="Calibri"/>
                <a:sym typeface="Calibri"/>
                <a:hlinkClick r:id="rId3"/>
              </a:rPr>
              <a:t>SOAplans@doemass.edu</a:t>
            </a:r>
            <a:r>
              <a:rPr lang="en-US" sz="1800" dirty="0">
                <a:latin typeface="Calibri"/>
                <a:ea typeface="Calibri"/>
                <a:cs typeface="Calibri"/>
                <a:sym typeface="Calibri"/>
              </a:rPr>
              <a:t>. </a:t>
            </a:r>
            <a:endParaRPr sz="1800" dirty="0">
              <a:latin typeface="Calibri"/>
              <a:ea typeface="Calibri"/>
              <a:cs typeface="Calibri"/>
              <a:sym typeface="Calibri"/>
            </a:endParaRPr>
          </a:p>
          <a:p>
            <a:pPr marL="76200" lvl="0" indent="0" algn="l" rtl="0">
              <a:lnSpc>
                <a:spcPct val="100000"/>
              </a:lnSpc>
              <a:spcBef>
                <a:spcPts val="0"/>
              </a:spcBef>
              <a:spcAft>
                <a:spcPts val="0"/>
              </a:spcAft>
              <a:buSzPts val="2400"/>
              <a:buNone/>
            </a:pPr>
            <a:endParaRPr sz="2200" dirty="0">
              <a:latin typeface="Calibri"/>
              <a:ea typeface="Calibri"/>
              <a:cs typeface="Calibri"/>
              <a:sym typeface="Calibri"/>
            </a:endParaRPr>
          </a:p>
          <a:p>
            <a:pPr marL="76200" lvl="0" indent="0" algn="l" rtl="0">
              <a:lnSpc>
                <a:spcPct val="100000"/>
              </a:lnSpc>
              <a:spcBef>
                <a:spcPts val="0"/>
              </a:spcBef>
              <a:spcAft>
                <a:spcPts val="0"/>
              </a:spcAft>
              <a:buSzPts val="2400"/>
              <a:buNone/>
            </a:pPr>
            <a:r>
              <a:rPr lang="en-US" sz="2400" b="1" dirty="0">
                <a:solidFill>
                  <a:schemeClr val="accent2"/>
                </a:solidFill>
                <a:latin typeface="Calibri"/>
                <a:ea typeface="Calibri"/>
                <a:cs typeface="Calibri"/>
                <a:sym typeface="Calibri"/>
              </a:rPr>
              <a:t>Support</a:t>
            </a:r>
            <a:r>
              <a:rPr lang="en-US" sz="1800" dirty="0">
                <a:latin typeface="Calibri"/>
                <a:ea typeface="Calibri"/>
                <a:cs typeface="Calibri"/>
                <a:sym typeface="Calibri"/>
              </a:rPr>
              <a:t> </a:t>
            </a:r>
            <a:endParaRPr dirty="0"/>
          </a:p>
          <a:p>
            <a:pPr marL="819150" lvl="1" indent="-285750">
              <a:spcBef>
                <a:spcPts val="0"/>
              </a:spcBef>
              <a:buSzPts val="2400"/>
              <a:buFont typeface="Arial"/>
              <a:buChar char="•"/>
            </a:pPr>
            <a:r>
              <a:rPr lang="en-US" sz="1800" dirty="0">
                <a:latin typeface="Calibri"/>
                <a:ea typeface="Calibri"/>
                <a:cs typeface="Calibri"/>
                <a:sym typeface="Calibri"/>
              </a:rPr>
              <a:t>A full list of district funding to be distributed by February 10.</a:t>
            </a:r>
          </a:p>
          <a:p>
            <a:pPr marL="819150" lvl="1" indent="-285750">
              <a:spcBef>
                <a:spcPts val="0"/>
              </a:spcBef>
              <a:buSzPts val="2400"/>
              <a:buFont typeface="Arial"/>
              <a:buChar char="•"/>
            </a:pPr>
            <a:r>
              <a:rPr lang="en-US" sz="1800" dirty="0">
                <a:latin typeface="Calibri"/>
                <a:ea typeface="Calibri"/>
                <a:cs typeface="Calibri"/>
                <a:sym typeface="Calibri"/>
              </a:rPr>
              <a:t>Detailed summaries for each of the 17 programs will be provided soon. Each summary will list a DESE contact person who can provide additional information.</a:t>
            </a:r>
            <a:endParaRPr dirty="0"/>
          </a:p>
          <a:p>
            <a:pPr marL="819150" lvl="1" indent="-285750">
              <a:spcBef>
                <a:spcPts val="0"/>
              </a:spcBef>
              <a:buSzPts val="2400"/>
              <a:buFont typeface="Arial"/>
              <a:buChar char="•"/>
            </a:pPr>
            <a:r>
              <a:rPr lang="en-US" sz="1800" dirty="0">
                <a:latin typeface="Calibri"/>
                <a:ea typeface="Calibri"/>
                <a:cs typeface="Calibri"/>
                <a:sym typeface="Calibri"/>
              </a:rPr>
              <a:t>An FAQ will be distributed and posted online.</a:t>
            </a:r>
            <a:endParaRPr sz="1800" dirty="0">
              <a:latin typeface="Calibri"/>
              <a:ea typeface="Calibri"/>
              <a:cs typeface="Calibri"/>
              <a:sym typeface="Calibri"/>
            </a:endParaRPr>
          </a:p>
          <a:p>
            <a:pPr marL="819150" lvl="1" indent="-285750">
              <a:spcBef>
                <a:spcPts val="0"/>
              </a:spcBef>
              <a:buSzPts val="2400"/>
              <a:buFont typeface="Arial"/>
              <a:buChar char="•"/>
            </a:pPr>
            <a:r>
              <a:rPr lang="en-US" sz="1800" dirty="0">
                <a:latin typeface="Calibri"/>
                <a:ea typeface="Calibri"/>
                <a:cs typeface="Calibri"/>
                <a:sym typeface="Calibri"/>
              </a:rPr>
              <a:t>Other questions? Reach out to </a:t>
            </a:r>
            <a:r>
              <a:rPr lang="en-US" sz="1800" u="sng" dirty="0">
                <a:solidFill>
                  <a:schemeClr val="hlink"/>
                </a:solidFill>
                <a:latin typeface="Calibri"/>
                <a:ea typeface="Calibri"/>
                <a:cs typeface="Calibri"/>
                <a:sym typeface="Calibri"/>
                <a:hlinkClick r:id="rId4"/>
              </a:rPr>
              <a:t>SOAplans@doe.mass.edu</a:t>
            </a:r>
            <a:endParaRPr sz="1800" dirty="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4330C-A1B2-408F-B760-A53D7639206D}"/>
              </a:ext>
            </a:extLst>
          </p:cNvPr>
          <p:cNvSpPr>
            <a:spLocks noGrp="1"/>
          </p:cNvSpPr>
          <p:nvPr>
            <p:ph type="title" idx="4294967295"/>
          </p:nvPr>
        </p:nvSpPr>
        <p:spPr/>
        <p:txBody>
          <a:bodyPr/>
          <a:lstStyle/>
          <a:p>
            <a:r>
              <a:rPr lang="en-US" dirty="0"/>
              <a:t>Thank you.</a:t>
            </a:r>
          </a:p>
        </p:txBody>
      </p:sp>
      <p:sp>
        <p:nvSpPr>
          <p:cNvPr id="5" name="199" descr="Thank you">
            <a:extLst>
              <a:ext uri="{FF2B5EF4-FFF2-40B4-BE49-F238E27FC236}">
                <a16:creationId xmlns:a16="http://schemas.microsoft.com/office/drawing/2014/main" id="{CAFC36B0-4AD1-44AB-96C1-76527DDE7F8C}"/>
              </a:ext>
            </a:extLst>
          </p:cNvPr>
          <p:cNvSpPr txBox="1"/>
          <p:nvPr/>
        </p:nvSpPr>
        <p:spPr>
          <a:xfrm>
            <a:off x="0" y="963497"/>
            <a:ext cx="12191999" cy="1862048"/>
          </a:xfrm>
          <a:prstGeom prst="rect">
            <a:avLst/>
          </a:prstGeom>
          <a:noFill/>
        </p:spPr>
        <p:txBody>
          <a:bodyPr wrap="square" rtlCol="0">
            <a:spAutoFit/>
          </a:bodyPr>
          <a:lstStyle/>
          <a:p>
            <a:pPr algn="ctr"/>
            <a:r>
              <a:rPr lang="en-US" altLang="zh-CN" sz="11500" dirty="0">
                <a:solidFill>
                  <a:schemeClr val="bg1"/>
                </a:solidFill>
                <a:latin typeface="Segoe SemiBold" panose="020B0703040204020203" pitchFamily="34" charset="0"/>
                <a:ea typeface="Segoe UI Black" panose="020B0A02040204020203" pitchFamily="34" charset="0"/>
                <a:cs typeface="Segoe SemiBold" panose="020B0703040204020203" pitchFamily="34" charset="0"/>
              </a:rPr>
              <a:t>Thank You</a:t>
            </a:r>
            <a:endParaRPr lang="zh-CN" altLang="en-US" sz="11500" dirty="0">
              <a:solidFill>
                <a:schemeClr val="bg1"/>
              </a:solidFill>
              <a:latin typeface="Segoe SemiBold" panose="020B0703040204020203" pitchFamily="34" charset="0"/>
              <a:cs typeface="Segoe SemiBold" panose="020B0703040204020203" pitchFamily="34" charset="0"/>
            </a:endParaRPr>
          </a:p>
        </p:txBody>
      </p:sp>
      <p:pic>
        <p:nvPicPr>
          <p:cNvPr id="13" name="200" descr="website icon">
            <a:extLst>
              <a:ext uri="{FF2B5EF4-FFF2-40B4-BE49-F238E27FC236}">
                <a16:creationId xmlns:a16="http://schemas.microsoft.com/office/drawing/2014/main" id="{130DF23C-95E6-48AF-A183-DB17A7C7D4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5847" t="18945" r="20669" b="17724"/>
          <a:stretch/>
        </p:blipFill>
        <p:spPr>
          <a:xfrm>
            <a:off x="1953995" y="4355244"/>
            <a:ext cx="439476" cy="520388"/>
          </a:xfrm>
          <a:prstGeom prst="rect">
            <a:avLst/>
          </a:prstGeom>
        </p:spPr>
      </p:pic>
      <p:sp>
        <p:nvSpPr>
          <p:cNvPr id="14" name="201" descr="http://www.doe.mass.edu/commissioner/spec-advisories/soa.html&#10;">
            <a:extLst>
              <a:ext uri="{FF2B5EF4-FFF2-40B4-BE49-F238E27FC236}">
                <a16:creationId xmlns:a16="http://schemas.microsoft.com/office/drawing/2014/main" id="{A2246D95-2355-47E1-9E27-1351EA05075A}"/>
              </a:ext>
            </a:extLst>
          </p:cNvPr>
          <p:cNvSpPr txBox="1"/>
          <p:nvPr/>
        </p:nvSpPr>
        <p:spPr>
          <a:xfrm>
            <a:off x="2393471" y="4415383"/>
            <a:ext cx="8829693" cy="400110"/>
          </a:xfrm>
          <a:prstGeom prst="rect">
            <a:avLst/>
          </a:prstGeom>
          <a:noFill/>
        </p:spPr>
        <p:txBody>
          <a:bodyPr wrap="square" rtlCol="0">
            <a:spAutoFit/>
          </a:bodyPr>
          <a:lstStyle/>
          <a:p>
            <a:r>
              <a:rPr lang="en-US" altLang="zh-CN" sz="2000" dirty="0">
                <a:solidFill>
                  <a:schemeClr val="bg1"/>
                </a:solidFill>
                <a:latin typeface="Segoe SemiBold" panose="020B0703040204020203" pitchFamily="34" charset="0"/>
                <a:cs typeface="Segoe SemiBold" panose="020B0703040204020203" pitchFamily="34" charset="0"/>
              </a:rPr>
              <a:t>http://www.doe.mass.edu/commissioner/spec-advisories/soa.html</a:t>
            </a:r>
            <a:endParaRPr lang="zh-CN" altLang="en-US" sz="2000" dirty="0">
              <a:solidFill>
                <a:schemeClr val="bg1"/>
              </a:solidFill>
              <a:latin typeface="Segoe SemiBold" panose="020B0703040204020203" pitchFamily="34" charset="0"/>
              <a:cs typeface="Segoe SemiBold" panose="020B0703040204020203" pitchFamily="34" charset="0"/>
            </a:endParaRPr>
          </a:p>
        </p:txBody>
      </p:sp>
    </p:spTree>
    <p:extLst>
      <p:ext uri="{BB962C8B-B14F-4D97-AF65-F5344CB8AC3E}">
        <p14:creationId xmlns:p14="http://schemas.microsoft.com/office/powerpoint/2010/main" val="2289681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6e9bb373d6_1_20"/>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latin typeface="Calibri"/>
                <a:ea typeface="Calibri"/>
                <a:cs typeface="Calibri"/>
                <a:sym typeface="Calibri"/>
              </a:rPr>
              <a:t>Introductions </a:t>
            </a:r>
            <a:endParaRPr dirty="0">
              <a:latin typeface="Calibri"/>
              <a:ea typeface="Calibri"/>
              <a:cs typeface="Calibri"/>
              <a:sym typeface="Calibri"/>
            </a:endParaRPr>
          </a:p>
        </p:txBody>
      </p:sp>
      <p:sp>
        <p:nvSpPr>
          <p:cNvPr id="113" name="Google Shape;113;g6e9bb373d6_1_20"/>
          <p:cNvSpPr txBox="1">
            <a:spLocks noGrp="1"/>
          </p:cNvSpPr>
          <p:nvPr>
            <p:ph type="body" idx="1"/>
          </p:nvPr>
        </p:nvSpPr>
        <p:spPr>
          <a:xfrm>
            <a:off x="567743" y="1230403"/>
            <a:ext cx="11370900" cy="5049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400">
                <a:latin typeface="Calibri"/>
                <a:ea typeface="Calibri"/>
                <a:cs typeface="Calibri"/>
                <a:sym typeface="Calibri"/>
              </a:rPr>
              <a:t>Commissioner Jeffrey C. Riley</a:t>
            </a:r>
            <a:endParaRPr sz="2400">
              <a:latin typeface="Calibri"/>
              <a:ea typeface="Calibri"/>
              <a:cs typeface="Calibri"/>
              <a:sym typeface="Calibri"/>
            </a:endParaRPr>
          </a:p>
          <a:p>
            <a:pPr marL="0" lvl="0" indent="0" algn="l" rtl="0">
              <a:spcBef>
                <a:spcPts val="1000"/>
              </a:spcBef>
              <a:spcAft>
                <a:spcPts val="0"/>
              </a:spcAft>
              <a:buNone/>
            </a:pPr>
            <a:endParaRPr sz="2400">
              <a:latin typeface="Calibri"/>
              <a:ea typeface="Calibri"/>
              <a:cs typeface="Calibri"/>
              <a:sym typeface="Calibri"/>
            </a:endParaRPr>
          </a:p>
          <a:p>
            <a:pPr marL="0" lvl="0" indent="0" algn="l" rtl="0">
              <a:spcBef>
                <a:spcPts val="1000"/>
              </a:spcBef>
              <a:spcAft>
                <a:spcPts val="0"/>
              </a:spcAft>
              <a:buNone/>
            </a:pPr>
            <a:r>
              <a:rPr lang="en-US" sz="2400">
                <a:latin typeface="Calibri"/>
                <a:ea typeface="Calibri"/>
                <a:cs typeface="Calibri"/>
                <a:sym typeface="Calibri"/>
              </a:rPr>
              <a:t>Senior Associate Commissioner Russell Johnston</a:t>
            </a:r>
            <a:endParaRPr sz="2400">
              <a:latin typeface="Calibri"/>
              <a:ea typeface="Calibri"/>
              <a:cs typeface="Calibri"/>
              <a:sym typeface="Calibri"/>
            </a:endParaRPr>
          </a:p>
          <a:p>
            <a:pPr marL="0" lvl="0" indent="0" algn="l" rtl="0">
              <a:spcBef>
                <a:spcPts val="1000"/>
              </a:spcBef>
              <a:spcAft>
                <a:spcPts val="0"/>
              </a:spcAft>
              <a:buNone/>
            </a:pPr>
            <a:endParaRPr sz="2400">
              <a:latin typeface="Calibri"/>
              <a:ea typeface="Calibri"/>
              <a:cs typeface="Calibri"/>
              <a:sym typeface="Calibri"/>
            </a:endParaRPr>
          </a:p>
          <a:p>
            <a:pPr marL="0" lvl="0" indent="0" algn="l" rtl="0">
              <a:spcBef>
                <a:spcPts val="1000"/>
              </a:spcBef>
              <a:spcAft>
                <a:spcPts val="0"/>
              </a:spcAft>
              <a:buNone/>
            </a:pPr>
            <a:r>
              <a:rPr lang="en-US" sz="2400">
                <a:latin typeface="Calibri"/>
                <a:ea typeface="Calibri"/>
                <a:cs typeface="Calibri"/>
                <a:sym typeface="Calibri"/>
              </a:rPr>
              <a:t>Associate Commissioner Daniel Anderson</a:t>
            </a:r>
            <a:endParaRPr sz="2400">
              <a:latin typeface="Calibri"/>
              <a:ea typeface="Calibri"/>
              <a:cs typeface="Calibri"/>
              <a:sym typeface="Calibri"/>
            </a:endParaRPr>
          </a:p>
        </p:txBody>
      </p:sp>
      <p:sp>
        <p:nvSpPr>
          <p:cNvPr id="114" name="Google Shape;114;g6e9bb373d6_1_2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descr="Welcome&#10;"/>
          <p:cNvSpPr txBox="1">
            <a:spLocks noGrp="1"/>
          </p:cNvSpPr>
          <p:nvPr>
            <p:ph type="title"/>
          </p:nvPr>
        </p:nvSpPr>
        <p:spPr>
          <a:xfrm>
            <a:off x="567743" y="288925"/>
            <a:ext cx="11433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Calibri"/>
              <a:buNone/>
            </a:pPr>
            <a:r>
              <a:rPr lang="en-US" sz="3200">
                <a:latin typeface="Calibri"/>
                <a:ea typeface="Calibri"/>
                <a:cs typeface="Calibri"/>
                <a:sym typeface="Calibri"/>
              </a:rPr>
              <a:t>Welcome!</a:t>
            </a:r>
            <a:endParaRPr/>
          </a:p>
        </p:txBody>
      </p:sp>
      <p:sp>
        <p:nvSpPr>
          <p:cNvPr id="104" name="Google Shape;103;p2" descr="Agenda"/>
          <p:cNvSpPr txBox="1">
            <a:spLocks noGrp="1"/>
          </p:cNvSpPr>
          <p:nvPr>
            <p:ph type="body" idx="2"/>
          </p:nvPr>
        </p:nvSpPr>
        <p:spPr>
          <a:xfrm>
            <a:off x="435429" y="1336505"/>
            <a:ext cx="5452200" cy="776700"/>
          </a:xfrm>
          <a:prstGeom prst="rect">
            <a:avLst/>
          </a:prstGeom>
          <a:solidFill>
            <a:srgbClr val="E38526"/>
          </a:solid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2800"/>
              <a:buNone/>
            </a:pPr>
            <a:r>
              <a:rPr lang="en-US">
                <a:solidFill>
                  <a:srgbClr val="000000"/>
                </a:solidFill>
                <a:latin typeface="Calibri"/>
                <a:ea typeface="Calibri"/>
                <a:cs typeface="Calibri"/>
                <a:sym typeface="Calibri"/>
              </a:rPr>
              <a:t>Agenda</a:t>
            </a:r>
            <a:endParaRPr>
              <a:solidFill>
                <a:srgbClr val="000000"/>
              </a:solidFill>
              <a:latin typeface="Calibri"/>
              <a:ea typeface="Calibri"/>
              <a:cs typeface="Calibri"/>
              <a:sym typeface="Calibri"/>
            </a:endParaRPr>
          </a:p>
        </p:txBody>
      </p:sp>
      <p:sp>
        <p:nvSpPr>
          <p:cNvPr id="103" name="Google Shape;104;p2" descr="Commissioner’s Remarks&#10;Student Opportunity Commitments&#10;Suggestions for Successful Planning&#10;Evidence-Based Programs &#10;Commitments Checklist&#10;Next Steps: how to get started&#10;Q&amp;A &#10;"/>
          <p:cNvSpPr txBox="1">
            <a:spLocks noGrp="1"/>
          </p:cNvSpPr>
          <p:nvPr>
            <p:ph type="body" idx="1"/>
          </p:nvPr>
        </p:nvSpPr>
        <p:spPr>
          <a:xfrm>
            <a:off x="435429" y="2189408"/>
            <a:ext cx="5452200" cy="37992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Char char="•"/>
            </a:pPr>
            <a:r>
              <a:rPr lang="en-US" sz="2400" dirty="0">
                <a:latin typeface="Calibri"/>
                <a:ea typeface="Calibri"/>
                <a:cs typeface="Calibri"/>
                <a:sym typeface="Calibri"/>
              </a:rPr>
              <a:t>Commissioner’s Remarks</a:t>
            </a:r>
            <a:endParaRPr sz="2400" dirty="0">
              <a:latin typeface="Calibri"/>
              <a:ea typeface="Calibri"/>
              <a:cs typeface="Calibri"/>
              <a:sym typeface="Calibri"/>
            </a:endParaRPr>
          </a:p>
          <a:p>
            <a:pPr marL="457200" lvl="0" indent="-381000" algn="l" rtl="0">
              <a:lnSpc>
                <a:spcPct val="100000"/>
              </a:lnSpc>
              <a:spcBef>
                <a:spcPts val="0"/>
              </a:spcBef>
              <a:spcAft>
                <a:spcPts val="0"/>
              </a:spcAft>
              <a:buSzPts val="2400"/>
              <a:buChar char="•"/>
            </a:pPr>
            <a:r>
              <a:rPr lang="en-US" sz="2400" dirty="0">
                <a:latin typeface="Calibri"/>
                <a:ea typeface="Calibri"/>
                <a:cs typeface="Calibri"/>
                <a:sym typeface="Calibri"/>
              </a:rPr>
              <a:t>Student Opportunity Commitments</a:t>
            </a:r>
            <a:endParaRPr sz="2400" dirty="0">
              <a:latin typeface="Calibri"/>
              <a:ea typeface="Calibri"/>
              <a:cs typeface="Calibri"/>
              <a:sym typeface="Calibri"/>
            </a:endParaRPr>
          </a:p>
          <a:p>
            <a:pPr marL="457200" lvl="0" indent="-381000" algn="l" rtl="0">
              <a:lnSpc>
                <a:spcPct val="100000"/>
              </a:lnSpc>
              <a:spcBef>
                <a:spcPts val="0"/>
              </a:spcBef>
              <a:spcAft>
                <a:spcPts val="0"/>
              </a:spcAft>
              <a:buSzPts val="2400"/>
              <a:buChar char="•"/>
            </a:pPr>
            <a:r>
              <a:rPr lang="en-US" sz="2400" dirty="0">
                <a:latin typeface="Calibri"/>
                <a:ea typeface="Calibri"/>
                <a:cs typeface="Calibri"/>
                <a:sym typeface="Calibri"/>
              </a:rPr>
              <a:t>Suggestions for Successful Planning</a:t>
            </a:r>
            <a:endParaRPr sz="2400" dirty="0">
              <a:latin typeface="Calibri"/>
              <a:ea typeface="Calibri"/>
              <a:cs typeface="Calibri"/>
              <a:sym typeface="Calibri"/>
            </a:endParaRPr>
          </a:p>
          <a:p>
            <a:pPr marL="457200" lvl="0" indent="-381000" algn="l" rtl="0">
              <a:lnSpc>
                <a:spcPct val="100000"/>
              </a:lnSpc>
              <a:spcBef>
                <a:spcPts val="0"/>
              </a:spcBef>
              <a:spcAft>
                <a:spcPts val="0"/>
              </a:spcAft>
              <a:buSzPts val="2400"/>
              <a:buChar char="•"/>
            </a:pPr>
            <a:r>
              <a:rPr lang="en-US" sz="2400" dirty="0">
                <a:latin typeface="Calibri"/>
                <a:ea typeface="Calibri"/>
                <a:cs typeface="Calibri"/>
                <a:sym typeface="Calibri"/>
              </a:rPr>
              <a:t>Evidence-Based Programs </a:t>
            </a:r>
            <a:endParaRPr sz="2400" dirty="0">
              <a:latin typeface="Calibri"/>
              <a:ea typeface="Calibri"/>
              <a:cs typeface="Calibri"/>
              <a:sym typeface="Calibri"/>
            </a:endParaRPr>
          </a:p>
          <a:p>
            <a:pPr marL="457200" lvl="0" indent="-381000" algn="l" rtl="0">
              <a:lnSpc>
                <a:spcPct val="100000"/>
              </a:lnSpc>
              <a:spcBef>
                <a:spcPts val="0"/>
              </a:spcBef>
              <a:spcAft>
                <a:spcPts val="0"/>
              </a:spcAft>
              <a:buSzPts val="2400"/>
              <a:buChar char="•"/>
            </a:pPr>
            <a:r>
              <a:rPr lang="en-US" sz="2400" dirty="0">
                <a:latin typeface="Calibri"/>
                <a:ea typeface="Calibri"/>
                <a:cs typeface="Calibri"/>
                <a:sym typeface="Calibri"/>
              </a:rPr>
              <a:t>Commitments Checklist</a:t>
            </a:r>
            <a:endParaRPr sz="2400" dirty="0">
              <a:latin typeface="Calibri"/>
              <a:ea typeface="Calibri"/>
              <a:cs typeface="Calibri"/>
              <a:sym typeface="Calibri"/>
            </a:endParaRPr>
          </a:p>
          <a:p>
            <a:pPr marL="457200" lvl="0" indent="-381000" algn="l" rtl="0">
              <a:lnSpc>
                <a:spcPct val="100000"/>
              </a:lnSpc>
              <a:spcBef>
                <a:spcPts val="0"/>
              </a:spcBef>
              <a:spcAft>
                <a:spcPts val="0"/>
              </a:spcAft>
              <a:buSzPts val="2400"/>
              <a:buChar char="•"/>
            </a:pPr>
            <a:r>
              <a:rPr lang="en-US" sz="2400" dirty="0">
                <a:latin typeface="Calibri"/>
                <a:ea typeface="Calibri"/>
                <a:cs typeface="Calibri"/>
                <a:sym typeface="Calibri"/>
              </a:rPr>
              <a:t>Next Steps: how to get started</a:t>
            </a:r>
            <a:endParaRPr sz="2400" dirty="0">
              <a:latin typeface="Calibri"/>
              <a:ea typeface="Calibri"/>
              <a:cs typeface="Calibri"/>
              <a:sym typeface="Calibri"/>
            </a:endParaRPr>
          </a:p>
          <a:p>
            <a:pPr marL="457200" lvl="0" indent="-381000" algn="l" rtl="0">
              <a:lnSpc>
                <a:spcPct val="100000"/>
              </a:lnSpc>
              <a:spcBef>
                <a:spcPts val="0"/>
              </a:spcBef>
              <a:spcAft>
                <a:spcPts val="0"/>
              </a:spcAft>
              <a:buSzPts val="2400"/>
              <a:buChar char="•"/>
            </a:pPr>
            <a:r>
              <a:rPr lang="en-US" sz="2400" dirty="0">
                <a:latin typeface="Calibri"/>
                <a:ea typeface="Calibri"/>
                <a:cs typeface="Calibri"/>
                <a:sym typeface="Calibri"/>
              </a:rPr>
              <a:t>Q&amp;A </a:t>
            </a:r>
            <a:endParaRPr sz="2400" dirty="0">
              <a:latin typeface="Calibri"/>
              <a:ea typeface="Calibri"/>
              <a:cs typeface="Calibri"/>
              <a:sym typeface="Calibri"/>
            </a:endParaRPr>
          </a:p>
        </p:txBody>
      </p:sp>
      <p:sp>
        <p:nvSpPr>
          <p:cNvPr id="105" name="Google Shape;105;p2" descr="Please note"/>
          <p:cNvSpPr txBox="1">
            <a:spLocks noGrp="1"/>
          </p:cNvSpPr>
          <p:nvPr>
            <p:ph type="body" idx="3"/>
          </p:nvPr>
        </p:nvSpPr>
        <p:spPr>
          <a:xfrm>
            <a:off x="6313714" y="1336505"/>
            <a:ext cx="5452200" cy="776700"/>
          </a:xfrm>
          <a:prstGeom prst="rect">
            <a:avLst/>
          </a:prstGeom>
          <a:solidFill>
            <a:srgbClr val="E38526"/>
          </a:solid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2800"/>
              <a:buNone/>
            </a:pPr>
            <a:r>
              <a:rPr lang="en-US" dirty="0">
                <a:solidFill>
                  <a:srgbClr val="000000"/>
                </a:solidFill>
                <a:latin typeface="Calibri"/>
                <a:ea typeface="Calibri"/>
                <a:cs typeface="Calibri"/>
                <a:sym typeface="Calibri"/>
              </a:rPr>
              <a:t>Please note...</a:t>
            </a:r>
            <a:endParaRPr dirty="0">
              <a:solidFill>
                <a:srgbClr val="000000"/>
              </a:solidFill>
              <a:latin typeface="Calibri"/>
              <a:ea typeface="Calibri"/>
              <a:cs typeface="Calibri"/>
              <a:sym typeface="Calibri"/>
            </a:endParaRPr>
          </a:p>
        </p:txBody>
      </p:sp>
      <p:sp>
        <p:nvSpPr>
          <p:cNvPr id="106" name="Google Shape;106;p2" descr="This webinar is being recorded.&#10;Questions may be submitted via chat.&#10;We will pause at a few points during the conversation to answer clarifying questions.&#10;"/>
          <p:cNvSpPr txBox="1"/>
          <p:nvPr/>
        </p:nvSpPr>
        <p:spPr>
          <a:xfrm>
            <a:off x="6284693" y="2189408"/>
            <a:ext cx="5452200" cy="37992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0"/>
              </a:spcBef>
              <a:spcAft>
                <a:spcPts val="0"/>
              </a:spcAft>
              <a:buClr>
                <a:srgbClr val="E38526"/>
              </a:buClr>
              <a:buSzPts val="2400"/>
              <a:buFont typeface="Arial"/>
              <a:buChar char="•"/>
            </a:pPr>
            <a:r>
              <a:rPr lang="en-US" sz="2400" b="0" i="0" u="none" strike="noStrike" cap="none" dirty="0">
                <a:solidFill>
                  <a:srgbClr val="101D34"/>
                </a:solidFill>
                <a:latin typeface="Calibri"/>
                <a:ea typeface="Calibri"/>
                <a:cs typeface="Calibri"/>
                <a:sym typeface="Calibri"/>
              </a:rPr>
              <a:t>This webinar is being recorded.</a:t>
            </a:r>
            <a:endParaRPr dirty="0"/>
          </a:p>
          <a:p>
            <a:pPr marL="457200" marR="0" lvl="0" indent="-381000" algn="l" rtl="0">
              <a:lnSpc>
                <a:spcPct val="100000"/>
              </a:lnSpc>
              <a:spcBef>
                <a:spcPts val="0"/>
              </a:spcBef>
              <a:spcAft>
                <a:spcPts val="0"/>
              </a:spcAft>
              <a:buClr>
                <a:srgbClr val="E38526"/>
              </a:buClr>
              <a:buSzPts val="2400"/>
              <a:buFont typeface="Arial"/>
              <a:buChar char="•"/>
            </a:pPr>
            <a:r>
              <a:rPr lang="en-US" sz="2400" b="0" i="0" u="none" strike="noStrike" cap="none" dirty="0">
                <a:solidFill>
                  <a:srgbClr val="101D34"/>
                </a:solidFill>
                <a:latin typeface="Calibri"/>
                <a:ea typeface="Calibri"/>
                <a:cs typeface="Calibri"/>
                <a:sym typeface="Calibri"/>
              </a:rPr>
              <a:t>Questions may be submitted via chat.</a:t>
            </a:r>
            <a:endParaRPr sz="2400" b="0" i="0" u="none" strike="noStrike" cap="none" dirty="0">
              <a:solidFill>
                <a:srgbClr val="101D34"/>
              </a:solidFill>
              <a:latin typeface="Calibri"/>
              <a:ea typeface="Calibri"/>
              <a:cs typeface="Calibri"/>
              <a:sym typeface="Calibri"/>
            </a:endParaRPr>
          </a:p>
          <a:p>
            <a:pPr marL="457200" marR="0" lvl="0" indent="-381000" algn="l" rtl="0">
              <a:lnSpc>
                <a:spcPct val="100000"/>
              </a:lnSpc>
              <a:spcBef>
                <a:spcPts val="0"/>
              </a:spcBef>
              <a:spcAft>
                <a:spcPts val="0"/>
              </a:spcAft>
              <a:buClr>
                <a:srgbClr val="E38526"/>
              </a:buClr>
              <a:buSzPts val="2400"/>
              <a:buChar char="•"/>
            </a:pPr>
            <a:r>
              <a:rPr lang="en-US" sz="2400" dirty="0">
                <a:solidFill>
                  <a:srgbClr val="101D34"/>
                </a:solidFill>
                <a:latin typeface="Calibri"/>
                <a:ea typeface="Calibri"/>
                <a:cs typeface="Calibri"/>
                <a:sym typeface="Calibri"/>
              </a:rPr>
              <a:t>We will pause at a few points during the conversation to answer clarifying questions.</a:t>
            </a:r>
            <a:endParaRPr sz="2400" dirty="0">
              <a:solidFill>
                <a:srgbClr val="101D34"/>
              </a:solidFill>
              <a:latin typeface="Calibri"/>
              <a:ea typeface="Calibri"/>
              <a:cs typeface="Calibri"/>
              <a:sym typeface="Calibri"/>
            </a:endParaRPr>
          </a:p>
        </p:txBody>
      </p:sp>
      <p:sp>
        <p:nvSpPr>
          <p:cNvPr id="102" name="Google Shape;102;p2">
            <a:extLst>
              <a:ext uri="{C183D7F6-B498-43B3-948B-1728B52AA6E4}">
                <adec:decorative xmlns:adec="http://schemas.microsoft.com/office/drawing/2017/decorative" val="1"/>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6e9bb373d6_1_20"/>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latin typeface="Calibri"/>
                <a:ea typeface="Calibri"/>
                <a:cs typeface="Calibri"/>
                <a:sym typeface="Calibri"/>
              </a:rPr>
              <a:t>Student Opportunity Act</a:t>
            </a:r>
            <a:endParaRPr dirty="0">
              <a:latin typeface="Calibri"/>
              <a:ea typeface="Calibri"/>
              <a:cs typeface="Calibri"/>
              <a:sym typeface="Calibri"/>
            </a:endParaRPr>
          </a:p>
        </p:txBody>
      </p:sp>
      <p:sp>
        <p:nvSpPr>
          <p:cNvPr id="113" name="Google Shape;113;g6e9bb373d6_1_20"/>
          <p:cNvSpPr txBox="1">
            <a:spLocks noGrp="1"/>
          </p:cNvSpPr>
          <p:nvPr>
            <p:ph type="body" idx="1"/>
          </p:nvPr>
        </p:nvSpPr>
        <p:spPr>
          <a:xfrm>
            <a:off x="567743" y="1230403"/>
            <a:ext cx="11370900" cy="5049600"/>
          </a:xfrm>
          <a:prstGeom prst="rect">
            <a:avLst/>
          </a:prstGeom>
        </p:spPr>
        <p:txBody>
          <a:bodyPr spcFirstLastPara="1" wrap="square" lIns="91425" tIns="45700" rIns="91425" bIns="45700" anchor="t" anchorCtr="0">
            <a:noAutofit/>
          </a:bodyPr>
          <a:lstStyle/>
          <a:p>
            <a:pPr marL="0" lvl="0" indent="0">
              <a:buNone/>
            </a:pPr>
            <a:r>
              <a:rPr lang="en-US" sz="2200" dirty="0">
                <a:latin typeface="Calibri"/>
                <a:ea typeface="Calibri"/>
                <a:cs typeface="Calibri"/>
                <a:sym typeface="Calibri"/>
              </a:rPr>
              <a:t>The Student Opportunity Act (Chapter 132 of the Acts of 2019) requires districts to submit three-year, evidence-based plans to the Department by April 1, 2020. The plans will address four areas outlined in the law: </a:t>
            </a:r>
          </a:p>
          <a:p>
            <a:pPr marL="342900" indent="-342900"/>
            <a:r>
              <a:rPr lang="en-US" sz="2200" dirty="0">
                <a:latin typeface="Calibri"/>
                <a:ea typeface="Calibri"/>
                <a:cs typeface="Calibri"/>
                <a:sym typeface="Calibri"/>
              </a:rPr>
              <a:t>Identify specific evidence-based programs the district intends to implement to effectively reduce disparities among student subgroups;</a:t>
            </a:r>
          </a:p>
          <a:p>
            <a:pPr marL="342900" indent="-342900"/>
            <a:r>
              <a:rPr lang="en-US" sz="2200" dirty="0">
                <a:latin typeface="Calibri"/>
                <a:ea typeface="Calibri"/>
                <a:cs typeface="Calibri"/>
                <a:sym typeface="Calibri"/>
              </a:rPr>
              <a:t>Outline how G.L. c. 70 funds, as well as other local, state, and federal funds, will be used to implement the plan, including an explanation of the relationship between the allocation of the funds and the educational needs of English learners and low-income students; </a:t>
            </a:r>
          </a:p>
          <a:p>
            <a:pPr marL="342900" indent="-342900"/>
            <a:r>
              <a:rPr lang="en-US" sz="2200" dirty="0">
                <a:latin typeface="Calibri"/>
                <a:ea typeface="Calibri"/>
                <a:cs typeface="Calibri"/>
                <a:sym typeface="Calibri"/>
              </a:rPr>
              <a:t>Establish targets and outcome measures for addressing persistent disparities in achievement among student subgroups; and </a:t>
            </a:r>
          </a:p>
          <a:p>
            <a:pPr marL="342900" indent="-342900"/>
            <a:r>
              <a:rPr lang="en-US" sz="2200" dirty="0">
                <a:latin typeface="Calibri"/>
                <a:ea typeface="Calibri"/>
                <a:cs typeface="Calibri"/>
                <a:sym typeface="Calibri"/>
              </a:rPr>
              <a:t>Specify ongoing plans to effectively engage families and measure family engagement efforts.</a:t>
            </a:r>
          </a:p>
        </p:txBody>
      </p:sp>
      <p:sp>
        <p:nvSpPr>
          <p:cNvPr id="114" name="Google Shape;114;g6e9bb373d6_1_2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extLst>
      <p:ext uri="{BB962C8B-B14F-4D97-AF65-F5344CB8AC3E}">
        <p14:creationId xmlns:p14="http://schemas.microsoft.com/office/powerpoint/2010/main" val="3701339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6e8ef2e9a8_2_96"/>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200"/>
              <a:buFont typeface="Calibri"/>
              <a:buNone/>
            </a:pPr>
            <a:r>
              <a:rPr lang="en-US" sz="3200">
                <a:latin typeface="Calibri"/>
                <a:ea typeface="Calibri"/>
                <a:cs typeface="Calibri"/>
                <a:sym typeface="Calibri"/>
              </a:rPr>
              <a:t>Student Opportunity Commitments</a:t>
            </a:r>
            <a:endParaRPr/>
          </a:p>
        </p:txBody>
      </p:sp>
      <p:sp>
        <p:nvSpPr>
          <p:cNvPr id="121" name="Google Shape;121;g6e8ef2e9a8_2_96"/>
          <p:cNvSpPr txBox="1">
            <a:spLocks noGrp="1"/>
          </p:cNvSpPr>
          <p:nvPr>
            <p:ph type="body" idx="1"/>
          </p:nvPr>
        </p:nvSpPr>
        <p:spPr>
          <a:xfrm>
            <a:off x="567743" y="1230403"/>
            <a:ext cx="11370900" cy="504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3200"/>
              <a:buNone/>
            </a:pPr>
            <a:r>
              <a:rPr lang="en-US" sz="1800" dirty="0">
                <a:latin typeface="Calibri"/>
                <a:ea typeface="Calibri"/>
                <a:cs typeface="Calibri"/>
                <a:sym typeface="Calibri"/>
              </a:rPr>
              <a:t>The Department has established a template that asks each district to make 4 “Student Opportunity Commitments” in order to close opportunity and achievement gaps among student subgroups: </a:t>
            </a:r>
            <a:endParaRPr sz="1800" dirty="0">
              <a:latin typeface="Calibri"/>
              <a:ea typeface="Calibri"/>
              <a:cs typeface="Calibri"/>
              <a:sym typeface="Calibri"/>
            </a:endParaRPr>
          </a:p>
          <a:p>
            <a:pPr marL="419100" lvl="0" indent="-342900" algn="l" rtl="0">
              <a:lnSpc>
                <a:spcPct val="100000"/>
              </a:lnSpc>
              <a:spcBef>
                <a:spcPts val="1000"/>
              </a:spcBef>
              <a:spcAft>
                <a:spcPts val="0"/>
              </a:spcAft>
              <a:buSzPct val="115000"/>
              <a:buAutoNum type="arabicPeriod"/>
            </a:pPr>
            <a:r>
              <a:rPr lang="en-US" sz="1800" b="1" dirty="0">
                <a:latin typeface="Calibri"/>
                <a:ea typeface="Calibri"/>
                <a:cs typeface="Calibri"/>
                <a:sym typeface="Calibri"/>
              </a:rPr>
              <a:t>Intentionally focus on student subgroups</a:t>
            </a:r>
            <a:r>
              <a:rPr lang="en-US" sz="1800" dirty="0">
                <a:latin typeface="Calibri"/>
                <a:ea typeface="Calibri"/>
                <a:cs typeface="Calibri"/>
                <a:sym typeface="Calibri"/>
              </a:rPr>
              <a:t> who are not achieving at the same high levels as their peers;</a:t>
            </a:r>
            <a:endParaRPr dirty="0"/>
          </a:p>
          <a:p>
            <a:pPr marL="419100" lvl="0" indent="-342900" algn="l" rtl="0">
              <a:lnSpc>
                <a:spcPct val="100000"/>
              </a:lnSpc>
              <a:spcBef>
                <a:spcPts val="1000"/>
              </a:spcBef>
              <a:spcAft>
                <a:spcPts val="0"/>
              </a:spcAft>
              <a:buSzPct val="115000"/>
              <a:buAutoNum type="arabicPeriod"/>
            </a:pPr>
            <a:r>
              <a:rPr lang="en-US" sz="1800" b="1" dirty="0">
                <a:latin typeface="Calibri"/>
                <a:ea typeface="Calibri"/>
                <a:cs typeface="Calibri"/>
                <a:sym typeface="Calibri"/>
              </a:rPr>
              <a:t>Adopt, deepen or continue specific evidence-based programs to close opportunity and achievement gaps</a:t>
            </a:r>
            <a:r>
              <a:rPr lang="en-US" sz="1800" dirty="0">
                <a:latin typeface="Calibri"/>
                <a:ea typeface="Calibri"/>
                <a:cs typeface="Calibri"/>
                <a:sym typeface="Calibri"/>
              </a:rPr>
              <a:t> for student subgroups and </a:t>
            </a:r>
            <a:r>
              <a:rPr lang="en-US" sz="1800" b="1" dirty="0">
                <a:latin typeface="Calibri"/>
                <a:ea typeface="Calibri"/>
                <a:cs typeface="Calibri"/>
                <a:sym typeface="Calibri"/>
              </a:rPr>
              <a:t>allocate</a:t>
            </a:r>
            <a:r>
              <a:rPr lang="en-US" sz="1800" dirty="0">
                <a:latin typeface="Calibri"/>
                <a:ea typeface="Calibri"/>
                <a:cs typeface="Calibri"/>
                <a:sym typeface="Calibri"/>
              </a:rPr>
              <a:t> </a:t>
            </a:r>
            <a:r>
              <a:rPr lang="en-US" sz="1800" b="1" dirty="0">
                <a:latin typeface="Calibri"/>
                <a:ea typeface="Calibri"/>
                <a:cs typeface="Calibri"/>
                <a:sym typeface="Calibri"/>
              </a:rPr>
              <a:t>resources</a:t>
            </a:r>
            <a:r>
              <a:rPr lang="en-US" sz="1800" dirty="0">
                <a:latin typeface="Calibri"/>
                <a:ea typeface="Calibri"/>
                <a:cs typeface="Calibri"/>
                <a:sym typeface="Calibri"/>
              </a:rPr>
              <a:t> to support these programs;</a:t>
            </a:r>
            <a:endParaRPr sz="1800" dirty="0">
              <a:latin typeface="Calibri"/>
              <a:ea typeface="Calibri"/>
              <a:cs typeface="Calibri"/>
              <a:sym typeface="Calibri"/>
            </a:endParaRPr>
          </a:p>
          <a:p>
            <a:pPr marL="457200" lvl="0" indent="-381000" algn="l" rtl="0">
              <a:lnSpc>
                <a:spcPct val="100000"/>
              </a:lnSpc>
              <a:spcBef>
                <a:spcPts val="1000"/>
              </a:spcBef>
              <a:spcAft>
                <a:spcPts val="0"/>
              </a:spcAft>
              <a:buSzPct val="115000"/>
              <a:buAutoNum type="arabicPeriod"/>
            </a:pPr>
            <a:r>
              <a:rPr lang="en-US" sz="1800" b="1" dirty="0">
                <a:latin typeface="Calibri"/>
                <a:ea typeface="Calibri"/>
                <a:cs typeface="Calibri"/>
                <a:sym typeface="Calibri"/>
              </a:rPr>
              <a:t>Monitor success in reducing disparities in achievement among student subgroups</a:t>
            </a:r>
            <a:r>
              <a:rPr lang="en-US" sz="1800" dirty="0">
                <a:latin typeface="Calibri"/>
                <a:ea typeface="Calibri"/>
                <a:cs typeface="Calibri"/>
                <a:sym typeface="Calibri"/>
              </a:rPr>
              <a:t> over three years with a small number of metrics and targets; and</a:t>
            </a:r>
            <a:endParaRPr sz="1800" dirty="0">
              <a:latin typeface="Calibri"/>
              <a:ea typeface="Calibri"/>
              <a:cs typeface="Calibri"/>
              <a:sym typeface="Calibri"/>
            </a:endParaRPr>
          </a:p>
          <a:p>
            <a:pPr marL="457200" lvl="0" indent="-381000" algn="l" rtl="0">
              <a:lnSpc>
                <a:spcPct val="100000"/>
              </a:lnSpc>
              <a:spcBef>
                <a:spcPts val="1000"/>
              </a:spcBef>
              <a:spcAft>
                <a:spcPts val="0"/>
              </a:spcAft>
              <a:buSzPct val="115000"/>
              <a:buAutoNum type="arabicPeriod"/>
            </a:pPr>
            <a:r>
              <a:rPr lang="en-US" sz="1800" b="1" dirty="0">
                <a:latin typeface="Calibri"/>
                <a:ea typeface="Calibri"/>
                <a:cs typeface="Calibri"/>
                <a:sym typeface="Calibri"/>
              </a:rPr>
              <a:t>Engage families, particularly those families representing student subgroups </a:t>
            </a:r>
            <a:r>
              <a:rPr lang="en-US" sz="1800" dirty="0">
                <a:latin typeface="Calibri"/>
                <a:ea typeface="Calibri"/>
                <a:cs typeface="Calibri"/>
                <a:sym typeface="Calibri"/>
              </a:rPr>
              <a:t>most in need of support, about how best to meet their students’ needs.</a:t>
            </a:r>
            <a:endParaRPr sz="1800" dirty="0">
              <a:latin typeface="Calibri"/>
              <a:ea typeface="Calibri"/>
              <a:cs typeface="Calibri"/>
              <a:sym typeface="Calibri"/>
            </a:endParaRPr>
          </a:p>
          <a:p>
            <a:pPr marL="0" lvl="0" indent="0" algn="l" rtl="0">
              <a:lnSpc>
                <a:spcPct val="100000"/>
              </a:lnSpc>
              <a:spcBef>
                <a:spcPts val="1000"/>
              </a:spcBef>
              <a:spcAft>
                <a:spcPts val="0"/>
              </a:spcAft>
              <a:buSzPts val="3200"/>
              <a:buNone/>
            </a:pPr>
            <a:endParaRPr sz="1800" dirty="0">
              <a:latin typeface="Calibri"/>
              <a:ea typeface="Calibri"/>
              <a:cs typeface="Calibri"/>
              <a:sym typeface="Calibri"/>
            </a:endParaRPr>
          </a:p>
        </p:txBody>
      </p:sp>
      <p:sp>
        <p:nvSpPr>
          <p:cNvPr id="122" name="Google Shape;122;g6e8ef2e9a8_2_9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6e8ef2e9a8_2_103"/>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sz="3200">
                <a:latin typeface="Calibri"/>
                <a:ea typeface="Calibri"/>
                <a:cs typeface="Calibri"/>
                <a:sym typeface="Calibri"/>
              </a:rPr>
              <a:t>Suggestions for Successful Planning</a:t>
            </a:r>
            <a:endParaRPr sz="3200">
              <a:latin typeface="Calibri"/>
              <a:ea typeface="Calibri"/>
              <a:cs typeface="Calibri"/>
              <a:sym typeface="Calibri"/>
            </a:endParaRPr>
          </a:p>
        </p:txBody>
      </p:sp>
      <p:sp>
        <p:nvSpPr>
          <p:cNvPr id="129" name="Google Shape;129;g6e8ef2e9a8_2_103"/>
          <p:cNvSpPr txBox="1">
            <a:spLocks noGrp="1"/>
          </p:cNvSpPr>
          <p:nvPr>
            <p:ph type="body" idx="1"/>
          </p:nvPr>
        </p:nvSpPr>
        <p:spPr>
          <a:xfrm>
            <a:off x="567743" y="1057683"/>
            <a:ext cx="11370900" cy="504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3200"/>
              <a:buNone/>
            </a:pPr>
            <a:r>
              <a:rPr lang="en-US" sz="2400" b="1" dirty="0">
                <a:solidFill>
                  <a:schemeClr val="accent2"/>
                </a:solidFill>
                <a:latin typeface="Calibri"/>
                <a:ea typeface="Calibri"/>
                <a:cs typeface="Calibri"/>
                <a:sym typeface="Calibri"/>
              </a:rPr>
              <a:t>Focus on evidence-based program selection </a:t>
            </a:r>
            <a:endParaRPr sz="2400" b="1" dirty="0">
              <a:solidFill>
                <a:schemeClr val="accent2"/>
              </a:solidFill>
              <a:latin typeface="Calibri"/>
              <a:ea typeface="Calibri"/>
              <a:cs typeface="Calibri"/>
              <a:sym typeface="Calibri"/>
            </a:endParaRPr>
          </a:p>
          <a:p>
            <a:pPr marL="0" lvl="0" indent="0" algn="l" rtl="0">
              <a:lnSpc>
                <a:spcPct val="100000"/>
              </a:lnSpc>
              <a:spcBef>
                <a:spcPts val="1000"/>
              </a:spcBef>
              <a:spcAft>
                <a:spcPts val="0"/>
              </a:spcAft>
              <a:buSzPts val="3200"/>
              <a:buNone/>
            </a:pPr>
            <a:r>
              <a:rPr lang="en-US" sz="1800" dirty="0">
                <a:latin typeface="Calibri"/>
                <a:ea typeface="Calibri"/>
                <a:cs typeface="Calibri"/>
                <a:sym typeface="Calibri"/>
              </a:rPr>
              <a:t>The primary focus will be on which </a:t>
            </a:r>
            <a:r>
              <a:rPr lang="en-US" sz="1800" b="1" dirty="0">
                <a:latin typeface="Calibri"/>
                <a:ea typeface="Calibri"/>
                <a:cs typeface="Calibri"/>
                <a:sym typeface="Calibri"/>
              </a:rPr>
              <a:t>evidence-based programs a district is selecting and the resources being allocated to those programs.</a:t>
            </a:r>
            <a:r>
              <a:rPr lang="en-US" sz="1800" dirty="0">
                <a:latin typeface="Calibri"/>
                <a:ea typeface="Calibri"/>
                <a:cs typeface="Calibri"/>
                <a:sym typeface="Calibri"/>
              </a:rPr>
              <a:t> The commissioner and his leadership team selected 17 examples of programs based both on evidence and experience seeing these programs move the needle for students.</a:t>
            </a:r>
            <a:endParaRPr dirty="0"/>
          </a:p>
          <a:p>
            <a:pPr marL="457200" lvl="0" indent="-342900" algn="l" rtl="0">
              <a:lnSpc>
                <a:spcPct val="100000"/>
              </a:lnSpc>
              <a:spcBef>
                <a:spcPts val="1000"/>
              </a:spcBef>
              <a:spcAft>
                <a:spcPts val="0"/>
              </a:spcAft>
              <a:buSzPts val="1800"/>
              <a:buChar char="•"/>
            </a:pPr>
            <a:r>
              <a:rPr lang="en-US" sz="1800" b="1" dirty="0">
                <a:latin typeface="Calibri"/>
                <a:ea typeface="Calibri"/>
                <a:cs typeface="Calibri"/>
                <a:sym typeface="Calibri"/>
              </a:rPr>
              <a:t>Districts that select from this menu, assuming their specific program generally matches the features of the example provided, can expect that their selection will satisfy the statutory requirement to include evidence-based programs in their plans.</a:t>
            </a:r>
            <a:endParaRPr dirty="0"/>
          </a:p>
          <a:p>
            <a:pPr marL="457200" lvl="0" indent="-342900" algn="l" rtl="0">
              <a:lnSpc>
                <a:spcPct val="100000"/>
              </a:lnSpc>
              <a:spcBef>
                <a:spcPts val="0"/>
              </a:spcBef>
              <a:spcAft>
                <a:spcPts val="0"/>
              </a:spcAft>
              <a:buSzPts val="1800"/>
              <a:buChar char="•"/>
            </a:pPr>
            <a:r>
              <a:rPr lang="en-US" sz="1800" dirty="0">
                <a:latin typeface="Calibri"/>
                <a:ea typeface="Calibri"/>
                <a:cs typeface="Calibri"/>
                <a:sym typeface="Calibri"/>
              </a:rPr>
              <a:t>Districts may also identify their own evidence-based programs outside of the menu, so long as they align to one or more of first nine categories in the law.</a:t>
            </a:r>
            <a:endParaRPr dirty="0"/>
          </a:p>
          <a:p>
            <a:pPr marL="0" lvl="0" indent="0" algn="l" rtl="0">
              <a:lnSpc>
                <a:spcPct val="100000"/>
              </a:lnSpc>
              <a:spcBef>
                <a:spcPts val="1000"/>
              </a:spcBef>
              <a:spcAft>
                <a:spcPts val="0"/>
              </a:spcAft>
              <a:buSzPts val="3200"/>
              <a:buNone/>
            </a:pPr>
            <a:r>
              <a:rPr lang="en-US" sz="2400" b="1" dirty="0">
                <a:solidFill>
                  <a:srgbClr val="E38526"/>
                </a:solidFill>
                <a:latin typeface="Calibri"/>
                <a:ea typeface="Calibri"/>
                <a:cs typeface="Calibri"/>
                <a:sym typeface="Calibri"/>
              </a:rPr>
              <a:t>Thoughtfully engage your community </a:t>
            </a:r>
            <a:endParaRPr sz="2400" b="1" dirty="0">
              <a:solidFill>
                <a:srgbClr val="E38526"/>
              </a:solidFill>
              <a:latin typeface="Calibri"/>
              <a:ea typeface="Calibri"/>
              <a:cs typeface="Calibri"/>
              <a:sym typeface="Calibri"/>
            </a:endParaRPr>
          </a:p>
          <a:p>
            <a:pPr marL="0" lvl="0" indent="0" algn="l" rtl="0">
              <a:lnSpc>
                <a:spcPct val="100000"/>
              </a:lnSpc>
              <a:spcBef>
                <a:spcPts val="1000"/>
              </a:spcBef>
              <a:spcAft>
                <a:spcPts val="0"/>
              </a:spcAft>
              <a:buSzPts val="3200"/>
              <a:buNone/>
            </a:pPr>
            <a:r>
              <a:rPr lang="en-US" sz="1800" dirty="0">
                <a:latin typeface="Calibri"/>
                <a:ea typeface="Calibri"/>
                <a:cs typeface="Calibri"/>
                <a:sym typeface="Calibri"/>
              </a:rPr>
              <a:t>We will look for districts to confirm they engaged groups outlined in the statute alongside other local community groups, so that plans </a:t>
            </a:r>
            <a:r>
              <a:rPr lang="en-US" sz="1800" b="1" dirty="0">
                <a:latin typeface="Calibri"/>
                <a:ea typeface="Calibri"/>
                <a:cs typeface="Calibri"/>
                <a:sym typeface="Calibri"/>
              </a:rPr>
              <a:t>reflect student needs as identified by the community</a:t>
            </a:r>
            <a:r>
              <a:rPr lang="en-US" sz="1800" dirty="0">
                <a:latin typeface="Calibri"/>
                <a:ea typeface="Calibri"/>
                <a:cs typeface="Calibri"/>
                <a:sym typeface="Calibri"/>
              </a:rPr>
              <a:t> and so communities can in turn support districts in their implementation of evidence-based programs.</a:t>
            </a:r>
            <a:endParaRPr sz="1800" dirty="0">
              <a:latin typeface="Calibri"/>
              <a:ea typeface="Calibri"/>
              <a:cs typeface="Calibri"/>
              <a:sym typeface="Calibri"/>
            </a:endParaRPr>
          </a:p>
          <a:p>
            <a:pPr marL="0" lvl="0" indent="0" algn="l" rtl="0">
              <a:lnSpc>
                <a:spcPct val="100000"/>
              </a:lnSpc>
              <a:spcBef>
                <a:spcPts val="1000"/>
              </a:spcBef>
              <a:spcAft>
                <a:spcPts val="0"/>
              </a:spcAft>
              <a:buSzPts val="3200"/>
              <a:buNone/>
            </a:pPr>
            <a:endParaRPr sz="2000" dirty="0">
              <a:latin typeface="Calibri"/>
              <a:ea typeface="Calibri"/>
              <a:cs typeface="Calibri"/>
              <a:sym typeface="Calibri"/>
            </a:endParaRPr>
          </a:p>
        </p:txBody>
      </p:sp>
      <p:sp>
        <p:nvSpPr>
          <p:cNvPr id="130" name="Google Shape;130;g6e8ef2e9a8_2_10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6e8ef2e9a8_2_227" descr="Suggestions for Successful Planning"/>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sz="3200" dirty="0">
                <a:latin typeface="Calibri"/>
                <a:ea typeface="Calibri"/>
                <a:cs typeface="Calibri"/>
                <a:sym typeface="Calibri"/>
              </a:rPr>
              <a:t>Suggestions for Successful Planning cont’d</a:t>
            </a:r>
            <a:endParaRPr sz="3200" dirty="0">
              <a:latin typeface="Calibri"/>
              <a:ea typeface="Calibri"/>
              <a:cs typeface="Calibri"/>
              <a:sym typeface="Calibri"/>
            </a:endParaRPr>
          </a:p>
        </p:txBody>
      </p:sp>
      <p:sp>
        <p:nvSpPr>
          <p:cNvPr id="137" name="Google Shape;137;g6e8ef2e9a8_2_227" descr="Do a few things well &#10;Commit to a small number of high-impact, evidence-based programs to close opportunity and achievement gaps among student subgroups. A completed Student Opportunity Plan should not look and feel like a comprehensive strategic plan. &#10;Remember that districts can “adopt, deepen or continue” evidence-based programs. Short form districts may focus primarily on describing evidence-based programs already underway that are supporting student subgroups with disparities in achievement. Districts could also propose deepening certain features of these programs or expanding their scope to more students.&#10;If districts do not currently have programs to support student subgroups, districts should reallocate resources to ensure evidence-based programs are in place beginning in FY21. SOA programs are not limited to incremental Chapter 70 funding; districts should consider all resources in developing these programs. &#10;Focus on implementation &#10;We are interested in concise, thoughtful commitments that will be backed up by high-quality implementation. We strongly recommend districts keep their plans to a similar length as the sample template in this guidance document. Rather than filling out additional paperwork, DESE encourages districts to spend that time with their teams ensuring that new programs will be implemented well. The commissioner intends to focus future school "/>
          <p:cNvSpPr txBox="1">
            <a:spLocks noGrp="1"/>
          </p:cNvSpPr>
          <p:nvPr>
            <p:ph type="body" idx="1"/>
          </p:nvPr>
        </p:nvSpPr>
        <p:spPr>
          <a:xfrm>
            <a:off x="567743" y="1057679"/>
            <a:ext cx="11370900" cy="6167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3200"/>
              <a:buNone/>
            </a:pPr>
            <a:r>
              <a:rPr lang="en-US" sz="2400" b="1" dirty="0">
                <a:solidFill>
                  <a:schemeClr val="accent2"/>
                </a:solidFill>
                <a:latin typeface="Calibri"/>
                <a:ea typeface="Calibri"/>
                <a:cs typeface="Calibri"/>
                <a:sym typeface="Calibri"/>
              </a:rPr>
              <a:t>Do a few things well </a:t>
            </a:r>
            <a:endParaRPr sz="2400" b="1" dirty="0">
              <a:solidFill>
                <a:schemeClr val="accent2"/>
              </a:solidFill>
              <a:latin typeface="Calibri"/>
              <a:ea typeface="Calibri"/>
              <a:cs typeface="Calibri"/>
              <a:sym typeface="Calibri"/>
            </a:endParaRPr>
          </a:p>
          <a:p>
            <a:pPr marL="0" lvl="0" indent="0" algn="l" rtl="0">
              <a:lnSpc>
                <a:spcPct val="100000"/>
              </a:lnSpc>
              <a:spcBef>
                <a:spcPts val="1000"/>
              </a:spcBef>
              <a:spcAft>
                <a:spcPts val="0"/>
              </a:spcAft>
              <a:buSzPts val="3200"/>
              <a:buNone/>
            </a:pPr>
            <a:r>
              <a:rPr lang="en-US" sz="1800" b="1" dirty="0">
                <a:latin typeface="Calibri"/>
                <a:ea typeface="Calibri"/>
                <a:cs typeface="Calibri"/>
                <a:sym typeface="Calibri"/>
              </a:rPr>
              <a:t>Commit to a small number of high-impact, evidence-based programs to close opportunity and achievement gaps among student subgroups</a:t>
            </a:r>
            <a:r>
              <a:rPr lang="en-US" sz="1800" dirty="0">
                <a:latin typeface="Calibri"/>
                <a:ea typeface="Calibri"/>
                <a:cs typeface="Calibri"/>
                <a:sym typeface="Calibri"/>
              </a:rPr>
              <a:t>. A completed Student Opportunity Plan should </a:t>
            </a:r>
            <a:r>
              <a:rPr lang="en-US" sz="1800" b="1" u="sng" dirty="0">
                <a:latin typeface="Calibri"/>
                <a:ea typeface="Calibri"/>
                <a:cs typeface="Calibri"/>
                <a:sym typeface="Calibri"/>
              </a:rPr>
              <a:t>not</a:t>
            </a:r>
            <a:r>
              <a:rPr lang="en-US" sz="1800" dirty="0">
                <a:latin typeface="Calibri"/>
                <a:ea typeface="Calibri"/>
                <a:cs typeface="Calibri"/>
                <a:sym typeface="Calibri"/>
              </a:rPr>
              <a:t> look and feel like a comprehensive strategic plan. </a:t>
            </a:r>
            <a:endParaRPr sz="1800" dirty="0">
              <a:latin typeface="Calibri"/>
              <a:ea typeface="Calibri"/>
              <a:cs typeface="Calibri"/>
              <a:sym typeface="Calibri"/>
            </a:endParaRPr>
          </a:p>
          <a:p>
            <a:pPr marL="457200" lvl="0" indent="-342900" algn="l" rtl="0">
              <a:lnSpc>
                <a:spcPct val="100000"/>
              </a:lnSpc>
              <a:spcBef>
                <a:spcPts val="1000"/>
              </a:spcBef>
              <a:spcAft>
                <a:spcPts val="0"/>
              </a:spcAft>
              <a:buSzPts val="1800"/>
              <a:buChar char="•"/>
            </a:pPr>
            <a:r>
              <a:rPr lang="en-US" sz="1800" b="1" dirty="0">
                <a:latin typeface="Calibri"/>
                <a:ea typeface="Calibri"/>
                <a:cs typeface="Calibri"/>
                <a:sym typeface="Calibri"/>
              </a:rPr>
              <a:t>Remember that districts can “adopt, deepen or continue” evidence-based programs. </a:t>
            </a:r>
            <a:r>
              <a:rPr lang="en-US" sz="1800" dirty="0">
                <a:latin typeface="Calibri"/>
                <a:ea typeface="Calibri"/>
                <a:cs typeface="Calibri"/>
                <a:sym typeface="Calibri"/>
              </a:rPr>
              <a:t>Short form districts may focus primarily on describing evidence-based programs already underway that are supporting student subgroups with disparities in achievement. Districts could also propose deepening certain features of these programs or expanding their scope to more students.</a:t>
            </a:r>
            <a:endParaRPr sz="1800" dirty="0">
              <a:latin typeface="Calibri"/>
              <a:ea typeface="Calibri"/>
              <a:cs typeface="Calibri"/>
              <a:sym typeface="Calibri"/>
            </a:endParaRPr>
          </a:p>
          <a:p>
            <a:pPr marL="457200" lvl="0" indent="-342900" algn="l" rtl="0">
              <a:lnSpc>
                <a:spcPct val="100000"/>
              </a:lnSpc>
              <a:spcBef>
                <a:spcPts val="0"/>
              </a:spcBef>
              <a:spcAft>
                <a:spcPts val="0"/>
              </a:spcAft>
              <a:buSzPts val="1800"/>
              <a:buChar char="•"/>
            </a:pPr>
            <a:r>
              <a:rPr lang="en-US" sz="1800" dirty="0">
                <a:latin typeface="Calibri"/>
                <a:ea typeface="Calibri"/>
                <a:cs typeface="Calibri"/>
                <a:sym typeface="Calibri"/>
              </a:rPr>
              <a:t>If districts do not currently have programs to support student subgroups, districts should reallocate resources to ensure evidence-based programs are in place beginning in FY21. </a:t>
            </a:r>
            <a:r>
              <a:rPr lang="en-US" sz="1800" b="1" dirty="0">
                <a:latin typeface="Calibri"/>
                <a:ea typeface="Calibri"/>
                <a:cs typeface="Calibri"/>
                <a:sym typeface="Calibri"/>
              </a:rPr>
              <a:t>SOA programs are not limited to incremental Chapter 70 funding; districts should consider all resources in developing these programs. </a:t>
            </a:r>
            <a:endParaRPr sz="1800" b="1" dirty="0">
              <a:latin typeface="Calibri"/>
              <a:ea typeface="Calibri"/>
              <a:cs typeface="Calibri"/>
              <a:sym typeface="Calibri"/>
            </a:endParaRPr>
          </a:p>
          <a:p>
            <a:pPr marL="0" lvl="0" indent="0" algn="l" rtl="0">
              <a:lnSpc>
                <a:spcPct val="100000"/>
              </a:lnSpc>
              <a:spcBef>
                <a:spcPts val="1000"/>
              </a:spcBef>
              <a:spcAft>
                <a:spcPts val="0"/>
              </a:spcAft>
              <a:buSzPts val="3200"/>
              <a:buNone/>
            </a:pPr>
            <a:r>
              <a:rPr lang="en-US" sz="2400" b="1" dirty="0">
                <a:solidFill>
                  <a:srgbClr val="E38526"/>
                </a:solidFill>
                <a:latin typeface="Calibri"/>
                <a:ea typeface="Calibri"/>
                <a:cs typeface="Calibri"/>
                <a:sym typeface="Calibri"/>
              </a:rPr>
              <a:t>Focus on implementation </a:t>
            </a:r>
            <a:endParaRPr sz="2400" b="1" dirty="0">
              <a:solidFill>
                <a:srgbClr val="E38526"/>
              </a:solidFill>
              <a:latin typeface="Calibri"/>
              <a:ea typeface="Calibri"/>
              <a:cs typeface="Calibri"/>
              <a:sym typeface="Calibri"/>
            </a:endParaRPr>
          </a:p>
          <a:p>
            <a:pPr marL="0" lvl="0" indent="0" algn="l" rtl="0">
              <a:lnSpc>
                <a:spcPct val="100000"/>
              </a:lnSpc>
              <a:spcBef>
                <a:spcPts val="1000"/>
              </a:spcBef>
              <a:spcAft>
                <a:spcPts val="0"/>
              </a:spcAft>
              <a:buSzPts val="3200"/>
              <a:buNone/>
            </a:pPr>
            <a:r>
              <a:rPr lang="en-US" sz="1800" dirty="0">
                <a:latin typeface="Calibri"/>
                <a:ea typeface="Calibri"/>
                <a:cs typeface="Calibri"/>
                <a:sym typeface="Calibri"/>
              </a:rPr>
              <a:t>We are interested in </a:t>
            </a:r>
            <a:r>
              <a:rPr lang="en-US" sz="1800" b="1" dirty="0">
                <a:latin typeface="Calibri"/>
                <a:ea typeface="Calibri"/>
                <a:cs typeface="Calibri"/>
                <a:sym typeface="Calibri"/>
              </a:rPr>
              <a:t>concise, thoughtful commitments that will be backed up by high-quality implementation.</a:t>
            </a:r>
            <a:r>
              <a:rPr lang="en-US" sz="1800" dirty="0">
                <a:latin typeface="Calibri"/>
                <a:ea typeface="Calibri"/>
                <a:cs typeface="Calibri"/>
                <a:sym typeface="Calibri"/>
              </a:rPr>
              <a:t> We </a:t>
            </a:r>
            <a:r>
              <a:rPr lang="en-US" sz="1800" b="1" dirty="0">
                <a:latin typeface="Calibri"/>
                <a:ea typeface="Calibri"/>
                <a:cs typeface="Calibri"/>
                <a:sym typeface="Calibri"/>
              </a:rPr>
              <a:t>strongly recommend</a:t>
            </a:r>
            <a:r>
              <a:rPr lang="en-US" sz="1800" dirty="0">
                <a:latin typeface="Calibri"/>
                <a:ea typeface="Calibri"/>
                <a:cs typeface="Calibri"/>
                <a:sym typeface="Calibri"/>
              </a:rPr>
              <a:t> </a:t>
            </a:r>
            <a:r>
              <a:rPr lang="en-US" sz="1800" b="1" dirty="0">
                <a:latin typeface="Calibri"/>
                <a:ea typeface="Calibri"/>
                <a:cs typeface="Calibri"/>
                <a:sym typeface="Calibri"/>
              </a:rPr>
              <a:t>districts keep their plans to a similar length as the sample template in this guidance document. </a:t>
            </a:r>
            <a:r>
              <a:rPr lang="en-US" sz="1800" dirty="0">
                <a:latin typeface="Calibri"/>
                <a:ea typeface="Calibri"/>
                <a:cs typeface="Calibri"/>
                <a:sym typeface="Calibri"/>
              </a:rPr>
              <a:t>Rather than filling out additional paperwork, DESE encourages districts to spend that time with their teams ensuring that new programs will be implemented well. The commissioner intends to focus future school visits and DESE monitoring on observing the evidence-based programs that districts described in their plans.</a:t>
            </a:r>
            <a:endParaRPr sz="1800" dirty="0">
              <a:latin typeface="Calibri"/>
              <a:ea typeface="Calibri"/>
              <a:cs typeface="Calibri"/>
              <a:sym typeface="Calibri"/>
            </a:endParaRPr>
          </a:p>
          <a:p>
            <a:pPr marL="0" lvl="0" indent="0" algn="l" rtl="0">
              <a:lnSpc>
                <a:spcPct val="100000"/>
              </a:lnSpc>
              <a:spcBef>
                <a:spcPts val="1000"/>
              </a:spcBef>
              <a:spcAft>
                <a:spcPts val="0"/>
              </a:spcAft>
              <a:buSzPts val="3200"/>
              <a:buNone/>
            </a:pPr>
            <a:endParaRPr sz="1800" dirty="0">
              <a:latin typeface="Calibri"/>
              <a:ea typeface="Calibri"/>
              <a:cs typeface="Calibri"/>
              <a:sym typeface="Calibri"/>
            </a:endParaRPr>
          </a:p>
        </p:txBody>
      </p:sp>
      <p:sp>
        <p:nvSpPr>
          <p:cNvPr id="138" name="Google Shape;138;g6e8ef2e9a8_2_227">
            <a:extLst>
              <a:ext uri="{C183D7F6-B498-43B3-948B-1728B52AA6E4}">
                <adec:decorative xmlns:adec="http://schemas.microsoft.com/office/drawing/2017/decorative" val="1"/>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2" name="Title 1">
            <a:extLst>
              <a:ext uri="{FF2B5EF4-FFF2-40B4-BE49-F238E27FC236}">
                <a16:creationId xmlns:a16="http://schemas.microsoft.com/office/drawing/2014/main" id="{6C2F4DF7-876F-459B-9D3E-7A408AB03812}"/>
              </a:ext>
            </a:extLst>
          </p:cNvPr>
          <p:cNvSpPr>
            <a:spLocks noGrp="1"/>
          </p:cNvSpPr>
          <p:nvPr>
            <p:ph type="title" idx="4294967295"/>
          </p:nvPr>
        </p:nvSpPr>
        <p:spPr/>
        <p:txBody>
          <a:bodyPr/>
          <a:lstStyle/>
          <a:p>
            <a:r>
              <a:rPr lang="en-US" dirty="0"/>
              <a:t>Questions</a:t>
            </a:r>
          </a:p>
        </p:txBody>
      </p:sp>
      <p:sp>
        <p:nvSpPr>
          <p:cNvPr id="144" name="Google Shape;144;g6e9bb373d6_1_0"/>
          <p:cNvSpPr txBox="1"/>
          <p:nvPr/>
        </p:nvSpPr>
        <p:spPr>
          <a:xfrm>
            <a:off x="3597950" y="2228849"/>
            <a:ext cx="7757400" cy="206692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b="1" dirty="0">
                <a:solidFill>
                  <a:srgbClr val="E38526"/>
                </a:solidFill>
                <a:latin typeface="Quattrocento Sans"/>
                <a:ea typeface="Quattrocento Sans"/>
                <a:cs typeface="Quattrocento Sans"/>
                <a:sym typeface="Quattrocento Sans"/>
              </a:rPr>
              <a:t>Questions </a:t>
            </a:r>
            <a:endParaRPr sz="3600" b="1" dirty="0">
              <a:solidFill>
                <a:srgbClr val="E38526"/>
              </a:solidFill>
              <a:latin typeface="Quattrocento Sans"/>
              <a:ea typeface="Quattrocento Sans"/>
              <a:cs typeface="Quattrocento Sans"/>
              <a:sym typeface="Quattrocento Sans"/>
            </a:endParaRPr>
          </a:p>
          <a:p>
            <a:pPr marL="0" lvl="0" indent="0" algn="ctr" rtl="0">
              <a:spcBef>
                <a:spcPts val="0"/>
              </a:spcBef>
              <a:spcAft>
                <a:spcPts val="0"/>
              </a:spcAft>
              <a:buNone/>
            </a:pPr>
            <a:endParaRPr sz="3600" b="1" dirty="0">
              <a:solidFill>
                <a:srgbClr val="E38526"/>
              </a:solidFill>
              <a:latin typeface="Quattrocento Sans"/>
              <a:ea typeface="Quattrocento Sans"/>
              <a:cs typeface="Quattrocento Sans"/>
              <a:sym typeface="Quattrocento Sans"/>
            </a:endParaRPr>
          </a:p>
          <a:p>
            <a:pPr marL="0" lvl="0" indent="0" algn="ctr" rtl="0">
              <a:spcBef>
                <a:spcPts val="0"/>
              </a:spcBef>
              <a:spcAft>
                <a:spcPts val="0"/>
              </a:spcAft>
              <a:buNone/>
            </a:pPr>
            <a:r>
              <a:rPr lang="en-US" sz="3600" b="1" dirty="0">
                <a:solidFill>
                  <a:srgbClr val="E38526"/>
                </a:solidFill>
                <a:latin typeface="Quattrocento Sans"/>
                <a:ea typeface="Quattrocento Sans"/>
                <a:cs typeface="Quattrocento Sans"/>
                <a:sym typeface="Quattrocento Sans"/>
              </a:rPr>
              <a:t> </a:t>
            </a:r>
            <a:endParaRPr sz="3600" b="1" dirty="0">
              <a:solidFill>
                <a:srgbClr val="E38526"/>
              </a:solidFill>
              <a:latin typeface="Quattrocento Sans"/>
              <a:ea typeface="Quattrocento Sans"/>
              <a:cs typeface="Quattrocento Sans"/>
              <a:sym typeface="Quattrocento Sans"/>
            </a:endParaRPr>
          </a:p>
          <a:p>
            <a:pPr marL="0" lvl="0" indent="0" algn="l" rtl="0">
              <a:spcBef>
                <a:spcPts val="0"/>
              </a:spcBef>
              <a:spcAft>
                <a:spcPts val="0"/>
              </a:spcAft>
              <a:buNone/>
            </a:pPr>
            <a:endParaRPr sz="3600" b="1" dirty="0">
              <a:solidFill>
                <a:srgbClr val="E38526"/>
              </a:solidFill>
              <a:latin typeface="Quattrocento Sans"/>
              <a:ea typeface="Quattrocento Sans"/>
              <a:cs typeface="Quattrocento Sans"/>
              <a:sym typeface="Quattrocento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6e8ef2e9a8_2_110"/>
          <p:cNvSpPr txBox="1">
            <a:spLocks noGrp="1"/>
          </p:cNvSpPr>
          <p:nvPr>
            <p:ph type="title"/>
          </p:nvPr>
        </p:nvSpPr>
        <p:spPr>
          <a:xfrm>
            <a:off x="567743" y="288925"/>
            <a:ext cx="11433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dirty="0">
                <a:latin typeface="Calibri"/>
                <a:ea typeface="Calibri"/>
                <a:cs typeface="Calibri"/>
                <a:sym typeface="Calibri"/>
              </a:rPr>
              <a:t>Evidence-based programs: 17 examples of high-quality programs</a:t>
            </a:r>
            <a:endParaRPr dirty="0">
              <a:latin typeface="Calibri"/>
              <a:ea typeface="Calibri"/>
              <a:cs typeface="Calibri"/>
              <a:sym typeface="Calibri"/>
            </a:endParaRPr>
          </a:p>
        </p:txBody>
      </p:sp>
      <p:sp>
        <p:nvSpPr>
          <p:cNvPr id="153" name="Google Shape;153;g6e8ef2e9a8_2_110"/>
          <p:cNvSpPr txBox="1">
            <a:spLocks noGrp="1"/>
          </p:cNvSpPr>
          <p:nvPr>
            <p:ph type="body" idx="2"/>
          </p:nvPr>
        </p:nvSpPr>
        <p:spPr>
          <a:xfrm>
            <a:off x="435429" y="1336505"/>
            <a:ext cx="5452200" cy="776700"/>
          </a:xfrm>
          <a:prstGeom prst="rect">
            <a:avLst/>
          </a:prstGeom>
          <a:solidFill>
            <a:srgbClr val="E38526"/>
          </a:solid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2800"/>
              <a:buNone/>
            </a:pPr>
            <a:r>
              <a:rPr lang="en-US">
                <a:solidFill>
                  <a:srgbClr val="000000"/>
                </a:solidFill>
                <a:latin typeface="Calibri"/>
                <a:ea typeface="Calibri"/>
                <a:cs typeface="Calibri"/>
                <a:sym typeface="Calibri"/>
              </a:rPr>
              <a:t>Enhanced Core Instruction </a:t>
            </a:r>
            <a:endParaRPr>
              <a:solidFill>
                <a:srgbClr val="000000"/>
              </a:solidFill>
              <a:latin typeface="Calibri"/>
              <a:ea typeface="Calibri"/>
              <a:cs typeface="Calibri"/>
              <a:sym typeface="Calibri"/>
            </a:endParaRPr>
          </a:p>
        </p:txBody>
      </p:sp>
      <p:sp>
        <p:nvSpPr>
          <p:cNvPr id="151" name="Google Shape;151;g6e8ef2e9a8_2_110"/>
          <p:cNvSpPr txBox="1">
            <a:spLocks noGrp="1"/>
          </p:cNvSpPr>
          <p:nvPr>
            <p:ph type="body" idx="1"/>
          </p:nvPr>
        </p:nvSpPr>
        <p:spPr>
          <a:xfrm>
            <a:off x="435429" y="2189408"/>
            <a:ext cx="5452200" cy="37992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1000"/>
              </a:spcBef>
              <a:spcAft>
                <a:spcPts val="0"/>
              </a:spcAft>
              <a:buClr>
                <a:schemeClr val="dk2"/>
              </a:buClr>
              <a:buSzPts val="1800"/>
              <a:buFont typeface="Arial"/>
              <a:buAutoNum type="arabicPeriod"/>
            </a:pPr>
            <a:r>
              <a:rPr lang="en-US" sz="1800" b="1">
                <a:latin typeface="Calibri"/>
                <a:ea typeface="Calibri"/>
                <a:cs typeface="Calibri"/>
                <a:sym typeface="Calibri"/>
              </a:rPr>
              <a:t>Expanded access to full-day, high-quality pre-kindergarten for 4-year-olds, including potential collaboration with other local providers*</a:t>
            </a:r>
            <a:endParaRPr/>
          </a:p>
          <a:p>
            <a:pPr marL="342900" lvl="0" indent="-342900" algn="l" rtl="0">
              <a:lnSpc>
                <a:spcPct val="100000"/>
              </a:lnSpc>
              <a:spcBef>
                <a:spcPts val="1000"/>
              </a:spcBef>
              <a:spcAft>
                <a:spcPts val="0"/>
              </a:spcAft>
              <a:buClr>
                <a:schemeClr val="dk2"/>
              </a:buClr>
              <a:buSzPts val="1800"/>
              <a:buFont typeface="Arial"/>
              <a:buAutoNum type="arabicPeriod"/>
            </a:pPr>
            <a:r>
              <a:rPr lang="en-US" sz="1800" b="1">
                <a:latin typeface="Calibri"/>
                <a:ea typeface="Calibri"/>
                <a:cs typeface="Calibri"/>
                <a:sym typeface="Calibri"/>
              </a:rPr>
              <a:t>Research-based early literacy programs in pre-kindergarten and early elementary grades* </a:t>
            </a:r>
            <a:endParaRPr/>
          </a:p>
          <a:p>
            <a:pPr marL="342900" lvl="0" indent="-342900" algn="l" rtl="0">
              <a:lnSpc>
                <a:spcPct val="100000"/>
              </a:lnSpc>
              <a:spcBef>
                <a:spcPts val="1000"/>
              </a:spcBef>
              <a:spcAft>
                <a:spcPts val="0"/>
              </a:spcAft>
              <a:buClr>
                <a:schemeClr val="dk2"/>
              </a:buClr>
              <a:buSzPts val="1800"/>
              <a:buFont typeface="Arial"/>
              <a:buAutoNum type="arabicPeriod"/>
            </a:pPr>
            <a:r>
              <a:rPr lang="en-US" sz="1800" b="1">
                <a:latin typeface="Calibri"/>
                <a:ea typeface="Calibri"/>
                <a:cs typeface="Calibri"/>
                <a:sym typeface="Calibri"/>
              </a:rPr>
              <a:t>Early College programs focused primarily on students under-represented in higher education*</a:t>
            </a:r>
            <a:endParaRPr/>
          </a:p>
          <a:p>
            <a:pPr marL="342900" lvl="0" indent="-342900" algn="l" rtl="0">
              <a:lnSpc>
                <a:spcPct val="100000"/>
              </a:lnSpc>
              <a:spcBef>
                <a:spcPts val="1000"/>
              </a:spcBef>
              <a:spcAft>
                <a:spcPts val="0"/>
              </a:spcAft>
              <a:buClr>
                <a:schemeClr val="dk2"/>
              </a:buClr>
              <a:buSzPts val="1800"/>
              <a:buFont typeface="Arial"/>
              <a:buAutoNum type="arabicPeriod"/>
            </a:pPr>
            <a:r>
              <a:rPr lang="en-US" sz="1800">
                <a:latin typeface="Calibri"/>
                <a:ea typeface="Calibri"/>
                <a:cs typeface="Calibri"/>
                <a:sym typeface="Calibri"/>
              </a:rPr>
              <a:t>Supporting educators to implement high-quality, aligned curriculum</a:t>
            </a:r>
            <a:endParaRPr/>
          </a:p>
          <a:p>
            <a:pPr marL="342900" lvl="0" indent="-342900" algn="l" rtl="0">
              <a:lnSpc>
                <a:spcPct val="100000"/>
              </a:lnSpc>
              <a:spcBef>
                <a:spcPts val="1000"/>
              </a:spcBef>
              <a:spcAft>
                <a:spcPts val="0"/>
              </a:spcAft>
              <a:buClr>
                <a:schemeClr val="dk2"/>
              </a:buClr>
              <a:buSzPts val="1800"/>
              <a:buFont typeface="Arial"/>
              <a:buAutoNum type="arabicPeriod"/>
            </a:pPr>
            <a:r>
              <a:rPr lang="en-US" sz="1800">
                <a:latin typeface="Calibri"/>
                <a:ea typeface="Calibri"/>
                <a:cs typeface="Calibri"/>
                <a:sym typeface="Calibri"/>
              </a:rPr>
              <a:t>Expanded access to career-technical education, including “After Dark” district-vocational partnerships and innovation pathways reflecting local labor market priorities</a:t>
            </a:r>
            <a:endParaRPr/>
          </a:p>
          <a:p>
            <a:pPr marL="0" lvl="0" indent="0" algn="l" rtl="0">
              <a:lnSpc>
                <a:spcPct val="100000"/>
              </a:lnSpc>
              <a:spcBef>
                <a:spcPts val="1000"/>
              </a:spcBef>
              <a:spcAft>
                <a:spcPts val="0"/>
              </a:spcAft>
              <a:buSzPts val="2800"/>
              <a:buNone/>
            </a:pPr>
            <a:endParaRPr sz="1800">
              <a:latin typeface="Calibri"/>
              <a:ea typeface="Calibri"/>
              <a:cs typeface="Calibri"/>
              <a:sym typeface="Calibri"/>
            </a:endParaRPr>
          </a:p>
        </p:txBody>
      </p:sp>
      <p:sp>
        <p:nvSpPr>
          <p:cNvPr id="154" name="Google Shape;154;g6e8ef2e9a8_2_110"/>
          <p:cNvSpPr txBox="1">
            <a:spLocks noGrp="1"/>
          </p:cNvSpPr>
          <p:nvPr>
            <p:ph type="body" idx="3"/>
          </p:nvPr>
        </p:nvSpPr>
        <p:spPr>
          <a:xfrm>
            <a:off x="6313714" y="1336505"/>
            <a:ext cx="5452200" cy="776700"/>
          </a:xfrm>
          <a:prstGeom prst="rect">
            <a:avLst/>
          </a:prstGeom>
          <a:solidFill>
            <a:srgbClr val="E38526"/>
          </a:solid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2800"/>
              <a:buNone/>
            </a:pPr>
            <a:r>
              <a:rPr lang="en-US">
                <a:solidFill>
                  <a:srgbClr val="000000"/>
                </a:solidFill>
                <a:latin typeface="Calibri"/>
                <a:ea typeface="Calibri"/>
                <a:cs typeface="Calibri"/>
                <a:sym typeface="Calibri"/>
              </a:rPr>
              <a:t>Targeted Student Supports</a:t>
            </a:r>
            <a:endParaRPr>
              <a:solidFill>
                <a:srgbClr val="000000"/>
              </a:solidFill>
              <a:latin typeface="Calibri"/>
              <a:ea typeface="Calibri"/>
              <a:cs typeface="Calibri"/>
              <a:sym typeface="Calibri"/>
            </a:endParaRPr>
          </a:p>
        </p:txBody>
      </p:sp>
      <p:sp>
        <p:nvSpPr>
          <p:cNvPr id="155" name="Google Shape;155;g6e8ef2e9a8_2_110"/>
          <p:cNvSpPr txBox="1">
            <a:spLocks noGrp="1"/>
          </p:cNvSpPr>
          <p:nvPr>
            <p:ph type="body" idx="4"/>
          </p:nvPr>
        </p:nvSpPr>
        <p:spPr>
          <a:xfrm>
            <a:off x="6313713" y="2204358"/>
            <a:ext cx="5452200" cy="37992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1000"/>
              </a:spcBef>
              <a:spcAft>
                <a:spcPts val="0"/>
              </a:spcAft>
              <a:buClr>
                <a:schemeClr val="dk1"/>
              </a:buClr>
              <a:buSzPts val="1800"/>
              <a:buFont typeface="Arial"/>
              <a:buAutoNum type="arabicPeriod" startAt="6"/>
            </a:pPr>
            <a:r>
              <a:rPr lang="en-US" sz="1800">
                <a:latin typeface="Calibri"/>
                <a:ea typeface="Calibri"/>
                <a:cs typeface="Calibri"/>
                <a:sym typeface="Calibri"/>
              </a:rPr>
              <a:t>Increased personnel and services to support holistic student needs</a:t>
            </a:r>
            <a:endParaRPr/>
          </a:p>
          <a:p>
            <a:pPr marL="342900" lvl="0" indent="-342900" algn="l" rtl="0">
              <a:lnSpc>
                <a:spcPct val="100000"/>
              </a:lnSpc>
              <a:spcBef>
                <a:spcPts val="1000"/>
              </a:spcBef>
              <a:spcAft>
                <a:spcPts val="0"/>
              </a:spcAft>
              <a:buClr>
                <a:schemeClr val="dk1"/>
              </a:buClr>
              <a:buSzPts val="1800"/>
              <a:buFont typeface="Arial"/>
              <a:buAutoNum type="arabicPeriod" startAt="6"/>
            </a:pPr>
            <a:r>
              <a:rPr lang="en-US" sz="1800">
                <a:latin typeface="Calibri"/>
                <a:ea typeface="Calibri"/>
                <a:cs typeface="Calibri"/>
                <a:sym typeface="Calibri"/>
              </a:rPr>
              <a:t>Inclusion/co-teaching for students with disabilities and English learners</a:t>
            </a:r>
            <a:endParaRPr/>
          </a:p>
          <a:p>
            <a:pPr marL="342900" lvl="0" indent="-342900" algn="l" rtl="0">
              <a:lnSpc>
                <a:spcPct val="100000"/>
              </a:lnSpc>
              <a:spcBef>
                <a:spcPts val="1000"/>
              </a:spcBef>
              <a:spcAft>
                <a:spcPts val="0"/>
              </a:spcAft>
              <a:buClr>
                <a:schemeClr val="dk1"/>
              </a:buClr>
              <a:buSzPts val="1800"/>
              <a:buFont typeface="Arial"/>
              <a:buAutoNum type="arabicPeriod" startAt="6"/>
            </a:pPr>
            <a:r>
              <a:rPr lang="en-US" sz="1800">
                <a:latin typeface="Calibri"/>
                <a:ea typeface="Calibri"/>
                <a:cs typeface="Calibri"/>
                <a:sym typeface="Calibri"/>
              </a:rPr>
              <a:t>Acceleration Academies and/or summer learning to support skill development and accelerate advanced learners</a:t>
            </a:r>
            <a:endParaRPr/>
          </a:p>
          <a:p>
            <a:pPr marL="342900" lvl="0" indent="-342900" algn="l" rtl="0">
              <a:lnSpc>
                <a:spcPct val="100000"/>
              </a:lnSpc>
              <a:spcBef>
                <a:spcPts val="1000"/>
              </a:spcBef>
              <a:spcAft>
                <a:spcPts val="0"/>
              </a:spcAft>
              <a:buClr>
                <a:schemeClr val="dk1"/>
              </a:buClr>
              <a:buSzPts val="1800"/>
              <a:buFont typeface="Arial"/>
              <a:buAutoNum type="arabicPeriod" startAt="6"/>
            </a:pPr>
            <a:r>
              <a:rPr lang="en-US" sz="1800">
                <a:latin typeface="Calibri"/>
                <a:ea typeface="Calibri"/>
                <a:cs typeface="Calibri"/>
                <a:sym typeface="Calibri"/>
              </a:rPr>
              <a:t>Dropout prevention and recovery programs </a:t>
            </a:r>
            <a:endParaRPr sz="1800">
              <a:latin typeface="Calibri"/>
              <a:ea typeface="Calibri"/>
              <a:cs typeface="Calibri"/>
              <a:sym typeface="Calibri"/>
            </a:endParaRPr>
          </a:p>
          <a:p>
            <a:pPr marL="0" lvl="0" indent="0" algn="l" rtl="0">
              <a:lnSpc>
                <a:spcPct val="100000"/>
              </a:lnSpc>
              <a:spcBef>
                <a:spcPts val="1000"/>
              </a:spcBef>
              <a:spcAft>
                <a:spcPts val="0"/>
              </a:spcAft>
              <a:buSzPts val="2800"/>
              <a:buNone/>
            </a:pPr>
            <a:endParaRPr sz="1800">
              <a:latin typeface="Calibri"/>
              <a:ea typeface="Calibri"/>
              <a:cs typeface="Calibri"/>
              <a:sym typeface="Calibri"/>
            </a:endParaRPr>
          </a:p>
        </p:txBody>
      </p:sp>
      <p:sp>
        <p:nvSpPr>
          <p:cNvPr id="152" name="Google Shape;152;g6e8ef2e9a8_2_1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ESE​​">
  <a:themeElements>
    <a:clrScheme name="ESE color scheme">
      <a:dk1>
        <a:srgbClr val="203B6A"/>
      </a:dk1>
      <a:lt1>
        <a:srgbClr val="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3a5a55f13e9bb649c79d8b6e4cc9fe8c">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9f746412060615af2bac066d19f8186c"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DESE-231-58228</_dlc_DocId>
    <_dlc_DocIdUrl xmlns="733efe1c-5bbe-4968-87dc-d400e65c879f">
      <Url>https://sharepoint.doemass.org/ese/webteam/cps/_layouts/DocIdRedir.aspx?ID=DESE-231-58228</Url>
      <Description>DESE-231-58228</Description>
    </_dlc_DocIdUrl>
  </documentManagement>
</p:properties>
</file>

<file path=customXml/item4.xml><?xml version="1.0" encoding="utf-8"?>
<?mso-contentType ?>
<FormTemplates xmlns="http://schemas.microsoft.com/sharepoint/v3/contenttype/forms">
  <Display>DocumentLibraryForm</Display>
  <Edit>DropOffZoneRoutingForm</Edit>
  <New>DocumentLibraryForm</New>
</FormTemplates>
</file>

<file path=customXml/itemProps1.xml><?xml version="1.0" encoding="utf-8"?>
<ds:datastoreItem xmlns:ds="http://schemas.openxmlformats.org/officeDocument/2006/customXml" ds:itemID="{07E13BCF-099E-4244-958F-B834EA8A27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94C229-FE09-4058-83F7-484AF07071C1}">
  <ds:schemaRefs>
    <ds:schemaRef ds:uri="http://schemas.microsoft.com/sharepoint/events"/>
  </ds:schemaRefs>
</ds:datastoreItem>
</file>

<file path=customXml/itemProps3.xml><?xml version="1.0" encoding="utf-8"?>
<ds:datastoreItem xmlns:ds="http://schemas.openxmlformats.org/officeDocument/2006/customXml" ds:itemID="{2F012F40-FBA8-46B1-B518-F6EA36FBC447}">
  <ds:schemaRefs>
    <ds:schemaRef ds:uri="http://purl.org/dc/dcmitype/"/>
    <ds:schemaRef ds:uri="0a4e05da-b9bc-4326-ad73-01ef31b95567"/>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733efe1c-5bbe-4968-87dc-d400e65c879f"/>
    <ds:schemaRef ds:uri="http://www.w3.org/XML/1998/namespace"/>
  </ds:schemaRefs>
</ds:datastoreItem>
</file>

<file path=customXml/itemProps4.xml><?xml version="1.0" encoding="utf-8"?>
<ds:datastoreItem xmlns:ds="http://schemas.openxmlformats.org/officeDocument/2006/customXml" ds:itemID="{31C0DE9B-2D3D-4246-B24F-A845BDF91B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390</TotalTime>
  <Words>1901</Words>
  <Application>Microsoft Office PowerPoint</Application>
  <PresentationFormat>Widescreen</PresentationFormat>
  <Paragraphs>161</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Quattrocento Sans</vt:lpstr>
      <vt:lpstr>Calibri</vt:lpstr>
      <vt:lpstr>Wingdings</vt:lpstr>
      <vt:lpstr>Segoe SemiBold</vt:lpstr>
      <vt:lpstr>Courier New</vt:lpstr>
      <vt:lpstr>Arial</vt:lpstr>
      <vt:lpstr>Noto Sans Symbols</vt:lpstr>
      <vt:lpstr>ESE​​</vt:lpstr>
      <vt:lpstr>Cover Page</vt:lpstr>
      <vt:lpstr>Introductions </vt:lpstr>
      <vt:lpstr>Welcome!</vt:lpstr>
      <vt:lpstr>Student Opportunity Act</vt:lpstr>
      <vt:lpstr>Student Opportunity Commitments</vt:lpstr>
      <vt:lpstr>Suggestions for Successful Planning</vt:lpstr>
      <vt:lpstr>Suggestions for Successful Planning cont’d</vt:lpstr>
      <vt:lpstr>Questions</vt:lpstr>
      <vt:lpstr>Evidence-based programs: 17 examples of high-quality programs</vt:lpstr>
      <vt:lpstr>Evidence-based programs: 17 examples of high-quality programs (cont.)</vt:lpstr>
      <vt:lpstr>SOA Program Categories</vt:lpstr>
      <vt:lpstr>Checklist (1 of 3)</vt:lpstr>
      <vt:lpstr>Checklist (2 of 3)</vt:lpstr>
      <vt:lpstr>Checklist (3 of 3)</vt:lpstr>
      <vt:lpstr>Questions ?</vt:lpstr>
      <vt:lpstr>How To Get Started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2020-02-06 SOA Short Form Webinar PowerPoint</dc:title>
  <dc:subject>2020-02-06 SOA Short Form Webinar PowerPoint</dc:subject>
  <dc:creator>DESE</dc:creator>
  <cp:lastModifiedBy>O'Brien-Driscoll, Courtney (EOE)</cp:lastModifiedBy>
  <cp:revision>31</cp:revision>
  <dcterms:created xsi:type="dcterms:W3CDTF">2019-10-29T13:14:26Z</dcterms:created>
  <dcterms:modified xsi:type="dcterms:W3CDTF">2020-02-13T20:19:34Z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0x010100524261BFE874874F899C38CF9C771BFF</vt:lpwstr>
  </property>
  <property fmtid="{D5CDD505-2E9C-101B-9397-08002B2CF9AE}" pid="3" name="_dlc_DocIdItemGuid">
    <vt:lpwstr>f6227674-d01e-48e2-83be-885371ff2820</vt:lpwstr>
  </property>
  <property fmtid="{D5CDD505-2E9C-101B-9397-08002B2CF9AE}" pid="4" name="metadate">
    <vt:lpwstr>Feb 13 2020</vt:lpwstr>
  </property>
</Properties>
</file>