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58" r:id="rId2"/>
    <p:sldMasterId id="2147483670" r:id="rId3"/>
  </p:sldMasterIdLst>
  <p:notesMasterIdLst>
    <p:notesMasterId r:id="rId56"/>
  </p:notesMasterIdLst>
  <p:handoutMasterIdLst>
    <p:handoutMasterId r:id="rId57"/>
  </p:handoutMasterIdLst>
  <p:sldIdLst>
    <p:sldId id="285" r:id="rId4"/>
    <p:sldId id="256" r:id="rId5"/>
    <p:sldId id="681" r:id="rId6"/>
    <p:sldId id="685" r:id="rId7"/>
    <p:sldId id="263" r:id="rId8"/>
    <p:sldId id="274" r:id="rId9"/>
    <p:sldId id="327" r:id="rId10"/>
    <p:sldId id="328" r:id="rId11"/>
    <p:sldId id="330" r:id="rId12"/>
    <p:sldId id="291" r:id="rId13"/>
    <p:sldId id="275" r:id="rId14"/>
    <p:sldId id="288" r:id="rId15"/>
    <p:sldId id="548" r:id="rId16"/>
    <p:sldId id="550" r:id="rId17"/>
    <p:sldId id="559" r:id="rId18"/>
    <p:sldId id="560" r:id="rId19"/>
    <p:sldId id="671" r:id="rId20"/>
    <p:sldId id="672" r:id="rId21"/>
    <p:sldId id="673" r:id="rId22"/>
    <p:sldId id="674" r:id="rId23"/>
    <p:sldId id="675" r:id="rId24"/>
    <p:sldId id="676" r:id="rId25"/>
    <p:sldId id="667" r:id="rId26"/>
    <p:sldId id="279" r:id="rId27"/>
    <p:sldId id="287" r:id="rId28"/>
    <p:sldId id="264" r:id="rId29"/>
    <p:sldId id="269" r:id="rId30"/>
    <p:sldId id="268" r:id="rId31"/>
    <p:sldId id="280" r:id="rId32"/>
    <p:sldId id="683" r:id="rId33"/>
    <p:sldId id="677" r:id="rId34"/>
    <p:sldId id="678" r:id="rId35"/>
    <p:sldId id="679" r:id="rId36"/>
    <p:sldId id="680" r:id="rId37"/>
    <p:sldId id="281" r:id="rId38"/>
    <p:sldId id="684" r:id="rId39"/>
    <p:sldId id="270" r:id="rId40"/>
    <p:sldId id="282" r:id="rId41"/>
    <p:sldId id="687" r:id="rId42"/>
    <p:sldId id="258" r:id="rId43"/>
    <p:sldId id="283" r:id="rId44"/>
    <p:sldId id="692" r:id="rId45"/>
    <p:sldId id="284" r:id="rId46"/>
    <p:sldId id="277" r:id="rId47"/>
    <p:sldId id="686" r:id="rId48"/>
    <p:sldId id="260" r:id="rId49"/>
    <p:sldId id="694" r:id="rId50"/>
    <p:sldId id="693" r:id="rId51"/>
    <p:sldId id="695" r:id="rId52"/>
    <p:sldId id="696" r:id="rId53"/>
    <p:sldId id="697" r:id="rId54"/>
    <p:sldId id="698" r:id="rId5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97E7"/>
    <a:srgbClr val="AFCBFD"/>
    <a:srgbClr val="93A9FF"/>
    <a:srgbClr val="86A9E2"/>
    <a:srgbClr val="3647B6"/>
    <a:srgbClr val="4948B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8611CB-F609-4C63-956D-65F47E8992E8}" v="662" dt="2024-08-01T14:26:35.3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598" autoAdjust="0"/>
  </p:normalViewPr>
  <p:slideViewPr>
    <p:cSldViewPr snapToGrid="0">
      <p:cViewPr varScale="1">
        <p:scale>
          <a:sx n="80" d="100"/>
          <a:sy n="80" d="100"/>
        </p:scale>
        <p:origin x="96" y="474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microsoft.com/office/2018/10/relationships/authors" Target="author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presProps" Target="presProps.xml"/><Relationship Id="rId5" Type="http://schemas.openxmlformats.org/officeDocument/2006/relationships/slide" Target="slides/slide2.xml"/><Relationship Id="rId61" Type="http://schemas.openxmlformats.org/officeDocument/2006/relationships/tableStyles" Target="tableStyles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D062D1-F3DC-4263-8BAD-BEAE4CA9605A}" type="doc">
      <dgm:prSet loTypeId="urn:microsoft.com/office/officeart/2005/8/layout/vList5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F94F02E-84DA-488A-8233-C757AB16D772}">
      <dgm:prSet/>
      <dgm:spPr>
        <a:xfrm>
          <a:off x="0" y="1317103"/>
          <a:ext cx="2091333" cy="1252577"/>
        </a:xfrm>
        <a:prstGeom prst="roundRect">
          <a:avLst/>
        </a:prstGeom>
        <a:gradFill rotWithShape="0">
          <a:gsLst>
            <a:gs pos="0">
              <a:srgbClr val="ED7D31">
                <a:hueOff val="627618"/>
                <a:satOff val="8036"/>
                <a:lumOff val="-3039"/>
                <a:alphaOff val="0"/>
                <a:satMod val="103000"/>
                <a:lumMod val="102000"/>
                <a:tint val="94000"/>
              </a:srgbClr>
            </a:gs>
            <a:gs pos="50000">
              <a:srgbClr val="ED7D31">
                <a:hueOff val="627618"/>
                <a:satOff val="8036"/>
                <a:lumOff val="-3039"/>
                <a:alphaOff val="0"/>
                <a:satMod val="110000"/>
                <a:lumMod val="100000"/>
                <a:shade val="100000"/>
              </a:srgbClr>
            </a:gs>
            <a:gs pos="100000">
              <a:srgbClr val="ED7D31">
                <a:hueOff val="627618"/>
                <a:satOff val="8036"/>
                <a:lumOff val="-3039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/>
        <a:lstStyle/>
        <a:p>
          <a:pPr rtl="0">
            <a:buNone/>
          </a:pPr>
          <a:r>
            <a:rPr lang="en-US">
              <a:solidFill>
                <a:sysClr val="window" lastClr="FFFFFF"/>
              </a:solidFill>
              <a:latin typeface="Segoe UI Semibold"/>
              <a:ea typeface="+mn-ea"/>
              <a:cs typeface="+mn-cs"/>
            </a:rPr>
            <a:t>Learning experiences </a:t>
          </a:r>
          <a:endParaRPr lang="en-US">
            <a:solidFill>
              <a:sysClr val="window" lastClr="FFFFFF"/>
            </a:solidFill>
            <a:latin typeface="Segoe UI"/>
            <a:ea typeface="+mn-ea"/>
            <a:cs typeface="+mn-cs"/>
          </a:endParaRPr>
        </a:p>
      </dgm:t>
    </dgm:pt>
    <dgm:pt modelId="{06C393C3-8ABB-4802-83D7-7E0091D17BD0}" type="parTrans" cxnId="{702F5C51-21EC-4524-8DD4-5907AC845585}">
      <dgm:prSet/>
      <dgm:spPr/>
      <dgm:t>
        <a:bodyPr/>
        <a:lstStyle/>
        <a:p>
          <a:endParaRPr lang="en-US"/>
        </a:p>
      </dgm:t>
    </dgm:pt>
    <dgm:pt modelId="{E5073497-CC86-41C3-8312-AF5256B79519}" type="sibTrans" cxnId="{702F5C51-21EC-4524-8DD4-5907AC845585}">
      <dgm:prSet/>
      <dgm:spPr/>
      <dgm:t>
        <a:bodyPr/>
        <a:lstStyle/>
        <a:p>
          <a:endParaRPr lang="en-US"/>
        </a:p>
      </dgm:t>
    </dgm:pt>
    <dgm:pt modelId="{813CD3F1-0C67-4EF6-AF87-6B2D96B21023}">
      <dgm:prSet phldr="0"/>
      <dgm:spPr>
        <a:xfrm>
          <a:off x="0" y="2632309"/>
          <a:ext cx="2091333" cy="1252577"/>
        </a:xfrm>
        <a:prstGeom prst="roundRect">
          <a:avLst/>
        </a:prstGeom>
        <a:gradFill rotWithShape="0">
          <a:gsLst>
            <a:gs pos="0">
              <a:srgbClr val="ED7D31">
                <a:hueOff val="1255236"/>
                <a:satOff val="16072"/>
                <a:lumOff val="-6078"/>
                <a:alphaOff val="0"/>
                <a:satMod val="103000"/>
                <a:lumMod val="102000"/>
                <a:tint val="94000"/>
              </a:srgbClr>
            </a:gs>
            <a:gs pos="50000">
              <a:srgbClr val="ED7D31">
                <a:hueOff val="1255236"/>
                <a:satOff val="16072"/>
                <a:lumOff val="-6078"/>
                <a:alphaOff val="0"/>
                <a:satMod val="110000"/>
                <a:lumMod val="100000"/>
                <a:shade val="100000"/>
              </a:srgbClr>
            </a:gs>
            <a:gs pos="100000">
              <a:srgbClr val="ED7D31">
                <a:hueOff val="1255236"/>
                <a:satOff val="16072"/>
                <a:lumOff val="-6078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/>
        <a:lstStyle/>
        <a:p>
          <a:pPr rtl="0">
            <a:buNone/>
          </a:pPr>
          <a:r>
            <a:rPr lang="en-US">
              <a:solidFill>
                <a:sysClr val="window" lastClr="FFFFFF"/>
              </a:solidFill>
              <a:latin typeface="Segoe UI Semibold"/>
              <a:ea typeface="+mn-ea"/>
              <a:cs typeface="+mn-cs"/>
            </a:rPr>
            <a:t>Individualized supports</a:t>
          </a:r>
        </a:p>
      </dgm:t>
    </dgm:pt>
    <dgm:pt modelId="{163BC360-CAB2-4FEF-A3E2-45FFFF29C155}" type="parTrans" cxnId="{91C6CBC9-268F-4B70-BC7B-049DABCFB6B7}">
      <dgm:prSet/>
      <dgm:spPr/>
      <dgm:t>
        <a:bodyPr/>
        <a:lstStyle/>
        <a:p>
          <a:endParaRPr lang="en-US"/>
        </a:p>
      </dgm:t>
    </dgm:pt>
    <dgm:pt modelId="{DB4B8CDA-9818-41DB-9379-F6B8C409B128}" type="sibTrans" cxnId="{91C6CBC9-268F-4B70-BC7B-049DABCFB6B7}">
      <dgm:prSet/>
      <dgm:spPr/>
      <dgm:t>
        <a:bodyPr/>
        <a:lstStyle/>
        <a:p>
          <a:endParaRPr lang="en-US"/>
        </a:p>
      </dgm:t>
    </dgm:pt>
    <dgm:pt modelId="{F2C021AD-CFDA-4326-92BF-3C3C8AF7BA65}">
      <dgm:prSet phldr="0"/>
      <dgm:spPr>
        <a:xfrm rot="5400000">
          <a:off x="3449266" y="1399635"/>
          <a:ext cx="1002061" cy="3717927"/>
        </a:xfrm>
        <a:prstGeom prst="round2SameRect">
          <a:avLst/>
        </a:prstGeom>
        <a:solidFill>
          <a:srgbClr val="ED7D31">
            <a:tint val="40000"/>
            <a:alpha val="90000"/>
            <a:hueOff val="1179915"/>
            <a:satOff val="24654"/>
            <a:lumOff val="1010"/>
            <a:alphaOff val="0"/>
          </a:srgbClr>
        </a:solidFill>
        <a:ln w="6350" cap="flat" cmpd="sng" algn="ctr">
          <a:solidFill>
            <a:srgbClr val="ED7D31">
              <a:tint val="40000"/>
              <a:alpha val="90000"/>
              <a:hueOff val="1179915"/>
              <a:satOff val="24654"/>
              <a:lumOff val="101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rtl="0">
            <a:buChar char="•"/>
          </a:pPr>
          <a:endParaRPr lang="en-US" sz="1200">
            <a:solidFill>
              <a:srgbClr val="203B6A">
                <a:hueOff val="0"/>
                <a:satOff val="0"/>
                <a:lumOff val="0"/>
                <a:alphaOff val="0"/>
              </a:srgbClr>
            </a:solidFill>
            <a:latin typeface="Segoe UI Semibold"/>
            <a:ea typeface="+mn-ea"/>
            <a:cs typeface="+mn-cs"/>
          </a:endParaRPr>
        </a:p>
      </dgm:t>
    </dgm:pt>
    <dgm:pt modelId="{CABDA3CF-5DDC-4D70-9A6A-501E5B2FE304}" type="parTrans" cxnId="{E6E467A3-9B00-4BA2-95FC-8CA0947D05DF}">
      <dgm:prSet/>
      <dgm:spPr/>
      <dgm:t>
        <a:bodyPr/>
        <a:lstStyle/>
        <a:p>
          <a:endParaRPr lang="en-US"/>
        </a:p>
      </dgm:t>
    </dgm:pt>
    <dgm:pt modelId="{FE5A694F-9A5D-43ED-8462-8528C1B6F6B7}" type="sibTrans" cxnId="{E6E467A3-9B00-4BA2-95FC-8CA0947D05DF}">
      <dgm:prSet/>
      <dgm:spPr/>
      <dgm:t>
        <a:bodyPr/>
        <a:lstStyle/>
        <a:p>
          <a:endParaRPr lang="en-US"/>
        </a:p>
      </dgm:t>
    </dgm:pt>
    <dgm:pt modelId="{F1665EAF-200B-4642-8060-35F2BFE264B6}">
      <dgm:prSet phldr="0" custT="1"/>
      <dgm:spPr>
        <a:xfrm rot="5400000">
          <a:off x="3449266" y="1399635"/>
          <a:ext cx="1002061" cy="3717927"/>
        </a:xfrm>
        <a:prstGeom prst="round2SameRect">
          <a:avLst/>
        </a:prstGeom>
        <a:solidFill>
          <a:srgbClr val="ED7D31">
            <a:tint val="40000"/>
            <a:alpha val="90000"/>
            <a:hueOff val="1179915"/>
            <a:satOff val="24654"/>
            <a:lumOff val="1010"/>
            <a:alphaOff val="0"/>
          </a:srgbClr>
        </a:solidFill>
        <a:ln w="6350" cap="flat" cmpd="sng" algn="ctr">
          <a:solidFill>
            <a:srgbClr val="ED7D31">
              <a:tint val="40000"/>
              <a:alpha val="90000"/>
              <a:hueOff val="1179915"/>
              <a:satOff val="24654"/>
              <a:lumOff val="101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rtl="0">
            <a:buFont typeface="Arial" panose="020B0604020202020204" pitchFamily="34" charset="0"/>
            <a:buChar char="•"/>
          </a:pPr>
          <a:r>
            <a:rPr lang="en-US" sz="1700">
              <a:solidFill>
                <a:srgbClr val="203B6A">
                  <a:hueOff val="0"/>
                  <a:satOff val="0"/>
                  <a:lumOff val="0"/>
                  <a:alphaOff val="0"/>
                </a:srgbClr>
              </a:solidFill>
              <a:latin typeface="Segoe UI Semibold"/>
              <a:ea typeface="+mn-ea"/>
              <a:cs typeface="+mn-cs"/>
            </a:rPr>
            <a:t>Enable students to excel at grade level and beyond</a:t>
          </a:r>
        </a:p>
      </dgm:t>
    </dgm:pt>
    <dgm:pt modelId="{FA43F632-8684-4E04-97E7-9E1CB9F61882}" type="parTrans" cxnId="{C39CFD7A-AE50-4592-84B8-E15AFA762C46}">
      <dgm:prSet/>
      <dgm:spPr/>
      <dgm:t>
        <a:bodyPr/>
        <a:lstStyle/>
        <a:p>
          <a:endParaRPr lang="en-US"/>
        </a:p>
      </dgm:t>
    </dgm:pt>
    <dgm:pt modelId="{390F6B6C-7881-4A23-80B0-00034D83FFE5}" type="sibTrans" cxnId="{C39CFD7A-AE50-4592-84B8-E15AFA762C46}">
      <dgm:prSet/>
      <dgm:spPr/>
      <dgm:t>
        <a:bodyPr/>
        <a:lstStyle/>
        <a:p>
          <a:endParaRPr lang="en-US"/>
        </a:p>
      </dgm:t>
    </dgm:pt>
    <dgm:pt modelId="{9D2F1245-0B8C-4729-9C8E-AEA6AF8C9C28}">
      <dgm:prSet phldr="0" custT="1"/>
      <dgm:spPr>
        <a:xfrm rot="5400000">
          <a:off x="3449266" y="84428"/>
          <a:ext cx="1002061" cy="3717927"/>
        </a:xfrm>
        <a:prstGeom prst="round2SameRect">
          <a:avLst/>
        </a:prstGeom>
        <a:solidFill>
          <a:srgbClr val="ED7D31">
            <a:tint val="40000"/>
            <a:alpha val="90000"/>
            <a:hueOff val="589957"/>
            <a:satOff val="12327"/>
            <a:lumOff val="505"/>
            <a:alphaOff val="0"/>
          </a:srgbClr>
        </a:solidFill>
        <a:ln w="6350" cap="flat" cmpd="sng" algn="ctr">
          <a:solidFill>
            <a:srgbClr val="ED7D31">
              <a:tint val="40000"/>
              <a:alpha val="90000"/>
              <a:hueOff val="589957"/>
              <a:satOff val="12327"/>
              <a:lumOff val="505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rtl="0">
            <a:buChar char="•"/>
          </a:pPr>
          <a:r>
            <a:rPr lang="en-US" sz="1700" b="1">
              <a:solidFill>
                <a:srgbClr val="203B6A">
                  <a:hueOff val="0"/>
                  <a:satOff val="0"/>
                  <a:lumOff val="0"/>
                  <a:alphaOff val="0"/>
                </a:srgbClr>
              </a:solidFill>
              <a:latin typeface="Segoe UI Semibold"/>
              <a:ea typeface="+mn-ea"/>
              <a:cs typeface="+mn-cs"/>
            </a:rPr>
            <a:t>Are relevant, real-world and interactive</a:t>
          </a:r>
        </a:p>
      </dgm:t>
    </dgm:pt>
    <dgm:pt modelId="{935CC867-93F4-4748-A214-97F67CDE4D1C}" type="parTrans" cxnId="{D79EFF83-ECE1-45AA-B4AD-29F02E445669}">
      <dgm:prSet/>
      <dgm:spPr/>
      <dgm:t>
        <a:bodyPr/>
        <a:lstStyle/>
        <a:p>
          <a:endParaRPr lang="en-US"/>
        </a:p>
      </dgm:t>
    </dgm:pt>
    <dgm:pt modelId="{DC07AFA7-58AF-46AD-B735-A2D40C4C7A6F}" type="sibTrans" cxnId="{D79EFF83-ECE1-45AA-B4AD-29F02E445669}">
      <dgm:prSet/>
      <dgm:spPr/>
      <dgm:t>
        <a:bodyPr/>
        <a:lstStyle/>
        <a:p>
          <a:endParaRPr lang="en-US"/>
        </a:p>
      </dgm:t>
    </dgm:pt>
    <dgm:pt modelId="{7FA09CBD-794A-4593-90A4-D19EFC5531BF}">
      <dgm:prSet phldr="0" custT="1"/>
      <dgm:spPr>
        <a:xfrm rot="5400000">
          <a:off x="3449266" y="-1230777"/>
          <a:ext cx="1002061" cy="3717927"/>
        </a:xfrm>
        <a:prstGeom prst="round2SameRect">
          <a:avLst/>
        </a:prstGeom>
        <a:solidFill>
          <a:srgbClr val="ED7D31">
            <a:tint val="40000"/>
            <a:alpha val="9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ED7D31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rtl="0">
            <a:buChar char="•"/>
          </a:pPr>
          <a:r>
            <a:rPr lang="en-US" sz="1700">
              <a:solidFill>
                <a:srgbClr val="203B6A">
                  <a:hueOff val="0"/>
                  <a:satOff val="0"/>
                  <a:lumOff val="0"/>
                  <a:alphaOff val="0"/>
                </a:srgbClr>
              </a:solidFill>
              <a:latin typeface="Segoe UI Semibold"/>
              <a:ea typeface="+mn-ea"/>
              <a:cs typeface="+mn-cs"/>
            </a:rPr>
            <a:t>Are known and valued</a:t>
          </a:r>
          <a:endParaRPr lang="en-US" sz="1700">
            <a:solidFill>
              <a:srgbClr val="203B6A">
                <a:hueOff val="0"/>
                <a:satOff val="0"/>
                <a:lumOff val="0"/>
                <a:alphaOff val="0"/>
              </a:srgbClr>
            </a:solidFill>
            <a:latin typeface="Segoe UI"/>
            <a:ea typeface="+mn-ea"/>
            <a:cs typeface="+mn-cs"/>
          </a:endParaRPr>
        </a:p>
      </dgm:t>
    </dgm:pt>
    <dgm:pt modelId="{DD1242A7-B1D5-42F1-AEB8-5C1146A98A08}" type="parTrans" cxnId="{5128FC6E-1BCD-4513-B3A3-06989F66DBB3}">
      <dgm:prSet/>
      <dgm:spPr/>
      <dgm:t>
        <a:bodyPr/>
        <a:lstStyle/>
        <a:p>
          <a:endParaRPr lang="en-US"/>
        </a:p>
      </dgm:t>
    </dgm:pt>
    <dgm:pt modelId="{15AE3407-E5E5-4D7B-9ED5-81EE2AAFD8FC}" type="sibTrans" cxnId="{5128FC6E-1BCD-4513-B3A3-06989F66DBB3}">
      <dgm:prSet/>
      <dgm:spPr/>
      <dgm:t>
        <a:bodyPr/>
        <a:lstStyle/>
        <a:p>
          <a:endParaRPr lang="en-US"/>
        </a:p>
      </dgm:t>
    </dgm:pt>
    <dgm:pt modelId="{12EC3B2D-F98E-4846-8061-8B163FF513D5}">
      <dgm:prSet phldr="0"/>
      <dgm:spPr>
        <a:xfrm>
          <a:off x="0" y="1897"/>
          <a:ext cx="2091333" cy="1252577"/>
        </a:xfrm>
        <a:prstGeom prst="roundRect">
          <a:avLst/>
        </a:prstGeom>
        <a:gradFill rotWithShape="0">
          <a:gsLst>
            <a:gs pos="0">
              <a:srgbClr val="ED7D3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ED7D3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ED7D3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/>
        <a:lstStyle/>
        <a:p>
          <a:pPr rtl="0">
            <a:buNone/>
          </a:pPr>
          <a:r>
            <a:rPr lang="en-US">
              <a:solidFill>
                <a:sysClr val="window" lastClr="FFFFFF"/>
              </a:solidFill>
              <a:latin typeface="Segoe UI Semibold"/>
              <a:ea typeface="+mn-ea"/>
              <a:cs typeface="+mn-cs"/>
            </a:rPr>
            <a:t>All students</a:t>
          </a:r>
          <a:endParaRPr lang="en-US">
            <a:solidFill>
              <a:sysClr val="window" lastClr="FFFFFF"/>
            </a:solidFill>
            <a:latin typeface="Segoe UI"/>
            <a:ea typeface="+mn-ea"/>
            <a:cs typeface="+mn-cs"/>
          </a:endParaRPr>
        </a:p>
      </dgm:t>
    </dgm:pt>
    <dgm:pt modelId="{A8DABF0D-61DC-4657-9657-2F33FCB7ABF1}" type="parTrans" cxnId="{3BB2D53B-0A8D-41B0-803E-EA65CCFE2310}">
      <dgm:prSet/>
      <dgm:spPr/>
      <dgm:t>
        <a:bodyPr/>
        <a:lstStyle/>
        <a:p>
          <a:endParaRPr lang="en-US"/>
        </a:p>
      </dgm:t>
    </dgm:pt>
    <dgm:pt modelId="{69DA7ADC-7557-4C30-8AC8-63BEC6EDA9A9}" type="sibTrans" cxnId="{3BB2D53B-0A8D-41B0-803E-EA65CCFE2310}">
      <dgm:prSet/>
      <dgm:spPr/>
      <dgm:t>
        <a:bodyPr/>
        <a:lstStyle/>
        <a:p>
          <a:endParaRPr lang="en-US"/>
        </a:p>
      </dgm:t>
    </dgm:pt>
    <dgm:pt modelId="{DEBA5171-22F1-409C-8A2F-E52D7034E6D7}">
      <dgm:prSet phldr="0"/>
      <dgm:spPr>
        <a:xfrm rot="5400000">
          <a:off x="3449266" y="1399635"/>
          <a:ext cx="1002061" cy="3717927"/>
        </a:xfrm>
        <a:solidFill>
          <a:srgbClr val="ED7D31">
            <a:tint val="40000"/>
            <a:alpha val="90000"/>
            <a:hueOff val="1179915"/>
            <a:satOff val="24654"/>
            <a:lumOff val="1010"/>
            <a:alphaOff val="0"/>
          </a:srgbClr>
        </a:solidFill>
        <a:ln w="6350" cap="flat" cmpd="sng" algn="ctr">
          <a:solidFill>
            <a:srgbClr val="ED7D31">
              <a:tint val="40000"/>
              <a:alpha val="90000"/>
              <a:hueOff val="1179915"/>
              <a:satOff val="24654"/>
              <a:lumOff val="101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rtl="0">
            <a:buNone/>
          </a:pPr>
          <a:endParaRPr lang="en-US" sz="1200">
            <a:solidFill>
              <a:srgbClr val="203B6A">
                <a:hueOff val="0"/>
                <a:satOff val="0"/>
                <a:lumOff val="0"/>
                <a:alphaOff val="0"/>
              </a:srgbClr>
            </a:solidFill>
            <a:latin typeface="Segoe UI Semibold"/>
            <a:ea typeface="+mn-ea"/>
            <a:cs typeface="+mn-cs"/>
          </a:endParaRPr>
        </a:p>
      </dgm:t>
    </dgm:pt>
    <dgm:pt modelId="{23C6A07A-6A45-4BD8-9DAA-311350E53B23}" type="parTrans" cxnId="{008C9F34-6C69-491B-976C-4BA42F01FB79}">
      <dgm:prSet/>
      <dgm:spPr/>
      <dgm:t>
        <a:bodyPr/>
        <a:lstStyle/>
        <a:p>
          <a:endParaRPr lang="en-US"/>
        </a:p>
      </dgm:t>
    </dgm:pt>
    <dgm:pt modelId="{C92AAE70-5880-405C-885D-CB84677BE248}" type="sibTrans" cxnId="{008C9F34-6C69-491B-976C-4BA42F01FB79}">
      <dgm:prSet/>
      <dgm:spPr/>
      <dgm:t>
        <a:bodyPr/>
        <a:lstStyle/>
        <a:p>
          <a:endParaRPr lang="en-US"/>
        </a:p>
      </dgm:t>
    </dgm:pt>
    <dgm:pt modelId="{BC7D68AB-5F7E-420E-AC2E-2191FA48BFDD}" type="pres">
      <dgm:prSet presAssocID="{95D062D1-F3DC-4263-8BAD-BEAE4CA9605A}" presName="Name0" presStyleCnt="0">
        <dgm:presLayoutVars>
          <dgm:dir/>
          <dgm:animLvl val="lvl"/>
          <dgm:resizeHandles val="exact"/>
        </dgm:presLayoutVars>
      </dgm:prSet>
      <dgm:spPr/>
    </dgm:pt>
    <dgm:pt modelId="{0EEE1D3B-39F7-4353-B367-34CB4B76A6F7}" type="pres">
      <dgm:prSet presAssocID="{12EC3B2D-F98E-4846-8061-8B163FF513D5}" presName="linNode" presStyleCnt="0"/>
      <dgm:spPr/>
    </dgm:pt>
    <dgm:pt modelId="{C625CF21-C0CE-427C-856C-6DE7A8B33D8A}" type="pres">
      <dgm:prSet presAssocID="{12EC3B2D-F98E-4846-8061-8B163FF513D5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E6BA565F-CD1D-4E57-91BF-B572B93D1BBF}" type="pres">
      <dgm:prSet presAssocID="{12EC3B2D-F98E-4846-8061-8B163FF513D5}" presName="descendantText" presStyleLbl="alignAccFollowNode1" presStyleIdx="0" presStyleCnt="3">
        <dgm:presLayoutVars>
          <dgm:bulletEnabled val="1"/>
        </dgm:presLayoutVars>
      </dgm:prSet>
      <dgm:spPr/>
    </dgm:pt>
    <dgm:pt modelId="{7BA36A3C-646E-4DF4-ADAA-EE3F3F6271E9}" type="pres">
      <dgm:prSet presAssocID="{69DA7ADC-7557-4C30-8AC8-63BEC6EDA9A9}" presName="sp" presStyleCnt="0"/>
      <dgm:spPr/>
    </dgm:pt>
    <dgm:pt modelId="{78FC027B-396B-45D7-96BB-28FADC408A83}" type="pres">
      <dgm:prSet presAssocID="{1F94F02E-84DA-488A-8233-C757AB16D772}" presName="linNode" presStyleCnt="0"/>
      <dgm:spPr/>
    </dgm:pt>
    <dgm:pt modelId="{24CED813-7888-430C-AFDB-9D3A24B568CB}" type="pres">
      <dgm:prSet presAssocID="{1F94F02E-84DA-488A-8233-C757AB16D772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22C5200A-4F3E-413A-A0C2-5E5FE3F5BD79}" type="pres">
      <dgm:prSet presAssocID="{1F94F02E-84DA-488A-8233-C757AB16D772}" presName="descendantText" presStyleLbl="alignAccFollowNode1" presStyleIdx="1" presStyleCnt="3">
        <dgm:presLayoutVars>
          <dgm:bulletEnabled val="1"/>
        </dgm:presLayoutVars>
      </dgm:prSet>
      <dgm:spPr/>
    </dgm:pt>
    <dgm:pt modelId="{28BAB816-DAC9-45AE-9F98-2D99E47FD901}" type="pres">
      <dgm:prSet presAssocID="{E5073497-CC86-41C3-8312-AF5256B79519}" presName="sp" presStyleCnt="0"/>
      <dgm:spPr/>
    </dgm:pt>
    <dgm:pt modelId="{7FB7B089-7F69-425B-93C1-2933BB6F0CB5}" type="pres">
      <dgm:prSet presAssocID="{813CD3F1-0C67-4EF6-AF87-6B2D96B21023}" presName="linNode" presStyleCnt="0"/>
      <dgm:spPr/>
    </dgm:pt>
    <dgm:pt modelId="{BEF76E51-4B0A-4CD7-8E87-ACA209BCE8EA}" type="pres">
      <dgm:prSet presAssocID="{813CD3F1-0C67-4EF6-AF87-6B2D96B21023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48523046-28B0-4CA5-BB43-DD387BCF65C6}" type="pres">
      <dgm:prSet presAssocID="{813CD3F1-0C67-4EF6-AF87-6B2D96B21023}" presName="descendantText" presStyleLbl="alignAccFollowNode1" presStyleIdx="2" presStyleCnt="3">
        <dgm:presLayoutVars>
          <dgm:bulletEnabled val="1"/>
        </dgm:presLayoutVars>
      </dgm:prSet>
      <dgm:spPr>
        <a:prstGeom prst="round2SameRect">
          <a:avLst/>
        </a:prstGeom>
      </dgm:spPr>
    </dgm:pt>
  </dgm:ptLst>
  <dgm:cxnLst>
    <dgm:cxn modelId="{6EE77D1F-DEB8-41FE-8220-C6C804A2771A}" type="presOf" srcId="{9D2F1245-0B8C-4729-9C8E-AEA6AF8C9C28}" destId="{22C5200A-4F3E-413A-A0C2-5E5FE3F5BD79}" srcOrd="0" destOrd="0" presId="urn:microsoft.com/office/officeart/2005/8/layout/vList5"/>
    <dgm:cxn modelId="{B24AFB27-ADE4-4A78-80EE-65C0259522CA}" type="presOf" srcId="{F2C021AD-CFDA-4326-92BF-3C3C8AF7BA65}" destId="{48523046-28B0-4CA5-BB43-DD387BCF65C6}" srcOrd="0" destOrd="2" presId="urn:microsoft.com/office/officeart/2005/8/layout/vList5"/>
    <dgm:cxn modelId="{008C9F34-6C69-491B-976C-4BA42F01FB79}" srcId="{813CD3F1-0C67-4EF6-AF87-6B2D96B21023}" destId="{DEBA5171-22F1-409C-8A2F-E52D7034E6D7}" srcOrd="0" destOrd="0" parTransId="{23C6A07A-6A45-4BD8-9DAA-311350E53B23}" sibTransId="{C92AAE70-5880-405C-885D-CB84677BE248}"/>
    <dgm:cxn modelId="{3BB2D53B-0A8D-41B0-803E-EA65CCFE2310}" srcId="{95D062D1-F3DC-4263-8BAD-BEAE4CA9605A}" destId="{12EC3B2D-F98E-4846-8061-8B163FF513D5}" srcOrd="0" destOrd="0" parTransId="{A8DABF0D-61DC-4657-9657-2F33FCB7ABF1}" sibTransId="{69DA7ADC-7557-4C30-8AC8-63BEC6EDA9A9}"/>
    <dgm:cxn modelId="{2361DF3B-FF00-4E8C-A1AC-E52BE25A20AB}" type="presOf" srcId="{95D062D1-F3DC-4263-8BAD-BEAE4CA9605A}" destId="{BC7D68AB-5F7E-420E-AC2E-2191FA48BFDD}" srcOrd="0" destOrd="0" presId="urn:microsoft.com/office/officeart/2005/8/layout/vList5"/>
    <dgm:cxn modelId="{AE78505D-3AC9-4D9F-A37C-FD3F6AA64AC1}" type="presOf" srcId="{F1665EAF-200B-4642-8060-35F2BFE264B6}" destId="{48523046-28B0-4CA5-BB43-DD387BCF65C6}" srcOrd="0" destOrd="1" presId="urn:microsoft.com/office/officeart/2005/8/layout/vList5"/>
    <dgm:cxn modelId="{68181441-2B74-4443-9B1A-AC5350FE5FDC}" type="presOf" srcId="{DEBA5171-22F1-409C-8A2F-E52D7034E6D7}" destId="{48523046-28B0-4CA5-BB43-DD387BCF65C6}" srcOrd="0" destOrd="0" presId="urn:microsoft.com/office/officeart/2005/8/layout/vList5"/>
    <dgm:cxn modelId="{5128FC6E-1BCD-4513-B3A3-06989F66DBB3}" srcId="{12EC3B2D-F98E-4846-8061-8B163FF513D5}" destId="{7FA09CBD-794A-4593-90A4-D19EFC5531BF}" srcOrd="0" destOrd="0" parTransId="{DD1242A7-B1D5-42F1-AEB8-5C1146A98A08}" sibTransId="{15AE3407-E5E5-4D7B-9ED5-81EE2AAFD8FC}"/>
    <dgm:cxn modelId="{702F5C51-21EC-4524-8DD4-5907AC845585}" srcId="{95D062D1-F3DC-4263-8BAD-BEAE4CA9605A}" destId="{1F94F02E-84DA-488A-8233-C757AB16D772}" srcOrd="1" destOrd="0" parTransId="{06C393C3-8ABB-4802-83D7-7E0091D17BD0}" sibTransId="{E5073497-CC86-41C3-8312-AF5256B79519}"/>
    <dgm:cxn modelId="{C39CFD7A-AE50-4592-84B8-E15AFA762C46}" srcId="{813CD3F1-0C67-4EF6-AF87-6B2D96B21023}" destId="{F1665EAF-200B-4642-8060-35F2BFE264B6}" srcOrd="1" destOrd="0" parTransId="{FA43F632-8684-4E04-97E7-9E1CB9F61882}" sibTransId="{390F6B6C-7881-4A23-80B0-00034D83FFE5}"/>
    <dgm:cxn modelId="{844E3D7D-74A8-4181-B8A7-A81911B5DB4B}" type="presOf" srcId="{813CD3F1-0C67-4EF6-AF87-6B2D96B21023}" destId="{BEF76E51-4B0A-4CD7-8E87-ACA209BCE8EA}" srcOrd="0" destOrd="0" presId="urn:microsoft.com/office/officeart/2005/8/layout/vList5"/>
    <dgm:cxn modelId="{D79EFF83-ECE1-45AA-B4AD-29F02E445669}" srcId="{1F94F02E-84DA-488A-8233-C757AB16D772}" destId="{9D2F1245-0B8C-4729-9C8E-AEA6AF8C9C28}" srcOrd="0" destOrd="0" parTransId="{935CC867-93F4-4748-A214-97F67CDE4D1C}" sibTransId="{DC07AFA7-58AF-46AD-B735-A2D40C4C7A6F}"/>
    <dgm:cxn modelId="{656C2397-147F-4EBD-B8DE-C7727C7A740C}" type="presOf" srcId="{1F94F02E-84DA-488A-8233-C757AB16D772}" destId="{24CED813-7888-430C-AFDB-9D3A24B568CB}" srcOrd="0" destOrd="0" presId="urn:microsoft.com/office/officeart/2005/8/layout/vList5"/>
    <dgm:cxn modelId="{D9951CA1-7026-479C-A611-CACA2A8C8929}" type="presOf" srcId="{7FA09CBD-794A-4593-90A4-D19EFC5531BF}" destId="{E6BA565F-CD1D-4E57-91BF-B572B93D1BBF}" srcOrd="0" destOrd="0" presId="urn:microsoft.com/office/officeart/2005/8/layout/vList5"/>
    <dgm:cxn modelId="{E68D8BA2-04E4-4ABE-9F32-E462F64C5742}" type="presOf" srcId="{12EC3B2D-F98E-4846-8061-8B163FF513D5}" destId="{C625CF21-C0CE-427C-856C-6DE7A8B33D8A}" srcOrd="0" destOrd="0" presId="urn:microsoft.com/office/officeart/2005/8/layout/vList5"/>
    <dgm:cxn modelId="{E6E467A3-9B00-4BA2-95FC-8CA0947D05DF}" srcId="{813CD3F1-0C67-4EF6-AF87-6B2D96B21023}" destId="{F2C021AD-CFDA-4326-92BF-3C3C8AF7BA65}" srcOrd="2" destOrd="0" parTransId="{CABDA3CF-5DDC-4D70-9A6A-501E5B2FE304}" sibTransId="{FE5A694F-9A5D-43ED-8462-8528C1B6F6B7}"/>
    <dgm:cxn modelId="{91C6CBC9-268F-4B70-BC7B-049DABCFB6B7}" srcId="{95D062D1-F3DC-4263-8BAD-BEAE4CA9605A}" destId="{813CD3F1-0C67-4EF6-AF87-6B2D96B21023}" srcOrd="2" destOrd="0" parTransId="{163BC360-CAB2-4FEF-A3E2-45FFFF29C155}" sibTransId="{DB4B8CDA-9818-41DB-9379-F6B8C409B128}"/>
    <dgm:cxn modelId="{DB5FA5AB-FF69-46A6-84D7-4EE5FAA5A159}" type="presParOf" srcId="{BC7D68AB-5F7E-420E-AC2E-2191FA48BFDD}" destId="{0EEE1D3B-39F7-4353-B367-34CB4B76A6F7}" srcOrd="0" destOrd="0" presId="urn:microsoft.com/office/officeart/2005/8/layout/vList5"/>
    <dgm:cxn modelId="{14B3AF6B-7E54-45A7-9BCC-A2FE682AE8D0}" type="presParOf" srcId="{0EEE1D3B-39F7-4353-B367-34CB4B76A6F7}" destId="{C625CF21-C0CE-427C-856C-6DE7A8B33D8A}" srcOrd="0" destOrd="0" presId="urn:microsoft.com/office/officeart/2005/8/layout/vList5"/>
    <dgm:cxn modelId="{A1C05283-2DDA-4B22-8D43-A2181071F333}" type="presParOf" srcId="{0EEE1D3B-39F7-4353-B367-34CB4B76A6F7}" destId="{E6BA565F-CD1D-4E57-91BF-B572B93D1BBF}" srcOrd="1" destOrd="0" presId="urn:microsoft.com/office/officeart/2005/8/layout/vList5"/>
    <dgm:cxn modelId="{281645FA-B865-4C4A-9791-CEED36BE331A}" type="presParOf" srcId="{BC7D68AB-5F7E-420E-AC2E-2191FA48BFDD}" destId="{7BA36A3C-646E-4DF4-ADAA-EE3F3F6271E9}" srcOrd="1" destOrd="0" presId="urn:microsoft.com/office/officeart/2005/8/layout/vList5"/>
    <dgm:cxn modelId="{97D5B19C-4179-432B-8733-47576C7CFFB4}" type="presParOf" srcId="{BC7D68AB-5F7E-420E-AC2E-2191FA48BFDD}" destId="{78FC027B-396B-45D7-96BB-28FADC408A83}" srcOrd="2" destOrd="0" presId="urn:microsoft.com/office/officeart/2005/8/layout/vList5"/>
    <dgm:cxn modelId="{F4298DA9-FE14-40CC-94B5-7D85FC0BB705}" type="presParOf" srcId="{78FC027B-396B-45D7-96BB-28FADC408A83}" destId="{24CED813-7888-430C-AFDB-9D3A24B568CB}" srcOrd="0" destOrd="0" presId="urn:microsoft.com/office/officeart/2005/8/layout/vList5"/>
    <dgm:cxn modelId="{5F62DA8C-26AC-4DA3-914C-051D2052FE03}" type="presParOf" srcId="{78FC027B-396B-45D7-96BB-28FADC408A83}" destId="{22C5200A-4F3E-413A-A0C2-5E5FE3F5BD79}" srcOrd="1" destOrd="0" presId="urn:microsoft.com/office/officeart/2005/8/layout/vList5"/>
    <dgm:cxn modelId="{28FF07DF-854E-4D2E-B594-8CDF1FAE97F9}" type="presParOf" srcId="{BC7D68AB-5F7E-420E-AC2E-2191FA48BFDD}" destId="{28BAB816-DAC9-45AE-9F98-2D99E47FD901}" srcOrd="3" destOrd="0" presId="urn:microsoft.com/office/officeart/2005/8/layout/vList5"/>
    <dgm:cxn modelId="{037823F8-EF86-45E1-A29F-A316DB79A0B4}" type="presParOf" srcId="{BC7D68AB-5F7E-420E-AC2E-2191FA48BFDD}" destId="{7FB7B089-7F69-425B-93C1-2933BB6F0CB5}" srcOrd="4" destOrd="0" presId="urn:microsoft.com/office/officeart/2005/8/layout/vList5"/>
    <dgm:cxn modelId="{C3647739-019A-4484-9179-64E05117AB69}" type="presParOf" srcId="{7FB7B089-7F69-425B-93C1-2933BB6F0CB5}" destId="{BEF76E51-4B0A-4CD7-8E87-ACA209BCE8EA}" srcOrd="0" destOrd="0" presId="urn:microsoft.com/office/officeart/2005/8/layout/vList5"/>
    <dgm:cxn modelId="{0ABA650A-D642-497A-8B46-BBC4A261CDFA}" type="presParOf" srcId="{7FB7B089-7F69-425B-93C1-2933BB6F0CB5}" destId="{48523046-28B0-4CA5-BB43-DD387BCF65C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D062D1-F3DC-4263-8BAD-BEAE4CA9605A}" type="doc">
      <dgm:prSet loTypeId="urn:microsoft.com/office/officeart/2005/8/layout/vList5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F94F02E-84DA-488A-8233-C757AB16D772}">
      <dgm:prSet/>
      <dgm:spPr/>
      <dgm:t>
        <a:bodyPr/>
        <a:lstStyle/>
        <a:p>
          <a:pPr rtl="0"/>
          <a:r>
            <a:rPr lang="en-US" b="1">
              <a:solidFill>
                <a:schemeClr val="tx1"/>
              </a:solidFill>
              <a:latin typeface="Segoe UI Semibold"/>
            </a:rPr>
            <a:t>Strategic</a:t>
          </a:r>
          <a:r>
            <a:rPr lang="en-US" b="1">
              <a:solidFill>
                <a:schemeClr val="tx1"/>
              </a:solidFill>
              <a:latin typeface="Segoe UI Semibold"/>
              <a:cs typeface="Segoe UI Semibold"/>
            </a:rPr>
            <a:t> Objective 2 - "Deeper Learning"</a:t>
          </a:r>
          <a:endParaRPr lang="en-US" b="1">
            <a:solidFill>
              <a:schemeClr val="tx1"/>
            </a:solidFill>
          </a:endParaRPr>
        </a:p>
      </dgm:t>
    </dgm:pt>
    <dgm:pt modelId="{06C393C3-8ABB-4802-83D7-7E0091D17BD0}" type="parTrans" cxnId="{702F5C51-21EC-4524-8DD4-5907AC845585}">
      <dgm:prSet/>
      <dgm:spPr/>
      <dgm:t>
        <a:bodyPr/>
        <a:lstStyle/>
        <a:p>
          <a:endParaRPr lang="en-US"/>
        </a:p>
      </dgm:t>
    </dgm:pt>
    <dgm:pt modelId="{E5073497-CC86-41C3-8312-AF5256B79519}" type="sibTrans" cxnId="{702F5C51-21EC-4524-8DD4-5907AC845585}">
      <dgm:prSet/>
      <dgm:spPr/>
      <dgm:t>
        <a:bodyPr/>
        <a:lstStyle/>
        <a:p>
          <a:endParaRPr lang="en-US"/>
        </a:p>
      </dgm:t>
    </dgm:pt>
    <dgm:pt modelId="{813CD3F1-0C67-4EF6-AF87-6B2D96B21023}">
      <dgm:prSet phldr="0"/>
      <dgm:spPr/>
      <dgm:t>
        <a:bodyPr/>
        <a:lstStyle/>
        <a:p>
          <a:pPr rtl="0"/>
          <a:r>
            <a:rPr lang="en-US" b="1">
              <a:solidFill>
                <a:schemeClr val="tx1"/>
              </a:solidFill>
              <a:latin typeface="Segoe UI Semibold"/>
            </a:rPr>
            <a:t>Strategic Objective 3 - "Diverse and Effective Workforce"</a:t>
          </a:r>
        </a:p>
      </dgm:t>
    </dgm:pt>
    <dgm:pt modelId="{163BC360-CAB2-4FEF-A3E2-45FFFF29C155}" type="parTrans" cxnId="{91C6CBC9-268F-4B70-BC7B-049DABCFB6B7}">
      <dgm:prSet/>
      <dgm:spPr/>
      <dgm:t>
        <a:bodyPr/>
        <a:lstStyle/>
        <a:p>
          <a:endParaRPr lang="en-US"/>
        </a:p>
      </dgm:t>
    </dgm:pt>
    <dgm:pt modelId="{DB4B8CDA-9818-41DB-9379-F6B8C409B128}" type="sibTrans" cxnId="{91C6CBC9-268F-4B70-BC7B-049DABCFB6B7}">
      <dgm:prSet/>
      <dgm:spPr/>
      <dgm:t>
        <a:bodyPr/>
        <a:lstStyle/>
        <a:p>
          <a:endParaRPr lang="en-US"/>
        </a:p>
      </dgm:t>
    </dgm:pt>
    <dgm:pt modelId="{F1665EAF-200B-4642-8060-35F2BFE264B6}">
      <dgm:prSet phldr="0"/>
      <dgm:spPr/>
      <dgm:t>
        <a:bodyPr/>
        <a:lstStyle/>
        <a:p>
          <a:r>
            <a:rPr lang="en-US">
              <a:solidFill>
                <a:schemeClr val="tx1"/>
              </a:solidFill>
            </a:rPr>
            <a:t>Develop and sustain a workforce that is </a:t>
          </a:r>
          <a:r>
            <a:rPr lang="en-US" b="1">
              <a:solidFill>
                <a:schemeClr val="tx1"/>
              </a:solidFill>
            </a:rPr>
            <a:t>diverse</a:t>
          </a:r>
          <a:r>
            <a:rPr lang="en-US">
              <a:solidFill>
                <a:schemeClr val="tx1"/>
              </a:solidFill>
            </a:rPr>
            <a:t>, </a:t>
          </a:r>
          <a:r>
            <a:rPr lang="en-US" b="1">
              <a:solidFill>
                <a:schemeClr val="tx1"/>
              </a:solidFill>
            </a:rPr>
            <a:t>culturally responsive</a:t>
          </a:r>
          <a:r>
            <a:rPr lang="en-US">
              <a:solidFill>
                <a:schemeClr val="tx1"/>
              </a:solidFill>
            </a:rPr>
            <a:t>, </a:t>
          </a:r>
          <a:r>
            <a:rPr lang="en-US" b="1">
              <a:solidFill>
                <a:schemeClr val="tx1"/>
              </a:solidFill>
            </a:rPr>
            <a:t>well-prepared</a:t>
          </a:r>
          <a:r>
            <a:rPr lang="en-US">
              <a:solidFill>
                <a:schemeClr val="tx1"/>
              </a:solidFill>
            </a:rPr>
            <a:t>, and committed to </a:t>
          </a:r>
          <a:r>
            <a:rPr lang="en-US" b="1">
              <a:solidFill>
                <a:schemeClr val="tx1"/>
              </a:solidFill>
            </a:rPr>
            <a:t>continuous improvement</a:t>
          </a:r>
          <a:r>
            <a:rPr lang="en-US">
              <a:solidFill>
                <a:schemeClr val="tx1"/>
              </a:solidFill>
            </a:rPr>
            <a:t>, so that all students have equitable access to </a:t>
          </a:r>
          <a:r>
            <a:rPr lang="en-US" b="1">
              <a:solidFill>
                <a:schemeClr val="tx1"/>
              </a:solidFill>
            </a:rPr>
            <a:t>effective educators</a:t>
          </a:r>
          <a:r>
            <a:rPr lang="en-US">
              <a:solidFill>
                <a:schemeClr val="tx1"/>
              </a:solidFill>
            </a:rPr>
            <a:t>.</a:t>
          </a:r>
        </a:p>
      </dgm:t>
    </dgm:pt>
    <dgm:pt modelId="{FA43F632-8684-4E04-97E7-9E1CB9F61882}" type="parTrans" cxnId="{C39CFD7A-AE50-4592-84B8-E15AFA762C46}">
      <dgm:prSet/>
      <dgm:spPr/>
      <dgm:t>
        <a:bodyPr/>
        <a:lstStyle/>
        <a:p>
          <a:endParaRPr lang="en-US"/>
        </a:p>
      </dgm:t>
    </dgm:pt>
    <dgm:pt modelId="{390F6B6C-7881-4A23-80B0-00034D83FFE5}" type="sibTrans" cxnId="{C39CFD7A-AE50-4592-84B8-E15AFA762C46}">
      <dgm:prSet/>
      <dgm:spPr/>
      <dgm:t>
        <a:bodyPr/>
        <a:lstStyle/>
        <a:p>
          <a:endParaRPr lang="en-US"/>
        </a:p>
      </dgm:t>
    </dgm:pt>
    <dgm:pt modelId="{9D2F1245-0B8C-4729-9C8E-AEA6AF8C9C28}">
      <dgm:prSet phldr="0"/>
      <dgm:spPr/>
      <dgm:t>
        <a:bodyPr/>
        <a:lstStyle/>
        <a:p>
          <a:pPr rtl="0"/>
          <a:r>
            <a:rPr lang="en-US" b="0">
              <a:solidFill>
                <a:schemeClr val="tx1"/>
              </a:solidFill>
            </a:rPr>
            <a:t>Promote </a:t>
          </a:r>
          <a:r>
            <a:rPr lang="en-US" b="1">
              <a:solidFill>
                <a:schemeClr val="tx1"/>
              </a:solidFill>
            </a:rPr>
            <a:t>deeper learning</a:t>
          </a:r>
          <a:r>
            <a:rPr lang="en-US" b="0">
              <a:solidFill>
                <a:schemeClr val="tx1"/>
              </a:solidFill>
            </a:rPr>
            <a:t> so that </a:t>
          </a:r>
          <a:r>
            <a:rPr lang="en-US" b="1">
              <a:solidFill>
                <a:schemeClr val="tx1"/>
              </a:solidFill>
            </a:rPr>
            <a:t>all</a:t>
          </a:r>
          <a:r>
            <a:rPr lang="en-US" b="0">
              <a:solidFill>
                <a:schemeClr val="tx1"/>
              </a:solidFill>
            </a:rPr>
            <a:t> students engage in </a:t>
          </a:r>
          <a:r>
            <a:rPr lang="en-US" b="1">
              <a:solidFill>
                <a:schemeClr val="tx1"/>
              </a:solidFill>
            </a:rPr>
            <a:t>grade-level work</a:t>
          </a:r>
          <a:r>
            <a:rPr lang="en-US" b="0">
              <a:solidFill>
                <a:schemeClr val="tx1"/>
              </a:solidFill>
            </a:rPr>
            <a:t> that is </a:t>
          </a:r>
          <a:r>
            <a:rPr lang="en-US" b="1">
              <a:solidFill>
                <a:schemeClr val="tx1"/>
              </a:solidFill>
            </a:rPr>
            <a:t>real-world</a:t>
          </a:r>
          <a:r>
            <a:rPr lang="en-US" b="0">
              <a:solidFill>
                <a:schemeClr val="tx1"/>
              </a:solidFill>
            </a:rPr>
            <a:t>,</a:t>
          </a:r>
          <a:r>
            <a:rPr lang="en-US" b="1">
              <a:solidFill>
                <a:schemeClr val="tx1"/>
              </a:solidFill>
            </a:rPr>
            <a:t> relevant</a:t>
          </a:r>
          <a:r>
            <a:rPr lang="en-US" b="0">
              <a:solidFill>
                <a:schemeClr val="tx1"/>
              </a:solidFill>
            </a:rPr>
            <a:t>,</a:t>
          </a:r>
          <a:r>
            <a:rPr lang="en-US" b="1">
              <a:solidFill>
                <a:schemeClr val="tx1"/>
              </a:solidFill>
            </a:rPr>
            <a:t> </a:t>
          </a:r>
          <a:r>
            <a:rPr lang="en-US" b="0">
              <a:solidFill>
                <a:schemeClr val="tx1"/>
              </a:solidFill>
            </a:rPr>
            <a:t>and</a:t>
          </a:r>
          <a:r>
            <a:rPr lang="en-US" b="1">
              <a:solidFill>
                <a:schemeClr val="tx1"/>
              </a:solidFill>
            </a:rPr>
            <a:t> interactive</a:t>
          </a:r>
          <a:r>
            <a:rPr lang="en-US" b="0">
              <a:solidFill>
                <a:schemeClr val="tx1"/>
              </a:solidFill>
            </a:rPr>
            <a:t>.</a:t>
          </a:r>
          <a:r>
            <a:rPr lang="en-US" b="0">
              <a:solidFill>
                <a:schemeClr val="tx1"/>
              </a:solidFill>
              <a:latin typeface="Calibri Light" panose="020F0302020204030204"/>
            </a:rPr>
            <a:t> </a:t>
          </a:r>
          <a:endParaRPr lang="en-US" b="0">
            <a:solidFill>
              <a:schemeClr val="tx1"/>
            </a:solidFill>
          </a:endParaRPr>
        </a:p>
      </dgm:t>
    </dgm:pt>
    <dgm:pt modelId="{935CC867-93F4-4748-A214-97F67CDE4D1C}" type="parTrans" cxnId="{D79EFF83-ECE1-45AA-B4AD-29F02E445669}">
      <dgm:prSet/>
      <dgm:spPr/>
      <dgm:t>
        <a:bodyPr/>
        <a:lstStyle/>
        <a:p>
          <a:endParaRPr lang="en-US"/>
        </a:p>
      </dgm:t>
    </dgm:pt>
    <dgm:pt modelId="{DC07AFA7-58AF-46AD-B735-A2D40C4C7A6F}" type="sibTrans" cxnId="{D79EFF83-ECE1-45AA-B4AD-29F02E445669}">
      <dgm:prSet/>
      <dgm:spPr/>
      <dgm:t>
        <a:bodyPr/>
        <a:lstStyle/>
        <a:p>
          <a:endParaRPr lang="en-US"/>
        </a:p>
      </dgm:t>
    </dgm:pt>
    <dgm:pt modelId="{7FA09CBD-794A-4593-90A4-D19EFC5531BF}">
      <dgm:prSet phldr="0"/>
      <dgm:spPr/>
      <dgm:t>
        <a:bodyPr/>
        <a:lstStyle/>
        <a:p>
          <a:pPr rtl="0"/>
          <a:r>
            <a:rPr lang="en-US">
              <a:solidFill>
                <a:schemeClr val="tx1"/>
              </a:solidFill>
            </a:rPr>
            <a:t>Cultivate systems to support the </a:t>
          </a:r>
          <a:r>
            <a:rPr lang="en-US" b="1">
              <a:solidFill>
                <a:schemeClr val="tx1"/>
              </a:solidFill>
            </a:rPr>
            <a:t>whole student</a:t>
          </a:r>
          <a:r>
            <a:rPr lang="en-US">
              <a:solidFill>
                <a:schemeClr val="tx1"/>
              </a:solidFill>
            </a:rPr>
            <a:t> and foster </a:t>
          </a:r>
          <a:r>
            <a:rPr lang="en-US" b="1">
              <a:solidFill>
                <a:schemeClr val="tx1"/>
              </a:solidFill>
            </a:rPr>
            <a:t>joyful</a:t>
          </a:r>
          <a:r>
            <a:rPr lang="en-US">
              <a:solidFill>
                <a:schemeClr val="tx1"/>
              </a:solidFill>
            </a:rPr>
            <a:t>,</a:t>
          </a:r>
          <a:r>
            <a:rPr lang="en-US" b="1">
              <a:solidFill>
                <a:schemeClr val="tx1"/>
              </a:solidFill>
            </a:rPr>
            <a:t> healthy</a:t>
          </a:r>
          <a:r>
            <a:rPr lang="en-US">
              <a:solidFill>
                <a:schemeClr val="tx1"/>
              </a:solidFill>
            </a:rPr>
            <a:t>,</a:t>
          </a:r>
          <a:r>
            <a:rPr lang="en-US" b="1">
              <a:solidFill>
                <a:schemeClr val="tx1"/>
              </a:solidFill>
            </a:rPr>
            <a:t> and supportive</a:t>
          </a:r>
          <a:r>
            <a:rPr lang="en-US">
              <a:solidFill>
                <a:schemeClr val="tx1"/>
              </a:solidFill>
            </a:rPr>
            <a:t> learning environments so that all students feel </a:t>
          </a:r>
          <a:r>
            <a:rPr lang="en-US" b="1">
              <a:solidFill>
                <a:schemeClr val="tx1"/>
              </a:solidFill>
            </a:rPr>
            <a:t>valued</a:t>
          </a:r>
          <a:r>
            <a:rPr lang="en-US">
              <a:solidFill>
                <a:schemeClr val="tx1"/>
              </a:solidFill>
            </a:rPr>
            <a:t>,</a:t>
          </a:r>
          <a:r>
            <a:rPr lang="en-US" b="1">
              <a:solidFill>
                <a:schemeClr val="tx1"/>
              </a:solidFill>
            </a:rPr>
            <a:t> connected</a:t>
          </a:r>
          <a:r>
            <a:rPr lang="en-US">
              <a:solidFill>
                <a:schemeClr val="tx1"/>
              </a:solidFill>
            </a:rPr>
            <a:t>, </a:t>
          </a:r>
          <a:r>
            <a:rPr lang="en-US" b="1">
              <a:solidFill>
                <a:schemeClr val="tx1"/>
              </a:solidFill>
            </a:rPr>
            <a:t>nourished</a:t>
          </a:r>
          <a:r>
            <a:rPr lang="en-US">
              <a:solidFill>
                <a:schemeClr val="tx1"/>
              </a:solidFill>
            </a:rPr>
            <a:t>, and</a:t>
          </a:r>
          <a:r>
            <a:rPr lang="en-US" b="1">
              <a:solidFill>
                <a:schemeClr val="tx1"/>
              </a:solidFill>
            </a:rPr>
            <a:t> ready to learn</a:t>
          </a:r>
          <a:r>
            <a:rPr lang="en-US" b="1">
              <a:solidFill>
                <a:schemeClr val="tx1"/>
              </a:solidFill>
              <a:latin typeface="Calibri Light" panose="020F0302020204030204"/>
            </a:rPr>
            <a:t>.</a:t>
          </a:r>
          <a:endParaRPr lang="en-US">
            <a:solidFill>
              <a:schemeClr val="tx1"/>
            </a:solidFill>
          </a:endParaRPr>
        </a:p>
      </dgm:t>
    </dgm:pt>
    <dgm:pt modelId="{DD1242A7-B1D5-42F1-AEB8-5C1146A98A08}" type="parTrans" cxnId="{5128FC6E-1BCD-4513-B3A3-06989F66DBB3}">
      <dgm:prSet/>
      <dgm:spPr/>
      <dgm:t>
        <a:bodyPr/>
        <a:lstStyle/>
        <a:p>
          <a:endParaRPr lang="en-US"/>
        </a:p>
      </dgm:t>
    </dgm:pt>
    <dgm:pt modelId="{15AE3407-E5E5-4D7B-9ED5-81EE2AAFD8FC}" type="sibTrans" cxnId="{5128FC6E-1BCD-4513-B3A3-06989F66DBB3}">
      <dgm:prSet/>
      <dgm:spPr/>
      <dgm:t>
        <a:bodyPr/>
        <a:lstStyle/>
        <a:p>
          <a:endParaRPr lang="en-US"/>
        </a:p>
      </dgm:t>
    </dgm:pt>
    <dgm:pt modelId="{12EC3B2D-F98E-4846-8061-8B163FF513D5}">
      <dgm:prSet phldr="0"/>
      <dgm:spPr/>
      <dgm:t>
        <a:bodyPr/>
        <a:lstStyle/>
        <a:p>
          <a:pPr rtl="0"/>
          <a:r>
            <a:rPr lang="en-US" b="1">
              <a:solidFill>
                <a:schemeClr val="tx1"/>
              </a:solidFill>
              <a:latin typeface="Segoe UI Semibold"/>
            </a:rPr>
            <a:t>Strategic</a:t>
          </a:r>
          <a:r>
            <a:rPr lang="en-US" b="1">
              <a:solidFill>
                <a:schemeClr val="tx1"/>
              </a:solidFill>
              <a:latin typeface="Segoe UI Semibold"/>
              <a:cs typeface="Segoe UI Semibold"/>
            </a:rPr>
            <a:t> Objective 1 - "Whole Student"</a:t>
          </a:r>
        </a:p>
      </dgm:t>
    </dgm:pt>
    <dgm:pt modelId="{A8DABF0D-61DC-4657-9657-2F33FCB7ABF1}" type="parTrans" cxnId="{3BB2D53B-0A8D-41B0-803E-EA65CCFE2310}">
      <dgm:prSet/>
      <dgm:spPr/>
      <dgm:t>
        <a:bodyPr/>
        <a:lstStyle/>
        <a:p>
          <a:endParaRPr lang="en-US"/>
        </a:p>
      </dgm:t>
    </dgm:pt>
    <dgm:pt modelId="{69DA7ADC-7557-4C30-8AC8-63BEC6EDA9A9}" type="sibTrans" cxnId="{3BB2D53B-0A8D-41B0-803E-EA65CCFE2310}">
      <dgm:prSet/>
      <dgm:spPr/>
      <dgm:t>
        <a:bodyPr/>
        <a:lstStyle/>
        <a:p>
          <a:endParaRPr lang="en-US"/>
        </a:p>
      </dgm:t>
    </dgm:pt>
    <dgm:pt modelId="{BC7D68AB-5F7E-420E-AC2E-2191FA48BFDD}" type="pres">
      <dgm:prSet presAssocID="{95D062D1-F3DC-4263-8BAD-BEAE4CA9605A}" presName="Name0" presStyleCnt="0">
        <dgm:presLayoutVars>
          <dgm:dir/>
          <dgm:animLvl val="lvl"/>
          <dgm:resizeHandles val="exact"/>
        </dgm:presLayoutVars>
      </dgm:prSet>
      <dgm:spPr/>
    </dgm:pt>
    <dgm:pt modelId="{0EEE1D3B-39F7-4353-B367-34CB4B76A6F7}" type="pres">
      <dgm:prSet presAssocID="{12EC3B2D-F98E-4846-8061-8B163FF513D5}" presName="linNode" presStyleCnt="0"/>
      <dgm:spPr/>
    </dgm:pt>
    <dgm:pt modelId="{C625CF21-C0CE-427C-856C-6DE7A8B33D8A}" type="pres">
      <dgm:prSet presAssocID="{12EC3B2D-F98E-4846-8061-8B163FF513D5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E6BA565F-CD1D-4E57-91BF-B572B93D1BBF}" type="pres">
      <dgm:prSet presAssocID="{12EC3B2D-F98E-4846-8061-8B163FF513D5}" presName="descendantText" presStyleLbl="alignAccFollowNode1" presStyleIdx="0" presStyleCnt="3">
        <dgm:presLayoutVars>
          <dgm:bulletEnabled val="1"/>
        </dgm:presLayoutVars>
      </dgm:prSet>
      <dgm:spPr/>
    </dgm:pt>
    <dgm:pt modelId="{7BA36A3C-646E-4DF4-ADAA-EE3F3F6271E9}" type="pres">
      <dgm:prSet presAssocID="{69DA7ADC-7557-4C30-8AC8-63BEC6EDA9A9}" presName="sp" presStyleCnt="0"/>
      <dgm:spPr/>
    </dgm:pt>
    <dgm:pt modelId="{78FC027B-396B-45D7-96BB-28FADC408A83}" type="pres">
      <dgm:prSet presAssocID="{1F94F02E-84DA-488A-8233-C757AB16D772}" presName="linNode" presStyleCnt="0"/>
      <dgm:spPr/>
    </dgm:pt>
    <dgm:pt modelId="{24CED813-7888-430C-AFDB-9D3A24B568CB}" type="pres">
      <dgm:prSet presAssocID="{1F94F02E-84DA-488A-8233-C757AB16D772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22C5200A-4F3E-413A-A0C2-5E5FE3F5BD79}" type="pres">
      <dgm:prSet presAssocID="{1F94F02E-84DA-488A-8233-C757AB16D772}" presName="descendantText" presStyleLbl="alignAccFollowNode1" presStyleIdx="1" presStyleCnt="3">
        <dgm:presLayoutVars>
          <dgm:bulletEnabled val="1"/>
        </dgm:presLayoutVars>
      </dgm:prSet>
      <dgm:spPr/>
    </dgm:pt>
    <dgm:pt modelId="{28BAB816-DAC9-45AE-9F98-2D99E47FD901}" type="pres">
      <dgm:prSet presAssocID="{E5073497-CC86-41C3-8312-AF5256B79519}" presName="sp" presStyleCnt="0"/>
      <dgm:spPr/>
    </dgm:pt>
    <dgm:pt modelId="{7FB7B089-7F69-425B-93C1-2933BB6F0CB5}" type="pres">
      <dgm:prSet presAssocID="{813CD3F1-0C67-4EF6-AF87-6B2D96B21023}" presName="linNode" presStyleCnt="0"/>
      <dgm:spPr/>
    </dgm:pt>
    <dgm:pt modelId="{BEF76E51-4B0A-4CD7-8E87-ACA209BCE8EA}" type="pres">
      <dgm:prSet presAssocID="{813CD3F1-0C67-4EF6-AF87-6B2D96B21023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48523046-28B0-4CA5-BB43-DD387BCF65C6}" type="pres">
      <dgm:prSet presAssocID="{813CD3F1-0C67-4EF6-AF87-6B2D96B21023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6EE77D1F-DEB8-41FE-8220-C6C804A2771A}" type="presOf" srcId="{9D2F1245-0B8C-4729-9C8E-AEA6AF8C9C28}" destId="{22C5200A-4F3E-413A-A0C2-5E5FE3F5BD79}" srcOrd="0" destOrd="0" presId="urn:microsoft.com/office/officeart/2005/8/layout/vList5"/>
    <dgm:cxn modelId="{3BB2D53B-0A8D-41B0-803E-EA65CCFE2310}" srcId="{95D062D1-F3DC-4263-8BAD-BEAE4CA9605A}" destId="{12EC3B2D-F98E-4846-8061-8B163FF513D5}" srcOrd="0" destOrd="0" parTransId="{A8DABF0D-61DC-4657-9657-2F33FCB7ABF1}" sibTransId="{69DA7ADC-7557-4C30-8AC8-63BEC6EDA9A9}"/>
    <dgm:cxn modelId="{2361DF3B-FF00-4E8C-A1AC-E52BE25A20AB}" type="presOf" srcId="{95D062D1-F3DC-4263-8BAD-BEAE4CA9605A}" destId="{BC7D68AB-5F7E-420E-AC2E-2191FA48BFDD}" srcOrd="0" destOrd="0" presId="urn:microsoft.com/office/officeart/2005/8/layout/vList5"/>
    <dgm:cxn modelId="{AE78505D-3AC9-4D9F-A37C-FD3F6AA64AC1}" type="presOf" srcId="{F1665EAF-200B-4642-8060-35F2BFE264B6}" destId="{48523046-28B0-4CA5-BB43-DD387BCF65C6}" srcOrd="0" destOrd="0" presId="urn:microsoft.com/office/officeart/2005/8/layout/vList5"/>
    <dgm:cxn modelId="{5128FC6E-1BCD-4513-B3A3-06989F66DBB3}" srcId="{12EC3B2D-F98E-4846-8061-8B163FF513D5}" destId="{7FA09CBD-794A-4593-90A4-D19EFC5531BF}" srcOrd="0" destOrd="0" parTransId="{DD1242A7-B1D5-42F1-AEB8-5C1146A98A08}" sibTransId="{15AE3407-E5E5-4D7B-9ED5-81EE2AAFD8FC}"/>
    <dgm:cxn modelId="{702F5C51-21EC-4524-8DD4-5907AC845585}" srcId="{95D062D1-F3DC-4263-8BAD-BEAE4CA9605A}" destId="{1F94F02E-84DA-488A-8233-C757AB16D772}" srcOrd="1" destOrd="0" parTransId="{06C393C3-8ABB-4802-83D7-7E0091D17BD0}" sibTransId="{E5073497-CC86-41C3-8312-AF5256B79519}"/>
    <dgm:cxn modelId="{C39CFD7A-AE50-4592-84B8-E15AFA762C46}" srcId="{813CD3F1-0C67-4EF6-AF87-6B2D96B21023}" destId="{F1665EAF-200B-4642-8060-35F2BFE264B6}" srcOrd="0" destOrd="0" parTransId="{FA43F632-8684-4E04-97E7-9E1CB9F61882}" sibTransId="{390F6B6C-7881-4A23-80B0-00034D83FFE5}"/>
    <dgm:cxn modelId="{844E3D7D-74A8-4181-B8A7-A81911B5DB4B}" type="presOf" srcId="{813CD3F1-0C67-4EF6-AF87-6B2D96B21023}" destId="{BEF76E51-4B0A-4CD7-8E87-ACA209BCE8EA}" srcOrd="0" destOrd="0" presId="urn:microsoft.com/office/officeart/2005/8/layout/vList5"/>
    <dgm:cxn modelId="{D79EFF83-ECE1-45AA-B4AD-29F02E445669}" srcId="{1F94F02E-84DA-488A-8233-C757AB16D772}" destId="{9D2F1245-0B8C-4729-9C8E-AEA6AF8C9C28}" srcOrd="0" destOrd="0" parTransId="{935CC867-93F4-4748-A214-97F67CDE4D1C}" sibTransId="{DC07AFA7-58AF-46AD-B735-A2D40C4C7A6F}"/>
    <dgm:cxn modelId="{656C2397-147F-4EBD-B8DE-C7727C7A740C}" type="presOf" srcId="{1F94F02E-84DA-488A-8233-C757AB16D772}" destId="{24CED813-7888-430C-AFDB-9D3A24B568CB}" srcOrd="0" destOrd="0" presId="urn:microsoft.com/office/officeart/2005/8/layout/vList5"/>
    <dgm:cxn modelId="{D9951CA1-7026-479C-A611-CACA2A8C8929}" type="presOf" srcId="{7FA09CBD-794A-4593-90A4-D19EFC5531BF}" destId="{E6BA565F-CD1D-4E57-91BF-B572B93D1BBF}" srcOrd="0" destOrd="0" presId="urn:microsoft.com/office/officeart/2005/8/layout/vList5"/>
    <dgm:cxn modelId="{E68D8BA2-04E4-4ABE-9F32-E462F64C5742}" type="presOf" srcId="{12EC3B2D-F98E-4846-8061-8B163FF513D5}" destId="{C625CF21-C0CE-427C-856C-6DE7A8B33D8A}" srcOrd="0" destOrd="0" presId="urn:microsoft.com/office/officeart/2005/8/layout/vList5"/>
    <dgm:cxn modelId="{91C6CBC9-268F-4B70-BC7B-049DABCFB6B7}" srcId="{95D062D1-F3DC-4263-8BAD-BEAE4CA9605A}" destId="{813CD3F1-0C67-4EF6-AF87-6B2D96B21023}" srcOrd="2" destOrd="0" parTransId="{163BC360-CAB2-4FEF-A3E2-45FFFF29C155}" sibTransId="{DB4B8CDA-9818-41DB-9379-F6B8C409B128}"/>
    <dgm:cxn modelId="{DB5FA5AB-FF69-46A6-84D7-4EE5FAA5A159}" type="presParOf" srcId="{BC7D68AB-5F7E-420E-AC2E-2191FA48BFDD}" destId="{0EEE1D3B-39F7-4353-B367-34CB4B76A6F7}" srcOrd="0" destOrd="0" presId="urn:microsoft.com/office/officeart/2005/8/layout/vList5"/>
    <dgm:cxn modelId="{14B3AF6B-7E54-45A7-9BCC-A2FE682AE8D0}" type="presParOf" srcId="{0EEE1D3B-39F7-4353-B367-34CB4B76A6F7}" destId="{C625CF21-C0CE-427C-856C-6DE7A8B33D8A}" srcOrd="0" destOrd="0" presId="urn:microsoft.com/office/officeart/2005/8/layout/vList5"/>
    <dgm:cxn modelId="{A1C05283-2DDA-4B22-8D43-A2181071F333}" type="presParOf" srcId="{0EEE1D3B-39F7-4353-B367-34CB4B76A6F7}" destId="{E6BA565F-CD1D-4E57-91BF-B572B93D1BBF}" srcOrd="1" destOrd="0" presId="urn:microsoft.com/office/officeart/2005/8/layout/vList5"/>
    <dgm:cxn modelId="{281645FA-B865-4C4A-9791-CEED36BE331A}" type="presParOf" srcId="{BC7D68AB-5F7E-420E-AC2E-2191FA48BFDD}" destId="{7BA36A3C-646E-4DF4-ADAA-EE3F3F6271E9}" srcOrd="1" destOrd="0" presId="urn:microsoft.com/office/officeart/2005/8/layout/vList5"/>
    <dgm:cxn modelId="{97D5B19C-4179-432B-8733-47576C7CFFB4}" type="presParOf" srcId="{BC7D68AB-5F7E-420E-AC2E-2191FA48BFDD}" destId="{78FC027B-396B-45D7-96BB-28FADC408A83}" srcOrd="2" destOrd="0" presId="urn:microsoft.com/office/officeart/2005/8/layout/vList5"/>
    <dgm:cxn modelId="{F4298DA9-FE14-40CC-94B5-7D85FC0BB705}" type="presParOf" srcId="{78FC027B-396B-45D7-96BB-28FADC408A83}" destId="{24CED813-7888-430C-AFDB-9D3A24B568CB}" srcOrd="0" destOrd="0" presId="urn:microsoft.com/office/officeart/2005/8/layout/vList5"/>
    <dgm:cxn modelId="{5F62DA8C-26AC-4DA3-914C-051D2052FE03}" type="presParOf" srcId="{78FC027B-396B-45D7-96BB-28FADC408A83}" destId="{22C5200A-4F3E-413A-A0C2-5E5FE3F5BD79}" srcOrd="1" destOrd="0" presId="urn:microsoft.com/office/officeart/2005/8/layout/vList5"/>
    <dgm:cxn modelId="{28FF07DF-854E-4D2E-B594-8CDF1FAE97F9}" type="presParOf" srcId="{BC7D68AB-5F7E-420E-AC2E-2191FA48BFDD}" destId="{28BAB816-DAC9-45AE-9F98-2D99E47FD901}" srcOrd="3" destOrd="0" presId="urn:microsoft.com/office/officeart/2005/8/layout/vList5"/>
    <dgm:cxn modelId="{037823F8-EF86-45E1-A29F-A316DB79A0B4}" type="presParOf" srcId="{BC7D68AB-5F7E-420E-AC2E-2191FA48BFDD}" destId="{7FB7B089-7F69-425B-93C1-2933BB6F0CB5}" srcOrd="4" destOrd="0" presId="urn:microsoft.com/office/officeart/2005/8/layout/vList5"/>
    <dgm:cxn modelId="{C3647739-019A-4484-9179-64E05117AB69}" type="presParOf" srcId="{7FB7B089-7F69-425B-93C1-2933BB6F0CB5}" destId="{BEF76E51-4B0A-4CD7-8E87-ACA209BCE8EA}" srcOrd="0" destOrd="0" presId="urn:microsoft.com/office/officeart/2005/8/layout/vList5"/>
    <dgm:cxn modelId="{0ABA650A-D642-497A-8B46-BBC4A261CDFA}" type="presParOf" srcId="{7FB7B089-7F69-425B-93C1-2933BB6F0CB5}" destId="{48523046-28B0-4CA5-BB43-DD387BCF65C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B40C2DA-D841-4626-8764-A6FA9D76250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85CE5E1-2EEF-49CE-BFF4-8BF0A76502A1}">
      <dgm:prSet phldrT="[Text]"/>
      <dgm:spPr/>
      <dgm:t>
        <a:bodyPr/>
        <a:lstStyle/>
        <a:p>
          <a:r>
            <a:rPr lang="en-US"/>
            <a:t>Materials Purchase</a:t>
          </a:r>
        </a:p>
      </dgm:t>
    </dgm:pt>
    <dgm:pt modelId="{DAF4B6C4-80A8-4C11-85E6-30D3777D5373}" type="parTrans" cxnId="{EB9CAF4C-41DE-4B05-8864-58149DE86162}">
      <dgm:prSet/>
      <dgm:spPr/>
      <dgm:t>
        <a:bodyPr/>
        <a:lstStyle/>
        <a:p>
          <a:endParaRPr lang="en-US"/>
        </a:p>
      </dgm:t>
    </dgm:pt>
    <dgm:pt modelId="{DD74A119-2808-46C7-8BD5-716C067DFEF9}" type="sibTrans" cxnId="{EB9CAF4C-41DE-4B05-8864-58149DE86162}">
      <dgm:prSet/>
      <dgm:spPr/>
      <dgm:t>
        <a:bodyPr/>
        <a:lstStyle/>
        <a:p>
          <a:endParaRPr lang="en-US"/>
        </a:p>
      </dgm:t>
    </dgm:pt>
    <dgm:pt modelId="{0D8EBCD1-6A8E-486B-88EA-A0BD8E067D01}">
      <dgm:prSet phldrT="[Text]" custT="1"/>
      <dgm:spPr/>
      <dgm:t>
        <a:bodyPr/>
        <a:lstStyle/>
        <a:p>
          <a:r>
            <a:rPr lang="en-US" sz="1600">
              <a:effectLst/>
              <a:latin typeface="Calibri"/>
              <a:ea typeface="MS Gothic"/>
              <a:cs typeface="Calibri"/>
            </a:rPr>
            <a:t>Early Literacy screener</a:t>
          </a:r>
          <a:endParaRPr lang="en-US" sz="1600">
            <a:latin typeface="Calibri"/>
            <a:cs typeface="Calibri"/>
          </a:endParaRPr>
        </a:p>
      </dgm:t>
    </dgm:pt>
    <dgm:pt modelId="{E0EA2121-B011-4F46-9ED7-A0734EE00CEF}" type="parTrans" cxnId="{69EBC4F1-8CB3-4EB6-B0C2-98AB70129926}">
      <dgm:prSet/>
      <dgm:spPr/>
      <dgm:t>
        <a:bodyPr/>
        <a:lstStyle/>
        <a:p>
          <a:endParaRPr lang="en-US"/>
        </a:p>
      </dgm:t>
    </dgm:pt>
    <dgm:pt modelId="{D6E61054-C0D4-4ED6-AA18-54A91EA0258A}" type="sibTrans" cxnId="{69EBC4F1-8CB3-4EB6-B0C2-98AB70129926}">
      <dgm:prSet/>
      <dgm:spPr/>
      <dgm:t>
        <a:bodyPr/>
        <a:lstStyle/>
        <a:p>
          <a:endParaRPr lang="en-US"/>
        </a:p>
      </dgm:t>
    </dgm:pt>
    <dgm:pt modelId="{99B83C40-089F-4848-8F63-D4CCE2C41C10}">
      <dgm:prSet phldrT="[Text]"/>
      <dgm:spPr/>
      <dgm:t>
        <a:bodyPr/>
        <a:lstStyle/>
        <a:p>
          <a:r>
            <a:rPr lang="en-US"/>
            <a:t>Vendors and Partners</a:t>
          </a:r>
        </a:p>
      </dgm:t>
    </dgm:pt>
    <dgm:pt modelId="{11C8B564-8088-4A47-8C45-B8760A47E9D2}" type="parTrans" cxnId="{A9323A24-06DD-410B-ABDF-5BBC98ADADA1}">
      <dgm:prSet/>
      <dgm:spPr/>
      <dgm:t>
        <a:bodyPr/>
        <a:lstStyle/>
        <a:p>
          <a:endParaRPr lang="en-US"/>
        </a:p>
      </dgm:t>
    </dgm:pt>
    <dgm:pt modelId="{BCB7BAE6-2420-4BA8-B6ED-0F015182612B}" type="sibTrans" cxnId="{A9323A24-06DD-410B-ABDF-5BBC98ADADA1}">
      <dgm:prSet/>
      <dgm:spPr/>
      <dgm:t>
        <a:bodyPr/>
        <a:lstStyle/>
        <a:p>
          <a:endParaRPr lang="en-US"/>
        </a:p>
      </dgm:t>
    </dgm:pt>
    <dgm:pt modelId="{BD7C6E64-F3F6-4B7A-87E2-E7D1919A8EC9}">
      <dgm:prSet phldrT="[Text]" custT="1"/>
      <dgm:spPr/>
      <dgm:t>
        <a:bodyPr/>
        <a:lstStyle/>
        <a:p>
          <a:r>
            <a:rPr lang="en-US" sz="1600">
              <a:effectLst/>
              <a:latin typeface="Calibri"/>
              <a:ea typeface="MS Gothic"/>
              <a:cs typeface="Calibri"/>
            </a:rPr>
            <a:t>Professional development from approved external providers</a:t>
          </a:r>
          <a:r>
            <a:rPr lang="en-US" sz="1600">
              <a:latin typeface="Calibri"/>
              <a:ea typeface="MS Gothic"/>
              <a:cs typeface="Calibri"/>
            </a:rPr>
            <a:t> </a:t>
          </a:r>
          <a:endParaRPr lang="en-US" sz="1600">
            <a:latin typeface="Calibri"/>
            <a:cs typeface="Calibri"/>
          </a:endParaRPr>
        </a:p>
      </dgm:t>
    </dgm:pt>
    <dgm:pt modelId="{D612DA13-D2E6-4B9A-BD1D-6E03FC47CBD0}" type="parTrans" cxnId="{3309E391-0473-40E2-A33A-23E730B81842}">
      <dgm:prSet/>
      <dgm:spPr/>
      <dgm:t>
        <a:bodyPr/>
        <a:lstStyle/>
        <a:p>
          <a:endParaRPr lang="en-US"/>
        </a:p>
      </dgm:t>
    </dgm:pt>
    <dgm:pt modelId="{4B3D5D42-CD5F-41C1-B813-36C40B4E6983}" type="sibTrans" cxnId="{3309E391-0473-40E2-A33A-23E730B81842}">
      <dgm:prSet/>
      <dgm:spPr/>
      <dgm:t>
        <a:bodyPr/>
        <a:lstStyle/>
        <a:p>
          <a:endParaRPr lang="en-US"/>
        </a:p>
      </dgm:t>
    </dgm:pt>
    <dgm:pt modelId="{46D30AA1-91D0-48C0-9FC6-2F9253515A63}">
      <dgm:prSet phldrT="[Text]"/>
      <dgm:spPr/>
      <dgm:t>
        <a:bodyPr/>
        <a:lstStyle/>
        <a:p>
          <a:r>
            <a:rPr lang="en-US"/>
            <a:t>Staffing</a:t>
          </a:r>
        </a:p>
      </dgm:t>
    </dgm:pt>
    <dgm:pt modelId="{44F62734-7346-4B6B-9E65-43B95926C096}" type="parTrans" cxnId="{9B18020A-2011-4581-8F61-BDFCE2DC8C5D}">
      <dgm:prSet/>
      <dgm:spPr/>
      <dgm:t>
        <a:bodyPr/>
        <a:lstStyle/>
        <a:p>
          <a:endParaRPr lang="en-US"/>
        </a:p>
      </dgm:t>
    </dgm:pt>
    <dgm:pt modelId="{4D77DED6-6196-49EF-8C87-614289FF41A4}" type="sibTrans" cxnId="{9B18020A-2011-4581-8F61-BDFCE2DC8C5D}">
      <dgm:prSet/>
      <dgm:spPr/>
      <dgm:t>
        <a:bodyPr/>
        <a:lstStyle/>
        <a:p>
          <a:endParaRPr lang="en-US"/>
        </a:p>
      </dgm:t>
    </dgm:pt>
    <dgm:pt modelId="{0276971C-1728-41EA-B8F3-F5B1227A8311}">
      <dgm:prSet phldrT="[Text]" custT="1"/>
      <dgm:spPr/>
      <dgm:t>
        <a:bodyPr/>
        <a:lstStyle/>
        <a:p>
          <a:r>
            <a:rPr lang="en-US" sz="1600" b="0">
              <a:effectLst/>
              <a:latin typeface="Calibri"/>
              <a:ea typeface="MS Gothic"/>
              <a:cs typeface="Calibri"/>
            </a:rPr>
            <a:t>Teacher stipends or substitute teacher costs</a:t>
          </a:r>
          <a:endParaRPr lang="en-US" sz="1600" b="0">
            <a:latin typeface="Calibri"/>
            <a:cs typeface="Calibri"/>
          </a:endParaRPr>
        </a:p>
      </dgm:t>
    </dgm:pt>
    <dgm:pt modelId="{479D62EC-420D-4591-AD8C-5A93AF7DFDDD}" type="parTrans" cxnId="{00B67808-AD5F-4462-9BDF-04E5AE979F37}">
      <dgm:prSet/>
      <dgm:spPr/>
      <dgm:t>
        <a:bodyPr/>
        <a:lstStyle/>
        <a:p>
          <a:endParaRPr lang="en-US"/>
        </a:p>
      </dgm:t>
    </dgm:pt>
    <dgm:pt modelId="{73106A13-A159-4738-AEF9-12AF65DC270A}" type="sibTrans" cxnId="{00B67808-AD5F-4462-9BDF-04E5AE979F37}">
      <dgm:prSet/>
      <dgm:spPr/>
      <dgm:t>
        <a:bodyPr/>
        <a:lstStyle/>
        <a:p>
          <a:endParaRPr lang="en-US"/>
        </a:p>
      </dgm:t>
    </dgm:pt>
    <dgm:pt modelId="{03D3D83A-F773-4F9F-A036-F0CA91D426DA}">
      <dgm:prSet custT="1"/>
      <dgm:spPr/>
      <dgm:t>
        <a:bodyPr/>
        <a:lstStyle/>
        <a:p>
          <a:r>
            <a:rPr lang="en-US" sz="1600">
              <a:effectLst/>
              <a:latin typeface="Calibri"/>
              <a:ea typeface="MS Gothic"/>
              <a:cs typeface="Calibri"/>
            </a:rPr>
            <a:t>Instructional materials for tiers 2-3</a:t>
          </a:r>
        </a:p>
      </dgm:t>
    </dgm:pt>
    <dgm:pt modelId="{41771AFD-2FB6-476F-AF6C-AD6A1A8CF3EC}" type="parTrans" cxnId="{3C499B24-9E60-4D6E-908F-BE5F4BEA8FE3}">
      <dgm:prSet/>
      <dgm:spPr/>
      <dgm:t>
        <a:bodyPr/>
        <a:lstStyle/>
        <a:p>
          <a:endParaRPr lang="en-US"/>
        </a:p>
      </dgm:t>
    </dgm:pt>
    <dgm:pt modelId="{C9B272E0-7C1C-4CBA-904A-B24B823B3FDD}" type="sibTrans" cxnId="{3C499B24-9E60-4D6E-908F-BE5F4BEA8FE3}">
      <dgm:prSet/>
      <dgm:spPr/>
      <dgm:t>
        <a:bodyPr/>
        <a:lstStyle/>
        <a:p>
          <a:endParaRPr lang="en-US"/>
        </a:p>
      </dgm:t>
    </dgm:pt>
    <dgm:pt modelId="{D965B5BB-7C2B-4342-9D7F-292D82886729}">
      <dgm:prSet custT="1"/>
      <dgm:spPr/>
      <dgm:t>
        <a:bodyPr/>
        <a:lstStyle/>
        <a:p>
          <a:r>
            <a:rPr lang="en-US" sz="1600">
              <a:effectLst/>
              <a:latin typeface="Calibri"/>
              <a:ea typeface="MS Gothic"/>
              <a:cs typeface="Calibri"/>
            </a:rPr>
            <a:t>Targeted consultant and coaching services from approved partner</a:t>
          </a:r>
        </a:p>
      </dgm:t>
    </dgm:pt>
    <dgm:pt modelId="{24FD36DA-FAB7-46AD-B6BC-4844F5AD3B56}" type="parTrans" cxnId="{58DB0632-8DA5-4CA1-806E-D0F7630CF788}">
      <dgm:prSet/>
      <dgm:spPr/>
      <dgm:t>
        <a:bodyPr/>
        <a:lstStyle/>
        <a:p>
          <a:endParaRPr lang="en-US"/>
        </a:p>
      </dgm:t>
    </dgm:pt>
    <dgm:pt modelId="{BB7774F1-4986-45A4-AA59-068E776FB30F}" type="sibTrans" cxnId="{58DB0632-8DA5-4CA1-806E-D0F7630CF788}">
      <dgm:prSet/>
      <dgm:spPr/>
      <dgm:t>
        <a:bodyPr/>
        <a:lstStyle/>
        <a:p>
          <a:endParaRPr lang="en-US"/>
        </a:p>
      </dgm:t>
    </dgm:pt>
    <dgm:pt modelId="{6DE2BC9B-C8F0-4536-914D-F653AB2BBB4D}">
      <dgm:prSet custT="1"/>
      <dgm:spPr/>
      <dgm:t>
        <a:bodyPr/>
        <a:lstStyle/>
        <a:p>
          <a:r>
            <a:rPr lang="en-US" sz="1600" b="0">
              <a:effectLst/>
              <a:latin typeface="Calibri"/>
              <a:ea typeface="MS Gothic"/>
              <a:cs typeface="Calibri"/>
            </a:rPr>
            <a:t>Support for reading interventionists, coaches, specialists</a:t>
          </a:r>
          <a:endParaRPr lang="en-US" sz="1600" b="0">
            <a:effectLst/>
            <a:latin typeface="Calibri"/>
            <a:ea typeface="Calibri" panose="020F0502020204030204" pitchFamily="34" charset="0"/>
            <a:cs typeface="Calibri"/>
          </a:endParaRPr>
        </a:p>
      </dgm:t>
    </dgm:pt>
    <dgm:pt modelId="{BC47E5AB-A58F-435D-9113-C12AB65C0978}" type="parTrans" cxnId="{A0BF2AFB-875D-4F74-B48D-3D09CC8E8B3B}">
      <dgm:prSet/>
      <dgm:spPr/>
      <dgm:t>
        <a:bodyPr/>
        <a:lstStyle/>
        <a:p>
          <a:endParaRPr lang="en-US"/>
        </a:p>
      </dgm:t>
    </dgm:pt>
    <dgm:pt modelId="{B38FFFF2-DA92-4F0E-B7F7-00F49997D26D}" type="sibTrans" cxnId="{A0BF2AFB-875D-4F74-B48D-3D09CC8E8B3B}">
      <dgm:prSet/>
      <dgm:spPr/>
      <dgm:t>
        <a:bodyPr/>
        <a:lstStyle/>
        <a:p>
          <a:endParaRPr lang="en-US"/>
        </a:p>
      </dgm:t>
    </dgm:pt>
    <dgm:pt modelId="{90225EB1-E9D8-430C-949D-F9CA1319AA28}">
      <dgm:prSet phldrT="[Text]" custT="1"/>
      <dgm:spPr/>
      <dgm:t>
        <a:bodyPr/>
        <a:lstStyle/>
        <a:p>
          <a:r>
            <a:rPr lang="en-US" sz="1600" b="0">
              <a:effectLst/>
              <a:latin typeface="Calibri"/>
              <a:ea typeface="MS Gothic"/>
              <a:cs typeface="Calibri"/>
            </a:rPr>
            <a:t>Stipends for the PRISM Leadership Team</a:t>
          </a:r>
          <a:r>
            <a:rPr lang="en-US" sz="1600" b="0">
              <a:effectLst/>
              <a:latin typeface="Calibri"/>
              <a:ea typeface="Calibri" panose="020F0502020204030204" pitchFamily="34" charset="0"/>
              <a:cs typeface="Calibri"/>
            </a:rPr>
            <a:t> </a:t>
          </a:r>
          <a:endParaRPr lang="en-US" sz="1600" b="0">
            <a:latin typeface="Calibri"/>
            <a:cs typeface="Calibri"/>
          </a:endParaRPr>
        </a:p>
      </dgm:t>
    </dgm:pt>
    <dgm:pt modelId="{0AA111D5-C9DA-4C03-A43D-4186E0A359EA}" type="parTrans" cxnId="{200D1423-01D3-4654-BB2D-30D68F6A5507}">
      <dgm:prSet/>
      <dgm:spPr/>
      <dgm:t>
        <a:bodyPr/>
        <a:lstStyle/>
        <a:p>
          <a:endParaRPr lang="en-US"/>
        </a:p>
      </dgm:t>
    </dgm:pt>
    <dgm:pt modelId="{FCCCE8CD-9185-4ED6-8113-12037A0E6D1B}" type="sibTrans" cxnId="{200D1423-01D3-4654-BB2D-30D68F6A5507}">
      <dgm:prSet/>
      <dgm:spPr/>
      <dgm:t>
        <a:bodyPr/>
        <a:lstStyle/>
        <a:p>
          <a:endParaRPr lang="en-US"/>
        </a:p>
      </dgm:t>
    </dgm:pt>
    <dgm:pt modelId="{BF8D59DF-7220-4D62-A5AF-12E03B13FC18}">
      <dgm:prSet phldr="0" custT="1"/>
      <dgm:spPr/>
      <dgm:t>
        <a:bodyPr/>
        <a:lstStyle/>
        <a:p>
          <a:pPr rtl="0"/>
          <a:r>
            <a:rPr lang="en-US" sz="1600">
              <a:latin typeface="Calibri"/>
              <a:ea typeface="MS Gothic"/>
              <a:cs typeface="Calibri"/>
            </a:rPr>
            <a:t>High dosage tutoring partner</a:t>
          </a:r>
        </a:p>
      </dgm:t>
    </dgm:pt>
    <dgm:pt modelId="{F78B6B22-C6A9-4DCB-B795-B5380780FBEA}" type="parTrans" cxnId="{F2309D06-0975-4C68-ACB5-84D3C4E8FC00}">
      <dgm:prSet/>
      <dgm:spPr/>
      <dgm:t>
        <a:bodyPr/>
        <a:lstStyle/>
        <a:p>
          <a:endParaRPr lang="en-US"/>
        </a:p>
      </dgm:t>
    </dgm:pt>
    <dgm:pt modelId="{51D5441A-B1FC-4C40-B6CF-2697D122CF52}" type="sibTrans" cxnId="{F2309D06-0975-4C68-ACB5-84D3C4E8FC00}">
      <dgm:prSet/>
      <dgm:spPr/>
      <dgm:t>
        <a:bodyPr/>
        <a:lstStyle/>
        <a:p>
          <a:endParaRPr lang="en-US"/>
        </a:p>
      </dgm:t>
    </dgm:pt>
    <dgm:pt modelId="{C5AAA186-CA05-47AA-B0AC-3B66F6BC2A24}" type="pres">
      <dgm:prSet presAssocID="{BB40C2DA-D841-4626-8764-A6FA9D762500}" presName="Name0" presStyleCnt="0">
        <dgm:presLayoutVars>
          <dgm:dir/>
          <dgm:animLvl val="lvl"/>
          <dgm:resizeHandles val="exact"/>
        </dgm:presLayoutVars>
      </dgm:prSet>
      <dgm:spPr/>
    </dgm:pt>
    <dgm:pt modelId="{4BAD9790-10A1-4111-9FBC-2877FF1915E6}" type="pres">
      <dgm:prSet presAssocID="{385CE5E1-2EEF-49CE-BFF4-8BF0A76502A1}" presName="linNode" presStyleCnt="0"/>
      <dgm:spPr/>
    </dgm:pt>
    <dgm:pt modelId="{2B5CC9C6-29F1-4B60-A242-8CAF98A64045}" type="pres">
      <dgm:prSet presAssocID="{385CE5E1-2EEF-49CE-BFF4-8BF0A76502A1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50991AFD-C02D-4C6D-B28F-D3B04194E610}" type="pres">
      <dgm:prSet presAssocID="{385CE5E1-2EEF-49CE-BFF4-8BF0A76502A1}" presName="descendantText" presStyleLbl="alignAccFollowNode1" presStyleIdx="0" presStyleCnt="3">
        <dgm:presLayoutVars>
          <dgm:bulletEnabled val="1"/>
        </dgm:presLayoutVars>
      </dgm:prSet>
      <dgm:spPr/>
    </dgm:pt>
    <dgm:pt modelId="{C85398B5-5BC2-4440-9A3F-7FCC2F9FF4E8}" type="pres">
      <dgm:prSet presAssocID="{DD74A119-2808-46C7-8BD5-716C067DFEF9}" presName="sp" presStyleCnt="0"/>
      <dgm:spPr/>
    </dgm:pt>
    <dgm:pt modelId="{13189806-04CA-44A7-9972-8F98B890D6E7}" type="pres">
      <dgm:prSet presAssocID="{99B83C40-089F-4848-8F63-D4CCE2C41C10}" presName="linNode" presStyleCnt="0"/>
      <dgm:spPr/>
    </dgm:pt>
    <dgm:pt modelId="{FC89A446-CF0E-4FDD-BE98-684B881B0845}" type="pres">
      <dgm:prSet presAssocID="{99B83C40-089F-4848-8F63-D4CCE2C41C10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6DA6DA65-CBB5-4CC8-B52E-EBD9D06C2BA1}" type="pres">
      <dgm:prSet presAssocID="{99B83C40-089F-4848-8F63-D4CCE2C41C10}" presName="descendantText" presStyleLbl="alignAccFollowNode1" presStyleIdx="1" presStyleCnt="3">
        <dgm:presLayoutVars>
          <dgm:bulletEnabled val="1"/>
        </dgm:presLayoutVars>
      </dgm:prSet>
      <dgm:spPr/>
    </dgm:pt>
    <dgm:pt modelId="{BCBB2DC5-A9FA-4DB7-8623-47FEFD3B779B}" type="pres">
      <dgm:prSet presAssocID="{BCB7BAE6-2420-4BA8-B6ED-0F015182612B}" presName="sp" presStyleCnt="0"/>
      <dgm:spPr/>
    </dgm:pt>
    <dgm:pt modelId="{D64EC3BB-5679-4E4E-ACA6-52C551C08612}" type="pres">
      <dgm:prSet presAssocID="{46D30AA1-91D0-48C0-9FC6-2F9253515A63}" presName="linNode" presStyleCnt="0"/>
      <dgm:spPr/>
    </dgm:pt>
    <dgm:pt modelId="{B4F66154-0BAF-4D00-8ECC-011833825F81}" type="pres">
      <dgm:prSet presAssocID="{46D30AA1-91D0-48C0-9FC6-2F9253515A63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2539310B-FCCD-4885-9C41-1A0ED69541D9}" type="pres">
      <dgm:prSet presAssocID="{46D30AA1-91D0-48C0-9FC6-2F9253515A63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F2309D06-0975-4C68-ACB5-84D3C4E8FC00}" srcId="{99B83C40-089F-4848-8F63-D4CCE2C41C10}" destId="{BF8D59DF-7220-4D62-A5AF-12E03B13FC18}" srcOrd="2" destOrd="0" parTransId="{F78B6B22-C6A9-4DCB-B795-B5380780FBEA}" sibTransId="{51D5441A-B1FC-4C40-B6CF-2697D122CF52}"/>
    <dgm:cxn modelId="{00B67808-AD5F-4462-9BDF-04E5AE979F37}" srcId="{46D30AA1-91D0-48C0-9FC6-2F9253515A63}" destId="{0276971C-1728-41EA-B8F3-F5B1227A8311}" srcOrd="0" destOrd="0" parTransId="{479D62EC-420D-4591-AD8C-5A93AF7DFDDD}" sibTransId="{73106A13-A159-4738-AEF9-12AF65DC270A}"/>
    <dgm:cxn modelId="{9B18020A-2011-4581-8F61-BDFCE2DC8C5D}" srcId="{BB40C2DA-D841-4626-8764-A6FA9D762500}" destId="{46D30AA1-91D0-48C0-9FC6-2F9253515A63}" srcOrd="2" destOrd="0" parTransId="{44F62734-7346-4B6B-9E65-43B95926C096}" sibTransId="{4D77DED6-6196-49EF-8C87-614289FF41A4}"/>
    <dgm:cxn modelId="{4851E21F-587E-46A1-9DDB-15051018CB0B}" type="presOf" srcId="{0276971C-1728-41EA-B8F3-F5B1227A8311}" destId="{2539310B-FCCD-4885-9C41-1A0ED69541D9}" srcOrd="0" destOrd="0" presId="urn:microsoft.com/office/officeart/2005/8/layout/vList5"/>
    <dgm:cxn modelId="{200D1423-01D3-4654-BB2D-30D68F6A5507}" srcId="{46D30AA1-91D0-48C0-9FC6-2F9253515A63}" destId="{90225EB1-E9D8-430C-949D-F9CA1319AA28}" srcOrd="1" destOrd="0" parTransId="{0AA111D5-C9DA-4C03-A43D-4186E0A359EA}" sibTransId="{FCCCE8CD-9185-4ED6-8113-12037A0E6D1B}"/>
    <dgm:cxn modelId="{A9323A24-06DD-410B-ABDF-5BBC98ADADA1}" srcId="{BB40C2DA-D841-4626-8764-A6FA9D762500}" destId="{99B83C40-089F-4848-8F63-D4CCE2C41C10}" srcOrd="1" destOrd="0" parTransId="{11C8B564-8088-4A47-8C45-B8760A47E9D2}" sibTransId="{BCB7BAE6-2420-4BA8-B6ED-0F015182612B}"/>
    <dgm:cxn modelId="{3C499B24-9E60-4D6E-908F-BE5F4BEA8FE3}" srcId="{385CE5E1-2EEF-49CE-BFF4-8BF0A76502A1}" destId="{03D3D83A-F773-4F9F-A036-F0CA91D426DA}" srcOrd="1" destOrd="0" parTransId="{41771AFD-2FB6-476F-AF6C-AD6A1A8CF3EC}" sibTransId="{C9B272E0-7C1C-4CBA-904A-B24B823B3FDD}"/>
    <dgm:cxn modelId="{665F472B-B861-4013-BF31-651453BD1B25}" type="presOf" srcId="{BF8D59DF-7220-4D62-A5AF-12E03B13FC18}" destId="{6DA6DA65-CBB5-4CC8-B52E-EBD9D06C2BA1}" srcOrd="0" destOrd="2" presId="urn:microsoft.com/office/officeart/2005/8/layout/vList5"/>
    <dgm:cxn modelId="{58DB0632-8DA5-4CA1-806E-D0F7630CF788}" srcId="{99B83C40-089F-4848-8F63-D4CCE2C41C10}" destId="{D965B5BB-7C2B-4342-9D7F-292D82886729}" srcOrd="1" destOrd="0" parTransId="{24FD36DA-FAB7-46AD-B6BC-4844F5AD3B56}" sibTransId="{BB7774F1-4986-45A4-AA59-068E776FB30F}"/>
    <dgm:cxn modelId="{BEF23C4C-FB73-458F-98A5-66EC8634D996}" type="presOf" srcId="{03D3D83A-F773-4F9F-A036-F0CA91D426DA}" destId="{50991AFD-C02D-4C6D-B28F-D3B04194E610}" srcOrd="0" destOrd="1" presId="urn:microsoft.com/office/officeart/2005/8/layout/vList5"/>
    <dgm:cxn modelId="{EB9CAF4C-41DE-4B05-8864-58149DE86162}" srcId="{BB40C2DA-D841-4626-8764-A6FA9D762500}" destId="{385CE5E1-2EEF-49CE-BFF4-8BF0A76502A1}" srcOrd="0" destOrd="0" parTransId="{DAF4B6C4-80A8-4C11-85E6-30D3777D5373}" sibTransId="{DD74A119-2808-46C7-8BD5-716C067DFEF9}"/>
    <dgm:cxn modelId="{5252BC59-FE11-4B3B-AC6A-0F3C75BB62E6}" type="presOf" srcId="{BB40C2DA-D841-4626-8764-A6FA9D762500}" destId="{C5AAA186-CA05-47AA-B0AC-3B66F6BC2A24}" srcOrd="0" destOrd="0" presId="urn:microsoft.com/office/officeart/2005/8/layout/vList5"/>
    <dgm:cxn modelId="{4527F188-7D72-4670-9D2B-49BE234E34CD}" type="presOf" srcId="{46D30AA1-91D0-48C0-9FC6-2F9253515A63}" destId="{B4F66154-0BAF-4D00-8ECC-011833825F81}" srcOrd="0" destOrd="0" presId="urn:microsoft.com/office/officeart/2005/8/layout/vList5"/>
    <dgm:cxn modelId="{3309E391-0473-40E2-A33A-23E730B81842}" srcId="{99B83C40-089F-4848-8F63-D4CCE2C41C10}" destId="{BD7C6E64-F3F6-4B7A-87E2-E7D1919A8EC9}" srcOrd="0" destOrd="0" parTransId="{D612DA13-D2E6-4B9A-BD1D-6E03FC47CBD0}" sibTransId="{4B3D5D42-CD5F-41C1-B813-36C40B4E6983}"/>
    <dgm:cxn modelId="{0B41EBBB-1C11-40EB-8681-D8B6CBD4DA3E}" type="presOf" srcId="{BD7C6E64-F3F6-4B7A-87E2-E7D1919A8EC9}" destId="{6DA6DA65-CBB5-4CC8-B52E-EBD9D06C2BA1}" srcOrd="0" destOrd="0" presId="urn:microsoft.com/office/officeart/2005/8/layout/vList5"/>
    <dgm:cxn modelId="{772006C6-45BF-4DC5-9282-B51C1F5DEBB6}" type="presOf" srcId="{385CE5E1-2EEF-49CE-BFF4-8BF0A76502A1}" destId="{2B5CC9C6-29F1-4B60-A242-8CAF98A64045}" srcOrd="0" destOrd="0" presId="urn:microsoft.com/office/officeart/2005/8/layout/vList5"/>
    <dgm:cxn modelId="{E0BED5E4-880E-46EA-A0E4-09553D540EDB}" type="presOf" srcId="{0D8EBCD1-6A8E-486B-88EA-A0BD8E067D01}" destId="{50991AFD-C02D-4C6D-B28F-D3B04194E610}" srcOrd="0" destOrd="0" presId="urn:microsoft.com/office/officeart/2005/8/layout/vList5"/>
    <dgm:cxn modelId="{E68516E5-6BF7-4796-90D2-D3FC3785B3A3}" type="presOf" srcId="{D965B5BB-7C2B-4342-9D7F-292D82886729}" destId="{6DA6DA65-CBB5-4CC8-B52E-EBD9D06C2BA1}" srcOrd="0" destOrd="1" presId="urn:microsoft.com/office/officeart/2005/8/layout/vList5"/>
    <dgm:cxn modelId="{B34880EB-0D71-4C8E-9DF7-C2722217DBE5}" type="presOf" srcId="{99B83C40-089F-4848-8F63-D4CCE2C41C10}" destId="{FC89A446-CF0E-4FDD-BE98-684B881B0845}" srcOrd="0" destOrd="0" presId="urn:microsoft.com/office/officeart/2005/8/layout/vList5"/>
    <dgm:cxn modelId="{4A5C0EF0-BE20-4847-8A0A-D6567543B2FC}" type="presOf" srcId="{90225EB1-E9D8-430C-949D-F9CA1319AA28}" destId="{2539310B-FCCD-4885-9C41-1A0ED69541D9}" srcOrd="0" destOrd="1" presId="urn:microsoft.com/office/officeart/2005/8/layout/vList5"/>
    <dgm:cxn modelId="{69EBC4F1-8CB3-4EB6-B0C2-98AB70129926}" srcId="{385CE5E1-2EEF-49CE-BFF4-8BF0A76502A1}" destId="{0D8EBCD1-6A8E-486B-88EA-A0BD8E067D01}" srcOrd="0" destOrd="0" parTransId="{E0EA2121-B011-4F46-9ED7-A0734EE00CEF}" sibTransId="{D6E61054-C0D4-4ED6-AA18-54A91EA0258A}"/>
    <dgm:cxn modelId="{F09760F4-915E-4EB2-B2C5-B2029C0CE50F}" type="presOf" srcId="{6DE2BC9B-C8F0-4536-914D-F653AB2BBB4D}" destId="{2539310B-FCCD-4885-9C41-1A0ED69541D9}" srcOrd="0" destOrd="2" presId="urn:microsoft.com/office/officeart/2005/8/layout/vList5"/>
    <dgm:cxn modelId="{A0BF2AFB-875D-4F74-B48D-3D09CC8E8B3B}" srcId="{46D30AA1-91D0-48C0-9FC6-2F9253515A63}" destId="{6DE2BC9B-C8F0-4536-914D-F653AB2BBB4D}" srcOrd="2" destOrd="0" parTransId="{BC47E5AB-A58F-435D-9113-C12AB65C0978}" sibTransId="{B38FFFF2-DA92-4F0E-B7F7-00F49997D26D}"/>
    <dgm:cxn modelId="{8A086B57-CD7F-4F2A-8117-969B63492C5A}" type="presParOf" srcId="{C5AAA186-CA05-47AA-B0AC-3B66F6BC2A24}" destId="{4BAD9790-10A1-4111-9FBC-2877FF1915E6}" srcOrd="0" destOrd="0" presId="urn:microsoft.com/office/officeart/2005/8/layout/vList5"/>
    <dgm:cxn modelId="{7730C1C4-4E58-47BC-A6D1-9826F7C1A42C}" type="presParOf" srcId="{4BAD9790-10A1-4111-9FBC-2877FF1915E6}" destId="{2B5CC9C6-29F1-4B60-A242-8CAF98A64045}" srcOrd="0" destOrd="0" presId="urn:microsoft.com/office/officeart/2005/8/layout/vList5"/>
    <dgm:cxn modelId="{8C25A03A-11A8-4D21-A206-8A39E8FC3045}" type="presParOf" srcId="{4BAD9790-10A1-4111-9FBC-2877FF1915E6}" destId="{50991AFD-C02D-4C6D-B28F-D3B04194E610}" srcOrd="1" destOrd="0" presId="urn:microsoft.com/office/officeart/2005/8/layout/vList5"/>
    <dgm:cxn modelId="{2A24FABD-3E16-48C5-A091-8C23C6ADD0E2}" type="presParOf" srcId="{C5AAA186-CA05-47AA-B0AC-3B66F6BC2A24}" destId="{C85398B5-5BC2-4440-9A3F-7FCC2F9FF4E8}" srcOrd="1" destOrd="0" presId="urn:microsoft.com/office/officeart/2005/8/layout/vList5"/>
    <dgm:cxn modelId="{D64F68A6-0A6A-4EB7-9A39-B7B4D0AB54D5}" type="presParOf" srcId="{C5AAA186-CA05-47AA-B0AC-3B66F6BC2A24}" destId="{13189806-04CA-44A7-9972-8F98B890D6E7}" srcOrd="2" destOrd="0" presId="urn:microsoft.com/office/officeart/2005/8/layout/vList5"/>
    <dgm:cxn modelId="{FCAE95FD-5EBC-4A45-BBF7-ADAA61706EE0}" type="presParOf" srcId="{13189806-04CA-44A7-9972-8F98B890D6E7}" destId="{FC89A446-CF0E-4FDD-BE98-684B881B0845}" srcOrd="0" destOrd="0" presId="urn:microsoft.com/office/officeart/2005/8/layout/vList5"/>
    <dgm:cxn modelId="{A2939D7E-4EF9-4D63-83E0-930C321541EF}" type="presParOf" srcId="{13189806-04CA-44A7-9972-8F98B890D6E7}" destId="{6DA6DA65-CBB5-4CC8-B52E-EBD9D06C2BA1}" srcOrd="1" destOrd="0" presId="urn:microsoft.com/office/officeart/2005/8/layout/vList5"/>
    <dgm:cxn modelId="{74BF94A8-626D-4A35-BFB6-683F58D93135}" type="presParOf" srcId="{C5AAA186-CA05-47AA-B0AC-3B66F6BC2A24}" destId="{BCBB2DC5-A9FA-4DB7-8623-47FEFD3B779B}" srcOrd="3" destOrd="0" presId="urn:microsoft.com/office/officeart/2005/8/layout/vList5"/>
    <dgm:cxn modelId="{00F6DED1-11D2-46B7-9BD8-74D85BEB4B74}" type="presParOf" srcId="{C5AAA186-CA05-47AA-B0AC-3B66F6BC2A24}" destId="{D64EC3BB-5679-4E4E-ACA6-52C551C08612}" srcOrd="4" destOrd="0" presId="urn:microsoft.com/office/officeart/2005/8/layout/vList5"/>
    <dgm:cxn modelId="{D6022CB5-F55C-4A04-8DFB-40B89FC67708}" type="presParOf" srcId="{D64EC3BB-5679-4E4E-ACA6-52C551C08612}" destId="{B4F66154-0BAF-4D00-8ECC-011833825F81}" srcOrd="0" destOrd="0" presId="urn:microsoft.com/office/officeart/2005/8/layout/vList5"/>
    <dgm:cxn modelId="{69CCED87-DEDB-40DD-9477-8F368FD7C2C6}" type="presParOf" srcId="{D64EC3BB-5679-4E4E-ACA6-52C551C08612}" destId="{2539310B-FCCD-4885-9C41-1A0ED69541D9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B40C2DA-D841-4626-8764-A6FA9D762500}" type="doc">
      <dgm:prSet loTypeId="urn:microsoft.com/office/officeart/2005/8/layout/vList5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85CE5E1-2EEF-49CE-BFF4-8BF0A76502A1}">
      <dgm:prSet phldrT="[Text]" phldr="0"/>
      <dgm:spPr/>
      <dgm:t>
        <a:bodyPr/>
        <a:lstStyle/>
        <a:p>
          <a:pPr rtl="0"/>
          <a:r>
            <a:rPr lang="en-US">
              <a:latin typeface="Aptos Display" panose="02110004020202020204"/>
            </a:rPr>
            <a:t>RFP</a:t>
          </a:r>
          <a:endParaRPr lang="en-US"/>
        </a:p>
      </dgm:t>
    </dgm:pt>
    <dgm:pt modelId="{DAF4B6C4-80A8-4C11-85E6-30D3777D5373}" type="parTrans" cxnId="{EB9CAF4C-41DE-4B05-8864-58149DE86162}">
      <dgm:prSet/>
      <dgm:spPr/>
      <dgm:t>
        <a:bodyPr/>
        <a:lstStyle/>
        <a:p>
          <a:endParaRPr lang="en-US"/>
        </a:p>
      </dgm:t>
    </dgm:pt>
    <dgm:pt modelId="{DD74A119-2808-46C7-8BD5-716C067DFEF9}" type="sibTrans" cxnId="{EB9CAF4C-41DE-4B05-8864-58149DE86162}">
      <dgm:prSet/>
      <dgm:spPr/>
      <dgm:t>
        <a:bodyPr/>
        <a:lstStyle/>
        <a:p>
          <a:endParaRPr lang="en-US"/>
        </a:p>
      </dgm:t>
    </dgm:pt>
    <dgm:pt modelId="{99B83C40-089F-4848-8F63-D4CCE2C41C10}">
      <dgm:prSet phldrT="[Text]"/>
      <dgm:spPr/>
      <dgm:t>
        <a:bodyPr/>
        <a:lstStyle/>
        <a:p>
          <a:pPr rtl="0"/>
          <a:r>
            <a:rPr lang="en-US">
              <a:latin typeface="Aptos Display" panose="02110004020202020204"/>
            </a:rPr>
            <a:t>PRISM Website</a:t>
          </a:r>
          <a:endParaRPr lang="en-US"/>
        </a:p>
      </dgm:t>
    </dgm:pt>
    <dgm:pt modelId="{11C8B564-8088-4A47-8C45-B8760A47E9D2}" type="parTrans" cxnId="{A9323A24-06DD-410B-ABDF-5BBC98ADADA1}">
      <dgm:prSet/>
      <dgm:spPr/>
      <dgm:t>
        <a:bodyPr/>
        <a:lstStyle/>
        <a:p>
          <a:endParaRPr lang="en-US"/>
        </a:p>
      </dgm:t>
    </dgm:pt>
    <dgm:pt modelId="{BCB7BAE6-2420-4BA8-B6ED-0F015182612B}" type="sibTrans" cxnId="{A9323A24-06DD-410B-ABDF-5BBC98ADADA1}">
      <dgm:prSet/>
      <dgm:spPr/>
      <dgm:t>
        <a:bodyPr/>
        <a:lstStyle/>
        <a:p>
          <a:endParaRPr lang="en-US"/>
        </a:p>
      </dgm:t>
    </dgm:pt>
    <dgm:pt modelId="{BD7C6E64-F3F6-4B7A-87E2-E7D1919A8EC9}">
      <dgm:prSet phldrT="[Text]" custT="1"/>
      <dgm:spPr/>
      <dgm:t>
        <a:bodyPr/>
        <a:lstStyle/>
        <a:p>
          <a:pPr rtl="0"/>
          <a:r>
            <a:rPr lang="en-US" sz="1700">
              <a:effectLst/>
              <a:latin typeface="+mn-lt"/>
              <a:ea typeface="MS Gothic"/>
              <a:cs typeface="Calibri"/>
            </a:rPr>
            <a:t>PRISM Overview</a:t>
          </a:r>
          <a:endParaRPr lang="en-US" sz="1700">
            <a:latin typeface="+mn-lt"/>
          </a:endParaRPr>
        </a:p>
      </dgm:t>
    </dgm:pt>
    <dgm:pt modelId="{D612DA13-D2E6-4B9A-BD1D-6E03FC47CBD0}" type="parTrans" cxnId="{3309E391-0473-40E2-A33A-23E730B81842}">
      <dgm:prSet/>
      <dgm:spPr/>
      <dgm:t>
        <a:bodyPr/>
        <a:lstStyle/>
        <a:p>
          <a:endParaRPr lang="en-US"/>
        </a:p>
      </dgm:t>
    </dgm:pt>
    <dgm:pt modelId="{4B3D5D42-CD5F-41C1-B813-36C40B4E6983}" type="sibTrans" cxnId="{3309E391-0473-40E2-A33A-23E730B81842}">
      <dgm:prSet/>
      <dgm:spPr/>
      <dgm:t>
        <a:bodyPr/>
        <a:lstStyle/>
        <a:p>
          <a:endParaRPr lang="en-US"/>
        </a:p>
      </dgm:t>
    </dgm:pt>
    <dgm:pt modelId="{1DEE7E7E-1D79-4158-AF26-D529A14B2E9F}">
      <dgm:prSet phldr="0" custT="1"/>
      <dgm:spPr/>
      <dgm:t>
        <a:bodyPr/>
        <a:lstStyle/>
        <a:p>
          <a:pPr rtl="0"/>
          <a:r>
            <a:rPr lang="en-US" sz="1700">
              <a:latin typeface="+mn-lt"/>
              <a:ea typeface="MS Gothic"/>
              <a:cs typeface="Calibri"/>
            </a:rPr>
            <a:t>Application support videos</a:t>
          </a:r>
        </a:p>
      </dgm:t>
    </dgm:pt>
    <dgm:pt modelId="{F0D2115E-5CA7-4BFD-8E88-F3A11DE30211}" type="parTrans" cxnId="{52A25375-A851-4A9B-9BAB-98F5B07B22DD}">
      <dgm:prSet/>
      <dgm:spPr/>
      <dgm:t>
        <a:bodyPr/>
        <a:lstStyle/>
        <a:p>
          <a:endParaRPr lang="en-US"/>
        </a:p>
      </dgm:t>
    </dgm:pt>
    <dgm:pt modelId="{8A473473-F8C5-4FC8-AC64-60C44DA1D4EA}" type="sibTrans" cxnId="{52A25375-A851-4A9B-9BAB-98F5B07B22DD}">
      <dgm:prSet/>
      <dgm:spPr/>
      <dgm:t>
        <a:bodyPr/>
        <a:lstStyle/>
        <a:p>
          <a:endParaRPr lang="en-US"/>
        </a:p>
      </dgm:t>
    </dgm:pt>
    <dgm:pt modelId="{E9EEBDA9-DFB0-4DBD-A6A4-FDFC9A98924A}">
      <dgm:prSet phldr="0" custT="1"/>
      <dgm:spPr/>
      <dgm:t>
        <a:bodyPr/>
        <a:lstStyle/>
        <a:p>
          <a:pPr rtl="0"/>
          <a:r>
            <a:rPr lang="en-US" sz="1700">
              <a:latin typeface="+mn-lt"/>
              <a:ea typeface="MS Gothic"/>
              <a:cs typeface="Calibri"/>
            </a:rPr>
            <a:t>Sign up for office hours</a:t>
          </a:r>
        </a:p>
      </dgm:t>
    </dgm:pt>
    <dgm:pt modelId="{86E9B304-5C1E-4FB7-BFEC-C7E7358D3E9C}" type="parTrans" cxnId="{095756EA-0E42-40EC-ADF0-170754A72414}">
      <dgm:prSet/>
      <dgm:spPr/>
      <dgm:t>
        <a:bodyPr/>
        <a:lstStyle/>
        <a:p>
          <a:endParaRPr lang="en-US"/>
        </a:p>
      </dgm:t>
    </dgm:pt>
    <dgm:pt modelId="{EE4C4E1C-550B-4CD8-80A2-E9B9206EAADA}" type="sibTrans" cxnId="{095756EA-0E42-40EC-ADF0-170754A72414}">
      <dgm:prSet/>
      <dgm:spPr/>
      <dgm:t>
        <a:bodyPr/>
        <a:lstStyle/>
        <a:p>
          <a:endParaRPr lang="en-US"/>
        </a:p>
      </dgm:t>
    </dgm:pt>
    <dgm:pt modelId="{CCDA6EC6-0AF5-47C7-A543-6F41AB83C156}">
      <dgm:prSet phldrT="[Text]" custT="1"/>
      <dgm:spPr/>
      <dgm:t>
        <a:bodyPr/>
        <a:lstStyle/>
        <a:p>
          <a:pPr rtl="0"/>
          <a:r>
            <a:rPr lang="en-US" sz="1700">
              <a:effectLst/>
              <a:latin typeface="+mn-lt"/>
              <a:ea typeface="MS Gothic"/>
              <a:cs typeface="Calibri"/>
            </a:rPr>
            <a:t>FAQs</a:t>
          </a:r>
          <a:endParaRPr lang="en-US" sz="1700">
            <a:latin typeface="+mn-lt"/>
          </a:endParaRPr>
        </a:p>
      </dgm:t>
    </dgm:pt>
    <dgm:pt modelId="{78944312-BE43-4354-AAB4-890A01F9118F}" type="parTrans" cxnId="{BB00CAD6-0F81-4786-8E74-EF625D6FBFA8}">
      <dgm:prSet/>
      <dgm:spPr/>
      <dgm:t>
        <a:bodyPr/>
        <a:lstStyle/>
        <a:p>
          <a:endParaRPr lang="en-US"/>
        </a:p>
      </dgm:t>
    </dgm:pt>
    <dgm:pt modelId="{2D306DA9-42E1-488E-B1EA-685BEC7A6605}" type="sibTrans" cxnId="{BB00CAD6-0F81-4786-8E74-EF625D6FBFA8}">
      <dgm:prSet/>
      <dgm:spPr/>
      <dgm:t>
        <a:bodyPr/>
        <a:lstStyle/>
        <a:p>
          <a:endParaRPr lang="en-US"/>
        </a:p>
      </dgm:t>
    </dgm:pt>
    <dgm:pt modelId="{1A0B73FA-2352-425F-B008-18E808ACE0C4}">
      <dgm:prSet phldr="0" custT="1"/>
      <dgm:spPr/>
      <dgm:t>
        <a:bodyPr/>
        <a:lstStyle/>
        <a:p>
          <a:r>
            <a:rPr lang="en-US" sz="1700" b="1" u="sng">
              <a:latin typeface="Rockwell"/>
              <a:cs typeface="Arial"/>
            </a:rPr>
            <a:t>www. doe.mass.edu/instruction/prism</a:t>
          </a:r>
          <a:endParaRPr lang="en-US" sz="1700">
            <a:latin typeface="+mn-lt"/>
            <a:ea typeface="MS Gothic"/>
            <a:cs typeface="Calibri"/>
          </a:endParaRPr>
        </a:p>
      </dgm:t>
    </dgm:pt>
    <dgm:pt modelId="{0F4D03C9-33E2-406C-9338-8AF2A52D47A9}" type="parTrans" cxnId="{A082974A-DB9C-4C8C-8176-2F0C3E18FCFF}">
      <dgm:prSet/>
      <dgm:spPr/>
      <dgm:t>
        <a:bodyPr/>
        <a:lstStyle/>
        <a:p>
          <a:endParaRPr lang="en-US"/>
        </a:p>
      </dgm:t>
    </dgm:pt>
    <dgm:pt modelId="{119E7BA5-FFE6-408C-BEC0-708EB8959633}" type="sibTrans" cxnId="{A082974A-DB9C-4C8C-8176-2F0C3E18FCFF}">
      <dgm:prSet/>
      <dgm:spPr/>
      <dgm:t>
        <a:bodyPr/>
        <a:lstStyle/>
        <a:p>
          <a:endParaRPr lang="en-US"/>
        </a:p>
      </dgm:t>
    </dgm:pt>
    <dgm:pt modelId="{DDA4DEAF-5AF5-4080-A70A-71FD72D420D2}">
      <dgm:prSet phldr="0" custT="1"/>
      <dgm:spPr/>
      <dgm:t>
        <a:bodyPr/>
        <a:lstStyle/>
        <a:p>
          <a:pPr rtl="0"/>
          <a:endParaRPr lang="en-US" sz="1700">
            <a:latin typeface="+mn-lt"/>
            <a:ea typeface="MS Gothic"/>
            <a:cs typeface="Calibri"/>
          </a:endParaRPr>
        </a:p>
      </dgm:t>
    </dgm:pt>
    <dgm:pt modelId="{AD1B66D6-5AC5-4FD5-85FE-72E9C76084D1}" type="parTrans" cxnId="{D02812CB-1041-42EF-8657-908E00A0877C}">
      <dgm:prSet/>
      <dgm:spPr/>
      <dgm:t>
        <a:bodyPr/>
        <a:lstStyle/>
        <a:p>
          <a:endParaRPr lang="en-US"/>
        </a:p>
      </dgm:t>
    </dgm:pt>
    <dgm:pt modelId="{9B106434-95FE-4A7B-9246-796B94F77615}" type="sibTrans" cxnId="{D02812CB-1041-42EF-8657-908E00A0877C}">
      <dgm:prSet/>
      <dgm:spPr/>
      <dgm:t>
        <a:bodyPr/>
        <a:lstStyle/>
        <a:p>
          <a:endParaRPr lang="en-US"/>
        </a:p>
      </dgm:t>
    </dgm:pt>
    <dgm:pt modelId="{5E2103F9-53FC-4E21-B94C-73E7EC556E8F}">
      <dgm:prSet phldrT="[Text]" custT="1"/>
      <dgm:spPr/>
      <dgm:t>
        <a:bodyPr/>
        <a:lstStyle/>
        <a:p>
          <a:r>
            <a:rPr lang="en-US" sz="1700">
              <a:latin typeface="+mn-lt"/>
              <a:cs typeface="Calibri"/>
            </a:rPr>
            <a:t>Apply on GEM$</a:t>
          </a:r>
        </a:p>
      </dgm:t>
    </dgm:pt>
    <dgm:pt modelId="{00034647-AD88-4AB9-9DC4-A8DA84F05642}" type="parTrans" cxnId="{B9F78ADA-AC04-4105-BD5E-0A7C6B498756}">
      <dgm:prSet/>
      <dgm:spPr/>
      <dgm:t>
        <a:bodyPr/>
        <a:lstStyle/>
        <a:p>
          <a:endParaRPr lang="en-US"/>
        </a:p>
      </dgm:t>
    </dgm:pt>
    <dgm:pt modelId="{4A4771F0-1511-4E79-8881-19F07AF4F9AF}" type="sibTrans" cxnId="{B9F78ADA-AC04-4105-BD5E-0A7C6B498756}">
      <dgm:prSet/>
      <dgm:spPr/>
      <dgm:t>
        <a:bodyPr/>
        <a:lstStyle/>
        <a:p>
          <a:endParaRPr lang="en-US"/>
        </a:p>
      </dgm:t>
    </dgm:pt>
    <dgm:pt modelId="{3FDD3866-F855-4AA7-AEBD-9A89DFBACC9E}">
      <dgm:prSet phldrT="[Text]" custT="1"/>
      <dgm:spPr/>
      <dgm:t>
        <a:bodyPr/>
        <a:lstStyle/>
        <a:p>
          <a:r>
            <a:rPr lang="en-US" sz="1700">
              <a:latin typeface="+mn-lt"/>
              <a:cs typeface="Calibri"/>
            </a:rPr>
            <a:t>Due date: October 1</a:t>
          </a:r>
          <a:br>
            <a:rPr lang="en-US" sz="1700">
              <a:latin typeface="+mn-lt"/>
              <a:cs typeface="Calibri"/>
            </a:rPr>
          </a:br>
          <a:endParaRPr lang="en-US" sz="1700">
            <a:latin typeface="+mn-lt"/>
            <a:cs typeface="Calibri"/>
          </a:endParaRPr>
        </a:p>
      </dgm:t>
    </dgm:pt>
    <dgm:pt modelId="{807C09F6-A7F1-4280-9C59-D6C208DAC6B7}" type="parTrans" cxnId="{5D8454C0-2E5A-408E-BD99-64274EBE0CE5}">
      <dgm:prSet/>
      <dgm:spPr/>
      <dgm:t>
        <a:bodyPr/>
        <a:lstStyle/>
        <a:p>
          <a:endParaRPr lang="en-US"/>
        </a:p>
      </dgm:t>
    </dgm:pt>
    <dgm:pt modelId="{73A2D849-9B0E-4482-AA73-0D7AAE123892}" type="sibTrans" cxnId="{5D8454C0-2E5A-408E-BD99-64274EBE0CE5}">
      <dgm:prSet/>
      <dgm:spPr/>
      <dgm:t>
        <a:bodyPr/>
        <a:lstStyle/>
        <a:p>
          <a:endParaRPr lang="en-US"/>
        </a:p>
      </dgm:t>
    </dgm:pt>
    <dgm:pt modelId="{010235C4-68E6-4292-9A2E-32148382A825}">
      <dgm:prSet phldrT="[Text]" custT="1"/>
      <dgm:spPr/>
      <dgm:t>
        <a:bodyPr/>
        <a:lstStyle/>
        <a:p>
          <a:r>
            <a:rPr lang="en-US" sz="1700" b="1" u="sng">
              <a:latin typeface="Rockwell"/>
              <a:cs typeface="Arial"/>
            </a:rPr>
            <a:t>www.doe.mass.edu/grants/2025/0592/</a:t>
          </a:r>
          <a:endParaRPr lang="en-US" sz="1700">
            <a:latin typeface="+mn-lt"/>
            <a:cs typeface="Calibri"/>
          </a:endParaRPr>
        </a:p>
      </dgm:t>
    </dgm:pt>
    <dgm:pt modelId="{82876647-3C48-4F88-AA0E-8CD941A7D8AE}" type="parTrans" cxnId="{8F36E305-D314-459E-9C39-54710C7D9EF9}">
      <dgm:prSet/>
      <dgm:spPr/>
      <dgm:t>
        <a:bodyPr/>
        <a:lstStyle/>
        <a:p>
          <a:endParaRPr lang="en-US"/>
        </a:p>
      </dgm:t>
    </dgm:pt>
    <dgm:pt modelId="{294A1E06-484B-4AD1-9E3F-A570ECAD251F}" type="sibTrans" cxnId="{8F36E305-D314-459E-9C39-54710C7D9EF9}">
      <dgm:prSet/>
      <dgm:spPr/>
      <dgm:t>
        <a:bodyPr/>
        <a:lstStyle/>
        <a:p>
          <a:endParaRPr lang="en-US"/>
        </a:p>
      </dgm:t>
    </dgm:pt>
    <dgm:pt modelId="{C5AAA186-CA05-47AA-B0AC-3B66F6BC2A24}" type="pres">
      <dgm:prSet presAssocID="{BB40C2DA-D841-4626-8764-A6FA9D762500}" presName="Name0" presStyleCnt="0">
        <dgm:presLayoutVars>
          <dgm:dir/>
          <dgm:animLvl val="lvl"/>
          <dgm:resizeHandles val="exact"/>
        </dgm:presLayoutVars>
      </dgm:prSet>
      <dgm:spPr/>
    </dgm:pt>
    <dgm:pt modelId="{4BAD9790-10A1-4111-9FBC-2877FF1915E6}" type="pres">
      <dgm:prSet presAssocID="{385CE5E1-2EEF-49CE-BFF4-8BF0A76502A1}" presName="linNode" presStyleCnt="0"/>
      <dgm:spPr/>
    </dgm:pt>
    <dgm:pt modelId="{2B5CC9C6-29F1-4B60-A242-8CAF98A64045}" type="pres">
      <dgm:prSet presAssocID="{385CE5E1-2EEF-49CE-BFF4-8BF0A76502A1}" presName="parentText" presStyleLbl="node1" presStyleIdx="0" presStyleCnt="2" custScaleY="52991">
        <dgm:presLayoutVars>
          <dgm:chMax val="1"/>
          <dgm:bulletEnabled val="1"/>
        </dgm:presLayoutVars>
      </dgm:prSet>
      <dgm:spPr/>
    </dgm:pt>
    <dgm:pt modelId="{50991AFD-C02D-4C6D-B28F-D3B04194E610}" type="pres">
      <dgm:prSet presAssocID="{385CE5E1-2EEF-49CE-BFF4-8BF0A76502A1}" presName="descendantText" presStyleLbl="alignAccFollowNode1" presStyleIdx="0" presStyleCnt="2" custScaleY="47822">
        <dgm:presLayoutVars>
          <dgm:bulletEnabled val="1"/>
        </dgm:presLayoutVars>
      </dgm:prSet>
      <dgm:spPr/>
    </dgm:pt>
    <dgm:pt modelId="{C85398B5-5BC2-4440-9A3F-7FCC2F9FF4E8}" type="pres">
      <dgm:prSet presAssocID="{DD74A119-2808-46C7-8BD5-716C067DFEF9}" presName="sp" presStyleCnt="0"/>
      <dgm:spPr/>
    </dgm:pt>
    <dgm:pt modelId="{13189806-04CA-44A7-9972-8F98B890D6E7}" type="pres">
      <dgm:prSet presAssocID="{99B83C40-089F-4848-8F63-D4CCE2C41C10}" presName="linNode" presStyleCnt="0"/>
      <dgm:spPr/>
    </dgm:pt>
    <dgm:pt modelId="{FC89A446-CF0E-4FDD-BE98-684B881B0845}" type="pres">
      <dgm:prSet presAssocID="{99B83C40-089F-4848-8F63-D4CCE2C41C10}" presName="parentText" presStyleLbl="node1" presStyleIdx="1" presStyleCnt="2" custScaleY="57016">
        <dgm:presLayoutVars>
          <dgm:chMax val="1"/>
          <dgm:bulletEnabled val="1"/>
        </dgm:presLayoutVars>
      </dgm:prSet>
      <dgm:spPr/>
    </dgm:pt>
    <dgm:pt modelId="{6DA6DA65-CBB5-4CC8-B52E-EBD9D06C2BA1}" type="pres">
      <dgm:prSet presAssocID="{99B83C40-089F-4848-8F63-D4CCE2C41C10}" presName="descendantText" presStyleLbl="alignAccFollowNode1" presStyleIdx="1" presStyleCnt="2" custScaleY="65338">
        <dgm:presLayoutVars>
          <dgm:bulletEnabled val="1"/>
        </dgm:presLayoutVars>
      </dgm:prSet>
      <dgm:spPr/>
    </dgm:pt>
  </dgm:ptLst>
  <dgm:cxnLst>
    <dgm:cxn modelId="{8F36E305-D314-459E-9C39-54710C7D9EF9}" srcId="{385CE5E1-2EEF-49CE-BFF4-8BF0A76502A1}" destId="{010235C4-68E6-4292-9A2E-32148382A825}" srcOrd="2" destOrd="0" parTransId="{82876647-3C48-4F88-AA0E-8CD941A7D8AE}" sibTransId="{294A1E06-484B-4AD1-9E3F-A570ECAD251F}"/>
    <dgm:cxn modelId="{980C6316-3594-4169-892D-DA084A87787D}" type="presOf" srcId="{3FDD3866-F855-4AA7-AEBD-9A89DFBACC9E}" destId="{50991AFD-C02D-4C6D-B28F-D3B04194E610}" srcOrd="0" destOrd="1" presId="urn:microsoft.com/office/officeart/2005/8/layout/vList5"/>
    <dgm:cxn modelId="{4E805116-7491-4D28-BF69-28B4C7E2BB07}" type="presOf" srcId="{99B83C40-089F-4848-8F63-D4CCE2C41C10}" destId="{FC89A446-CF0E-4FDD-BE98-684B881B0845}" srcOrd="0" destOrd="0" presId="urn:microsoft.com/office/officeart/2005/8/layout/vList5"/>
    <dgm:cxn modelId="{A9323A24-06DD-410B-ABDF-5BBC98ADADA1}" srcId="{BB40C2DA-D841-4626-8764-A6FA9D762500}" destId="{99B83C40-089F-4848-8F63-D4CCE2C41C10}" srcOrd="1" destOrd="0" parTransId="{11C8B564-8088-4A47-8C45-B8760A47E9D2}" sibTransId="{BCB7BAE6-2420-4BA8-B6ED-0F015182612B}"/>
    <dgm:cxn modelId="{D34CCE40-52F4-4208-B5FE-60A9B8081DFD}" type="presOf" srcId="{5E2103F9-53FC-4E21-B94C-73E7EC556E8F}" destId="{50991AFD-C02D-4C6D-B28F-D3B04194E610}" srcOrd="0" destOrd="0" presId="urn:microsoft.com/office/officeart/2005/8/layout/vList5"/>
    <dgm:cxn modelId="{303E3D45-A4D4-4E52-89EF-88CE9B51BA6C}" type="presOf" srcId="{385CE5E1-2EEF-49CE-BFF4-8BF0A76502A1}" destId="{2B5CC9C6-29F1-4B60-A242-8CAF98A64045}" srcOrd="0" destOrd="0" presId="urn:microsoft.com/office/officeart/2005/8/layout/vList5"/>
    <dgm:cxn modelId="{A082974A-DB9C-4C8C-8176-2F0C3E18FCFF}" srcId="{99B83C40-089F-4848-8F63-D4CCE2C41C10}" destId="{1A0B73FA-2352-425F-B008-18E808ACE0C4}" srcOrd="5" destOrd="0" parTransId="{0F4D03C9-33E2-406C-9338-8AF2A52D47A9}" sibTransId="{119E7BA5-FFE6-408C-BEC0-708EB8959633}"/>
    <dgm:cxn modelId="{EB9CAF4C-41DE-4B05-8864-58149DE86162}" srcId="{BB40C2DA-D841-4626-8764-A6FA9D762500}" destId="{385CE5E1-2EEF-49CE-BFF4-8BF0A76502A1}" srcOrd="0" destOrd="0" parTransId="{DAF4B6C4-80A8-4C11-85E6-30D3777D5373}" sibTransId="{DD74A119-2808-46C7-8BD5-716C067DFEF9}"/>
    <dgm:cxn modelId="{5D7C466F-62D2-4537-95DA-EC56B96E8727}" type="presOf" srcId="{1DEE7E7E-1D79-4158-AF26-D529A14B2E9F}" destId="{6DA6DA65-CBB5-4CC8-B52E-EBD9D06C2BA1}" srcOrd="0" destOrd="2" presId="urn:microsoft.com/office/officeart/2005/8/layout/vList5"/>
    <dgm:cxn modelId="{56C08371-6A9A-414F-ADEA-D0E90590EF94}" type="presOf" srcId="{1A0B73FA-2352-425F-B008-18E808ACE0C4}" destId="{6DA6DA65-CBB5-4CC8-B52E-EBD9D06C2BA1}" srcOrd="0" destOrd="5" presId="urn:microsoft.com/office/officeart/2005/8/layout/vList5"/>
    <dgm:cxn modelId="{52A25375-A851-4A9B-9BAB-98F5B07B22DD}" srcId="{99B83C40-089F-4848-8F63-D4CCE2C41C10}" destId="{1DEE7E7E-1D79-4158-AF26-D529A14B2E9F}" srcOrd="2" destOrd="0" parTransId="{F0D2115E-5CA7-4BFD-8E88-F3A11DE30211}" sibTransId="{8A473473-F8C5-4FC8-AC64-60C44DA1D4EA}"/>
    <dgm:cxn modelId="{5252BC59-FE11-4B3B-AC6A-0F3C75BB62E6}" type="presOf" srcId="{BB40C2DA-D841-4626-8764-A6FA9D762500}" destId="{C5AAA186-CA05-47AA-B0AC-3B66F6BC2A24}" srcOrd="0" destOrd="0" presId="urn:microsoft.com/office/officeart/2005/8/layout/vList5"/>
    <dgm:cxn modelId="{0934E384-CA65-4F8E-B54D-1C2D655A1713}" type="presOf" srcId="{010235C4-68E6-4292-9A2E-32148382A825}" destId="{50991AFD-C02D-4C6D-B28F-D3B04194E610}" srcOrd="0" destOrd="2" presId="urn:microsoft.com/office/officeart/2005/8/layout/vList5"/>
    <dgm:cxn modelId="{3309E391-0473-40E2-A33A-23E730B81842}" srcId="{99B83C40-089F-4848-8F63-D4CCE2C41C10}" destId="{BD7C6E64-F3F6-4B7A-87E2-E7D1919A8EC9}" srcOrd="0" destOrd="0" parTransId="{D612DA13-D2E6-4B9A-BD1D-6E03FC47CBD0}" sibTransId="{4B3D5D42-CD5F-41C1-B813-36C40B4E6983}"/>
    <dgm:cxn modelId="{9BE11E99-7E64-419E-9E5C-55FA295C7CBE}" type="presOf" srcId="{DDA4DEAF-5AF5-4080-A70A-71FD72D420D2}" destId="{6DA6DA65-CBB5-4CC8-B52E-EBD9D06C2BA1}" srcOrd="0" destOrd="4" presId="urn:microsoft.com/office/officeart/2005/8/layout/vList5"/>
    <dgm:cxn modelId="{7D5232C0-6954-4464-A564-CC995C9E47A5}" type="presOf" srcId="{BD7C6E64-F3F6-4B7A-87E2-E7D1919A8EC9}" destId="{6DA6DA65-CBB5-4CC8-B52E-EBD9D06C2BA1}" srcOrd="0" destOrd="0" presId="urn:microsoft.com/office/officeart/2005/8/layout/vList5"/>
    <dgm:cxn modelId="{5D8454C0-2E5A-408E-BD99-64274EBE0CE5}" srcId="{385CE5E1-2EEF-49CE-BFF4-8BF0A76502A1}" destId="{3FDD3866-F855-4AA7-AEBD-9A89DFBACC9E}" srcOrd="1" destOrd="0" parTransId="{807C09F6-A7F1-4280-9C59-D6C208DAC6B7}" sibTransId="{73A2D849-9B0E-4482-AA73-0D7AAE123892}"/>
    <dgm:cxn modelId="{D02812CB-1041-42EF-8657-908E00A0877C}" srcId="{99B83C40-089F-4848-8F63-D4CCE2C41C10}" destId="{DDA4DEAF-5AF5-4080-A70A-71FD72D420D2}" srcOrd="4" destOrd="0" parTransId="{AD1B66D6-5AC5-4FD5-85FE-72E9C76084D1}" sibTransId="{9B106434-95FE-4A7B-9246-796B94F77615}"/>
    <dgm:cxn modelId="{BB00CAD6-0F81-4786-8E74-EF625D6FBFA8}" srcId="{99B83C40-089F-4848-8F63-D4CCE2C41C10}" destId="{CCDA6EC6-0AF5-47C7-A543-6F41AB83C156}" srcOrd="1" destOrd="0" parTransId="{78944312-BE43-4354-AAB4-890A01F9118F}" sibTransId="{2D306DA9-42E1-488E-B1EA-685BEC7A6605}"/>
    <dgm:cxn modelId="{B9F78ADA-AC04-4105-BD5E-0A7C6B498756}" srcId="{385CE5E1-2EEF-49CE-BFF4-8BF0A76502A1}" destId="{5E2103F9-53FC-4E21-B94C-73E7EC556E8F}" srcOrd="0" destOrd="0" parTransId="{00034647-AD88-4AB9-9DC4-A8DA84F05642}" sibTransId="{4A4771F0-1511-4E79-8881-19F07AF4F9AF}"/>
    <dgm:cxn modelId="{095756EA-0E42-40EC-ADF0-170754A72414}" srcId="{99B83C40-089F-4848-8F63-D4CCE2C41C10}" destId="{E9EEBDA9-DFB0-4DBD-A6A4-FDFC9A98924A}" srcOrd="3" destOrd="0" parTransId="{86E9B304-5C1E-4FB7-BFEC-C7E7358D3E9C}" sibTransId="{EE4C4E1C-550B-4CD8-80A2-E9B9206EAADA}"/>
    <dgm:cxn modelId="{485D68EC-717B-4C94-B5F0-E0A909263D4C}" type="presOf" srcId="{CCDA6EC6-0AF5-47C7-A543-6F41AB83C156}" destId="{6DA6DA65-CBB5-4CC8-B52E-EBD9D06C2BA1}" srcOrd="0" destOrd="1" presId="urn:microsoft.com/office/officeart/2005/8/layout/vList5"/>
    <dgm:cxn modelId="{D97E90FF-AA87-49A0-AD3B-F1DBB8FE9D55}" type="presOf" srcId="{E9EEBDA9-DFB0-4DBD-A6A4-FDFC9A98924A}" destId="{6DA6DA65-CBB5-4CC8-B52E-EBD9D06C2BA1}" srcOrd="0" destOrd="3" presId="urn:microsoft.com/office/officeart/2005/8/layout/vList5"/>
    <dgm:cxn modelId="{FBD41D04-04A1-4D8A-AB97-CE230EF150A3}" type="presParOf" srcId="{C5AAA186-CA05-47AA-B0AC-3B66F6BC2A24}" destId="{4BAD9790-10A1-4111-9FBC-2877FF1915E6}" srcOrd="0" destOrd="0" presId="urn:microsoft.com/office/officeart/2005/8/layout/vList5"/>
    <dgm:cxn modelId="{52CB2287-8B7F-494F-941B-21A43570CA5F}" type="presParOf" srcId="{4BAD9790-10A1-4111-9FBC-2877FF1915E6}" destId="{2B5CC9C6-29F1-4B60-A242-8CAF98A64045}" srcOrd="0" destOrd="0" presId="urn:microsoft.com/office/officeart/2005/8/layout/vList5"/>
    <dgm:cxn modelId="{2FCBA772-3AE7-4321-8573-0E3C5F4FCEB1}" type="presParOf" srcId="{4BAD9790-10A1-4111-9FBC-2877FF1915E6}" destId="{50991AFD-C02D-4C6D-B28F-D3B04194E610}" srcOrd="1" destOrd="0" presId="urn:microsoft.com/office/officeart/2005/8/layout/vList5"/>
    <dgm:cxn modelId="{CD88B216-2D02-4F5A-A6EF-DCFE50FCC997}" type="presParOf" srcId="{C5AAA186-CA05-47AA-B0AC-3B66F6BC2A24}" destId="{C85398B5-5BC2-4440-9A3F-7FCC2F9FF4E8}" srcOrd="1" destOrd="0" presId="urn:microsoft.com/office/officeart/2005/8/layout/vList5"/>
    <dgm:cxn modelId="{4791F2E6-1243-4655-934E-923B0F66A2A0}" type="presParOf" srcId="{C5AAA186-CA05-47AA-B0AC-3B66F6BC2A24}" destId="{13189806-04CA-44A7-9972-8F98B890D6E7}" srcOrd="2" destOrd="0" presId="urn:microsoft.com/office/officeart/2005/8/layout/vList5"/>
    <dgm:cxn modelId="{CD9B7997-47AA-43AF-8D1C-C6671CDB8AE7}" type="presParOf" srcId="{13189806-04CA-44A7-9972-8F98B890D6E7}" destId="{FC89A446-CF0E-4FDD-BE98-684B881B0845}" srcOrd="0" destOrd="0" presId="urn:microsoft.com/office/officeart/2005/8/layout/vList5"/>
    <dgm:cxn modelId="{07DB952F-69D8-439D-8ED7-90249C67A7D7}" type="presParOf" srcId="{13189806-04CA-44A7-9972-8F98B890D6E7}" destId="{6DA6DA65-CBB5-4CC8-B52E-EBD9D06C2BA1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BA565F-CD1D-4E57-91BF-B572B93D1BBF}">
      <dsp:nvSpPr>
        <dsp:cNvPr id="0" name=""/>
        <dsp:cNvSpPr/>
      </dsp:nvSpPr>
      <dsp:spPr>
        <a:xfrm rot="5400000">
          <a:off x="3076688" y="-1062172"/>
          <a:ext cx="984885" cy="3359182"/>
        </a:xfrm>
        <a:prstGeom prst="round2SameRect">
          <a:avLst/>
        </a:prstGeom>
        <a:solidFill>
          <a:srgbClr val="ED7D31">
            <a:tint val="40000"/>
            <a:alpha val="9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ED7D31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>
              <a:solidFill>
                <a:srgbClr val="203B6A">
                  <a:hueOff val="0"/>
                  <a:satOff val="0"/>
                  <a:lumOff val="0"/>
                  <a:alphaOff val="0"/>
                </a:srgbClr>
              </a:solidFill>
              <a:latin typeface="Segoe UI Semibold"/>
              <a:ea typeface="+mn-ea"/>
              <a:cs typeface="+mn-cs"/>
            </a:rPr>
            <a:t>Are known and valued</a:t>
          </a:r>
          <a:endParaRPr lang="en-US" sz="1700" kern="1200">
            <a:solidFill>
              <a:srgbClr val="203B6A">
                <a:hueOff val="0"/>
                <a:satOff val="0"/>
                <a:lumOff val="0"/>
                <a:alphaOff val="0"/>
              </a:srgbClr>
            </a:solidFill>
            <a:latin typeface="Segoe UI"/>
            <a:ea typeface="+mn-ea"/>
            <a:cs typeface="+mn-cs"/>
          </a:endParaRPr>
        </a:p>
      </dsp:txBody>
      <dsp:txXfrm rot="-5400000">
        <a:off x="1889540" y="173054"/>
        <a:ext cx="3311104" cy="888729"/>
      </dsp:txXfrm>
    </dsp:sp>
    <dsp:sp modelId="{C625CF21-C0CE-427C-856C-6DE7A8B33D8A}">
      <dsp:nvSpPr>
        <dsp:cNvPr id="0" name=""/>
        <dsp:cNvSpPr/>
      </dsp:nvSpPr>
      <dsp:spPr>
        <a:xfrm>
          <a:off x="0" y="1865"/>
          <a:ext cx="1889539" cy="1231106"/>
        </a:xfrm>
        <a:prstGeom prst="roundRect">
          <a:avLst/>
        </a:prstGeom>
        <a:gradFill rotWithShape="0">
          <a:gsLst>
            <a:gs pos="0">
              <a:srgbClr val="ED7D3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ED7D3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ED7D3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solidFill>
                <a:sysClr val="window" lastClr="FFFFFF"/>
              </a:solidFill>
              <a:latin typeface="Segoe UI Semibold"/>
              <a:ea typeface="+mn-ea"/>
              <a:cs typeface="+mn-cs"/>
            </a:rPr>
            <a:t>All students</a:t>
          </a:r>
          <a:endParaRPr lang="en-US" sz="1900" kern="1200">
            <a:solidFill>
              <a:sysClr val="window" lastClr="FFFFFF"/>
            </a:solidFill>
            <a:latin typeface="Segoe UI"/>
            <a:ea typeface="+mn-ea"/>
            <a:cs typeface="+mn-cs"/>
          </a:endParaRPr>
        </a:p>
      </dsp:txBody>
      <dsp:txXfrm>
        <a:off x="60098" y="61963"/>
        <a:ext cx="1769343" cy="1110910"/>
      </dsp:txXfrm>
    </dsp:sp>
    <dsp:sp modelId="{22C5200A-4F3E-413A-A0C2-5E5FE3F5BD79}">
      <dsp:nvSpPr>
        <dsp:cNvPr id="0" name=""/>
        <dsp:cNvSpPr/>
      </dsp:nvSpPr>
      <dsp:spPr>
        <a:xfrm rot="5400000">
          <a:off x="3076688" y="230489"/>
          <a:ext cx="984885" cy="3359182"/>
        </a:xfrm>
        <a:prstGeom prst="round2SameRect">
          <a:avLst/>
        </a:prstGeom>
        <a:solidFill>
          <a:srgbClr val="ED7D31">
            <a:tint val="40000"/>
            <a:alpha val="90000"/>
            <a:hueOff val="589957"/>
            <a:satOff val="12327"/>
            <a:lumOff val="505"/>
            <a:alphaOff val="0"/>
          </a:srgbClr>
        </a:solidFill>
        <a:ln w="6350" cap="flat" cmpd="sng" algn="ctr">
          <a:solidFill>
            <a:srgbClr val="ED7D31">
              <a:tint val="40000"/>
              <a:alpha val="90000"/>
              <a:hueOff val="589957"/>
              <a:satOff val="12327"/>
              <a:lumOff val="505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1" kern="1200">
              <a:solidFill>
                <a:srgbClr val="203B6A">
                  <a:hueOff val="0"/>
                  <a:satOff val="0"/>
                  <a:lumOff val="0"/>
                  <a:alphaOff val="0"/>
                </a:srgbClr>
              </a:solidFill>
              <a:latin typeface="Segoe UI Semibold"/>
              <a:ea typeface="+mn-ea"/>
              <a:cs typeface="+mn-cs"/>
            </a:rPr>
            <a:t>Are relevant, real-world and interactive</a:t>
          </a:r>
        </a:p>
      </dsp:txBody>
      <dsp:txXfrm rot="-5400000">
        <a:off x="1889540" y="1465715"/>
        <a:ext cx="3311104" cy="888729"/>
      </dsp:txXfrm>
    </dsp:sp>
    <dsp:sp modelId="{24CED813-7888-430C-AFDB-9D3A24B568CB}">
      <dsp:nvSpPr>
        <dsp:cNvPr id="0" name=""/>
        <dsp:cNvSpPr/>
      </dsp:nvSpPr>
      <dsp:spPr>
        <a:xfrm>
          <a:off x="0" y="1294527"/>
          <a:ext cx="1889539" cy="1231106"/>
        </a:xfrm>
        <a:prstGeom prst="roundRect">
          <a:avLst/>
        </a:prstGeom>
        <a:gradFill rotWithShape="0">
          <a:gsLst>
            <a:gs pos="0">
              <a:srgbClr val="ED7D31">
                <a:hueOff val="627618"/>
                <a:satOff val="8036"/>
                <a:lumOff val="-3039"/>
                <a:alphaOff val="0"/>
                <a:satMod val="103000"/>
                <a:lumMod val="102000"/>
                <a:tint val="94000"/>
              </a:srgbClr>
            </a:gs>
            <a:gs pos="50000">
              <a:srgbClr val="ED7D31">
                <a:hueOff val="627618"/>
                <a:satOff val="8036"/>
                <a:lumOff val="-3039"/>
                <a:alphaOff val="0"/>
                <a:satMod val="110000"/>
                <a:lumMod val="100000"/>
                <a:shade val="100000"/>
              </a:srgbClr>
            </a:gs>
            <a:gs pos="100000">
              <a:srgbClr val="ED7D31">
                <a:hueOff val="627618"/>
                <a:satOff val="8036"/>
                <a:lumOff val="-3039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solidFill>
                <a:sysClr val="window" lastClr="FFFFFF"/>
              </a:solidFill>
              <a:latin typeface="Segoe UI Semibold"/>
              <a:ea typeface="+mn-ea"/>
              <a:cs typeface="+mn-cs"/>
            </a:rPr>
            <a:t>Learning experiences </a:t>
          </a:r>
          <a:endParaRPr lang="en-US" sz="1900" kern="1200">
            <a:solidFill>
              <a:sysClr val="window" lastClr="FFFFFF"/>
            </a:solidFill>
            <a:latin typeface="Segoe UI"/>
            <a:ea typeface="+mn-ea"/>
            <a:cs typeface="+mn-cs"/>
          </a:endParaRPr>
        </a:p>
      </dsp:txBody>
      <dsp:txXfrm>
        <a:off x="60098" y="1354625"/>
        <a:ext cx="1769343" cy="1110910"/>
      </dsp:txXfrm>
    </dsp:sp>
    <dsp:sp modelId="{48523046-28B0-4CA5-BB43-DD387BCF65C6}">
      <dsp:nvSpPr>
        <dsp:cNvPr id="0" name=""/>
        <dsp:cNvSpPr/>
      </dsp:nvSpPr>
      <dsp:spPr>
        <a:xfrm rot="5400000">
          <a:off x="3076688" y="1523151"/>
          <a:ext cx="984885" cy="3359182"/>
        </a:xfrm>
        <a:prstGeom prst="round2SameRect">
          <a:avLst/>
        </a:prstGeom>
        <a:solidFill>
          <a:srgbClr val="ED7D31">
            <a:tint val="40000"/>
            <a:alpha val="90000"/>
            <a:hueOff val="1179915"/>
            <a:satOff val="24654"/>
            <a:lumOff val="1010"/>
            <a:alphaOff val="0"/>
          </a:srgbClr>
        </a:solidFill>
        <a:ln w="6350" cap="flat" cmpd="sng" algn="ctr">
          <a:solidFill>
            <a:srgbClr val="ED7D31">
              <a:tint val="40000"/>
              <a:alpha val="90000"/>
              <a:hueOff val="1179915"/>
              <a:satOff val="24654"/>
              <a:lumOff val="101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200" kern="1200">
            <a:solidFill>
              <a:srgbClr val="203B6A">
                <a:hueOff val="0"/>
                <a:satOff val="0"/>
                <a:lumOff val="0"/>
                <a:alphaOff val="0"/>
              </a:srgbClr>
            </a:solidFill>
            <a:latin typeface="Segoe UI Semibold"/>
            <a:ea typeface="+mn-ea"/>
            <a:cs typeface="+mn-cs"/>
          </a:endParaRP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700" kern="1200">
              <a:solidFill>
                <a:srgbClr val="203B6A">
                  <a:hueOff val="0"/>
                  <a:satOff val="0"/>
                  <a:lumOff val="0"/>
                  <a:alphaOff val="0"/>
                </a:srgbClr>
              </a:solidFill>
              <a:latin typeface="Segoe UI Semibold"/>
              <a:ea typeface="+mn-ea"/>
              <a:cs typeface="+mn-cs"/>
            </a:rPr>
            <a:t>Enable students to excel at grade level and beyond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kern="1200">
            <a:solidFill>
              <a:srgbClr val="203B6A">
                <a:hueOff val="0"/>
                <a:satOff val="0"/>
                <a:lumOff val="0"/>
                <a:alphaOff val="0"/>
              </a:srgbClr>
            </a:solidFill>
            <a:latin typeface="Segoe UI Semibold"/>
            <a:ea typeface="+mn-ea"/>
            <a:cs typeface="+mn-cs"/>
          </a:endParaRPr>
        </a:p>
      </dsp:txBody>
      <dsp:txXfrm rot="-5400000">
        <a:off x="1889540" y="2758377"/>
        <a:ext cx="3311104" cy="888729"/>
      </dsp:txXfrm>
    </dsp:sp>
    <dsp:sp modelId="{BEF76E51-4B0A-4CD7-8E87-ACA209BCE8EA}">
      <dsp:nvSpPr>
        <dsp:cNvPr id="0" name=""/>
        <dsp:cNvSpPr/>
      </dsp:nvSpPr>
      <dsp:spPr>
        <a:xfrm>
          <a:off x="0" y="2587189"/>
          <a:ext cx="1889539" cy="1231106"/>
        </a:xfrm>
        <a:prstGeom prst="roundRect">
          <a:avLst/>
        </a:prstGeom>
        <a:gradFill rotWithShape="0">
          <a:gsLst>
            <a:gs pos="0">
              <a:srgbClr val="ED7D31">
                <a:hueOff val="1255236"/>
                <a:satOff val="16072"/>
                <a:lumOff val="-6078"/>
                <a:alphaOff val="0"/>
                <a:satMod val="103000"/>
                <a:lumMod val="102000"/>
                <a:tint val="94000"/>
              </a:srgbClr>
            </a:gs>
            <a:gs pos="50000">
              <a:srgbClr val="ED7D31">
                <a:hueOff val="1255236"/>
                <a:satOff val="16072"/>
                <a:lumOff val="-6078"/>
                <a:alphaOff val="0"/>
                <a:satMod val="110000"/>
                <a:lumMod val="100000"/>
                <a:shade val="100000"/>
              </a:srgbClr>
            </a:gs>
            <a:gs pos="100000">
              <a:srgbClr val="ED7D31">
                <a:hueOff val="1255236"/>
                <a:satOff val="16072"/>
                <a:lumOff val="-6078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solidFill>
                <a:sysClr val="window" lastClr="FFFFFF"/>
              </a:solidFill>
              <a:latin typeface="Segoe UI Semibold"/>
              <a:ea typeface="+mn-ea"/>
              <a:cs typeface="+mn-cs"/>
            </a:rPr>
            <a:t>Individualized supports</a:t>
          </a:r>
        </a:p>
      </dsp:txBody>
      <dsp:txXfrm>
        <a:off x="60098" y="2647287"/>
        <a:ext cx="1769343" cy="11109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BA565F-CD1D-4E57-91BF-B572B93D1BBF}">
      <dsp:nvSpPr>
        <dsp:cNvPr id="0" name=""/>
        <dsp:cNvSpPr/>
      </dsp:nvSpPr>
      <dsp:spPr>
        <a:xfrm rot="5400000">
          <a:off x="7383084" y="-3060908"/>
          <a:ext cx="1055884" cy="7445672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>
              <a:solidFill>
                <a:schemeClr val="tx1"/>
              </a:solidFill>
            </a:rPr>
            <a:t>Cultivate systems to support the </a:t>
          </a:r>
          <a:r>
            <a:rPr lang="en-US" sz="1900" b="1" kern="1200">
              <a:solidFill>
                <a:schemeClr val="tx1"/>
              </a:solidFill>
            </a:rPr>
            <a:t>whole student</a:t>
          </a:r>
          <a:r>
            <a:rPr lang="en-US" sz="1900" kern="1200">
              <a:solidFill>
                <a:schemeClr val="tx1"/>
              </a:solidFill>
            </a:rPr>
            <a:t> and foster </a:t>
          </a:r>
          <a:r>
            <a:rPr lang="en-US" sz="1900" b="1" kern="1200">
              <a:solidFill>
                <a:schemeClr val="tx1"/>
              </a:solidFill>
            </a:rPr>
            <a:t>joyful</a:t>
          </a:r>
          <a:r>
            <a:rPr lang="en-US" sz="1900" kern="1200">
              <a:solidFill>
                <a:schemeClr val="tx1"/>
              </a:solidFill>
            </a:rPr>
            <a:t>,</a:t>
          </a:r>
          <a:r>
            <a:rPr lang="en-US" sz="1900" b="1" kern="1200">
              <a:solidFill>
                <a:schemeClr val="tx1"/>
              </a:solidFill>
            </a:rPr>
            <a:t> healthy</a:t>
          </a:r>
          <a:r>
            <a:rPr lang="en-US" sz="1900" kern="1200">
              <a:solidFill>
                <a:schemeClr val="tx1"/>
              </a:solidFill>
            </a:rPr>
            <a:t>,</a:t>
          </a:r>
          <a:r>
            <a:rPr lang="en-US" sz="1900" b="1" kern="1200">
              <a:solidFill>
                <a:schemeClr val="tx1"/>
              </a:solidFill>
            </a:rPr>
            <a:t> and supportive</a:t>
          </a:r>
          <a:r>
            <a:rPr lang="en-US" sz="1900" kern="1200">
              <a:solidFill>
                <a:schemeClr val="tx1"/>
              </a:solidFill>
            </a:rPr>
            <a:t> learning environments so that all students feel </a:t>
          </a:r>
          <a:r>
            <a:rPr lang="en-US" sz="1900" b="1" kern="1200">
              <a:solidFill>
                <a:schemeClr val="tx1"/>
              </a:solidFill>
            </a:rPr>
            <a:t>valued</a:t>
          </a:r>
          <a:r>
            <a:rPr lang="en-US" sz="1900" kern="1200">
              <a:solidFill>
                <a:schemeClr val="tx1"/>
              </a:solidFill>
            </a:rPr>
            <a:t>,</a:t>
          </a:r>
          <a:r>
            <a:rPr lang="en-US" sz="1900" b="1" kern="1200">
              <a:solidFill>
                <a:schemeClr val="tx1"/>
              </a:solidFill>
            </a:rPr>
            <a:t> connected</a:t>
          </a:r>
          <a:r>
            <a:rPr lang="en-US" sz="1900" kern="1200">
              <a:solidFill>
                <a:schemeClr val="tx1"/>
              </a:solidFill>
            </a:rPr>
            <a:t>, </a:t>
          </a:r>
          <a:r>
            <a:rPr lang="en-US" sz="1900" b="1" kern="1200">
              <a:solidFill>
                <a:schemeClr val="tx1"/>
              </a:solidFill>
            </a:rPr>
            <a:t>nourished</a:t>
          </a:r>
          <a:r>
            <a:rPr lang="en-US" sz="1900" kern="1200">
              <a:solidFill>
                <a:schemeClr val="tx1"/>
              </a:solidFill>
            </a:rPr>
            <a:t>, and</a:t>
          </a:r>
          <a:r>
            <a:rPr lang="en-US" sz="1900" b="1" kern="1200">
              <a:solidFill>
                <a:schemeClr val="tx1"/>
              </a:solidFill>
            </a:rPr>
            <a:t> ready to learn</a:t>
          </a:r>
          <a:r>
            <a:rPr lang="en-US" sz="1900" b="1" kern="1200">
              <a:solidFill>
                <a:schemeClr val="tx1"/>
              </a:solidFill>
              <a:latin typeface="Calibri Light" panose="020F0302020204030204"/>
            </a:rPr>
            <a:t>.</a:t>
          </a:r>
          <a:endParaRPr lang="en-US" sz="1900" kern="1200">
            <a:solidFill>
              <a:schemeClr val="tx1"/>
            </a:solidFill>
          </a:endParaRPr>
        </a:p>
      </dsp:txBody>
      <dsp:txXfrm rot="-5400000">
        <a:off x="4188190" y="185530"/>
        <a:ext cx="7394128" cy="952796"/>
      </dsp:txXfrm>
    </dsp:sp>
    <dsp:sp modelId="{C625CF21-C0CE-427C-856C-6DE7A8B33D8A}">
      <dsp:nvSpPr>
        <dsp:cNvPr id="0" name=""/>
        <dsp:cNvSpPr/>
      </dsp:nvSpPr>
      <dsp:spPr>
        <a:xfrm>
          <a:off x="0" y="1999"/>
          <a:ext cx="4188190" cy="131985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solidFill>
                <a:schemeClr val="tx1"/>
              </a:solidFill>
              <a:latin typeface="Segoe UI Semibold"/>
            </a:rPr>
            <a:t>Strategic</a:t>
          </a:r>
          <a:r>
            <a:rPr lang="en-US" sz="2400" b="1" kern="1200">
              <a:solidFill>
                <a:schemeClr val="tx1"/>
              </a:solidFill>
              <a:latin typeface="Segoe UI Semibold"/>
              <a:cs typeface="Segoe UI Semibold"/>
            </a:rPr>
            <a:t> Objective 1 - "Whole Student"</a:t>
          </a:r>
        </a:p>
      </dsp:txBody>
      <dsp:txXfrm>
        <a:off x="64430" y="66429"/>
        <a:ext cx="4059330" cy="1190995"/>
      </dsp:txXfrm>
    </dsp:sp>
    <dsp:sp modelId="{22C5200A-4F3E-413A-A0C2-5E5FE3F5BD79}">
      <dsp:nvSpPr>
        <dsp:cNvPr id="0" name=""/>
        <dsp:cNvSpPr/>
      </dsp:nvSpPr>
      <dsp:spPr>
        <a:xfrm rot="5400000">
          <a:off x="7383084" y="-1675060"/>
          <a:ext cx="1055884" cy="7445672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0" kern="1200">
              <a:solidFill>
                <a:schemeClr val="tx1"/>
              </a:solidFill>
            </a:rPr>
            <a:t>Promote </a:t>
          </a:r>
          <a:r>
            <a:rPr lang="en-US" sz="1900" b="1" kern="1200">
              <a:solidFill>
                <a:schemeClr val="tx1"/>
              </a:solidFill>
            </a:rPr>
            <a:t>deeper learning</a:t>
          </a:r>
          <a:r>
            <a:rPr lang="en-US" sz="1900" b="0" kern="1200">
              <a:solidFill>
                <a:schemeClr val="tx1"/>
              </a:solidFill>
            </a:rPr>
            <a:t> so that </a:t>
          </a:r>
          <a:r>
            <a:rPr lang="en-US" sz="1900" b="1" kern="1200">
              <a:solidFill>
                <a:schemeClr val="tx1"/>
              </a:solidFill>
            </a:rPr>
            <a:t>all</a:t>
          </a:r>
          <a:r>
            <a:rPr lang="en-US" sz="1900" b="0" kern="1200">
              <a:solidFill>
                <a:schemeClr val="tx1"/>
              </a:solidFill>
            </a:rPr>
            <a:t> students engage in </a:t>
          </a:r>
          <a:r>
            <a:rPr lang="en-US" sz="1900" b="1" kern="1200">
              <a:solidFill>
                <a:schemeClr val="tx1"/>
              </a:solidFill>
            </a:rPr>
            <a:t>grade-level work</a:t>
          </a:r>
          <a:r>
            <a:rPr lang="en-US" sz="1900" b="0" kern="1200">
              <a:solidFill>
                <a:schemeClr val="tx1"/>
              </a:solidFill>
            </a:rPr>
            <a:t> that is </a:t>
          </a:r>
          <a:r>
            <a:rPr lang="en-US" sz="1900" b="1" kern="1200">
              <a:solidFill>
                <a:schemeClr val="tx1"/>
              </a:solidFill>
            </a:rPr>
            <a:t>real-world</a:t>
          </a:r>
          <a:r>
            <a:rPr lang="en-US" sz="1900" b="0" kern="1200">
              <a:solidFill>
                <a:schemeClr val="tx1"/>
              </a:solidFill>
            </a:rPr>
            <a:t>,</a:t>
          </a:r>
          <a:r>
            <a:rPr lang="en-US" sz="1900" b="1" kern="1200">
              <a:solidFill>
                <a:schemeClr val="tx1"/>
              </a:solidFill>
            </a:rPr>
            <a:t> relevant</a:t>
          </a:r>
          <a:r>
            <a:rPr lang="en-US" sz="1900" b="0" kern="1200">
              <a:solidFill>
                <a:schemeClr val="tx1"/>
              </a:solidFill>
            </a:rPr>
            <a:t>,</a:t>
          </a:r>
          <a:r>
            <a:rPr lang="en-US" sz="1900" b="1" kern="1200">
              <a:solidFill>
                <a:schemeClr val="tx1"/>
              </a:solidFill>
            </a:rPr>
            <a:t> </a:t>
          </a:r>
          <a:r>
            <a:rPr lang="en-US" sz="1900" b="0" kern="1200">
              <a:solidFill>
                <a:schemeClr val="tx1"/>
              </a:solidFill>
            </a:rPr>
            <a:t>and</a:t>
          </a:r>
          <a:r>
            <a:rPr lang="en-US" sz="1900" b="1" kern="1200">
              <a:solidFill>
                <a:schemeClr val="tx1"/>
              </a:solidFill>
            </a:rPr>
            <a:t> interactive</a:t>
          </a:r>
          <a:r>
            <a:rPr lang="en-US" sz="1900" b="0" kern="1200">
              <a:solidFill>
                <a:schemeClr val="tx1"/>
              </a:solidFill>
            </a:rPr>
            <a:t>.</a:t>
          </a:r>
          <a:r>
            <a:rPr lang="en-US" sz="1900" b="0" kern="1200">
              <a:solidFill>
                <a:schemeClr val="tx1"/>
              </a:solidFill>
              <a:latin typeface="Calibri Light" panose="020F0302020204030204"/>
            </a:rPr>
            <a:t> </a:t>
          </a:r>
          <a:endParaRPr lang="en-US" sz="1900" b="0" kern="1200">
            <a:solidFill>
              <a:schemeClr val="tx1"/>
            </a:solidFill>
          </a:endParaRPr>
        </a:p>
      </dsp:txBody>
      <dsp:txXfrm rot="-5400000">
        <a:off x="4188190" y="1571378"/>
        <a:ext cx="7394128" cy="952796"/>
      </dsp:txXfrm>
    </dsp:sp>
    <dsp:sp modelId="{24CED813-7888-430C-AFDB-9D3A24B568CB}">
      <dsp:nvSpPr>
        <dsp:cNvPr id="0" name=""/>
        <dsp:cNvSpPr/>
      </dsp:nvSpPr>
      <dsp:spPr>
        <a:xfrm>
          <a:off x="0" y="1387848"/>
          <a:ext cx="4188190" cy="131985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solidFill>
                <a:schemeClr val="tx1"/>
              </a:solidFill>
              <a:latin typeface="Segoe UI Semibold"/>
            </a:rPr>
            <a:t>Strategic</a:t>
          </a:r>
          <a:r>
            <a:rPr lang="en-US" sz="2400" b="1" kern="1200">
              <a:solidFill>
                <a:schemeClr val="tx1"/>
              </a:solidFill>
              <a:latin typeface="Segoe UI Semibold"/>
              <a:cs typeface="Segoe UI Semibold"/>
            </a:rPr>
            <a:t> Objective 2 - "Deeper Learning"</a:t>
          </a:r>
          <a:endParaRPr lang="en-US" sz="2400" b="1" kern="1200">
            <a:solidFill>
              <a:schemeClr val="tx1"/>
            </a:solidFill>
          </a:endParaRPr>
        </a:p>
      </dsp:txBody>
      <dsp:txXfrm>
        <a:off x="64430" y="1452278"/>
        <a:ext cx="4059330" cy="1190995"/>
      </dsp:txXfrm>
    </dsp:sp>
    <dsp:sp modelId="{48523046-28B0-4CA5-BB43-DD387BCF65C6}">
      <dsp:nvSpPr>
        <dsp:cNvPr id="0" name=""/>
        <dsp:cNvSpPr/>
      </dsp:nvSpPr>
      <dsp:spPr>
        <a:xfrm rot="5400000">
          <a:off x="7383084" y="-289211"/>
          <a:ext cx="1055884" cy="7445672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>
              <a:solidFill>
                <a:schemeClr val="tx1"/>
              </a:solidFill>
            </a:rPr>
            <a:t>Develop and sustain a workforce that is </a:t>
          </a:r>
          <a:r>
            <a:rPr lang="en-US" sz="1900" b="1" kern="1200">
              <a:solidFill>
                <a:schemeClr val="tx1"/>
              </a:solidFill>
            </a:rPr>
            <a:t>diverse</a:t>
          </a:r>
          <a:r>
            <a:rPr lang="en-US" sz="1900" kern="1200">
              <a:solidFill>
                <a:schemeClr val="tx1"/>
              </a:solidFill>
            </a:rPr>
            <a:t>, </a:t>
          </a:r>
          <a:r>
            <a:rPr lang="en-US" sz="1900" b="1" kern="1200">
              <a:solidFill>
                <a:schemeClr val="tx1"/>
              </a:solidFill>
            </a:rPr>
            <a:t>culturally responsive</a:t>
          </a:r>
          <a:r>
            <a:rPr lang="en-US" sz="1900" kern="1200">
              <a:solidFill>
                <a:schemeClr val="tx1"/>
              </a:solidFill>
            </a:rPr>
            <a:t>, </a:t>
          </a:r>
          <a:r>
            <a:rPr lang="en-US" sz="1900" b="1" kern="1200">
              <a:solidFill>
                <a:schemeClr val="tx1"/>
              </a:solidFill>
            </a:rPr>
            <a:t>well-prepared</a:t>
          </a:r>
          <a:r>
            <a:rPr lang="en-US" sz="1900" kern="1200">
              <a:solidFill>
                <a:schemeClr val="tx1"/>
              </a:solidFill>
            </a:rPr>
            <a:t>, and committed to </a:t>
          </a:r>
          <a:r>
            <a:rPr lang="en-US" sz="1900" b="1" kern="1200">
              <a:solidFill>
                <a:schemeClr val="tx1"/>
              </a:solidFill>
            </a:rPr>
            <a:t>continuous improvement</a:t>
          </a:r>
          <a:r>
            <a:rPr lang="en-US" sz="1900" kern="1200">
              <a:solidFill>
                <a:schemeClr val="tx1"/>
              </a:solidFill>
            </a:rPr>
            <a:t>, so that all students have equitable access to </a:t>
          </a:r>
          <a:r>
            <a:rPr lang="en-US" sz="1900" b="1" kern="1200">
              <a:solidFill>
                <a:schemeClr val="tx1"/>
              </a:solidFill>
            </a:rPr>
            <a:t>effective educators</a:t>
          </a:r>
          <a:r>
            <a:rPr lang="en-US" sz="1900" kern="1200">
              <a:solidFill>
                <a:schemeClr val="tx1"/>
              </a:solidFill>
            </a:rPr>
            <a:t>.</a:t>
          </a:r>
        </a:p>
      </dsp:txBody>
      <dsp:txXfrm rot="-5400000">
        <a:off x="4188190" y="2957227"/>
        <a:ext cx="7394128" cy="952796"/>
      </dsp:txXfrm>
    </dsp:sp>
    <dsp:sp modelId="{BEF76E51-4B0A-4CD7-8E87-ACA209BCE8EA}">
      <dsp:nvSpPr>
        <dsp:cNvPr id="0" name=""/>
        <dsp:cNvSpPr/>
      </dsp:nvSpPr>
      <dsp:spPr>
        <a:xfrm>
          <a:off x="0" y="2773696"/>
          <a:ext cx="4188190" cy="131985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solidFill>
                <a:schemeClr val="tx1"/>
              </a:solidFill>
              <a:latin typeface="Segoe UI Semibold"/>
            </a:rPr>
            <a:t>Strategic Objective 3 - "Diverse and Effective Workforce"</a:t>
          </a:r>
        </a:p>
      </dsp:txBody>
      <dsp:txXfrm>
        <a:off x="64430" y="2838126"/>
        <a:ext cx="4059330" cy="11909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991AFD-C02D-4C6D-B28F-D3B04194E610}">
      <dsp:nvSpPr>
        <dsp:cNvPr id="0" name=""/>
        <dsp:cNvSpPr/>
      </dsp:nvSpPr>
      <dsp:spPr>
        <a:xfrm rot="5400000">
          <a:off x="5811001" y="-2361224"/>
          <a:ext cx="953432" cy="591785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effectLst/>
              <a:latin typeface="Calibri"/>
              <a:ea typeface="MS Gothic"/>
              <a:cs typeface="Calibri"/>
            </a:rPr>
            <a:t>Early Literacy screener</a:t>
          </a:r>
          <a:endParaRPr lang="en-US" sz="1600" kern="1200">
            <a:latin typeface="Calibri"/>
            <a:cs typeface="Calibri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effectLst/>
              <a:latin typeface="Calibri"/>
              <a:ea typeface="MS Gothic"/>
              <a:cs typeface="Calibri"/>
            </a:rPr>
            <a:t>Instructional materials for tiers 2-3</a:t>
          </a:r>
        </a:p>
      </dsp:txBody>
      <dsp:txXfrm rot="-5400000">
        <a:off x="3328792" y="167528"/>
        <a:ext cx="5871308" cy="860346"/>
      </dsp:txXfrm>
    </dsp:sp>
    <dsp:sp modelId="{2B5CC9C6-29F1-4B60-A242-8CAF98A64045}">
      <dsp:nvSpPr>
        <dsp:cNvPr id="0" name=""/>
        <dsp:cNvSpPr/>
      </dsp:nvSpPr>
      <dsp:spPr>
        <a:xfrm>
          <a:off x="0" y="1805"/>
          <a:ext cx="3328791" cy="11917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Materials Purchase</a:t>
          </a:r>
        </a:p>
      </dsp:txBody>
      <dsp:txXfrm>
        <a:off x="58178" y="59983"/>
        <a:ext cx="3212435" cy="1075434"/>
      </dsp:txXfrm>
    </dsp:sp>
    <dsp:sp modelId="{6DA6DA65-CBB5-4CC8-B52E-EBD9D06C2BA1}">
      <dsp:nvSpPr>
        <dsp:cNvPr id="0" name=""/>
        <dsp:cNvSpPr/>
      </dsp:nvSpPr>
      <dsp:spPr>
        <a:xfrm rot="5400000">
          <a:off x="5811001" y="-1109845"/>
          <a:ext cx="953432" cy="591785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effectLst/>
              <a:latin typeface="Calibri"/>
              <a:ea typeface="MS Gothic"/>
              <a:cs typeface="Calibri"/>
            </a:rPr>
            <a:t>Professional development from approved external providers</a:t>
          </a:r>
          <a:r>
            <a:rPr lang="en-US" sz="1600" kern="1200">
              <a:latin typeface="Calibri"/>
              <a:ea typeface="MS Gothic"/>
              <a:cs typeface="Calibri"/>
            </a:rPr>
            <a:t> </a:t>
          </a:r>
          <a:endParaRPr lang="en-US" sz="1600" kern="1200">
            <a:latin typeface="Calibri"/>
            <a:cs typeface="Calibri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effectLst/>
              <a:latin typeface="Calibri"/>
              <a:ea typeface="MS Gothic"/>
              <a:cs typeface="Calibri"/>
            </a:rPr>
            <a:t>Targeted consultant and coaching services from approved partner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latin typeface="Calibri"/>
              <a:ea typeface="MS Gothic"/>
              <a:cs typeface="Calibri"/>
            </a:rPr>
            <a:t>High dosage tutoring partner</a:t>
          </a:r>
        </a:p>
      </dsp:txBody>
      <dsp:txXfrm rot="-5400000">
        <a:off x="3328792" y="1418907"/>
        <a:ext cx="5871308" cy="860346"/>
      </dsp:txXfrm>
    </dsp:sp>
    <dsp:sp modelId="{FC89A446-CF0E-4FDD-BE98-684B881B0845}">
      <dsp:nvSpPr>
        <dsp:cNvPr id="0" name=""/>
        <dsp:cNvSpPr/>
      </dsp:nvSpPr>
      <dsp:spPr>
        <a:xfrm>
          <a:off x="0" y="1253185"/>
          <a:ext cx="3328791" cy="11917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Vendors and Partners</a:t>
          </a:r>
        </a:p>
      </dsp:txBody>
      <dsp:txXfrm>
        <a:off x="58178" y="1311363"/>
        <a:ext cx="3212435" cy="1075434"/>
      </dsp:txXfrm>
    </dsp:sp>
    <dsp:sp modelId="{2539310B-FCCD-4885-9C41-1A0ED69541D9}">
      <dsp:nvSpPr>
        <dsp:cNvPr id="0" name=""/>
        <dsp:cNvSpPr/>
      </dsp:nvSpPr>
      <dsp:spPr>
        <a:xfrm rot="5400000">
          <a:off x="5811001" y="141534"/>
          <a:ext cx="953432" cy="591785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>
              <a:effectLst/>
              <a:latin typeface="Calibri"/>
              <a:ea typeface="MS Gothic"/>
              <a:cs typeface="Calibri"/>
            </a:rPr>
            <a:t>Teacher stipends or substitute teacher costs</a:t>
          </a:r>
          <a:endParaRPr lang="en-US" sz="1600" b="0" kern="1200">
            <a:latin typeface="Calibri"/>
            <a:cs typeface="Calibri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>
              <a:effectLst/>
              <a:latin typeface="Calibri"/>
              <a:ea typeface="MS Gothic"/>
              <a:cs typeface="Calibri"/>
            </a:rPr>
            <a:t>Stipends for the PRISM Leadership Team</a:t>
          </a:r>
          <a:r>
            <a:rPr lang="en-US" sz="1600" b="0" kern="1200">
              <a:effectLst/>
              <a:latin typeface="Calibri"/>
              <a:ea typeface="Calibri" panose="020F0502020204030204" pitchFamily="34" charset="0"/>
              <a:cs typeface="Calibri"/>
            </a:rPr>
            <a:t> </a:t>
          </a:r>
          <a:endParaRPr lang="en-US" sz="1600" b="0" kern="1200">
            <a:latin typeface="Calibri"/>
            <a:cs typeface="Calibri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>
              <a:effectLst/>
              <a:latin typeface="Calibri"/>
              <a:ea typeface="MS Gothic"/>
              <a:cs typeface="Calibri"/>
            </a:rPr>
            <a:t>Support for reading interventionists, coaches, specialists</a:t>
          </a:r>
          <a:endParaRPr lang="en-US" sz="1600" b="0" kern="1200">
            <a:effectLst/>
            <a:latin typeface="Calibri"/>
            <a:ea typeface="Calibri" panose="020F0502020204030204" pitchFamily="34" charset="0"/>
            <a:cs typeface="Calibri"/>
          </a:endParaRPr>
        </a:p>
      </dsp:txBody>
      <dsp:txXfrm rot="-5400000">
        <a:off x="3328792" y="2670287"/>
        <a:ext cx="5871308" cy="860346"/>
      </dsp:txXfrm>
    </dsp:sp>
    <dsp:sp modelId="{B4F66154-0BAF-4D00-8ECC-011833825F81}">
      <dsp:nvSpPr>
        <dsp:cNvPr id="0" name=""/>
        <dsp:cNvSpPr/>
      </dsp:nvSpPr>
      <dsp:spPr>
        <a:xfrm>
          <a:off x="0" y="2504565"/>
          <a:ext cx="3328791" cy="11917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Staffing</a:t>
          </a:r>
        </a:p>
      </dsp:txBody>
      <dsp:txXfrm>
        <a:off x="58178" y="2562743"/>
        <a:ext cx="3212435" cy="10754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991AFD-C02D-4C6D-B28F-D3B04194E610}">
      <dsp:nvSpPr>
        <dsp:cNvPr id="0" name=""/>
        <dsp:cNvSpPr/>
      </dsp:nvSpPr>
      <dsp:spPr>
        <a:xfrm rot="5400000">
          <a:off x="4640668" y="-1480031"/>
          <a:ext cx="1537031" cy="509099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>
              <a:latin typeface="+mn-lt"/>
              <a:cs typeface="Calibri"/>
            </a:rPr>
            <a:t>Apply on GEM$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>
              <a:latin typeface="+mn-lt"/>
              <a:cs typeface="Calibri"/>
            </a:rPr>
            <a:t>Due date: October 1</a:t>
          </a:r>
          <a:br>
            <a:rPr lang="en-US" sz="1700" kern="1200">
              <a:latin typeface="+mn-lt"/>
              <a:cs typeface="Calibri"/>
            </a:rPr>
          </a:br>
          <a:endParaRPr lang="en-US" sz="1700" kern="1200">
            <a:latin typeface="+mn-lt"/>
            <a:cs typeface="Calibri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1" u="sng" kern="1200">
              <a:latin typeface="Rockwell"/>
              <a:cs typeface="Arial"/>
            </a:rPr>
            <a:t>www.doe.mass.edu/grants/2025/0592/</a:t>
          </a:r>
          <a:endParaRPr lang="en-US" sz="1700" kern="1200">
            <a:latin typeface="+mn-lt"/>
            <a:cs typeface="Calibri"/>
          </a:endParaRPr>
        </a:p>
      </dsp:txBody>
      <dsp:txXfrm rot="-5400000">
        <a:off x="2863685" y="371984"/>
        <a:ext cx="5015965" cy="1386967"/>
      </dsp:txXfrm>
    </dsp:sp>
    <dsp:sp modelId="{2B5CC9C6-29F1-4B60-A242-8CAF98A64045}">
      <dsp:nvSpPr>
        <dsp:cNvPr id="0" name=""/>
        <dsp:cNvSpPr/>
      </dsp:nvSpPr>
      <dsp:spPr>
        <a:xfrm>
          <a:off x="0" y="987"/>
          <a:ext cx="2863685" cy="21289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8120" tIns="99060" rIns="198120" bIns="99060" numCol="1" spcCol="1270" anchor="ctr" anchorCtr="0">
          <a:noAutofit/>
        </a:bodyPr>
        <a:lstStyle/>
        <a:p>
          <a:pPr marL="0" lvl="0" indent="0" algn="ctr" defTabSz="2311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>
              <a:latin typeface="Aptos Display" panose="02110004020202020204"/>
            </a:rPr>
            <a:t>RFP</a:t>
          </a:r>
          <a:endParaRPr lang="en-US" sz="5200" kern="1200"/>
        </a:p>
      </dsp:txBody>
      <dsp:txXfrm>
        <a:off x="103927" y="104914"/>
        <a:ext cx="2655831" cy="1921104"/>
      </dsp:txXfrm>
    </dsp:sp>
    <dsp:sp modelId="{6DA6DA65-CBB5-4CC8-B52E-EBD9D06C2BA1}">
      <dsp:nvSpPr>
        <dsp:cNvPr id="0" name=""/>
        <dsp:cNvSpPr/>
      </dsp:nvSpPr>
      <dsp:spPr>
        <a:xfrm rot="5400000">
          <a:off x="4359180" y="930660"/>
          <a:ext cx="2100007" cy="509099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>
              <a:effectLst/>
              <a:latin typeface="+mn-lt"/>
              <a:ea typeface="MS Gothic"/>
              <a:cs typeface="Calibri"/>
            </a:rPr>
            <a:t>PRISM Overview</a:t>
          </a:r>
          <a:endParaRPr lang="en-US" sz="1700" kern="1200">
            <a:latin typeface="+mn-lt"/>
          </a:endParaRP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>
              <a:effectLst/>
              <a:latin typeface="+mn-lt"/>
              <a:ea typeface="MS Gothic"/>
              <a:cs typeface="Calibri"/>
            </a:rPr>
            <a:t>FAQs</a:t>
          </a:r>
          <a:endParaRPr lang="en-US" sz="1700" kern="1200">
            <a:latin typeface="+mn-lt"/>
          </a:endParaRP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>
              <a:latin typeface="+mn-lt"/>
              <a:ea typeface="MS Gothic"/>
              <a:cs typeface="Calibri"/>
            </a:rPr>
            <a:t>Application support videos</a:t>
          </a: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>
              <a:latin typeface="+mn-lt"/>
              <a:ea typeface="MS Gothic"/>
              <a:cs typeface="Calibri"/>
            </a:rPr>
            <a:t>Sign up for office hours</a:t>
          </a: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700" kern="1200">
            <a:latin typeface="+mn-lt"/>
            <a:ea typeface="MS Gothic"/>
            <a:cs typeface="Calibri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1" u="sng" kern="1200">
              <a:latin typeface="Rockwell"/>
              <a:cs typeface="Arial"/>
            </a:rPr>
            <a:t>www. doe.mass.edu/instruction/prism</a:t>
          </a:r>
          <a:endParaRPr lang="en-US" sz="1700" kern="1200">
            <a:latin typeface="+mn-lt"/>
            <a:ea typeface="MS Gothic"/>
            <a:cs typeface="Calibri"/>
          </a:endParaRPr>
        </a:p>
      </dsp:txBody>
      <dsp:txXfrm rot="-5400000">
        <a:off x="2863685" y="2528669"/>
        <a:ext cx="4988483" cy="1894979"/>
      </dsp:txXfrm>
    </dsp:sp>
    <dsp:sp modelId="{FC89A446-CF0E-4FDD-BE98-684B881B0845}">
      <dsp:nvSpPr>
        <dsp:cNvPr id="0" name=""/>
        <dsp:cNvSpPr/>
      </dsp:nvSpPr>
      <dsp:spPr>
        <a:xfrm>
          <a:off x="0" y="2330825"/>
          <a:ext cx="2863685" cy="22906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8120" tIns="99060" rIns="198120" bIns="99060" numCol="1" spcCol="1270" anchor="ctr" anchorCtr="0">
          <a:noAutofit/>
        </a:bodyPr>
        <a:lstStyle/>
        <a:p>
          <a:pPr marL="0" lvl="0" indent="0" algn="ctr" defTabSz="2311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>
              <a:latin typeface="Aptos Display" panose="02110004020202020204"/>
            </a:rPr>
            <a:t>PRISM Website</a:t>
          </a:r>
          <a:endParaRPr lang="en-US" sz="5200" kern="1200"/>
        </a:p>
      </dsp:txBody>
      <dsp:txXfrm>
        <a:off x="111821" y="2442646"/>
        <a:ext cx="2640043" cy="20670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73AE36A-9849-8734-68B0-2D959C7265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F2755D-0799-B19A-BCBD-8C9E999E64F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211163C-EE2E-7546-90F8-CF22AAE91DD9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C1E47C-F85D-AA6B-B568-76BD637D3E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A28AEA-2389-7F26-5A5D-D8C5E312DF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5190C47-E711-1845-B18B-7A2271B97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912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A251491-C050-C142-BE35-A9B9D73644B3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25FC15E-7FD1-034A-9729-2C6FA6821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7814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671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5FC15E-7FD1-034A-9729-2C6FA6821F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41733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455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470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4EE0D-3AB9-4B17-BD29-43E817E59A59}" type="slidenum">
              <a:rPr lang="en-US" smtClean="0"/>
              <a:t>13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971BD0-3D3F-4C74-86AC-20FCA2E6E91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DESE Chronic Absenteeism Update | August 2024</a:t>
            </a:r>
          </a:p>
        </p:txBody>
      </p:sp>
    </p:spTree>
    <p:extLst>
      <p:ext uri="{BB962C8B-B14F-4D97-AF65-F5344CB8AC3E}">
        <p14:creationId xmlns:p14="http://schemas.microsoft.com/office/powerpoint/2010/main" val="35267346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4EE0D-3AB9-4B17-BD29-43E817E59A59}" type="slidenum">
              <a:rPr lang="en-US" smtClean="0"/>
              <a:t>14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E0CA9B-405B-49AD-A302-0849EA447A4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DESE Chronic Absenteeism Update | August 2024</a:t>
            </a:r>
          </a:p>
        </p:txBody>
      </p:sp>
    </p:spTree>
    <p:extLst>
      <p:ext uri="{BB962C8B-B14F-4D97-AF65-F5344CB8AC3E}">
        <p14:creationId xmlns:p14="http://schemas.microsoft.com/office/powerpoint/2010/main" val="29156395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DESE Chronic Absenteeism Update | August 2024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4EE0D-3AB9-4B17-BD29-43E817E59A5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7708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DESE Chronic Absenteeism Update | August 2024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4EE0D-3AB9-4B17-BD29-43E817E59A5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1749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4EE0D-3AB9-4B17-BD29-43E817E59A59}" type="slidenum">
              <a:rPr lang="en-US" smtClean="0"/>
              <a:t>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2A5548-02F4-45AD-85E9-4230F2AF143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DESE Chronic Absenteeism Update | August 2024</a:t>
            </a:r>
          </a:p>
        </p:txBody>
      </p:sp>
    </p:spTree>
    <p:extLst>
      <p:ext uri="{BB962C8B-B14F-4D97-AF65-F5344CB8AC3E}">
        <p14:creationId xmlns:p14="http://schemas.microsoft.com/office/powerpoint/2010/main" val="37845375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4EE0D-3AB9-4B17-BD29-43E817E59A59}" type="slidenum">
              <a:rPr lang="en-US" smtClean="0"/>
              <a:t>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5FF19F-4890-4C82-9036-D4F08DFDE9C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DESE Chronic Absenteeism Update | August 2024</a:t>
            </a:r>
          </a:p>
        </p:txBody>
      </p:sp>
    </p:spTree>
    <p:extLst>
      <p:ext uri="{BB962C8B-B14F-4D97-AF65-F5344CB8AC3E}">
        <p14:creationId xmlns:p14="http://schemas.microsoft.com/office/powerpoint/2010/main" val="22496257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4EE0D-3AB9-4B17-BD29-43E817E59A59}" type="slidenum">
              <a:rPr lang="en-US" smtClean="0"/>
              <a:t>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1E1484-0B60-4470-92DF-885EA35576F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DESE Chronic Absenteeism Update | August 2024</a:t>
            </a:r>
          </a:p>
        </p:txBody>
      </p:sp>
    </p:spTree>
    <p:extLst>
      <p:ext uri="{BB962C8B-B14F-4D97-AF65-F5344CB8AC3E}">
        <p14:creationId xmlns:p14="http://schemas.microsoft.com/office/powerpoint/2010/main" val="2503687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860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4EE0D-3AB9-4B17-BD29-43E817E59A59}" type="slidenum">
              <a:rPr lang="en-US" smtClean="0"/>
              <a:t>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FB7957-EA39-4C93-B8EE-F37FCA94593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DESE Chronic Absenteeism Update | August 2024</a:t>
            </a:r>
          </a:p>
        </p:txBody>
      </p:sp>
    </p:spTree>
    <p:extLst>
      <p:ext uri="{BB962C8B-B14F-4D97-AF65-F5344CB8AC3E}">
        <p14:creationId xmlns:p14="http://schemas.microsoft.com/office/powerpoint/2010/main" val="22820948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4EE0D-3AB9-4B17-BD29-43E817E59A59}" type="slidenum">
              <a:rPr lang="en-US" smtClean="0"/>
              <a:t>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650F38-638A-41E5-818B-FB5C90E51CE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DESE Chronic Absenteeism Update | August 2024</a:t>
            </a:r>
          </a:p>
        </p:txBody>
      </p:sp>
    </p:spTree>
    <p:extLst>
      <p:ext uri="{BB962C8B-B14F-4D97-AF65-F5344CB8AC3E}">
        <p14:creationId xmlns:p14="http://schemas.microsoft.com/office/powerpoint/2010/main" val="5488913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DESE Chronic Absenteeism Update | August 2024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4EE0D-3AB9-4B17-BD29-43E817E59A5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948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8424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7994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9490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0dfe62b993_0_4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0dfe62b993_0_41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DCAD63-9B28-4D76-B985-9E78F03811E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330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019"/>
              </a:spcBef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DCAD63-9B28-4D76-B985-9E78F03811E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2810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73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79024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15"/>
              </a:spcAft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AFAF3F63-4A78-4F38-B1D6-E1B405BDB654}" type="slidenum">
              <a:rPr lang="en-US">
                <a:solidFill>
                  <a:prstClr val="black"/>
                </a:solidFill>
                <a:latin typeface="Aptos" panose="02110004020202020204"/>
              </a:rPr>
              <a:pPr defTabSz="931774">
                <a:defRPr/>
              </a:pPr>
              <a:t>30</a:t>
            </a:fld>
            <a:endParaRPr lang="en-US">
              <a:solidFill>
                <a:prstClr val="black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56278111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15"/>
              </a:spcAft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AFAF3F63-4A78-4F38-B1D6-E1B405BDB654}" type="slidenum">
              <a:rPr lang="en-US">
                <a:solidFill>
                  <a:prstClr val="black"/>
                </a:solidFill>
                <a:latin typeface="Aptos" panose="02110004020202020204"/>
              </a:rPr>
              <a:pPr defTabSz="931774">
                <a:defRPr/>
              </a:pPr>
              <a:t>31</a:t>
            </a:fld>
            <a:endParaRPr lang="en-US">
              <a:solidFill>
                <a:prstClr val="black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5627811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AFAF3F63-4A78-4F38-B1D6-E1B405BDB654}" type="slidenum">
              <a:rPr lang="en-US">
                <a:solidFill>
                  <a:prstClr val="black"/>
                </a:solidFill>
                <a:latin typeface="Aptos" panose="02110004020202020204"/>
              </a:rPr>
              <a:pPr defTabSz="931774">
                <a:defRPr/>
              </a:pPr>
              <a:t>32</a:t>
            </a:fld>
            <a:endParaRPr lang="en-US">
              <a:solidFill>
                <a:prstClr val="black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84375140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825FC15E-7FD1-034A-9729-2C6FA6821FBB}" type="slidenum">
              <a:rPr lang="en-US">
                <a:solidFill>
                  <a:prstClr val="black"/>
                </a:solidFill>
                <a:latin typeface="Aptos" panose="02110004020202020204"/>
              </a:rPr>
              <a:pPr defTabSz="931774">
                <a:defRPr/>
              </a:pPr>
              <a:t>33</a:t>
            </a:fld>
            <a:endParaRPr lang="en-US">
              <a:solidFill>
                <a:prstClr val="black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31472440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DCAD63-9B28-4D76-B985-9E78F03811EC}" type="slidenum">
              <a:rPr lang="en-US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8017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16940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9338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67548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77309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132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86425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54313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0003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95944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68829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763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961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6791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149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825FC15E-7FD1-034A-9729-2C6FA6821FBB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7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548330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825FC15E-7FD1-034A-9729-2C6FA6821FBB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8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642117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825FC15E-7FD1-034A-9729-2C6FA6821FBB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9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34349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og, screenshot, blur&#10;&#10;Description automatically generated">
            <a:extLst>
              <a:ext uri="{FF2B5EF4-FFF2-40B4-BE49-F238E27FC236}">
                <a16:creationId xmlns:a16="http://schemas.microsoft.com/office/drawing/2014/main" id="{73A13FDB-6B12-D57B-937C-FDCC340F7D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A9C25D-EF20-84AD-D14D-2061BB41F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8" y="690351"/>
            <a:ext cx="8631677" cy="19282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600" b="1" i="0" spc="-3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pple Symbols" panose="02000000000000000000" pitchFamily="2" charset="-79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17F9B5-9E18-407C-4D11-7AC3882D70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838" y="5466944"/>
            <a:ext cx="6770451" cy="139105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3647B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23403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og, screenshot, blur&#10;&#10;Description automatically generated">
            <a:extLst>
              <a:ext uri="{FF2B5EF4-FFF2-40B4-BE49-F238E27FC236}">
                <a16:creationId xmlns:a16="http://schemas.microsoft.com/office/drawing/2014/main" id="{73A13FDB-6B12-D57B-937C-FDCC340F7D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A9C25D-EF20-84AD-D14D-2061BB41F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8" y="690351"/>
            <a:ext cx="8631677" cy="19282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600" b="1" i="0" spc="-3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pple Symbols" panose="02000000000000000000" pitchFamily="2" charset="-79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17F9B5-9E18-407C-4D11-7AC3882D70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838" y="4855099"/>
            <a:ext cx="6770451" cy="139105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3647B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27C03EFA-A152-4539-22F6-1D780DB54F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4033" y="6133786"/>
            <a:ext cx="2642822" cy="55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894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5A72-E2F7-0E3B-0DDA-8AEE476CF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6984"/>
            <a:ext cx="10515600" cy="4052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D8D37926-3C4B-41C8-EFDB-911300C2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spc="-15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106834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0924193-02B9-9810-A50A-C323F20B00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6112"/>
            <a:ext cx="12192000" cy="6858000"/>
          </a:xfrm>
          <a:prstGeom prst="rect">
            <a:avLst/>
          </a:prstGeom>
        </p:spPr>
      </p:pic>
      <p:pic>
        <p:nvPicPr>
          <p:cNvPr id="7" name="Picture 6" descr="A picture containing fog, screenshot, blur&#10;&#10;Description automatically generated">
            <a:extLst>
              <a:ext uri="{FF2B5EF4-FFF2-40B4-BE49-F238E27FC236}">
                <a16:creationId xmlns:a16="http://schemas.microsoft.com/office/drawing/2014/main" id="{BD671DD8-DB66-3B92-A1B6-23D8B89C2A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7A35BE-2442-7C64-032F-EEC3B84E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0525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 spc="-15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8DA3C-9A4F-10ED-C6D4-40AC09EDE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712387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A65D87-AFBC-843E-1CA6-0F0D9EB66B62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C97040BC-7CEF-FBD5-14E8-B96311C9FE3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4033" y="6133786"/>
            <a:ext cx="2642822" cy="55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7582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C14D-8924-F22D-FF6C-1CEECDCEA3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19256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748EB7-DF60-9429-B7C4-F17C2FD19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19256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09305E6D-E633-8F98-0EDC-7F3C0166D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pc="-15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75719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7D04F-CFDA-AB0A-0CB3-633767A38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2109863"/>
            <a:ext cx="5157787" cy="6759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417A7-92FA-2590-1532-B39F1253F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61535"/>
            <a:ext cx="5157787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583ECC-3794-AE5F-27B5-A74B4DEC73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09863"/>
            <a:ext cx="5183188" cy="6759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4E5DA7-1D14-860C-86DA-E26B78A69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61535"/>
            <a:ext cx="5183188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8">
            <a:extLst>
              <a:ext uri="{FF2B5EF4-FFF2-40B4-BE49-F238E27FC236}">
                <a16:creationId xmlns:a16="http://schemas.microsoft.com/office/drawing/2014/main" id="{AA033EDD-4130-6D25-944B-3C4E62F04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pc="-15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481474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FE5DF1-48AB-E0EB-F43E-6ACA748DB7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picture containing text, screenshot, envelope, stationary&#10;&#10;Description automatically generated">
            <a:extLst>
              <a:ext uri="{FF2B5EF4-FFF2-40B4-BE49-F238E27FC236}">
                <a16:creationId xmlns:a16="http://schemas.microsoft.com/office/drawing/2014/main" id="{C1C0FFF0-5075-CF61-E3DA-7EA0ED407C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5A7959-19EC-57EE-7E3C-D0AA505DB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2157"/>
            <a:ext cx="10515600" cy="10936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0BCF7B-22B6-6253-4D64-9AD634D23090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711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0BC1E5-8CCE-BA2E-FCAF-D803E35C5BB4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  <p:pic>
        <p:nvPicPr>
          <p:cNvPr id="5" name="Picture 4" descr="A picture containing fog, screenshot, blur&#10;&#10;Description automatically generated">
            <a:extLst>
              <a:ext uri="{FF2B5EF4-FFF2-40B4-BE49-F238E27FC236}">
                <a16:creationId xmlns:a16="http://schemas.microsoft.com/office/drawing/2014/main" id="{7439D200-687F-1A35-0FE3-6C8A886934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C54FC1CB-AE67-CB1C-35FD-36F5211323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4033" y="6133786"/>
            <a:ext cx="2642822" cy="55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2576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screenshot, envelope, stationary&#10;&#10;Description automatically generated">
            <a:extLst>
              <a:ext uri="{FF2B5EF4-FFF2-40B4-BE49-F238E27FC236}">
                <a16:creationId xmlns:a16="http://schemas.microsoft.com/office/drawing/2014/main" id="{C98BCF38-2DC6-B6A1-4F78-590B1BDDE2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0DFDD0-A0F2-83DC-8B7C-F0E019570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7D2E1-E1A8-E3A2-FBE0-B7BCE986D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E9988-0A31-7185-4BB3-3C4229E0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D28B3D-8AA7-7411-73DB-702ACCECC36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0645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screenshot, envelope, stationary&#10;&#10;Description automatically generated">
            <a:extLst>
              <a:ext uri="{FF2B5EF4-FFF2-40B4-BE49-F238E27FC236}">
                <a16:creationId xmlns:a16="http://schemas.microsoft.com/office/drawing/2014/main" id="{342569E2-6A72-3DCA-A745-FF35C7E6ED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47FD8C-2415-7AF2-D9F7-2FD9A5E45B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75B6969-06CB-5136-72BE-7F36D6601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5190A3B-C978-9A37-3EC2-7DD786CF89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551DB3-822F-D681-37C0-3180279A107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2785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The 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0" y="1233722"/>
            <a:ext cx="12192000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Colored background box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0" y="3822199"/>
            <a:ext cx="12192000" cy="1249421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8098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5A72-E2F7-0E3B-0DDA-8AEE476CF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6984"/>
            <a:ext cx="10515600" cy="4052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D8D37926-3C4B-41C8-EFDB-911300C2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spc="-15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798412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numbering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/>
              <a:t>Click here to edit title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514350" indent="-514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8526"/>
              </a:buClr>
              <a:buFont typeface="+mj-lt"/>
              <a:buAutoNum type="arabicPeriod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create numbering list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22626604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1C1C1-F021-B672-A6ED-6911756D31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7BDE00-F339-1F8D-3F2A-9E78F6FDD9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74312A-36E8-0829-4FA2-5303C67E3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138B6-A748-EB46-9EC7-5053CA22CC1F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82E24C-8316-9EF2-475B-D9EB40B86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9E3B5F-0F81-2BDE-6D2D-E0AF18485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DF70D-5637-B04E-A69C-A12905D24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5245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D9E97-252C-9315-5FAF-A3F9D2A6B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620A7F-C288-CF66-7452-53525C56F0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EC21CF-ACF1-7834-34E6-29527DE60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138B6-A748-EB46-9EC7-5053CA22CC1F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ACC98B-B03B-D63D-9A15-DE473DF72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1ED2FF-B531-660E-F590-107F5DC48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DF70D-5637-B04E-A69C-A12905D24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7248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0C4BF-A208-3C3A-B21B-F98F99D29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D46705-A573-35A7-2402-AFFA4AA7C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138B6-A748-EB46-9EC7-5053CA22CC1F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E51A14-E4B4-DA42-1869-27882FC18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018486-35FA-1CF1-E16B-67A8B92F9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DF70D-5637-B04E-A69C-A12905D24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0219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9C6AC-3E71-2919-A3A8-2B90E4980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46C07B-B79C-BA40-E735-F175EE431B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78DE40-4D5B-E823-1007-AE2D375CA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138B6-A748-EB46-9EC7-5053CA22CC1F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EBDA0B-71B6-4EE9-941F-C96160196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DD1FCC-F1E9-CFF2-F8E0-2E7E6BEA2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DF70D-5637-B04E-A69C-A12905D24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407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623A3-C4C8-57CE-34B9-C41916167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FE2C70-E450-7870-C22A-AF1516AC2A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D734E4-8DB6-B0A5-74D2-FB919771CA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4C7E31-E921-1909-9616-31D9E1CA7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138B6-A748-EB46-9EC7-5053CA22CC1F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EDFDE-3C47-3282-C230-2829D14DC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C76FC5-88D7-BA81-3484-99C86A132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DF70D-5637-B04E-A69C-A12905D24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0930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2D6B8-9DD5-1404-AB00-456C90158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48343F-8CB3-8062-420B-CB93B73107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0DD156-CD1F-8844-0EAE-C2E8437BE1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2B3D3F-58A9-8B02-8CE6-276FFF555F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AA8CE8-0B80-8D60-6A9B-7E33AB4BDC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A60E08-70AA-432D-3530-B6EE14416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138B6-A748-EB46-9EC7-5053CA22CC1F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765D15-A5D6-BFC4-BF25-84C96317D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9AA79F-A4CF-65C6-E537-9573CE366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DF70D-5637-B04E-A69C-A12905D24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1130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79BD7-8121-AF95-9777-0B1C9982C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C69042-54CF-B832-D354-A9A0AE9C5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138B6-A748-EB46-9EC7-5053CA22CC1F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0BCF24-4DED-7F97-78FA-364E8BDEF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3A04FB-7777-A3F9-7BE5-4DC9C64B7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DF70D-5637-B04E-A69C-A12905D24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19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E6E0F5-43D4-DE99-684A-68CFDE4F9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138B6-A748-EB46-9EC7-5053CA22CC1F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316AF6-F6D4-319B-0D91-44BE075F0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460303-964C-CFB8-3B7B-259C92E18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DF70D-5637-B04E-A69C-A12905D24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4193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16427-F6B4-567D-86FF-3AEEB20A9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6B11E-C50F-4A49-47A7-05C0C6359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E8D3B0-3B06-A603-D081-7A679392C8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71C655-20A3-47FC-C4CE-862B3BD24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138B6-A748-EB46-9EC7-5053CA22CC1F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51D68E-78BC-9171-66B0-4D00F6615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8D7149-18C8-8CCA-FB16-161C12BE3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DF70D-5637-B04E-A69C-A12905D24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295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0924193-02B9-9810-A50A-C323F20B00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6112"/>
            <a:ext cx="12192000" cy="6858000"/>
          </a:xfrm>
          <a:prstGeom prst="rect">
            <a:avLst/>
          </a:prstGeom>
        </p:spPr>
      </p:pic>
      <p:pic>
        <p:nvPicPr>
          <p:cNvPr id="7" name="Picture 6" descr="A picture containing fog, screenshot, blur&#10;&#10;Description automatically generated">
            <a:extLst>
              <a:ext uri="{FF2B5EF4-FFF2-40B4-BE49-F238E27FC236}">
                <a16:creationId xmlns:a16="http://schemas.microsoft.com/office/drawing/2014/main" id="{BD671DD8-DB66-3B92-A1B6-23D8B89C2A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7A35BE-2442-7C64-032F-EEC3B84E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0525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 spc="-15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8DA3C-9A4F-10ED-C6D4-40AC09EDE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712387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A65D87-AFBC-843E-1CA6-0F0D9EB66B62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0697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6B518-9C37-A62C-83C4-4655508B7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26BB5A-842A-1326-03E0-B6F317490E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06A1A9-E961-F067-1882-EA914BA1A2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D855A1-7814-FF8A-801E-AAE3BA34E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138B6-A748-EB46-9EC7-5053CA22CC1F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ED7637-E35E-94F0-33EF-7F960DD88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E35DED-5556-A4BD-DC45-4EC2DE1A7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DF70D-5637-B04E-A69C-A12905D24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0547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F93EA-7D7B-1F67-DB47-84B67D73D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1C4DF2-1827-567B-9592-F383F628E0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B25DEE-2C02-C88D-CD2F-9F13F1426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138B6-A748-EB46-9EC7-5053CA22CC1F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E529C3-64F7-C59D-F33E-622B61A8C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7ADB17-7BB1-5C69-BEC6-BC4D6E478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DF70D-5637-B04E-A69C-A12905D24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3624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6576CD-AC02-DD31-842E-F1DB16D4F2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D698E9-FF51-0F99-125F-2EFA8E1596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4A4BDF-A7C5-2A88-180B-BDE862AE4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138B6-A748-EB46-9EC7-5053CA22CC1F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C5C575-7E5E-0640-43A3-05E72ACCC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55FB7D-1AAD-A776-EEBB-93B99AE8D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DF70D-5637-B04E-A69C-A12905D24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199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C14D-8924-F22D-FF6C-1CEECDCEA3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19256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748EB7-DF60-9429-B7C4-F17C2FD19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19256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09305E6D-E633-8F98-0EDC-7F3C0166D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pc="-15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00580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7D04F-CFDA-AB0A-0CB3-633767A38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2109863"/>
            <a:ext cx="5157787" cy="6759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417A7-92FA-2590-1532-B39F1253F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61535"/>
            <a:ext cx="5157787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583ECC-3794-AE5F-27B5-A74B4DEC73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09863"/>
            <a:ext cx="5183188" cy="6759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4E5DA7-1D14-860C-86DA-E26B78A69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61535"/>
            <a:ext cx="5183188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8">
            <a:extLst>
              <a:ext uri="{FF2B5EF4-FFF2-40B4-BE49-F238E27FC236}">
                <a16:creationId xmlns:a16="http://schemas.microsoft.com/office/drawing/2014/main" id="{AA033EDD-4130-6D25-944B-3C4E62F04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pc="-15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4136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FE5DF1-48AB-E0EB-F43E-6ACA748DB7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picture containing text, screenshot, envelope, stationary&#10;&#10;Description automatically generated">
            <a:extLst>
              <a:ext uri="{FF2B5EF4-FFF2-40B4-BE49-F238E27FC236}">
                <a16:creationId xmlns:a16="http://schemas.microsoft.com/office/drawing/2014/main" id="{C1C0FFF0-5075-CF61-E3DA-7EA0ED407C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5A7959-19EC-57EE-7E3C-D0AA505DB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2157"/>
            <a:ext cx="10515600" cy="10936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0BCF7B-22B6-6253-4D64-9AD634D23090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519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0BC1E5-8CCE-BA2E-FCAF-D803E35C5BB4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  <p:pic>
        <p:nvPicPr>
          <p:cNvPr id="5" name="Picture 4" descr="A picture containing fog, screenshot, blur&#10;&#10;Description automatically generated">
            <a:extLst>
              <a:ext uri="{FF2B5EF4-FFF2-40B4-BE49-F238E27FC236}">
                <a16:creationId xmlns:a16="http://schemas.microsoft.com/office/drawing/2014/main" id="{7439D200-687F-1A35-0FE3-6C8A886934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225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screenshot, envelope, stationary&#10;&#10;Description automatically generated">
            <a:extLst>
              <a:ext uri="{FF2B5EF4-FFF2-40B4-BE49-F238E27FC236}">
                <a16:creationId xmlns:a16="http://schemas.microsoft.com/office/drawing/2014/main" id="{C98BCF38-2DC6-B6A1-4F78-590B1BDDE2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0DFDD0-A0F2-83DC-8B7C-F0E019570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7D2E1-E1A8-E3A2-FBE0-B7BCE986D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E9988-0A31-7185-4BB3-3C4229E0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D28B3D-8AA7-7411-73DB-702ACCECC36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381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screenshot, envelope, stationary&#10;&#10;Description automatically generated">
            <a:extLst>
              <a:ext uri="{FF2B5EF4-FFF2-40B4-BE49-F238E27FC236}">
                <a16:creationId xmlns:a16="http://schemas.microsoft.com/office/drawing/2014/main" id="{342569E2-6A72-3DCA-A745-FF35C7E6ED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47FD8C-2415-7AF2-D9F7-2FD9A5E45B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75B6969-06CB-5136-72BE-7F36D6601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5190A3B-C978-9A37-3EC2-7DD786CF89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551DB3-822F-D681-37C0-3180279A107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919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blue and white rectangle&#10;&#10;Description automatically generated with medium confidence">
            <a:extLst>
              <a:ext uri="{FF2B5EF4-FFF2-40B4-BE49-F238E27FC236}">
                <a16:creationId xmlns:a16="http://schemas.microsoft.com/office/drawing/2014/main" id="{798CE026-D2F3-C172-A33A-A1429F11C515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F07E45-5358-D826-413C-524778517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89013"/>
            <a:ext cx="10515600" cy="4087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4B734709-A90C-544A-96B6-4BCE82CBB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00C52F-DC60-BE86-6751-7E45895AE1B5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308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15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blue and white rectangle&#10;&#10;Description automatically generated with medium confidence">
            <a:extLst>
              <a:ext uri="{FF2B5EF4-FFF2-40B4-BE49-F238E27FC236}">
                <a16:creationId xmlns:a16="http://schemas.microsoft.com/office/drawing/2014/main" id="{798CE026-D2F3-C172-A33A-A1429F11C51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F07E45-5358-D826-413C-524778517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89013"/>
            <a:ext cx="10515600" cy="4087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4B734709-A90C-544A-96B6-4BCE82CBB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00C52F-DC60-BE86-6751-7E45895AE1B5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527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15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59A7E3-AFE6-52AE-C156-7B08F7A87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6A7B04-E001-13F5-EC5B-9BDE11CA0D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BCDCFC-DE7A-AEB8-3A82-40B75E4A0E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CA138B6-A748-EB46-9EC7-5053CA22CC1F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F9EDE2-A211-F16C-E5F6-5019F61C55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E0C16E-B891-6A3E-A5B0-7BA316BA20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DDF70D-5637-B04E-A69C-A12905D24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741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hyperlink" Target="https://www.doe.mass.edu/bese/docs/fy2023/2023-05/item7.1-educational-vision.pdf" TargetMode="Externa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sv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sv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sv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svg"/><Relationship Id="rId4" Type="http://schemas.openxmlformats.org/officeDocument/2006/relationships/image" Target="../media/image25.svg"/><Relationship Id="rId9" Type="http://schemas.openxmlformats.org/officeDocument/2006/relationships/image" Target="../media/image30.png"/><Relationship Id="rId14" Type="http://schemas.openxmlformats.org/officeDocument/2006/relationships/image" Target="../media/image35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sv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sv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svg"/><Relationship Id="rId4" Type="http://schemas.openxmlformats.org/officeDocument/2006/relationships/image" Target="../media/image37.svg"/><Relationship Id="rId9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e.mass.edu/instruction/curate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doe.mass.edu/instruction/culturally-sustaining/default.html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g/hTnpksBqRq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e.mass.edu/sfs/attendance/attendance-guidance.docx" TargetMode="External"/><Relationship Id="rId7" Type="http://schemas.openxmlformats.org/officeDocument/2006/relationships/hyperlink" Target="http://www.attendanceworks.org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oe.mass.edu/sfs/attendance/" TargetMode="External"/><Relationship Id="rId5" Type="http://schemas.openxmlformats.org/officeDocument/2006/relationships/hyperlink" Target="http://www.doe.mass.edu/commissioner/vision/catalog.xlsx" TargetMode="External"/><Relationship Id="rId4" Type="http://schemas.openxmlformats.org/officeDocument/2006/relationships/hyperlink" Target="https://educationtocareer.data.mass.gov/stories/s/Reducing-chronic-absenteeism-in-our-schools/vuut-f46x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e.mass.edu/stem/chpe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48.png"/><Relationship Id="rId7" Type="http://schemas.openxmlformats.org/officeDocument/2006/relationships/diagramLayout" Target="../diagrams/layout3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2.xml"/><Relationship Id="rId6" Type="http://schemas.openxmlformats.org/officeDocument/2006/relationships/diagramData" Target="../diagrams/data3.xml"/><Relationship Id="rId5" Type="http://schemas.openxmlformats.org/officeDocument/2006/relationships/image" Target="../media/image50.png"/><Relationship Id="rId10" Type="http://schemas.microsoft.com/office/2007/relationships/diagramDrawing" Target="../diagrams/drawing3.xml"/><Relationship Id="rId4" Type="http://schemas.openxmlformats.org/officeDocument/2006/relationships/image" Target="../media/image49.png"/><Relationship Id="rId9" Type="http://schemas.openxmlformats.org/officeDocument/2006/relationships/diagramColors" Target="../diagrams/colors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53.png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50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6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5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e.mass.edu/instruction/ela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e.mass.edu/finance/chapter70/data-collection.html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apps.bea.gov/iTable/?reqid=19&amp;step=3&amp;isuri=1&amp;1921=survey&amp;1903=13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mailto:anne.marie.stronach@mass.gov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e.mass.edu/commissioner/checklist.html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mailto:commissioner0@MassMail.State.MA.US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adpartnership.org/wp-content/uploads/2024/05/EGC-GP-NPSS-May-2024-Brief.pdf" TargetMode="External"/><Relationship Id="rId2" Type="http://schemas.openxmlformats.org/officeDocument/2006/relationships/hyperlink" Target="https://educationtocareer.data.mass.gov/stories/s/vuut-f46x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dweek.org/leadership/teachers-view-chronically-absent-students-less-favorably/2024/06" TargetMode="External"/><Relationship Id="rId4" Type="http://schemas.openxmlformats.org/officeDocument/2006/relationships/hyperlink" Target="https://annenberg.brown.edu/sites/default/files/EdResearch_for_Recovery_Brief_22.pdf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adpartnership.org/wp-content/uploads/2024/05/EGC-GP-NPSS-May-2024-Brief.pdf" TargetMode="External"/><Relationship Id="rId7" Type="http://schemas.openxmlformats.org/officeDocument/2006/relationships/hyperlink" Target="https://www.vox.com/2024/1/9/23904542/chronic-absenteeism-school-attendance" TargetMode="External"/><Relationship Id="rId2" Type="http://schemas.openxmlformats.org/officeDocument/2006/relationships/hyperlink" Target="https://annenberg.brown.edu/sites/default/files/EdResearch_for_Recovery_Brief_22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se.harvard.edu/ideas/edcast/24/03/combatting-chronic-absenteeism-family-engagement" TargetMode="External"/><Relationship Id="rId5" Type="http://schemas.openxmlformats.org/officeDocument/2006/relationships/hyperlink" Target="https://www.edweek.org/leadership/3-steps-to-drive-down-chronic-absenteeism/2023/10" TargetMode="External"/><Relationship Id="rId4" Type="http://schemas.openxmlformats.org/officeDocument/2006/relationships/hyperlink" Target="https://acrobat.adobe.com/id/urn:aaid:sc:US:e6296128-208d-4b30-bbe7-ed40f79f50a8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mcgroup.org/media/u3ta3xee/qtq-survey-5-digital-reportpdf.pdf" TargetMode="External"/><Relationship Id="rId2" Type="http://schemas.openxmlformats.org/officeDocument/2006/relationships/hyperlink" Target="https://acrobat.adobe.com/id/urn:aaid:sc:US:e6296128-208d-4b30-bbe7-ed40f79f50a8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npr.org/2024/06/10/nx-s1-4954754/some-states-are-seeing-chronic-absenteeism-soar-to-more-than-40-of-students" TargetMode="External"/><Relationship Id="rId4" Type="http://schemas.openxmlformats.org/officeDocument/2006/relationships/hyperlink" Target="https://oag.ca.gov/sites/all/files/agweb/pdfs/tr/toolkit/QualitativeResearchReport.pdf" TargetMode="Externa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uture-ed.org/state-strategies-for-fighting-chronic-student-absenteeism/" TargetMode="External"/><Relationship Id="rId3" Type="http://schemas.openxmlformats.org/officeDocument/2006/relationships/hyperlink" Target="https://annenberg.brown.edu/sites/default/files/EdResearch_for_Recovery_Brief_22.pdf" TargetMode="External"/><Relationship Id="rId7" Type="http://schemas.openxmlformats.org/officeDocument/2006/relationships/hyperlink" Target="https://www.edsurge.com/news/2024-03-04-understanding-and-addressing-the-surge-of-chronic-absenteeism" TargetMode="External"/><Relationship Id="rId2" Type="http://schemas.openxmlformats.org/officeDocument/2006/relationships/hyperlink" Target="https://educationtocareer.data.mass.gov/stories/s/vuut-f46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ttendanceworks.org/chronic-absence/addressing-chronic-absence/" TargetMode="External"/><Relationship Id="rId5" Type="http://schemas.openxmlformats.org/officeDocument/2006/relationships/hyperlink" Target="https://acrobat.adobe.com/id/urn:aaid:sc:US:e6296128-208d-4b30-bbe7-ed40f79f50a8" TargetMode="External"/><Relationship Id="rId4" Type="http://schemas.openxmlformats.org/officeDocument/2006/relationships/hyperlink" Target="https://www.gradpartnership.org/wp-content/uploads/2024/05/EGC-GP-NPSS-May-2024-Brief.pdf" TargetMode="Externa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assp.org/publication/principal-leadership/volume-17-2016-2017/principal-leadership-december-2016/10-high-yield-actions-to-improve-student-attendance/" TargetMode="External"/><Relationship Id="rId3" Type="http://schemas.openxmlformats.org/officeDocument/2006/relationships/hyperlink" Target="https://www.pbs.org/newshour/nation/chronic-absenteeism-is-up-across-the-country-school-leaders-are-trying-to-address-why" TargetMode="External"/><Relationship Id="rId7" Type="http://schemas.openxmlformats.org/officeDocument/2006/relationships/hyperlink" Target="https://www.seattletimes.com/education-lab/absent-students-schools-attendance-nudge-letters/" TargetMode="External"/><Relationship Id="rId2" Type="http://schemas.openxmlformats.org/officeDocument/2006/relationships/hyperlink" Target="https://www.edweek.org/leadership/3-steps-to-drive-down-chronic-absenteeism/2023/1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de.ca.gov/ls/ai/cw/attendstrategy.asp" TargetMode="External"/><Relationship Id="rId5" Type="http://schemas.openxmlformats.org/officeDocument/2006/relationships/hyperlink" Target="https://ies.ed.gov/ncee/pubs/2022001/pdf/2022001.pdf" TargetMode="External"/><Relationship Id="rId4" Type="http://schemas.openxmlformats.org/officeDocument/2006/relationships/hyperlink" Target="https://ies.ed.gov/ncee/edlabs/regions/southwest/pdf/training-coaching/SWCCR5115-HO2a-508.pdf" TargetMode="External"/><Relationship Id="rId9" Type="http://schemas.openxmlformats.org/officeDocument/2006/relationships/hyperlink" Target="https://www.gse.harvard.edu/ideas/edcast/24/03/combatting-chronic-absenteeism-family-engagement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94299-C049-A152-EFA4-7759F18E3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Begin Recording</a:t>
            </a:r>
          </a:p>
        </p:txBody>
      </p:sp>
    </p:spTree>
    <p:extLst>
      <p:ext uri="{BB962C8B-B14F-4D97-AF65-F5344CB8AC3E}">
        <p14:creationId xmlns:p14="http://schemas.microsoft.com/office/powerpoint/2010/main" val="3367293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3">
            <a:extLst>
              <a:ext uri="{FF2B5EF4-FFF2-40B4-BE49-F238E27FC236}">
                <a16:creationId xmlns:a16="http://schemas.microsoft.com/office/drawing/2014/main" id="{872DCE41-4CAE-C4B6-C4E4-56B578850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</p:spPr>
        <p:txBody>
          <a:bodyPr>
            <a:normAutofit/>
          </a:bodyPr>
          <a:lstStyle/>
          <a:p>
            <a:r>
              <a:rPr lang="en-US" dirty="0"/>
              <a:t>Catalog of Aligned Supports</a:t>
            </a:r>
          </a:p>
        </p:txBody>
      </p:sp>
      <p:pic>
        <p:nvPicPr>
          <p:cNvPr id="2" name="Picture 1" descr="A white cover with blue text">
            <a:extLst>
              <a:ext uri="{FF2B5EF4-FFF2-40B4-BE49-F238E27FC236}">
                <a16:creationId xmlns:a16="http://schemas.microsoft.com/office/drawing/2014/main" id="{418B9416-6501-5805-4A44-1DB01A3CC5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598" y="1727596"/>
            <a:ext cx="4309283" cy="472916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083B9E-774B-9962-4BA3-01889EE1FA1A}"/>
              </a:ext>
            </a:extLst>
          </p:cNvPr>
          <p:cNvSpPr txBox="1"/>
          <p:nvPr/>
        </p:nvSpPr>
        <p:spPr>
          <a:xfrm>
            <a:off x="5791200" y="1727596"/>
            <a:ext cx="5562600" cy="458747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Autofit/>
          </a:bodyPr>
          <a:lstStyle/>
          <a:p>
            <a:pPr marL="2286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Describes DESE's Educational Vision, strategic objectives, and core functions</a:t>
            </a:r>
          </a:p>
          <a:p>
            <a:pPr marL="0" lvl="1">
              <a:lnSpc>
                <a:spcPct val="90000"/>
              </a:lnSpc>
              <a:spcBef>
                <a:spcPts val="1000"/>
              </a:spcBef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Outlines DESE's priority strategies for each strategic objective and where to find aligned supports in the catalog</a:t>
            </a:r>
          </a:p>
        </p:txBody>
      </p:sp>
    </p:spTree>
    <p:extLst>
      <p:ext uri="{BB962C8B-B14F-4D97-AF65-F5344CB8AC3E}">
        <p14:creationId xmlns:p14="http://schemas.microsoft.com/office/powerpoint/2010/main" val="2858090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3CCF5-40EC-1A76-6076-8AA935F15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/>
              <a:t>Strategic Objective 1: Whole Student Supports</a:t>
            </a:r>
            <a:br>
              <a:rPr lang="en-US"/>
            </a:br>
            <a:r>
              <a:rPr lang="en-US"/>
              <a:t>Chronic Absenteeism &amp; Back to School Campaign</a:t>
            </a:r>
          </a:p>
        </p:txBody>
      </p:sp>
    </p:spTree>
    <p:extLst>
      <p:ext uri="{BB962C8B-B14F-4D97-AF65-F5344CB8AC3E}">
        <p14:creationId xmlns:p14="http://schemas.microsoft.com/office/powerpoint/2010/main" val="2699283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1B7D4-6274-97A4-8E67-0838CF7EA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Arial"/>
                <a:cs typeface="Arial"/>
              </a:rPr>
              <a:t>Rebecca Shor</a:t>
            </a:r>
            <a:br>
              <a:rPr lang="en-US"/>
            </a:br>
            <a:r>
              <a:rPr lang="en-US" sz="5300">
                <a:latin typeface="Arial"/>
                <a:cs typeface="Arial"/>
              </a:rPr>
              <a:t>Senior Director </a:t>
            </a:r>
            <a:br>
              <a:rPr lang="en-US" sz="5300">
                <a:latin typeface="Arial"/>
                <a:cs typeface="Arial"/>
              </a:rPr>
            </a:br>
            <a:r>
              <a:rPr lang="en-US" sz="5300">
                <a:latin typeface="Arial"/>
                <a:cs typeface="Arial"/>
              </a:rPr>
              <a:t>Office of Effective Partnerships &amp; Impact</a:t>
            </a:r>
          </a:p>
        </p:txBody>
      </p:sp>
    </p:spTree>
    <p:extLst>
      <p:ext uri="{BB962C8B-B14F-4D97-AF65-F5344CB8AC3E}">
        <p14:creationId xmlns:p14="http://schemas.microsoft.com/office/powerpoint/2010/main" val="17892754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03908DB-4A33-4583-8485-139A85108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332" y="365126"/>
            <a:ext cx="11320944" cy="104285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/>
                <a:cs typeface="Arial"/>
              </a:rPr>
              <a:t>The Headline: Pandemic, Progress, and Persistence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1BD984-161C-44B9-B41B-D4163DA8E95A}"/>
              </a:ext>
            </a:extLst>
          </p:cNvPr>
          <p:cNvSpPr/>
          <p:nvPr/>
        </p:nvSpPr>
        <p:spPr>
          <a:xfrm>
            <a:off x="579408" y="1720603"/>
            <a:ext cx="11353800" cy="95410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400" b="1">
                <a:solidFill>
                  <a:srgbClr val="1082AB"/>
                </a:solidFill>
                <a:latin typeface="Arial"/>
                <a:cs typeface="Arial"/>
              </a:rPr>
              <a:t>As of March 2024, </a:t>
            </a:r>
            <a:r>
              <a:rPr lang="en-US" sz="2800" b="1">
                <a:solidFill>
                  <a:srgbClr val="1082AB"/>
                </a:solidFill>
                <a:latin typeface="Arial"/>
                <a:cs typeface="Arial"/>
              </a:rPr>
              <a:t>19.6%</a:t>
            </a:r>
            <a:r>
              <a:rPr lang="en-US" sz="2400" b="1">
                <a:solidFill>
                  <a:srgbClr val="1082AB"/>
                </a:solidFill>
                <a:latin typeface="Arial"/>
                <a:cs typeface="Arial"/>
              </a:rPr>
              <a:t> of our students were chronically absent, </a:t>
            </a:r>
            <a:endParaRPr lang="en-US"/>
          </a:p>
          <a:p>
            <a:pPr algn="ctr"/>
            <a:r>
              <a:rPr lang="en-US" sz="2400" b="1">
                <a:solidFill>
                  <a:srgbClr val="1082AB"/>
                </a:solidFill>
                <a:latin typeface="Arial"/>
                <a:cs typeface="Arial"/>
              </a:rPr>
              <a:t>compared to our pre-pandemic rate of </a:t>
            </a:r>
            <a:r>
              <a:rPr lang="en-US" sz="2800" b="1">
                <a:solidFill>
                  <a:srgbClr val="1082AB"/>
                </a:solidFill>
                <a:latin typeface="Arial"/>
                <a:cs typeface="Arial"/>
              </a:rPr>
              <a:t>13%</a:t>
            </a:r>
            <a:endParaRPr lang="en-US" sz="2400" b="1">
              <a:solidFill>
                <a:srgbClr val="1082AB"/>
              </a:solidFill>
              <a:latin typeface="Arial"/>
              <a:cs typeface="Arial"/>
            </a:endParaRPr>
          </a:p>
        </p:txBody>
      </p:sp>
      <p:sp>
        <p:nvSpPr>
          <p:cNvPr id="27" name="Arrow: Pentagon 26">
            <a:extLst>
              <a:ext uri="{FF2B5EF4-FFF2-40B4-BE49-F238E27FC236}">
                <a16:creationId xmlns:a16="http://schemas.microsoft.com/office/drawing/2014/main" id="{725A9A7A-3971-4C85-8593-AC3F614ED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404731" y="2728271"/>
            <a:ext cx="10787269" cy="1980591"/>
          </a:xfrm>
          <a:prstGeom prst="homePlate">
            <a:avLst/>
          </a:prstGeom>
          <a:solidFill>
            <a:srgbClr val="D2D8EB"/>
          </a:solidFill>
          <a:ln>
            <a:solidFill>
              <a:srgbClr val="D2D8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Pentagon 24">
            <a:extLst>
              <a:ext uri="{FF2B5EF4-FFF2-40B4-BE49-F238E27FC236}">
                <a16:creationId xmlns:a16="http://schemas.microsoft.com/office/drawing/2014/main" id="{D5A0925D-6D97-4C05-9623-554AD5A40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" y="2728271"/>
            <a:ext cx="6255023" cy="1980590"/>
          </a:xfrm>
          <a:prstGeom prst="homePlate">
            <a:avLst/>
          </a:prstGeom>
          <a:solidFill>
            <a:srgbClr val="394D8A"/>
          </a:solidFill>
          <a:ln>
            <a:solidFill>
              <a:srgbClr val="394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A54BB22-75C1-408A-BB35-20BE3D96BE95}"/>
              </a:ext>
            </a:extLst>
          </p:cNvPr>
          <p:cNvSpPr/>
          <p:nvPr/>
        </p:nvSpPr>
        <p:spPr>
          <a:xfrm>
            <a:off x="248728" y="2949688"/>
            <a:ext cx="4853231" cy="92333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Arial"/>
                <a:cs typeface="Arial"/>
              </a:rPr>
              <a:t>Thank you! Your persistence brought chronic absenteeism rates down from our pandemic level high of 27.7%. </a:t>
            </a:r>
            <a:endParaRPr lang="en-US">
              <a:cs typeface="Calibri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81346E9-3EBC-4FEC-A8DB-584D81E37998}"/>
              </a:ext>
            </a:extLst>
          </p:cNvPr>
          <p:cNvSpPr/>
          <p:nvPr/>
        </p:nvSpPr>
        <p:spPr>
          <a:xfrm>
            <a:off x="6255026" y="2944126"/>
            <a:ext cx="3722376" cy="120032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en-US" b="1">
                <a:solidFill>
                  <a:srgbClr val="2C3261"/>
                </a:solidFill>
                <a:latin typeface="Arial"/>
                <a:cs typeface="Arial"/>
              </a:rPr>
              <a:t>At the same time, high rates are persisting longer in Massachusetts and nationally, impacting all student groups.</a:t>
            </a:r>
            <a:endParaRPr lang="en-US">
              <a:latin typeface="Arial"/>
              <a:cs typeface="Arial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48E0B2D-3DC4-45EA-98F8-F968130B7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4461" y="4118589"/>
            <a:ext cx="2130287" cy="2739411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05BB195F-79CF-47F1-9CA2-EEB7FDB9FE8E}"/>
              </a:ext>
            </a:extLst>
          </p:cNvPr>
          <p:cNvSpPr txBox="1"/>
          <p:nvPr/>
        </p:nvSpPr>
        <p:spPr>
          <a:xfrm>
            <a:off x="3288789" y="5011926"/>
            <a:ext cx="84416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As part of our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Educational Vision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DESE is committed to providing every Massachusetts student a joyful, healthy, and supportive learning environment where they feel known, connected and valued. </a:t>
            </a:r>
          </a:p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Reducing chronic absenteeism is a key metric for success.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CB72C6-825B-43D7-92ED-A9887E673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2115" y="2797050"/>
            <a:ext cx="1992468" cy="184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3904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C35390-124A-49AD-9936-1DA8A385B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</p:spPr>
        <p:txBody>
          <a:bodyPr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Massachusetts Trends by Grade Span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0FB737-A31B-4E41-AE88-7198E4A12E22}"/>
              </a:ext>
            </a:extLst>
          </p:cNvPr>
          <p:cNvSpPr txBox="1"/>
          <p:nvPr/>
        </p:nvSpPr>
        <p:spPr>
          <a:xfrm>
            <a:off x="838199" y="1721500"/>
            <a:ext cx="10246905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b="1">
                <a:solidFill>
                  <a:srgbClr val="1082AB"/>
                </a:solidFill>
                <a:latin typeface="Arial"/>
                <a:cs typeface="Arial"/>
              </a:rPr>
              <a:t>Chronic absenteeism is highest in PreK/K and high school</a:t>
            </a:r>
            <a:endParaRPr lang="en-US"/>
          </a:p>
        </p:txBody>
      </p:sp>
      <p:grpSp>
        <p:nvGrpSpPr>
          <p:cNvPr id="9" name="Group 8" descr="Chart showing chronic absenteeism is highest in PreK/K and high school">
            <a:extLst>
              <a:ext uri="{FF2B5EF4-FFF2-40B4-BE49-F238E27FC236}">
                <a16:creationId xmlns:a16="http://schemas.microsoft.com/office/drawing/2014/main" id="{1C29A34C-DC4A-4E60-8972-8EA6A217D006}"/>
              </a:ext>
            </a:extLst>
          </p:cNvPr>
          <p:cNvGrpSpPr/>
          <p:nvPr/>
        </p:nvGrpSpPr>
        <p:grpSpPr>
          <a:xfrm>
            <a:off x="334942" y="2318076"/>
            <a:ext cx="9159956" cy="4127694"/>
            <a:chOff x="334942" y="2318076"/>
            <a:chExt cx="9159956" cy="412769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33366A6-B1D1-437C-89A3-688A3818F2C9}"/>
                </a:ext>
              </a:extLst>
            </p:cNvPr>
            <p:cNvGrpSpPr/>
            <p:nvPr/>
          </p:nvGrpSpPr>
          <p:grpSpPr>
            <a:xfrm>
              <a:off x="364922" y="2318076"/>
              <a:ext cx="9129976" cy="4127694"/>
              <a:chOff x="334942" y="2183166"/>
              <a:chExt cx="9129976" cy="4127694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DAEAC154-8C9D-443A-89B3-E6AD2B60220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11456" b="17011"/>
              <a:stretch/>
            </p:blipFill>
            <p:spPr>
              <a:xfrm>
                <a:off x="334942" y="2183166"/>
                <a:ext cx="9129976" cy="4127694"/>
              </a:xfrm>
              <a:prstGeom prst="rect">
                <a:avLst/>
              </a:prstGeom>
            </p:spPr>
          </p:pic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EF69667-4596-4AEA-8F87-9345D86BD62F}"/>
                  </a:ext>
                </a:extLst>
              </p:cNvPr>
              <p:cNvSpPr txBox="1"/>
              <p:nvPr/>
            </p:nvSpPr>
            <p:spPr>
              <a:xfrm>
                <a:off x="1076915" y="2313698"/>
                <a:ext cx="1650167" cy="95410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14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US" sz="1400" b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COVID 19 </a:t>
                </a:r>
              </a:p>
              <a:p>
                <a:pPr algn="ctr"/>
                <a:r>
                  <a:rPr lang="en-US" sz="1400" b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School closures</a:t>
                </a:r>
              </a:p>
              <a:p>
                <a:pPr algn="ctr"/>
                <a:r>
                  <a:rPr lang="en-US" sz="1400" b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(March 2020)</a:t>
                </a:r>
              </a:p>
            </p:txBody>
          </p:sp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6B56B6E-8339-48CC-BB75-E51D6B10C6D5}"/>
                </a:ext>
              </a:extLst>
            </p:cNvPr>
            <p:cNvSpPr txBox="1"/>
            <p:nvPr/>
          </p:nvSpPr>
          <p:spPr>
            <a:xfrm>
              <a:off x="334942" y="5905021"/>
              <a:ext cx="90788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2018-19                   2019-20                     2020-21                     2021-22                        2022-23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D9496B3-A27F-4BC6-A660-BB2C87B8E8C5}"/>
              </a:ext>
            </a:extLst>
          </p:cNvPr>
          <p:cNvSpPr txBox="1"/>
          <p:nvPr/>
        </p:nvSpPr>
        <p:spPr>
          <a:xfrm>
            <a:off x="9713626" y="2363134"/>
            <a:ext cx="2478374" cy="39210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128016" tIns="128016" rIns="128016" bIns="128016" rtlCol="0" anchor="t">
            <a:spAutoFit/>
          </a:bodyPr>
          <a:lstStyle/>
          <a:p>
            <a:r>
              <a:rPr lang="en-US" sz="1400" b="1">
                <a:solidFill>
                  <a:srgbClr val="2F5597"/>
                </a:solidFill>
                <a:latin typeface="Arial"/>
                <a:cs typeface="Arial"/>
              </a:rPr>
              <a:t>Additional Insights</a:t>
            </a:r>
            <a:endParaRPr lang="en-US" sz="1400" b="1">
              <a:solidFill>
                <a:srgbClr val="2F55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>
                <a:latin typeface="Arial"/>
                <a:cs typeface="Arial"/>
              </a:rPr>
              <a:t>Chronically absent kindergarteners have lower attendance and lower achievement in future grades.</a:t>
            </a:r>
          </a:p>
          <a:p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>
                <a:latin typeface="Arial"/>
                <a:cs typeface="Arial"/>
              </a:rPr>
              <a:t>More than half of students who drop out were chronically absent 3 years prior.</a:t>
            </a:r>
          </a:p>
          <a:p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>
                <a:latin typeface="Arial"/>
                <a:cs typeface="Arial"/>
              </a:rPr>
              <a:t>Students in classrooms with high chronic absence feel a </a:t>
            </a:r>
            <a:r>
              <a:rPr lang="en-US" sz="1400" b="1">
                <a:latin typeface="Arial"/>
                <a:cs typeface="Arial"/>
              </a:rPr>
              <a:t>spillover effect</a:t>
            </a:r>
            <a:r>
              <a:rPr lang="en-US" sz="1400">
                <a:latin typeface="Arial"/>
                <a:cs typeface="Arial"/>
              </a:rPr>
              <a:t>; for example, lower test scores.</a:t>
            </a:r>
          </a:p>
        </p:txBody>
      </p:sp>
    </p:spTree>
    <p:extLst>
      <p:ext uri="{BB962C8B-B14F-4D97-AF65-F5344CB8AC3E}">
        <p14:creationId xmlns:p14="http://schemas.microsoft.com/office/powerpoint/2010/main" val="34635995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DCA9EE1-1228-4DD0-84BE-1B0FCD294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817524" cy="104285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/>
                <a:cs typeface="Arial"/>
              </a:rPr>
              <a:t>Massachusetts Trends by Specific Student Groups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9E1B0E-2162-4260-9C7B-1F15ACB84CB5}"/>
              </a:ext>
            </a:extLst>
          </p:cNvPr>
          <p:cNvSpPr txBox="1"/>
          <p:nvPr/>
        </p:nvSpPr>
        <p:spPr>
          <a:xfrm>
            <a:off x="680048" y="1516317"/>
            <a:ext cx="10842938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b="1">
                <a:solidFill>
                  <a:srgbClr val="1082AB"/>
                </a:solidFill>
                <a:latin typeface="Arial"/>
                <a:cs typeface="Arial"/>
              </a:rPr>
              <a:t>Chronic absenteeism rates are higher for English learners, </a:t>
            </a:r>
            <a:endParaRPr lang="en-US" sz="2400" b="1">
              <a:solidFill>
                <a:srgbClr val="1082AB"/>
              </a:solidFill>
              <a:highlight>
                <a:srgbClr val="FFFF00"/>
              </a:highlight>
              <a:latin typeface="Arial"/>
              <a:cs typeface="Arial"/>
            </a:endParaRPr>
          </a:p>
          <a:p>
            <a:pPr algn="ctr"/>
            <a:r>
              <a:rPr lang="en-US" sz="2400" b="1">
                <a:solidFill>
                  <a:srgbClr val="1082AB"/>
                </a:solidFill>
                <a:latin typeface="Arial"/>
                <a:cs typeface="Arial"/>
              </a:rPr>
              <a:t>low-income students, and students with disabilities</a:t>
            </a:r>
            <a:endParaRPr lang="en-US" sz="2400" b="1">
              <a:solidFill>
                <a:srgbClr val="1082AB"/>
              </a:solidFill>
              <a:highlight>
                <a:srgbClr val="FFFF00"/>
              </a:highlight>
              <a:latin typeface="Arial"/>
              <a:cs typeface="Arial"/>
            </a:endParaRPr>
          </a:p>
        </p:txBody>
      </p:sp>
      <p:pic>
        <p:nvPicPr>
          <p:cNvPr id="4" name="Picture 3" descr="Chart showing chronic absenteeism is higher for english learners, low income students and students with disabilities">
            <a:extLst>
              <a:ext uri="{FF2B5EF4-FFF2-40B4-BE49-F238E27FC236}">
                <a16:creationId xmlns:a16="http://schemas.microsoft.com/office/drawing/2014/main" id="{E2751BC6-88BE-453E-A529-0CCD8F18B1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959"/>
          <a:stretch/>
        </p:blipFill>
        <p:spPr>
          <a:xfrm>
            <a:off x="234351" y="2425064"/>
            <a:ext cx="9146926" cy="43689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A94A7DE-CADF-4745-A372-F563682C8925}"/>
              </a:ext>
            </a:extLst>
          </p:cNvPr>
          <p:cNvSpPr txBox="1"/>
          <p:nvPr/>
        </p:nvSpPr>
        <p:spPr>
          <a:xfrm>
            <a:off x="1690427" y="3198167"/>
            <a:ext cx="223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Percent absent at least 10% of school year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CC02D6-B65D-428F-A3BA-382984996C8B}"/>
              </a:ext>
            </a:extLst>
          </p:cNvPr>
          <p:cNvSpPr txBox="1"/>
          <p:nvPr/>
        </p:nvSpPr>
        <p:spPr>
          <a:xfrm>
            <a:off x="9713976" y="2560385"/>
            <a:ext cx="2478024" cy="39518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128016" tIns="128016" rIns="128016" bIns="128016" rtlCol="0" anchor="t">
            <a:spAutoFit/>
          </a:bodyPr>
          <a:lstStyle/>
          <a:p>
            <a:r>
              <a:rPr lang="en-US" sz="1600" b="1">
                <a:solidFill>
                  <a:srgbClr val="2F5597"/>
                </a:solidFill>
                <a:latin typeface="Arial"/>
                <a:cs typeface="Arial"/>
              </a:rPr>
              <a:t>Additional Insights</a:t>
            </a:r>
          </a:p>
          <a:p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>
                <a:latin typeface="Arial"/>
                <a:cs typeface="Arial"/>
              </a:rPr>
              <a:t>National research shows the negative effects of school absences are larger for low-performing, low-income, and English learner students.</a:t>
            </a:r>
          </a:p>
          <a:p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>
                <a:latin typeface="Arial"/>
                <a:cs typeface="Arial"/>
              </a:rPr>
              <a:t>Almost half (47%) of high school English Learners missed 10% of school in 2022-2023.</a:t>
            </a:r>
          </a:p>
          <a:p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1718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3C0577B-FEC2-4553-8986-CE0003FD6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Massachusetts Trends by Race/Ethnicity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A3F904-EE0A-4AEA-B6D4-0217F73635E9}"/>
              </a:ext>
            </a:extLst>
          </p:cNvPr>
          <p:cNvSpPr txBox="1"/>
          <p:nvPr/>
        </p:nvSpPr>
        <p:spPr>
          <a:xfrm>
            <a:off x="1801483" y="1631335"/>
            <a:ext cx="10842938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>
                <a:solidFill>
                  <a:srgbClr val="1082AB"/>
                </a:solidFill>
                <a:latin typeface="Arial"/>
                <a:cs typeface="Arial"/>
              </a:rPr>
              <a:t>Chronic absenteeism varies by race/ethnicity</a:t>
            </a:r>
            <a:endParaRPr lang="en-US" sz="2400" b="1">
              <a:solidFill>
                <a:srgbClr val="1082AB"/>
              </a:solidFill>
              <a:highlight>
                <a:srgbClr val="FFFF00"/>
              </a:highlight>
              <a:latin typeface="Arial"/>
              <a:cs typeface="Arial"/>
            </a:endParaRPr>
          </a:p>
        </p:txBody>
      </p:sp>
      <p:pic>
        <p:nvPicPr>
          <p:cNvPr id="4" name="Picture 3" descr="Chart showing chronic absenteeism varies by race and ethnicity ">
            <a:extLst>
              <a:ext uri="{FF2B5EF4-FFF2-40B4-BE49-F238E27FC236}">
                <a16:creationId xmlns:a16="http://schemas.microsoft.com/office/drawing/2014/main" id="{2DDFCCF0-203B-47E7-855B-69CA6C487E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661"/>
          <a:stretch/>
        </p:blipFill>
        <p:spPr>
          <a:xfrm>
            <a:off x="119333" y="2187074"/>
            <a:ext cx="9429785" cy="432825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6B7695B-7DAA-4787-B806-35A666868752}"/>
              </a:ext>
            </a:extLst>
          </p:cNvPr>
          <p:cNvSpPr txBox="1"/>
          <p:nvPr/>
        </p:nvSpPr>
        <p:spPr>
          <a:xfrm>
            <a:off x="1626927" y="3198167"/>
            <a:ext cx="223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Percent absent at least 10% of school year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DC0499-69C0-4316-9F92-BF12A4C7AB71}"/>
              </a:ext>
            </a:extLst>
          </p:cNvPr>
          <p:cNvSpPr txBox="1"/>
          <p:nvPr/>
        </p:nvSpPr>
        <p:spPr>
          <a:xfrm>
            <a:off x="9541449" y="1687870"/>
            <a:ext cx="2650551" cy="49367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128016" tIns="128016" rIns="128016" bIns="128016" rtlCol="0" anchor="t">
            <a:spAutoFit/>
          </a:bodyPr>
          <a:lstStyle/>
          <a:p>
            <a:r>
              <a:rPr lang="en-US" sz="1600" b="1">
                <a:solidFill>
                  <a:srgbClr val="2F5597"/>
                </a:solidFill>
                <a:latin typeface="Arial"/>
                <a:cs typeface="Arial"/>
              </a:rPr>
              <a:t>Additional Insights</a:t>
            </a:r>
          </a:p>
          <a:p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>
                <a:latin typeface="Arial"/>
                <a:cs typeface="Arial"/>
              </a:rPr>
              <a:t>Chronic absence can cause educators to view students more negatively, fueling a negative cycle.</a:t>
            </a:r>
          </a:p>
          <a:p>
            <a:endParaRPr lang="en-US" sz="1600">
              <a:latin typeface="Arial"/>
              <a:cs typeface="Arial"/>
            </a:endParaRPr>
          </a:p>
          <a:p>
            <a:r>
              <a:rPr lang="en-US" sz="1600">
                <a:latin typeface="Arial"/>
                <a:cs typeface="Arial"/>
              </a:rPr>
              <a:t>2 out of 5 Hispanic high school students miss 10% of school or more</a:t>
            </a:r>
          </a:p>
          <a:p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>
                <a:latin typeface="Arial"/>
                <a:cs typeface="Arial"/>
              </a:rPr>
              <a:t>More MA districts impacted: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>
                <a:latin typeface="Arial"/>
                <a:cs typeface="Arial"/>
              </a:rPr>
              <a:t>March 2024: 338 districts and 1486 schools (10%+)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>
                <a:latin typeface="Arial"/>
                <a:cs typeface="Arial"/>
              </a:rPr>
              <a:t>2018-19: 198 districts and 913 schools (10%+)</a:t>
            </a:r>
          </a:p>
          <a:p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7667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AB9F1B7-F62A-4AC9-9EB6-15D14715D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Correlation with MCAS Scores &amp; Grad Rates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FC6AEA-A5F8-478D-85D0-19F35796859A}"/>
              </a:ext>
            </a:extLst>
          </p:cNvPr>
          <p:cNvSpPr txBox="1"/>
          <p:nvPr/>
        </p:nvSpPr>
        <p:spPr>
          <a:xfrm>
            <a:off x="339848" y="1736704"/>
            <a:ext cx="6342089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>
                <a:solidFill>
                  <a:srgbClr val="1082AB"/>
                </a:solidFill>
                <a:latin typeface="Arial"/>
                <a:cs typeface="Arial"/>
              </a:rPr>
              <a:t>MCAS success rates nearly cut in half</a:t>
            </a:r>
          </a:p>
        </p:txBody>
      </p:sp>
      <p:pic>
        <p:nvPicPr>
          <p:cNvPr id="4" name="Picture 3" descr="Chronically absent students show lower MCAS success rates">
            <a:extLst>
              <a:ext uri="{FF2B5EF4-FFF2-40B4-BE49-F238E27FC236}">
                <a16:creationId xmlns:a16="http://schemas.microsoft.com/office/drawing/2014/main" id="{9B1CCDB2-D475-4A1E-A586-193FBCCA54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584" y="2198370"/>
            <a:ext cx="5998297" cy="37677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486A270-3B1D-4731-8EEA-DD497C584367}"/>
              </a:ext>
            </a:extLst>
          </p:cNvPr>
          <p:cNvSpPr txBox="1"/>
          <p:nvPr/>
        </p:nvSpPr>
        <p:spPr>
          <a:xfrm>
            <a:off x="6681937" y="1736704"/>
            <a:ext cx="5342743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>
                <a:solidFill>
                  <a:srgbClr val="1082AB"/>
                </a:solidFill>
                <a:latin typeface="Arial"/>
                <a:cs typeface="Arial"/>
              </a:rPr>
              <a:t>Significantly lower graduation rate </a:t>
            </a:r>
          </a:p>
        </p:txBody>
      </p:sp>
      <p:sp>
        <p:nvSpPr>
          <p:cNvPr id="16" name="Rectangle 15" descr="Those who are chronically absent have a significantly lower graduation rate">
            <a:extLst>
              <a:ext uri="{FF2B5EF4-FFF2-40B4-BE49-F238E27FC236}">
                <a16:creationId xmlns:a16="http://schemas.microsoft.com/office/drawing/2014/main" id="{A605C47E-D73E-4202-B9BA-65BB2C2222EE}"/>
              </a:ext>
            </a:extLst>
          </p:cNvPr>
          <p:cNvSpPr/>
          <p:nvPr/>
        </p:nvSpPr>
        <p:spPr>
          <a:xfrm>
            <a:off x="6595673" y="2228349"/>
            <a:ext cx="5342743" cy="3583417"/>
          </a:xfrm>
          <a:prstGeom prst="rect">
            <a:avLst/>
          </a:prstGeom>
          <a:solidFill>
            <a:srgbClr val="CDD9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5F014E-9B60-48E5-8016-C342F58BB708}"/>
              </a:ext>
            </a:extLst>
          </p:cNvPr>
          <p:cNvSpPr txBox="1"/>
          <p:nvPr/>
        </p:nvSpPr>
        <p:spPr>
          <a:xfrm>
            <a:off x="7275680" y="2341040"/>
            <a:ext cx="3987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4-Year Graduation Rate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2E105A-36A6-434F-89F6-B468B4802A14}"/>
              </a:ext>
            </a:extLst>
          </p:cNvPr>
          <p:cNvSpPr txBox="1"/>
          <p:nvPr/>
        </p:nvSpPr>
        <p:spPr>
          <a:xfrm>
            <a:off x="7578687" y="4446037"/>
            <a:ext cx="13641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1082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05F54-9974-459D-9C0E-102D17A543D2}"/>
              </a:ext>
            </a:extLst>
          </p:cNvPr>
          <p:cNvSpPr txBox="1"/>
          <p:nvPr/>
        </p:nvSpPr>
        <p:spPr>
          <a:xfrm>
            <a:off x="9708423" y="4446037"/>
            <a:ext cx="13641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93%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44CE49-F86F-4D82-BBE0-1D0661204D9C}"/>
              </a:ext>
            </a:extLst>
          </p:cNvPr>
          <p:cNvSpPr txBox="1"/>
          <p:nvPr/>
        </p:nvSpPr>
        <p:spPr>
          <a:xfrm>
            <a:off x="7252107" y="5160731"/>
            <a:ext cx="20172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Chronically absent in Grade 10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9D44EC-7752-40C1-BF2D-275E13BC3D49}"/>
              </a:ext>
            </a:extLst>
          </p:cNvPr>
          <p:cNvSpPr txBox="1"/>
          <p:nvPr/>
        </p:nvSpPr>
        <p:spPr>
          <a:xfrm>
            <a:off x="9381843" y="5160731"/>
            <a:ext cx="20172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chronically absent in Grade 10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046FBFA-EDFB-4DA4-B2EC-684C248877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37239" y="2805703"/>
            <a:ext cx="1647001" cy="1647001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F0A16F1C-72EC-4E51-A61D-BECDB6E73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66975" y="2805703"/>
            <a:ext cx="1647001" cy="164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9229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D7F5456-409F-4BFF-8CC3-5F61D2AAC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Factors Underlying Chronic Absenteeism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E3A49E-2B35-4AB8-AEE5-14A061B393D2}"/>
              </a:ext>
            </a:extLst>
          </p:cNvPr>
          <p:cNvSpPr txBox="1"/>
          <p:nvPr/>
        </p:nvSpPr>
        <p:spPr>
          <a:xfrm>
            <a:off x="838200" y="1721500"/>
            <a:ext cx="9184106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>
                <a:solidFill>
                  <a:srgbClr val="1082AB"/>
                </a:solidFill>
                <a:latin typeface="Arial"/>
                <a:cs typeface="Arial"/>
              </a:rPr>
              <a:t>National research cites familiar root causes and risk factors, along with new or intensified post-pandemic variables</a:t>
            </a:r>
          </a:p>
        </p:txBody>
      </p:sp>
      <p:pic>
        <p:nvPicPr>
          <p:cNvPr id="82" name="Graphic 81">
            <a:extLst>
              <a:ext uri="{FF2B5EF4-FFF2-40B4-BE49-F238E27FC236}">
                <a16:creationId xmlns:a16="http://schemas.microsoft.com/office/drawing/2014/main" id="{DE2B3E43-2FCC-47B4-9078-B98C6C827E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202164" y="3326577"/>
            <a:ext cx="3545779" cy="3545779"/>
          </a:xfrm>
          <a:prstGeom prst="rect">
            <a:avLst/>
          </a:prstGeom>
        </p:spPr>
      </p:pic>
      <p:grpSp>
        <p:nvGrpSpPr>
          <p:cNvPr id="97" name="Group 96">
            <a:extLst>
              <a:ext uri="{FF2B5EF4-FFF2-40B4-BE49-F238E27FC236}">
                <a16:creationId xmlns:a16="http://schemas.microsoft.com/office/drawing/2014/main" id="{B982406B-6560-4532-BEF9-77269C4B85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470480" y="2706065"/>
            <a:ext cx="1342014" cy="1824132"/>
            <a:chOff x="3140415" y="2469247"/>
            <a:chExt cx="1519298" cy="2065106"/>
          </a:xfrm>
        </p:grpSpPr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5305768B-6A27-4654-9E1E-6CE4F04CA47D}"/>
                </a:ext>
              </a:extLst>
            </p:cNvPr>
            <p:cNvGrpSpPr/>
            <p:nvPr/>
          </p:nvGrpSpPr>
          <p:grpSpPr>
            <a:xfrm>
              <a:off x="3140415" y="3015055"/>
              <a:ext cx="1519298" cy="1519298"/>
              <a:chOff x="2227971" y="4587663"/>
              <a:chExt cx="1519298" cy="1519298"/>
            </a:xfrm>
          </p:grpSpPr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DDCFE3CF-B078-403D-9FA7-C15863E4BFE8}"/>
                  </a:ext>
                </a:extLst>
              </p:cNvPr>
              <p:cNvSpPr/>
              <p:nvPr/>
            </p:nvSpPr>
            <p:spPr>
              <a:xfrm>
                <a:off x="2227971" y="4587663"/>
                <a:ext cx="1519298" cy="1519298"/>
              </a:xfrm>
              <a:prstGeom prst="ellipse">
                <a:avLst/>
              </a:prstGeom>
              <a:solidFill>
                <a:srgbClr val="BCC6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2" name="Graphic 11">
                <a:extLst>
                  <a:ext uri="{FF2B5EF4-FFF2-40B4-BE49-F238E27FC236}">
                    <a16:creationId xmlns:a16="http://schemas.microsoft.com/office/drawing/2014/main" id="{0FF8DB84-3D02-419D-B929-A3CA015B80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2469819" y="4829511"/>
                <a:ext cx="1035603" cy="1035603"/>
              </a:xfrm>
              <a:prstGeom prst="rect">
                <a:avLst/>
              </a:prstGeom>
            </p:spPr>
          </p:pic>
        </p:grp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64EE9766-D982-42F3-AFDC-B8C9D41BFD57}"/>
                </a:ext>
              </a:extLst>
            </p:cNvPr>
            <p:cNvSpPr txBox="1"/>
            <p:nvPr/>
          </p:nvSpPr>
          <p:spPr>
            <a:xfrm>
              <a:off x="3307594" y="2469247"/>
              <a:ext cx="11849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>
                  <a:solidFill>
                    <a:srgbClr val="292A5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Health and </a:t>
              </a:r>
              <a:br>
                <a:rPr lang="en-US" sz="1200" b="1">
                  <a:solidFill>
                    <a:srgbClr val="292A5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200" b="1">
                  <a:solidFill>
                    <a:srgbClr val="292A5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Mental Health</a:t>
              </a: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FE2562D7-B28B-4677-8DD5-902166DE96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521100" y="2705536"/>
            <a:ext cx="1342017" cy="1824661"/>
            <a:chOff x="5064801" y="2553561"/>
            <a:chExt cx="1519298" cy="2065705"/>
          </a:xfrm>
        </p:grpSpPr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F708C15F-A76D-43BA-A0C9-6CEC956384DF}"/>
                </a:ext>
              </a:extLst>
            </p:cNvPr>
            <p:cNvGrpSpPr/>
            <p:nvPr/>
          </p:nvGrpSpPr>
          <p:grpSpPr>
            <a:xfrm>
              <a:off x="5064801" y="3099968"/>
              <a:ext cx="1519298" cy="1519298"/>
              <a:chOff x="3908010" y="2669351"/>
              <a:chExt cx="1519298" cy="1519298"/>
            </a:xfrm>
          </p:grpSpPr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0B0833DF-CE05-47B3-9144-A62829E87723}"/>
                  </a:ext>
                </a:extLst>
              </p:cNvPr>
              <p:cNvSpPr/>
              <p:nvPr/>
            </p:nvSpPr>
            <p:spPr>
              <a:xfrm>
                <a:off x="3908010" y="2669351"/>
                <a:ext cx="1519298" cy="1519298"/>
              </a:xfrm>
              <a:prstGeom prst="ellipse">
                <a:avLst/>
              </a:prstGeom>
              <a:solidFill>
                <a:srgbClr val="BCC6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0" name="Graphic 89">
                <a:extLst>
                  <a:ext uri="{FF2B5EF4-FFF2-40B4-BE49-F238E27FC236}">
                    <a16:creationId xmlns:a16="http://schemas.microsoft.com/office/drawing/2014/main" id="{171D7A3D-7CCE-412C-866F-42DE88E765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4225314" y="2986655"/>
                <a:ext cx="884691" cy="884691"/>
              </a:xfrm>
              <a:prstGeom prst="rect">
                <a:avLst/>
              </a:prstGeom>
            </p:spPr>
          </p:pic>
        </p:grp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94D64D1D-414A-4477-8D98-2579D85F2BA5}"/>
                </a:ext>
              </a:extLst>
            </p:cNvPr>
            <p:cNvSpPr txBox="1"/>
            <p:nvPr/>
          </p:nvSpPr>
          <p:spPr>
            <a:xfrm>
              <a:off x="5109505" y="2553561"/>
              <a:ext cx="1429886" cy="5226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>
                  <a:solidFill>
                    <a:srgbClr val="292A5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Transportation</a:t>
              </a:r>
              <a:br>
                <a:rPr lang="en-US" sz="1200" b="1">
                  <a:solidFill>
                    <a:srgbClr val="292A5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200" b="1">
                  <a:solidFill>
                    <a:srgbClr val="292A5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Challenges</a:t>
              </a: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5A2EFDA1-5E19-458C-B5EB-533CE7215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198770" y="4616472"/>
            <a:ext cx="1898276" cy="1808093"/>
            <a:chOff x="2891610" y="4671839"/>
            <a:chExt cx="2149043" cy="2046948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81476323-69FC-4316-9AA1-A065B056E4B3}"/>
                </a:ext>
              </a:extLst>
            </p:cNvPr>
            <p:cNvGrpSpPr/>
            <p:nvPr/>
          </p:nvGrpSpPr>
          <p:grpSpPr>
            <a:xfrm>
              <a:off x="3206473" y="5199489"/>
              <a:ext cx="1519298" cy="1519298"/>
              <a:chOff x="2081733" y="2669352"/>
              <a:chExt cx="1519298" cy="1519298"/>
            </a:xfrm>
          </p:grpSpPr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90D3270F-ABD0-4EFE-9E3A-BA0A01946EE4}"/>
                  </a:ext>
                </a:extLst>
              </p:cNvPr>
              <p:cNvSpPr/>
              <p:nvPr/>
            </p:nvSpPr>
            <p:spPr>
              <a:xfrm>
                <a:off x="2081733" y="2669352"/>
                <a:ext cx="1519298" cy="1519298"/>
              </a:xfrm>
              <a:prstGeom prst="ellipse">
                <a:avLst/>
              </a:prstGeom>
              <a:solidFill>
                <a:srgbClr val="BCC6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0" name="Graphic 69">
                <a:extLst>
                  <a:ext uri="{FF2B5EF4-FFF2-40B4-BE49-F238E27FC236}">
                    <a16:creationId xmlns:a16="http://schemas.microsoft.com/office/drawing/2014/main" id="{322B23A3-B0B9-4DA3-979E-9AA1B36F61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2336291" y="2923909"/>
                <a:ext cx="1010183" cy="1010183"/>
              </a:xfrm>
              <a:prstGeom prst="rect">
                <a:avLst/>
              </a:prstGeom>
            </p:spPr>
          </p:pic>
        </p:grp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26AE62FD-2BFB-4D41-99DE-22E5A83CBF97}"/>
                </a:ext>
              </a:extLst>
            </p:cNvPr>
            <p:cNvSpPr txBox="1"/>
            <p:nvPr/>
          </p:nvSpPr>
          <p:spPr>
            <a:xfrm>
              <a:off x="2891610" y="4671839"/>
              <a:ext cx="2149043" cy="5226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>
                  <a:solidFill>
                    <a:srgbClr val="292A5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Economic and Housing</a:t>
              </a:r>
            </a:p>
            <a:p>
              <a:pPr algn="ctr"/>
              <a:r>
                <a:rPr lang="en-US" sz="1200" b="1">
                  <a:solidFill>
                    <a:srgbClr val="292A5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Instability</a:t>
              </a: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A79BB4EC-D620-4093-A6E4-50B048AA0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388032" y="4614872"/>
            <a:ext cx="1620957" cy="1809693"/>
            <a:chOff x="5043399" y="4517654"/>
            <a:chExt cx="1835090" cy="2048760"/>
          </a:xfrm>
        </p:grpSpPr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96DDB30A-243E-4927-94CA-20DF68F1CEC1}"/>
                </a:ext>
              </a:extLst>
            </p:cNvPr>
            <p:cNvGrpSpPr/>
            <p:nvPr/>
          </p:nvGrpSpPr>
          <p:grpSpPr>
            <a:xfrm>
              <a:off x="5201295" y="5047116"/>
              <a:ext cx="1519298" cy="1519298"/>
              <a:chOff x="5336351" y="5019627"/>
              <a:chExt cx="1519298" cy="1519298"/>
            </a:xfrm>
          </p:grpSpPr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71E41751-1236-49FF-87E0-7FAA4F8FA81C}"/>
                  </a:ext>
                </a:extLst>
              </p:cNvPr>
              <p:cNvSpPr/>
              <p:nvPr/>
            </p:nvSpPr>
            <p:spPr>
              <a:xfrm>
                <a:off x="5336351" y="5019627"/>
                <a:ext cx="1519298" cy="1519298"/>
              </a:xfrm>
              <a:prstGeom prst="ellipse">
                <a:avLst/>
              </a:prstGeom>
              <a:solidFill>
                <a:srgbClr val="BCC6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1" name="Graphic 100">
                <a:extLst>
                  <a:ext uri="{FF2B5EF4-FFF2-40B4-BE49-F238E27FC236}">
                    <a16:creationId xmlns:a16="http://schemas.microsoft.com/office/drawing/2014/main" id="{EEEA179A-DA32-409C-9C3E-CBE7AFAAA9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5605972" y="5289247"/>
                <a:ext cx="980058" cy="980058"/>
              </a:xfrm>
              <a:prstGeom prst="rect">
                <a:avLst/>
              </a:prstGeom>
            </p:spPr>
          </p:pic>
        </p:grp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8AC88E73-1899-4210-A86A-55B08AACC297}"/>
                </a:ext>
              </a:extLst>
            </p:cNvPr>
            <p:cNvSpPr txBox="1"/>
            <p:nvPr/>
          </p:nvSpPr>
          <p:spPr>
            <a:xfrm>
              <a:off x="5043399" y="4517654"/>
              <a:ext cx="1835090" cy="5226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>
                  <a:solidFill>
                    <a:srgbClr val="292A5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School Aversion / </a:t>
              </a:r>
              <a:br>
                <a:rPr lang="en-US" sz="1200" b="1">
                  <a:solidFill>
                    <a:srgbClr val="292A5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200" b="1">
                  <a:solidFill>
                    <a:srgbClr val="292A5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Student Experience</a:t>
              </a:r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5B940A34-CA1E-4ED1-BD14-FA5470DCEC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025515" y="2697982"/>
            <a:ext cx="2016001" cy="1832215"/>
            <a:chOff x="6473905" y="2793068"/>
            <a:chExt cx="2016001" cy="1832215"/>
          </a:xfrm>
        </p:grpSpPr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75B96B29-13F6-4283-8B6B-41A058B98AD3}"/>
                </a:ext>
              </a:extLst>
            </p:cNvPr>
            <p:cNvSpPr/>
            <p:nvPr/>
          </p:nvSpPr>
          <p:spPr>
            <a:xfrm>
              <a:off x="6810892" y="3283270"/>
              <a:ext cx="1342017" cy="1342013"/>
            </a:xfrm>
            <a:prstGeom prst="ellipse">
              <a:avLst/>
            </a:prstGeom>
            <a:solidFill>
              <a:srgbClr val="BCC6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70B080D9-A7B6-4701-955F-30E2059A423B}"/>
                </a:ext>
              </a:extLst>
            </p:cNvPr>
            <p:cNvSpPr txBox="1"/>
            <p:nvPr/>
          </p:nvSpPr>
          <p:spPr>
            <a:xfrm>
              <a:off x="6473905" y="2793068"/>
              <a:ext cx="20160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>
                  <a:solidFill>
                    <a:srgbClr val="292A5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Absence and Attendance</a:t>
              </a:r>
            </a:p>
            <a:p>
              <a:pPr algn="ctr"/>
              <a:r>
                <a:rPr lang="en-US" sz="1200" b="1">
                  <a:solidFill>
                    <a:srgbClr val="292A5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Misconceptions</a:t>
              </a:r>
            </a:p>
          </p:txBody>
        </p:sp>
        <p:pic>
          <p:nvPicPr>
            <p:cNvPr id="129" name="Graphic 128">
              <a:extLst>
                <a:ext uri="{FF2B5EF4-FFF2-40B4-BE49-F238E27FC236}">
                  <a16:creationId xmlns:a16="http://schemas.microsoft.com/office/drawing/2014/main" id="{C6C290BE-608B-4863-BBBA-B092D7BE83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7033368" y="3505744"/>
              <a:ext cx="897064" cy="897064"/>
            </a:xfrm>
            <a:prstGeom prst="rect">
              <a:avLst/>
            </a:prstGeom>
          </p:spPr>
        </p:pic>
      </p:grpSp>
      <p:sp>
        <p:nvSpPr>
          <p:cNvPr id="136" name="TextBox 135">
            <a:extLst>
              <a:ext uri="{FF2B5EF4-FFF2-40B4-BE49-F238E27FC236}">
                <a16:creationId xmlns:a16="http://schemas.microsoft.com/office/drawing/2014/main" id="{0F10761A-7196-44FF-9424-AEB60FEDD717}"/>
              </a:ext>
            </a:extLst>
          </p:cNvPr>
          <p:cNvSpPr txBox="1"/>
          <p:nvPr/>
        </p:nvSpPr>
        <p:spPr>
          <a:xfrm>
            <a:off x="9570203" y="2410367"/>
            <a:ext cx="2621797" cy="4247317"/>
          </a:xfrm>
          <a:prstGeom prst="rect">
            <a:avLst/>
          </a:prstGeom>
          <a:solidFill>
            <a:srgbClr val="F0C566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>
                <a:solidFill>
                  <a:srgbClr val="2F5597"/>
                </a:solidFill>
                <a:latin typeface="Arial"/>
                <a:cs typeface="Arial"/>
              </a:rPr>
              <a:t>Post-Pandemic Variables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Arial"/>
                <a:cs typeface="Arial"/>
              </a:rPr>
              <a:t>More widespread demographically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Arial"/>
                <a:cs typeface="Arial"/>
              </a:rPr>
              <a:t>Rise in youth mental health challenges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Arial"/>
                <a:cs typeface="Arial"/>
              </a:rPr>
              <a:t>Shifting caregiver/parent and student attitudes (lower threshold for missing school, more protective,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Arial"/>
                <a:cs typeface="Arial"/>
              </a:rPr>
              <a:t>Economic stressors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Arial"/>
                <a:cs typeface="Arial"/>
              </a:rPr>
              <a:t>Others you're seeing?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4111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A3FBF37-8A4D-4BDC-A324-B72BCF58E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We Can Do</a:t>
            </a:r>
          </a:p>
        </p:txBody>
      </p:sp>
      <p:sp>
        <p:nvSpPr>
          <p:cNvPr id="3" name="Oval 2" descr="Data systems, practices and root cause analysis">
            <a:extLst>
              <a:ext uri="{FF2B5EF4-FFF2-40B4-BE49-F238E27FC236}">
                <a16:creationId xmlns:a16="http://schemas.microsoft.com/office/drawing/2014/main" id="{B7DB2CDB-9B49-4509-A8A3-5E4F3EF6B316}"/>
              </a:ext>
            </a:extLst>
          </p:cNvPr>
          <p:cNvSpPr/>
          <p:nvPr/>
        </p:nvSpPr>
        <p:spPr>
          <a:xfrm rot="1871249">
            <a:off x="-2484190" y="1340873"/>
            <a:ext cx="5562830" cy="5562830"/>
          </a:xfrm>
          <a:prstGeom prst="ellipse">
            <a:avLst/>
          </a:prstGeom>
          <a:solidFill>
            <a:srgbClr val="EFBD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7D29846B-5A4F-4DDD-AB6D-932F3C024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5135" y="1898833"/>
            <a:ext cx="1118578" cy="111857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26F3B76-DED0-4FC0-98C0-2AAD62E07928}"/>
              </a:ext>
            </a:extLst>
          </p:cNvPr>
          <p:cNvSpPr txBox="1"/>
          <p:nvPr/>
        </p:nvSpPr>
        <p:spPr>
          <a:xfrm>
            <a:off x="453957" y="3270814"/>
            <a:ext cx="2444819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>
                <a:solidFill>
                  <a:srgbClr val="354785"/>
                </a:solidFill>
                <a:latin typeface="Arial"/>
                <a:cs typeface="Arial"/>
              </a:rPr>
              <a:t>Data Systems, Practices, and</a:t>
            </a:r>
          </a:p>
          <a:p>
            <a:r>
              <a:rPr lang="en-US" b="1">
                <a:solidFill>
                  <a:srgbClr val="354785"/>
                </a:solidFill>
                <a:latin typeface="Arial"/>
                <a:cs typeface="Arial"/>
              </a:rPr>
              <a:t>Root Cause Analysis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A74DBEF-1C65-4A42-A5C3-6AF5D47AC270}"/>
              </a:ext>
            </a:extLst>
          </p:cNvPr>
          <p:cNvSpPr txBox="1"/>
          <p:nvPr/>
        </p:nvSpPr>
        <p:spPr>
          <a:xfrm>
            <a:off x="427872" y="4669733"/>
            <a:ext cx="1804965" cy="20313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>
                <a:solidFill>
                  <a:srgbClr val="354785"/>
                </a:solidFill>
                <a:latin typeface="Arial"/>
                <a:cs typeface="Arial"/>
              </a:rPr>
              <a:t>Clear ownership of attendance data analysis and learning, including specific student group trends and insights from families and students </a:t>
            </a:r>
          </a:p>
        </p:txBody>
      </p:sp>
      <p:grpSp>
        <p:nvGrpSpPr>
          <p:cNvPr id="50" name="Group 49" descr="Proactive family partnership and outreach">
            <a:extLst>
              <a:ext uri="{FF2B5EF4-FFF2-40B4-BE49-F238E27FC236}">
                <a16:creationId xmlns:a16="http://schemas.microsoft.com/office/drawing/2014/main" id="{AB706A4A-BEA3-4C8F-A58F-1DFA2F3EDCE0}"/>
              </a:ext>
            </a:extLst>
          </p:cNvPr>
          <p:cNvGrpSpPr/>
          <p:nvPr/>
        </p:nvGrpSpPr>
        <p:grpSpPr>
          <a:xfrm>
            <a:off x="4671538" y="1566590"/>
            <a:ext cx="5228381" cy="1253893"/>
            <a:chOff x="4671538" y="1599329"/>
            <a:chExt cx="5228381" cy="125389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40117FB-65A3-4293-98A9-8D7BF47D2EF5}"/>
                </a:ext>
              </a:extLst>
            </p:cNvPr>
            <p:cNvSpPr txBox="1"/>
            <p:nvPr/>
          </p:nvSpPr>
          <p:spPr>
            <a:xfrm>
              <a:off x="4671538" y="1599329"/>
              <a:ext cx="52283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365F8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Proactive Family Partnership and Outreach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72BC6F16-7AF3-48D9-8379-CC1E7024EDDF}"/>
                </a:ext>
              </a:extLst>
            </p:cNvPr>
            <p:cNvSpPr/>
            <p:nvPr/>
          </p:nvSpPr>
          <p:spPr>
            <a:xfrm>
              <a:off x="4671538" y="1899115"/>
              <a:ext cx="4387494" cy="954107"/>
            </a:xfrm>
            <a:prstGeom prst="rect">
              <a:avLst/>
            </a:prstGeom>
          </p:spPr>
          <p:txBody>
            <a:bodyPr wrap="square" lIns="91440" tIns="45720" rIns="91440" bIns="45720" anchor="t">
              <a:spAutoFit/>
            </a:bodyPr>
            <a:lstStyle/>
            <a:p>
              <a:r>
                <a:rPr lang="en-US" sz="1400">
                  <a:latin typeface="Arial"/>
                  <a:cs typeface="Arial"/>
                </a:rPr>
                <a:t>Early, positive, and supportive communication and collaboration with families and students (policy clarity, pre-compliance); reframing attendance in context of engagement.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2CE68967-C755-4C32-8BAA-0BF9F946B4FD}"/>
              </a:ext>
            </a:extLst>
          </p:cNvPr>
          <p:cNvSpPr txBox="1"/>
          <p:nvPr/>
        </p:nvSpPr>
        <p:spPr>
          <a:xfrm>
            <a:off x="4673608" y="2909448"/>
            <a:ext cx="4514837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>
                <a:solidFill>
                  <a:srgbClr val="365F82"/>
                </a:solidFill>
                <a:latin typeface="Arial"/>
                <a:cs typeface="Arial"/>
              </a:rPr>
              <a:t>Holistic Student Support System</a:t>
            </a:r>
          </a:p>
          <a:p>
            <a:r>
              <a:rPr lang="en-US" sz="1400">
                <a:latin typeface="Arial"/>
                <a:cs typeface="Arial"/>
              </a:rPr>
              <a:t>Assessing student’s holistic strengths and needs, deploying supports that include attendance barriers, actively tracking/adjusting interventions 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67CDE90-8710-480F-86A3-277A3D9B185E}"/>
              </a:ext>
            </a:extLst>
          </p:cNvPr>
          <p:cNvSpPr txBox="1"/>
          <p:nvPr/>
        </p:nvSpPr>
        <p:spPr>
          <a:xfrm>
            <a:off x="4634986" y="4071883"/>
            <a:ext cx="4261646" cy="123110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>
                <a:solidFill>
                  <a:srgbClr val="365F82"/>
                </a:solidFill>
                <a:latin typeface="Arial"/>
                <a:cs typeface="Arial"/>
              </a:rPr>
              <a:t>School Culture and Belonging</a:t>
            </a:r>
          </a:p>
          <a:p>
            <a:r>
              <a:rPr lang="en-US" sz="1400">
                <a:latin typeface="Arial"/>
                <a:cs typeface="Arial"/>
              </a:rPr>
              <a:t>Ensuring students feel safe and supported in school, and on the way to and from school. Connecting every student to supportive adults and activities during and after school.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71B0828-9F57-4590-A532-B94B6578C2C6}"/>
              </a:ext>
            </a:extLst>
          </p:cNvPr>
          <p:cNvSpPr txBox="1"/>
          <p:nvPr/>
        </p:nvSpPr>
        <p:spPr>
          <a:xfrm>
            <a:off x="4625396" y="5376119"/>
            <a:ext cx="4586761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>
                <a:solidFill>
                  <a:srgbClr val="365F82"/>
                </a:solidFill>
                <a:latin typeface="Arial"/>
                <a:cs typeface="Arial"/>
              </a:rPr>
              <a:t>Engaging Instruction</a:t>
            </a:r>
          </a:p>
          <a:p>
            <a:r>
              <a:rPr lang="en-US" sz="1400">
                <a:latin typeface="Arial"/>
                <a:cs typeface="Arial"/>
              </a:rPr>
              <a:t>Ensuring students are engaged in </a:t>
            </a:r>
            <a:r>
              <a:rPr lang="en-US" sz="1400">
                <a:latin typeface="Arial"/>
                <a:ea typeface="+mn-lt"/>
                <a:cs typeface="Arial"/>
              </a:rPr>
              <a:t>l</a:t>
            </a:r>
            <a:r>
              <a:rPr lang="en-US" sz="1400">
                <a:latin typeface="Arial"/>
                <a:ea typeface="+mn-lt"/>
                <a:cs typeface="+mn-lt"/>
              </a:rPr>
              <a:t>earning experiences that are real-world, relevant, and interactive, with individualized support to enable students to meet grade level standards and beyond.</a:t>
            </a:r>
          </a:p>
          <a:p>
            <a:endParaRPr lang="en-US" sz="1600" b="1">
              <a:solidFill>
                <a:srgbClr val="365F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A6526DD-8964-4211-9DED-DF508F3FA422}"/>
              </a:ext>
            </a:extLst>
          </p:cNvPr>
          <p:cNvSpPr txBox="1"/>
          <p:nvPr/>
        </p:nvSpPr>
        <p:spPr>
          <a:xfrm>
            <a:off x="9716306" y="1516618"/>
            <a:ext cx="2478024" cy="542917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lIns="128016" tIns="128016" rIns="128016" bIns="128016" rtlCol="0" anchor="t">
            <a:spAutoFit/>
          </a:bodyPr>
          <a:lstStyle/>
          <a:p>
            <a:r>
              <a:rPr lang="en-US" sz="1400" b="1">
                <a:solidFill>
                  <a:srgbClr val="2F5597"/>
                </a:solidFill>
                <a:latin typeface="Arial"/>
                <a:cs typeface="Arial"/>
              </a:rPr>
              <a:t>Additional Insights</a:t>
            </a:r>
            <a:endParaRPr lang="en-US" sz="1400" b="1">
              <a:solidFill>
                <a:srgbClr val="2F55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>
                <a:latin typeface="Arial"/>
                <a:cs typeface="Arial"/>
              </a:rPr>
              <a:t>The strength of a school’s family engagement is more predictive of chronic absenteeism than rates of poverty – in fact, twice as predictive post-pandemic.</a:t>
            </a:r>
          </a:p>
          <a:p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>
                <a:latin typeface="Arial"/>
                <a:cs typeface="Arial"/>
              </a:rPr>
              <a:t>Some approaches that may have worked before may not address newer / shifting post-pandemic reasons or the scale of the challenge.</a:t>
            </a:r>
          </a:p>
          <a:p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>
                <a:latin typeface="Arial"/>
                <a:cs typeface="Arial"/>
              </a:rPr>
              <a:t>Most common district strategies nationally: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latin typeface="Arial"/>
                <a:cs typeface="Arial"/>
              </a:rPr>
              <a:t>Positive / negative incentives (attendance recognition programs, detention/ suspension)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latin typeface="Arial"/>
                <a:cs typeface="Arial"/>
              </a:rPr>
              <a:t>Basic needs, (e.g., free breakfast, late bus pick up, etc.)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0835604-F9AB-4401-97F0-7211EDAA8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27872" y="4575420"/>
            <a:ext cx="1557837" cy="0"/>
          </a:xfrm>
          <a:prstGeom prst="line">
            <a:avLst/>
          </a:prstGeom>
          <a:ln w="38100">
            <a:solidFill>
              <a:srgbClr val="3547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F12EA55-A35E-49D7-9FA7-47F03FA976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913481" y="1683553"/>
            <a:ext cx="1508248" cy="883805"/>
            <a:chOff x="2913481" y="1599329"/>
            <a:chExt cx="1508248" cy="883805"/>
          </a:xfrm>
        </p:grpSpPr>
        <p:cxnSp>
          <p:nvCxnSpPr>
            <p:cNvPr id="21" name="Connector: Elbow 20">
              <a:extLst>
                <a:ext uri="{FF2B5EF4-FFF2-40B4-BE49-F238E27FC236}">
                  <a16:creationId xmlns:a16="http://schemas.microsoft.com/office/drawing/2014/main" id="{AC76B7C1-7F7D-484B-B42F-926175A148D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13481" y="1885395"/>
              <a:ext cx="1118578" cy="597739"/>
            </a:xfrm>
            <a:prstGeom prst="bentConnector3">
              <a:avLst/>
            </a:prstGeom>
            <a:ln w="38100">
              <a:solidFill>
                <a:srgbClr val="EFC057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502ADF03-C380-430A-B2E9-72543DBA3E10}"/>
                </a:ext>
              </a:extLst>
            </p:cNvPr>
            <p:cNvSpPr/>
            <p:nvPr/>
          </p:nvSpPr>
          <p:spPr>
            <a:xfrm>
              <a:off x="3735692" y="1599329"/>
              <a:ext cx="686037" cy="686037"/>
            </a:xfrm>
            <a:prstGeom prst="ellipse">
              <a:avLst/>
            </a:prstGeom>
            <a:solidFill>
              <a:srgbClr val="3547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3933FAB7-202D-43E9-A6BC-A2CE7BCC43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835327" y="1674900"/>
              <a:ext cx="486766" cy="486766"/>
            </a:xfrm>
            <a:prstGeom prst="rect">
              <a:avLst/>
            </a:prstGeom>
          </p:spPr>
        </p:pic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4D69D06-483D-4444-AC29-D7BD0ADAF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230399" y="3066356"/>
            <a:ext cx="1218216" cy="893474"/>
            <a:chOff x="3230399" y="2752095"/>
            <a:chExt cx="1218216" cy="893474"/>
          </a:xfrm>
        </p:grpSpPr>
        <p:cxnSp>
          <p:nvCxnSpPr>
            <p:cNvPr id="36" name="Connector: Elbow 35">
              <a:extLst>
                <a:ext uri="{FF2B5EF4-FFF2-40B4-BE49-F238E27FC236}">
                  <a16:creationId xmlns:a16="http://schemas.microsoft.com/office/drawing/2014/main" id="{85213DC1-0A31-4540-B328-29B417B9183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30399" y="3158355"/>
              <a:ext cx="801660" cy="487214"/>
            </a:xfrm>
            <a:prstGeom prst="bentConnector3">
              <a:avLst/>
            </a:prstGeom>
            <a:ln w="38100">
              <a:solidFill>
                <a:srgbClr val="EFC057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524EB4C7-6256-49CB-BC87-E43A2F83CA6B}"/>
                </a:ext>
              </a:extLst>
            </p:cNvPr>
            <p:cNvSpPr/>
            <p:nvPr/>
          </p:nvSpPr>
          <p:spPr>
            <a:xfrm>
              <a:off x="3762578" y="2752095"/>
              <a:ext cx="686037" cy="686037"/>
            </a:xfrm>
            <a:prstGeom prst="ellipse">
              <a:avLst/>
            </a:prstGeom>
            <a:solidFill>
              <a:srgbClr val="3547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C4EDDF32-1BC1-4114-B0CD-95A92AA58A7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861989" y="2863538"/>
              <a:ext cx="487214" cy="487214"/>
            </a:xfrm>
            <a:prstGeom prst="rect">
              <a:avLst/>
            </a:prstGeom>
          </p:spPr>
        </p:pic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F468AC3C-1C80-424F-B43A-05FFA0DC8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940066" y="5546168"/>
            <a:ext cx="1518502" cy="893628"/>
            <a:chOff x="2940066" y="5461944"/>
            <a:chExt cx="1518502" cy="893628"/>
          </a:xfrm>
        </p:grpSpPr>
        <p:cxnSp>
          <p:nvCxnSpPr>
            <p:cNvPr id="44" name="Connector: Elbow 43">
              <a:extLst>
                <a:ext uri="{FF2B5EF4-FFF2-40B4-BE49-F238E27FC236}">
                  <a16:creationId xmlns:a16="http://schemas.microsoft.com/office/drawing/2014/main" id="{3E0114DC-2B44-4837-BC64-846F74F5D97A}"/>
                </a:ext>
              </a:extLst>
            </p:cNvPr>
            <p:cNvCxnSpPr>
              <a:cxnSpLocks/>
            </p:cNvCxnSpPr>
            <p:nvPr/>
          </p:nvCxnSpPr>
          <p:spPr>
            <a:xfrm>
              <a:off x="2940066" y="5461944"/>
              <a:ext cx="1091993" cy="557929"/>
            </a:xfrm>
            <a:prstGeom prst="bentConnector3">
              <a:avLst/>
            </a:prstGeom>
            <a:ln w="38100">
              <a:solidFill>
                <a:srgbClr val="EFC057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585FF41D-14AF-4067-9498-E5B632460500}"/>
                </a:ext>
              </a:extLst>
            </p:cNvPr>
            <p:cNvSpPr/>
            <p:nvPr/>
          </p:nvSpPr>
          <p:spPr>
            <a:xfrm>
              <a:off x="3772531" y="5669535"/>
              <a:ext cx="686037" cy="686037"/>
            </a:xfrm>
            <a:prstGeom prst="ellipse">
              <a:avLst/>
            </a:prstGeom>
            <a:solidFill>
              <a:srgbClr val="3547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" name="Graphic 39">
              <a:extLst>
                <a:ext uri="{FF2B5EF4-FFF2-40B4-BE49-F238E27FC236}">
                  <a16:creationId xmlns:a16="http://schemas.microsoft.com/office/drawing/2014/main" id="{A9AB2CC0-9FB7-4E72-BFBE-4213C217AD3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901328" y="5798332"/>
              <a:ext cx="428442" cy="428442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ECA26D75-2E96-404F-BF0C-DADACA642E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236298" y="4405014"/>
            <a:ext cx="1238402" cy="725983"/>
            <a:chOff x="3236298" y="4320790"/>
            <a:chExt cx="1238402" cy="725983"/>
          </a:xfrm>
        </p:grpSpPr>
        <p:cxnSp>
          <p:nvCxnSpPr>
            <p:cNvPr id="42" name="Connector: Elbow 41">
              <a:extLst>
                <a:ext uri="{FF2B5EF4-FFF2-40B4-BE49-F238E27FC236}">
                  <a16:creationId xmlns:a16="http://schemas.microsoft.com/office/drawing/2014/main" id="{9DE0C376-39ED-4F60-99A9-3A9B31E11335}"/>
                </a:ext>
              </a:extLst>
            </p:cNvPr>
            <p:cNvCxnSpPr>
              <a:cxnSpLocks/>
            </p:cNvCxnSpPr>
            <p:nvPr/>
          </p:nvCxnSpPr>
          <p:spPr>
            <a:xfrm>
              <a:off x="3236298" y="4320790"/>
              <a:ext cx="795761" cy="465932"/>
            </a:xfrm>
            <a:prstGeom prst="bentConnector3">
              <a:avLst/>
            </a:prstGeom>
            <a:ln w="38100">
              <a:solidFill>
                <a:srgbClr val="EFC057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9C5CAD87-1352-42FE-89CA-FA4CD63F994E}"/>
                </a:ext>
              </a:extLst>
            </p:cNvPr>
            <p:cNvSpPr/>
            <p:nvPr/>
          </p:nvSpPr>
          <p:spPr>
            <a:xfrm>
              <a:off x="3788663" y="4360736"/>
              <a:ext cx="686037" cy="686037"/>
            </a:xfrm>
            <a:prstGeom prst="ellipse">
              <a:avLst/>
            </a:prstGeom>
            <a:solidFill>
              <a:srgbClr val="3547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Graphic 34">
              <a:extLst>
                <a:ext uri="{FF2B5EF4-FFF2-40B4-BE49-F238E27FC236}">
                  <a16:creationId xmlns:a16="http://schemas.microsoft.com/office/drawing/2014/main" id="{446CFE74-B4F6-425F-BC76-EF856695E7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3919768" y="4491841"/>
              <a:ext cx="423827" cy="423826"/>
            </a:xfrm>
            <a:prstGeom prst="rect">
              <a:avLst/>
            </a:prstGeom>
          </p:spPr>
        </p:pic>
      </p:grp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DC6B6D6D-61D0-44C4-A71F-1538E21B1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53957" y="3180644"/>
            <a:ext cx="1557837" cy="0"/>
          </a:xfrm>
          <a:prstGeom prst="line">
            <a:avLst/>
          </a:prstGeom>
          <a:ln w="38100">
            <a:solidFill>
              <a:srgbClr val="3547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6333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B4766-0EE3-8028-2E23-5FACFF0960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965" y="1302097"/>
            <a:ext cx="11016288" cy="2118805"/>
          </a:xfrm>
        </p:spPr>
        <p:txBody>
          <a:bodyPr>
            <a:noAutofit/>
          </a:bodyPr>
          <a:lstStyle/>
          <a:p>
            <a:br>
              <a:rPr lang="en-US" sz="5400" dirty="0">
                <a:latin typeface="Arial"/>
                <a:cs typeface="Arial"/>
              </a:rPr>
            </a:br>
            <a:br>
              <a:rPr lang="en-US" sz="5400" dirty="0">
                <a:latin typeface="Arial"/>
                <a:cs typeface="Arial"/>
              </a:rPr>
            </a:br>
            <a:r>
              <a:rPr lang="en-US" sz="5400" dirty="0">
                <a:latin typeface="Arial"/>
                <a:cs typeface="Arial"/>
              </a:rPr>
              <a:t>Superintendent, Charter Leaders, and Collaborative Leaders </a:t>
            </a:r>
            <a:br>
              <a:rPr lang="en-US" sz="5400" dirty="0">
                <a:latin typeface="Arial"/>
                <a:cs typeface="Arial"/>
              </a:rPr>
            </a:br>
            <a:r>
              <a:rPr lang="en-US" sz="5400" dirty="0">
                <a:latin typeface="Arial"/>
                <a:cs typeface="Arial"/>
              </a:rPr>
              <a:t>Summer Webinar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1FB839-A537-685A-EE8C-AF8C11F1A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838" y="4853758"/>
            <a:ext cx="11020735" cy="1183626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/>
          </a:p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960D0C-2D7A-EC3D-7915-70523475690D}"/>
              </a:ext>
            </a:extLst>
          </p:cNvPr>
          <p:cNvSpPr txBox="1"/>
          <p:nvPr/>
        </p:nvSpPr>
        <p:spPr>
          <a:xfrm>
            <a:off x="659220" y="3651038"/>
            <a:ext cx="877186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latin typeface="Arial"/>
                <a:cs typeface="Arial"/>
              </a:rPr>
              <a:t>Acting Commissioner Russell D. Johnston</a:t>
            </a:r>
          </a:p>
          <a:p>
            <a:r>
              <a:rPr lang="en-US" sz="2400" b="1">
                <a:latin typeface="Arial"/>
                <a:cs typeface="Arial"/>
              </a:rPr>
              <a:t>Thursday, August 1, 2024</a:t>
            </a:r>
          </a:p>
          <a:p>
            <a:endParaRPr lang="en-US" sz="2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20570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6A90031-303D-488E-A437-9B7B3E812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We Can Do: Examples from Districts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60942F9-9FBF-4696-A87D-F6EA0BEE01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9375293"/>
              </p:ext>
            </p:extLst>
          </p:nvPr>
        </p:nvGraphicFramePr>
        <p:xfrm>
          <a:off x="393940" y="1356039"/>
          <a:ext cx="11404120" cy="521561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80824">
                  <a:extLst>
                    <a:ext uri="{9D8B030D-6E8A-4147-A177-3AD203B41FA5}">
                      <a16:colId xmlns:a16="http://schemas.microsoft.com/office/drawing/2014/main" val="1371260168"/>
                    </a:ext>
                  </a:extLst>
                </a:gridCol>
                <a:gridCol w="2280824">
                  <a:extLst>
                    <a:ext uri="{9D8B030D-6E8A-4147-A177-3AD203B41FA5}">
                      <a16:colId xmlns:a16="http://schemas.microsoft.com/office/drawing/2014/main" val="239917019"/>
                    </a:ext>
                  </a:extLst>
                </a:gridCol>
                <a:gridCol w="2280824">
                  <a:extLst>
                    <a:ext uri="{9D8B030D-6E8A-4147-A177-3AD203B41FA5}">
                      <a16:colId xmlns:a16="http://schemas.microsoft.com/office/drawing/2014/main" val="339728638"/>
                    </a:ext>
                  </a:extLst>
                </a:gridCol>
                <a:gridCol w="2280824">
                  <a:extLst>
                    <a:ext uri="{9D8B030D-6E8A-4147-A177-3AD203B41FA5}">
                      <a16:colId xmlns:a16="http://schemas.microsoft.com/office/drawing/2014/main" val="3802458853"/>
                    </a:ext>
                  </a:extLst>
                </a:gridCol>
                <a:gridCol w="2280824">
                  <a:extLst>
                    <a:ext uri="{9D8B030D-6E8A-4147-A177-3AD203B41FA5}">
                      <a16:colId xmlns:a16="http://schemas.microsoft.com/office/drawing/2014/main" val="207598480"/>
                    </a:ext>
                  </a:extLst>
                </a:gridCol>
              </a:tblGrid>
              <a:tr h="933174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354785"/>
                          </a:solidFill>
                          <a:latin typeface="Arial"/>
                          <a:cs typeface="Arial"/>
                        </a:rPr>
                        <a:t>Data Systems &amp; Root Cause Analysis</a:t>
                      </a:r>
                    </a:p>
                  </a:txBody>
                  <a:tcPr anchor="ctr">
                    <a:solidFill>
                      <a:srgbClr val="EFBD4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Arial"/>
                          <a:cs typeface="Arial"/>
                        </a:rPr>
                        <a:t>Proactive Family Partnership</a:t>
                      </a:r>
                    </a:p>
                  </a:txBody>
                  <a:tcPr anchor="ctr">
                    <a:solidFill>
                      <a:srgbClr val="6C80B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Arial"/>
                          <a:cs typeface="Arial"/>
                        </a:rPr>
                        <a:t>Holistic Support</a:t>
                      </a:r>
                    </a:p>
                  </a:txBody>
                  <a:tcPr anchor="ctr">
                    <a:solidFill>
                      <a:srgbClr val="6C80B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Arial"/>
                          <a:cs typeface="Arial"/>
                        </a:rPr>
                        <a:t>School Culture &amp; Belonging</a:t>
                      </a:r>
                    </a:p>
                  </a:txBody>
                  <a:tcPr anchor="ctr">
                    <a:solidFill>
                      <a:srgbClr val="6C80B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Arial"/>
                          <a:cs typeface="Arial"/>
                        </a:rPr>
                        <a:t>Engaging</a:t>
                      </a:r>
                      <a:br>
                        <a:rPr lang="en-US">
                          <a:latin typeface="Arial"/>
                          <a:cs typeface="Arial"/>
                        </a:rPr>
                      </a:br>
                      <a:r>
                        <a:rPr lang="en-US">
                          <a:latin typeface="Arial"/>
                          <a:cs typeface="Arial"/>
                        </a:rPr>
                        <a:t>Instruction</a:t>
                      </a:r>
                    </a:p>
                  </a:txBody>
                  <a:tcPr anchor="ctr">
                    <a:solidFill>
                      <a:srgbClr val="6C80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6238490"/>
                  </a:ext>
                </a:extLst>
              </a:tr>
              <a:tr h="3942315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>
                          <a:latin typeface="Arial"/>
                          <a:cs typeface="Arial"/>
                        </a:rPr>
                        <a:t>Disaggregated data dives by student group, grade level, week / weekday, reason for absence, number absences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>
                          <a:latin typeface="Arial"/>
                          <a:cs typeface="Arial"/>
                        </a:rPr>
                        <a:t>Reviewing year-end data to plan new school strategies – early intervention and support</a:t>
                      </a:r>
                    </a:p>
                    <a:p>
                      <a:pPr marL="285750" marR="0" lvl="0" indent="-2857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US" sz="1100">
                          <a:latin typeface="Arial"/>
                          <a:cs typeface="Arial"/>
                        </a:rPr>
                        <a:t>Active use of early warning systems (e.g., EWIS)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>
                          <a:latin typeface="Arial"/>
                          <a:cs typeface="Arial"/>
                        </a:rPr>
                        <a:t>School-based attendance teams and district attendance lead or specialist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>
                          <a:latin typeface="Arial"/>
                          <a:cs typeface="Arial"/>
                        </a:rPr>
                        <a:t>Conversations and focus groups with students and families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100">
                        <a:latin typeface="Arial"/>
                        <a:cs typeface="Arial"/>
                      </a:endParaRPr>
                    </a:p>
                    <a:p>
                      <a:endParaRPr lang="en-US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FD592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>
                          <a:latin typeface="Arial"/>
                          <a:cs typeface="Arial"/>
                        </a:rPr>
                        <a:t>Early and improved communication with parents/caregivers (getting ahead of compliance communications), e.g., texting to check in after 5 days, quarterly attendance update letter, attendance phone banking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>
                          <a:latin typeface="Arial"/>
                          <a:cs typeface="Arial"/>
                        </a:rPr>
                        <a:t>Equipping teachers with simple check-in scripts (“how are things going?”)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>
                          <a:latin typeface="Arial"/>
                          <a:cs typeface="Arial"/>
                        </a:rPr>
                        <a:t>Home visiting programs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>
                          <a:latin typeface="Arial"/>
                          <a:cs typeface="Arial"/>
                        </a:rPr>
                        <a:t>Family relationship building and more frequent check-ins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>
                          <a:latin typeface="Arial"/>
                          <a:cs typeface="Arial"/>
                        </a:rPr>
                        <a:t>Shifting focus of family-teacher conferences to hopes and dreams, student support, and listening to families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>
                          <a:latin typeface="Arial"/>
                          <a:cs typeface="Arial"/>
                        </a:rPr>
                        <a:t>Praise messages and calls to families as attendance improves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Parent breakfasts and cafes to discuss barriers and supports</a:t>
                      </a:r>
                      <a:endParaRPr lang="en-US" sz="110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D0D5E9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>
                          <a:latin typeface="Arial"/>
                          <a:cs typeface="Arial"/>
                        </a:rPr>
                        <a:t>Helping families coordinate transportation and child care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>
                          <a:latin typeface="Arial"/>
                          <a:cs typeface="Arial"/>
                        </a:rPr>
                        <a:t>Working with community partners to remove barriers (rides, wake up calls or alarm clocks, medical care, food, laundry money, housing assistance, mental health services)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>
                          <a:latin typeface="Arial"/>
                          <a:cs typeface="Arial"/>
                        </a:rPr>
                        <a:t>Referring students with frequent absences to student support / school counselor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>
                          <a:latin typeface="Arial"/>
                          <a:cs typeface="Arial"/>
                        </a:rPr>
                        <a:t>Attendance recovery during school vacation weeks, Saturdays, or evenings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>
                          <a:latin typeface="Arial"/>
                          <a:cs typeface="Arial"/>
                        </a:rPr>
                        <a:t>Flexible scheduling / pathways, e.g., to support students with jobs, family member care responsibilities, parenting youth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>
                          <a:latin typeface="Arial"/>
                          <a:cs typeface="Arial"/>
                        </a:rPr>
                        <a:t>Leveraging telehealth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>
                          <a:latin typeface="Arial"/>
                          <a:cs typeface="Arial"/>
                        </a:rPr>
                        <a:t>Citywide attendance coalition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>
                          <a:latin typeface="Arial"/>
                          <a:cs typeface="Arial"/>
                        </a:rPr>
                        <a:t>School-based health clinics 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>
                          <a:latin typeface="Arial"/>
                          <a:cs typeface="Arial"/>
                        </a:rPr>
                        <a:t>Mental health partnerships</a:t>
                      </a:r>
                    </a:p>
                  </a:txBody>
                  <a:tcPr>
                    <a:solidFill>
                      <a:srgbClr val="D0D5E9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>
                          <a:latin typeface="Arial"/>
                          <a:cs typeface="Arial"/>
                        </a:rPr>
                        <a:t>In-school coach/mentor, teacher or adult supporter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>
                          <a:latin typeface="Arial"/>
                          <a:cs typeface="Arial"/>
                        </a:rPr>
                        <a:t>Purposeful relationship-building strategies, e.g., Check In/ Check Out, 2 x 10 (talk with a student 2 minutes per day for 10 days)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>
                          <a:latin typeface="Arial"/>
                          <a:cs typeface="Arial"/>
                        </a:rPr>
                        <a:t>High school Transition Team that works with Grade 8 and 9 students (welcome/ onboarding, early connections, regular feedback from students)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>
                          <a:latin typeface="Arial"/>
                          <a:cs typeface="Arial"/>
                        </a:rPr>
                        <a:t>“Near to peer” mentoring from older students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>
                          <a:latin typeface="Arial"/>
                          <a:cs typeface="Arial"/>
                        </a:rPr>
                        <a:t>Lunch group with trusted adult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>
                          <a:latin typeface="Arial"/>
                          <a:cs typeface="Arial"/>
                        </a:rPr>
                        <a:t>Strategy of engaging each 9</a:t>
                      </a:r>
                      <a:r>
                        <a:rPr lang="en-US" sz="1100" baseline="30000">
                          <a:latin typeface="Arial"/>
                          <a:cs typeface="Arial"/>
                        </a:rPr>
                        <a:t>th</a:t>
                      </a:r>
                      <a:r>
                        <a:rPr lang="en-US" sz="1100">
                          <a:latin typeface="Arial"/>
                          <a:cs typeface="Arial"/>
                        </a:rPr>
                        <a:t> grader in at least two extracurricular activities (and generally developing robust portfolio of extracurricular and positive youth development activities)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>
                          <a:latin typeface="Arial"/>
                          <a:cs typeface="Arial"/>
                        </a:rPr>
                        <a:t>Positive/restorative behavior and discipline systems</a:t>
                      </a:r>
                    </a:p>
                  </a:txBody>
                  <a:tcPr>
                    <a:solidFill>
                      <a:srgbClr val="D0D5E9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Ensuring all students have access to grade level content </a:t>
                      </a:r>
                    </a:p>
                    <a:p>
                      <a:pPr marL="628650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latin typeface="Arial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CURATE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latin typeface="Arial"/>
                        </a:rPr>
                        <a:t>Supporting educators to have the mindset, knowledge, and capacity to serve all students well, particularly students from historically underserved groups and communities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marL="628650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latin typeface="Arial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DESE's resources on Culturally and Linguistically Sustaining Practices</a:t>
                      </a:r>
                      <a:endParaRPr lang="en-US" sz="1100" b="0" i="0" u="none" strike="noStrike" noProof="0" dirty="0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latin typeface="Arial"/>
                        </a:rPr>
                        <a:t>Make use of routines, protocols, and observation tools during professional development and common planning time to better leverage student identities and plan for engagement and inclusion </a:t>
                      </a:r>
                    </a:p>
                    <a:p>
                      <a:pPr marL="628650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latin typeface="Arial"/>
                        </a:rPr>
                        <a:t>Additional DESE resources to be posted soon!</a:t>
                      </a:r>
                    </a:p>
                  </a:txBody>
                  <a:tcPr>
                    <a:solidFill>
                      <a:srgbClr val="D0D5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49409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87499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B235231-C741-4665-AC07-F76389F8C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</p:spPr>
        <p:txBody>
          <a:bodyPr>
            <a:normAutofit/>
          </a:bodyPr>
          <a:lstStyle/>
          <a:p>
            <a:r>
              <a:rPr lang="en-US" dirty="0"/>
              <a:t>What’s Next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1E4F342-5D6A-4614-ABD3-60340A156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7537" y="1828800"/>
            <a:ext cx="10129760" cy="448694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Clr>
                <a:srgbClr val="6C80BB"/>
              </a:buClr>
              <a:buSzPct val="125000"/>
              <a:buNone/>
            </a:pPr>
            <a:r>
              <a:rPr lang="en-US" b="1">
                <a:latin typeface="Arial"/>
                <a:cs typeface="Arial"/>
              </a:rPr>
              <a:t>What DESE is working on:</a:t>
            </a:r>
          </a:p>
          <a:p>
            <a:pPr>
              <a:buClr>
                <a:srgbClr val="6C80BB"/>
              </a:buClr>
              <a:buSzPct val="125000"/>
            </a:pPr>
            <a:r>
              <a:rPr lang="en-US">
                <a:latin typeface="Arial"/>
                <a:cs typeface="Arial"/>
              </a:rPr>
              <a:t>Gathering information about what’s working and not, particularly in a post-pandemic landscape</a:t>
            </a:r>
          </a:p>
          <a:p>
            <a:pPr>
              <a:buClr>
                <a:srgbClr val="6C80BB"/>
              </a:buClr>
              <a:buSzPct val="125000"/>
            </a:pPr>
            <a:r>
              <a:rPr lang="en-US">
                <a:latin typeface="Arial"/>
                <a:cs typeface="Arial"/>
              </a:rPr>
              <a:t>Learning about collective barriers we could help mitigate</a:t>
            </a:r>
          </a:p>
          <a:p>
            <a:pPr>
              <a:buClr>
                <a:srgbClr val="6C80BB"/>
              </a:buClr>
              <a:buSzPct val="125000"/>
            </a:pPr>
            <a:r>
              <a:rPr lang="en-US">
                <a:latin typeface="Arial"/>
                <a:cs typeface="Arial"/>
              </a:rPr>
              <a:t>Looking at ways we can align, and leverage DESE support to have an impact in this area</a:t>
            </a:r>
          </a:p>
          <a:p>
            <a:pPr>
              <a:buClr>
                <a:srgbClr val="6C80BB"/>
              </a:buClr>
              <a:buSzPct val="125000"/>
            </a:pPr>
            <a:endParaRPr lang="en-US"/>
          </a:p>
          <a:p>
            <a:pPr marL="0" indent="0">
              <a:buClr>
                <a:srgbClr val="6C80BB"/>
              </a:buClr>
              <a:buSzPct val="125000"/>
              <a:buNone/>
            </a:pPr>
            <a:r>
              <a:rPr lang="en-US" b="1">
                <a:solidFill>
                  <a:srgbClr val="2E315E"/>
                </a:solidFill>
                <a:latin typeface="Arial"/>
                <a:cs typeface="Arial"/>
              </a:rPr>
              <a:t>We would love to hear from you:</a:t>
            </a:r>
          </a:p>
          <a:p>
            <a:pPr>
              <a:buClr>
                <a:srgbClr val="6C80BB"/>
              </a:buClr>
              <a:buSzPct val="125000"/>
            </a:pPr>
            <a:r>
              <a:rPr lang="en-US">
                <a:latin typeface="Arial"/>
                <a:cs typeface="Arial"/>
                <a:hlinkClick r:id="rId3"/>
              </a:rPr>
              <a:t>Complete the District Leader Survey about strategies you're using and challenges you're experiencing.</a:t>
            </a:r>
          </a:p>
        </p:txBody>
      </p:sp>
    </p:spTree>
    <p:extLst>
      <p:ext uri="{BB962C8B-B14F-4D97-AF65-F5344CB8AC3E}">
        <p14:creationId xmlns:p14="http://schemas.microsoft.com/office/powerpoint/2010/main" val="21896216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0A6067C-24F1-4530-A935-4C406103A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E3A4832-39EC-44FA-AEE6-71C6B5511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880" y="1635151"/>
            <a:ext cx="10515600" cy="4522123"/>
          </a:xfrm>
        </p:spPr>
        <p:txBody>
          <a:bodyPr vert="horz" lIns="91440" tIns="45720" rIns="91440" bIns="45720" numCol="1" rtlCol="0" anchor="t">
            <a:noAutofit/>
          </a:bodyPr>
          <a:lstStyle/>
          <a:p>
            <a:pPr marL="0" indent="0">
              <a:buNone/>
            </a:pPr>
            <a:r>
              <a:rPr lang="en-US" sz="1600" b="1">
                <a:solidFill>
                  <a:srgbClr val="2D305D"/>
                </a:solidFill>
                <a:latin typeface="Arial"/>
                <a:cs typeface="Arial"/>
              </a:rPr>
              <a:t>DESE Guidance for Attendance Policies</a:t>
            </a:r>
          </a:p>
          <a:p>
            <a:pPr marL="0" indent="0">
              <a:buNone/>
            </a:pPr>
            <a:r>
              <a:rPr lang="en-US" sz="1600">
                <a:solidFill>
                  <a:srgbClr val="2D305D"/>
                </a:solidFill>
                <a:latin typeface="Arial"/>
                <a:cs typeface="Arial"/>
                <a:hlinkClick r:id="rId3"/>
              </a:rPr>
              <a:t>www.doe.mass.edu/sfs/attendance/attendance-guidance.docx</a:t>
            </a:r>
            <a:endParaRPr lang="en-US" sz="1600">
              <a:solidFill>
                <a:srgbClr val="2D305D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US" sz="1600">
              <a:solidFill>
                <a:srgbClr val="2D305D"/>
              </a:solidFill>
            </a:endParaRPr>
          </a:p>
          <a:p>
            <a:pPr marL="0" indent="0">
              <a:buNone/>
            </a:pPr>
            <a:r>
              <a:rPr lang="en-US" sz="1600" b="1">
                <a:solidFill>
                  <a:srgbClr val="2D305D"/>
                </a:solidFill>
                <a:latin typeface="Arial"/>
                <a:cs typeface="Arial"/>
              </a:rPr>
              <a:t>Reducing Chronic Absenteeism – Massachusetts Education to Career Data Hub (E2C)</a:t>
            </a:r>
          </a:p>
          <a:p>
            <a:pPr marL="0" indent="0">
              <a:buNone/>
            </a:pPr>
            <a:r>
              <a:rPr lang="en-US" sz="1600">
                <a:solidFill>
                  <a:srgbClr val="2D305D"/>
                </a:solidFill>
                <a:latin typeface="Arial"/>
                <a:cs typeface="Arial"/>
                <a:hlinkClick r:id="rId4"/>
              </a:rPr>
              <a:t>https://educationtocareer.data.mass.gov/stories/s/Reducing-chronic-absenteeism-in-our-schools/vuut-f46x/</a:t>
            </a:r>
            <a:endParaRPr lang="en-US" sz="1600">
              <a:solidFill>
                <a:srgbClr val="2D305D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US" sz="1600">
              <a:solidFill>
                <a:srgbClr val="2D305D"/>
              </a:solidFill>
            </a:endParaRPr>
          </a:p>
          <a:p>
            <a:pPr marL="0" indent="0">
              <a:buNone/>
            </a:pPr>
            <a:r>
              <a:rPr lang="en-US" sz="1600" b="1">
                <a:solidFill>
                  <a:srgbClr val="2D305D"/>
                </a:solidFill>
                <a:latin typeface="Arial"/>
                <a:cs typeface="Arial"/>
              </a:rPr>
              <a:t>DESE Catalog of Aligned Supports</a:t>
            </a:r>
          </a:p>
          <a:p>
            <a:pPr marL="0" indent="0">
              <a:buNone/>
            </a:pPr>
            <a:r>
              <a:rPr lang="en-US" sz="1600">
                <a:latin typeface="Arial"/>
                <a:cs typeface="Arial"/>
                <a:hlinkClick r:id="rId5"/>
              </a:rPr>
              <a:t>www.doe.mass.edu/commissioner/vision/catalog.xlsx</a:t>
            </a:r>
            <a:endParaRPr lang="en-US" sz="1600">
              <a:latin typeface="Arial"/>
              <a:cs typeface="Arial"/>
            </a:endParaRPr>
          </a:p>
          <a:p>
            <a:pPr marL="0" indent="0">
              <a:buNone/>
            </a:pPr>
            <a:endParaRPr lang="en-US" sz="1600"/>
          </a:p>
          <a:p>
            <a:pPr marL="0" indent="0">
              <a:buNone/>
            </a:pPr>
            <a:r>
              <a:rPr lang="en-US" sz="1600" b="1">
                <a:latin typeface="Arial"/>
                <a:cs typeface="Arial"/>
              </a:rPr>
              <a:t>Chronic Absence and Student Attendance – Student and Family Support</a:t>
            </a:r>
          </a:p>
          <a:p>
            <a:pPr marL="0" indent="0">
              <a:buNone/>
            </a:pPr>
            <a:r>
              <a:rPr lang="en-US" sz="1600">
                <a:latin typeface="Arial"/>
                <a:cs typeface="Arial"/>
                <a:hlinkClick r:id="rId6"/>
              </a:rPr>
              <a:t>www.doe.mass.edu/sfs/attendance/</a:t>
            </a:r>
            <a:endParaRPr lang="en-US" sz="1600">
              <a:latin typeface="Arial"/>
              <a:cs typeface="Arial"/>
            </a:endParaRPr>
          </a:p>
          <a:p>
            <a:pPr marL="0" indent="0">
              <a:buNone/>
            </a:pPr>
            <a:endParaRPr lang="en-US" sz="1600"/>
          </a:p>
          <a:p>
            <a:pPr marL="0" indent="0">
              <a:buNone/>
            </a:pPr>
            <a:r>
              <a:rPr lang="en-US" sz="1600" b="1">
                <a:solidFill>
                  <a:srgbClr val="2D305D"/>
                </a:solidFill>
                <a:latin typeface="Arial"/>
                <a:cs typeface="Arial"/>
              </a:rPr>
              <a:t>Attendance Works</a:t>
            </a:r>
          </a:p>
          <a:p>
            <a:pPr marL="0" indent="0">
              <a:buNone/>
            </a:pPr>
            <a:r>
              <a:rPr lang="en-US" sz="1600">
                <a:latin typeface="Arial"/>
                <a:cs typeface="Arial"/>
                <a:hlinkClick r:id="rId7"/>
              </a:rPr>
              <a:t>www.attendanceworks.org</a:t>
            </a:r>
            <a:endParaRPr lang="en-US" sz="1600">
              <a:latin typeface="Arial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191A7F-2BBC-4040-BBA0-C352C67DFB28}"/>
              </a:ext>
            </a:extLst>
          </p:cNvPr>
          <p:cNvSpPr txBox="1"/>
          <p:nvPr/>
        </p:nvSpPr>
        <p:spPr>
          <a:xfrm>
            <a:off x="8923323" y="3894827"/>
            <a:ext cx="2426432" cy="1815882"/>
          </a:xfrm>
          <a:prstGeom prst="rect">
            <a:avLst/>
          </a:prstGeom>
          <a:solidFill>
            <a:srgbClr val="E8ECF6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b="1">
                <a:solidFill>
                  <a:srgbClr val="2F5597"/>
                </a:solidFill>
                <a:latin typeface="Arial"/>
                <a:cs typeface="Arial"/>
              </a:rPr>
              <a:t>October 2024 </a:t>
            </a:r>
            <a:endParaRPr lang="en-US">
              <a:latin typeface="Arial"/>
              <a:cs typeface="Arial"/>
            </a:endParaRPr>
          </a:p>
          <a:p>
            <a:r>
              <a:rPr lang="en-US" sz="1400" b="1">
                <a:solidFill>
                  <a:srgbClr val="2F5597"/>
                </a:solidFill>
                <a:latin typeface="Arial"/>
                <a:cs typeface="Arial"/>
              </a:rPr>
              <a:t>Learning Opportunity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>
                <a:latin typeface="Arial"/>
                <a:cs typeface="Arial"/>
              </a:rPr>
              <a:t>DESE Dropout Prevention and Reengagement Network Convening</a:t>
            </a:r>
            <a:b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>
                <a:latin typeface="Arial"/>
                <a:cs typeface="Arial"/>
              </a:rPr>
              <a:t>Focus: Chronic Absenteeism</a:t>
            </a:r>
            <a:endParaRPr lang="en-US">
              <a:latin typeface="Arial"/>
              <a:cs typeface="Arial"/>
            </a:endParaRPr>
          </a:p>
          <a:p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5384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1B0A3-5620-C10E-F8BE-3FD60B4C2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093686"/>
            <a:ext cx="10515600" cy="109368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Campaign</a:t>
            </a:r>
          </a:p>
        </p:txBody>
      </p:sp>
      <p:pic>
        <p:nvPicPr>
          <p:cNvPr id="3" name="Picture 2" descr="You presence is powerful. ">
            <a:extLst>
              <a:ext uri="{FF2B5EF4-FFF2-40B4-BE49-F238E27FC236}">
                <a16:creationId xmlns:a16="http://schemas.microsoft.com/office/drawing/2014/main" id="{6236EA88-E193-5102-0514-CC1EF66AE4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6599" y="1018385"/>
            <a:ext cx="9248742" cy="531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0634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3CCF5-40EC-1A76-6076-8AA935F15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/>
              <a:t>Strategic Objective 2: Deeper Learning</a:t>
            </a:r>
            <a:br>
              <a:rPr lang="en-US"/>
            </a:br>
            <a:r>
              <a:rPr lang="en-US"/>
              <a:t>Comprehensive Health and PE Framework &amp; SEL</a:t>
            </a:r>
          </a:p>
        </p:txBody>
      </p:sp>
    </p:spTree>
    <p:extLst>
      <p:ext uri="{BB962C8B-B14F-4D97-AF65-F5344CB8AC3E}">
        <p14:creationId xmlns:p14="http://schemas.microsoft.com/office/powerpoint/2010/main" val="26759053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EAFF4-84A4-DE96-FC20-7C1DF1129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Arial"/>
                <a:cs typeface="Arial"/>
              </a:rPr>
              <a:t>Dr. Erin Hashimoto-Martell</a:t>
            </a:r>
            <a:br>
              <a:rPr lang="en-US"/>
            </a:br>
            <a:r>
              <a:rPr lang="en-US" sz="5300">
                <a:latin typeface="Arial"/>
                <a:cs typeface="Arial"/>
              </a:rPr>
              <a:t>Associate Commissioner</a:t>
            </a:r>
            <a:br>
              <a:rPr lang="en-US" sz="5300"/>
            </a:br>
            <a:r>
              <a:rPr lang="en-US" sz="5300">
                <a:latin typeface="Arial"/>
                <a:cs typeface="Arial"/>
              </a:rPr>
              <a:t>Center for Instructional Support</a:t>
            </a:r>
          </a:p>
        </p:txBody>
      </p:sp>
    </p:spTree>
    <p:extLst>
      <p:ext uri="{BB962C8B-B14F-4D97-AF65-F5344CB8AC3E}">
        <p14:creationId xmlns:p14="http://schemas.microsoft.com/office/powerpoint/2010/main" val="99939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>
            <a:spLocks noGrp="1"/>
          </p:cNvSpPr>
          <p:nvPr>
            <p:ph type="title"/>
          </p:nvPr>
        </p:nvSpPr>
        <p:spPr>
          <a:xfrm>
            <a:off x="838200" y="107029"/>
            <a:ext cx="10515600" cy="1042852"/>
          </a:xfrm>
          <a:prstGeom prst="rect">
            <a:avLst/>
          </a:prstGeom>
        </p:spPr>
        <p:txBody>
          <a:bodyPr spcFirstLastPara="1" vert="horz" lIns="121920" tIns="60960" rIns="121920" bIns="60960" rtlCol="0" anchor="t" anchorCtr="0">
            <a:noAutofit/>
          </a:bodyPr>
          <a:lstStyle/>
          <a:p>
            <a:pPr defTabSz="609585"/>
            <a:r>
              <a:rPr lang="en-US" dirty="0">
                <a:latin typeface="Arial"/>
                <a:cs typeface="Arial"/>
              </a:rPr>
              <a:t>CHPE Curriculum Framework &amp; </a:t>
            </a:r>
            <a:br>
              <a:rPr lang="en-US" dirty="0">
                <a:latin typeface="Arial"/>
                <a:cs typeface="Arial"/>
              </a:rPr>
            </a:br>
            <a:r>
              <a:rPr lang="en-US" dirty="0">
                <a:latin typeface="Arial"/>
                <a:cs typeface="Arial"/>
              </a:rPr>
              <a:t>Social and Emotional Learning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B72613-9BDB-6049-9E2C-191F62C9ADC6}"/>
              </a:ext>
            </a:extLst>
          </p:cNvPr>
          <p:cNvSpPr txBox="1"/>
          <p:nvPr/>
        </p:nvSpPr>
        <p:spPr>
          <a:xfrm>
            <a:off x="336625" y="2107720"/>
            <a:ext cx="7862857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>
                <a:latin typeface="Arial"/>
                <a:cs typeface="Arial"/>
              </a:rPr>
              <a:t>Practices for Comprehensive Health and Physical Education in MA</a:t>
            </a:r>
          </a:p>
          <a:p>
            <a:pPr>
              <a:spcAft>
                <a:spcPts val="1200"/>
              </a:spcAft>
            </a:pPr>
            <a:r>
              <a:rPr lang="en-US" b="1">
                <a:latin typeface="Arial"/>
                <a:cs typeface="Arial"/>
              </a:rPr>
              <a:t>Practice 1: </a:t>
            </a:r>
            <a:r>
              <a:rPr lang="en-US">
                <a:latin typeface="Arial"/>
                <a:cs typeface="Arial"/>
              </a:rPr>
              <a:t>Decision-making and problem-solving. </a:t>
            </a:r>
          </a:p>
          <a:p>
            <a:pPr>
              <a:spcAft>
                <a:spcPts val="1200"/>
              </a:spcAft>
            </a:pPr>
            <a:r>
              <a:rPr lang="en-US" b="1">
                <a:latin typeface="Arial"/>
                <a:cs typeface="Arial"/>
              </a:rPr>
              <a:t>Practice 2: </a:t>
            </a:r>
            <a:r>
              <a:rPr lang="en-US">
                <a:latin typeface="Arial"/>
                <a:cs typeface="Arial"/>
              </a:rPr>
              <a:t>Self-management and goal setting. </a:t>
            </a:r>
          </a:p>
          <a:p>
            <a:pPr>
              <a:spcAft>
                <a:spcPts val="1200"/>
              </a:spcAft>
            </a:pPr>
            <a:r>
              <a:rPr lang="en-US" b="1">
                <a:latin typeface="Arial"/>
                <a:cs typeface="Arial"/>
              </a:rPr>
              <a:t>Practice 3: </a:t>
            </a:r>
            <a:r>
              <a:rPr lang="en-US">
                <a:latin typeface="Arial"/>
                <a:cs typeface="Arial"/>
              </a:rPr>
              <a:t>Social Awareness, Relationship, and Communication Skills. </a:t>
            </a:r>
          </a:p>
          <a:p>
            <a:pPr>
              <a:spcAft>
                <a:spcPts val="1200"/>
              </a:spcAft>
            </a:pPr>
            <a:r>
              <a:rPr lang="en-US" b="1">
                <a:latin typeface="Arial"/>
                <a:cs typeface="Arial"/>
              </a:rPr>
              <a:t>Practice 4: </a:t>
            </a:r>
            <a:r>
              <a:rPr lang="en-US">
                <a:latin typeface="Arial"/>
                <a:cs typeface="Arial"/>
              </a:rPr>
              <a:t>Movement Skills. </a:t>
            </a:r>
          </a:p>
          <a:p>
            <a:pPr>
              <a:spcAft>
                <a:spcPts val="1200"/>
              </a:spcAft>
            </a:pPr>
            <a:r>
              <a:rPr lang="en-US" b="1">
                <a:latin typeface="Arial"/>
                <a:cs typeface="Arial"/>
              </a:rPr>
              <a:t>Practice 5: </a:t>
            </a:r>
            <a:r>
              <a:rPr lang="en-US">
                <a:latin typeface="Arial"/>
                <a:cs typeface="Arial"/>
              </a:rPr>
              <a:t>Self-awareness and analyzing influences.</a:t>
            </a:r>
          </a:p>
          <a:p>
            <a:pPr>
              <a:spcAft>
                <a:spcPts val="1200"/>
              </a:spcAft>
            </a:pPr>
            <a:r>
              <a:rPr lang="en-US" b="1">
                <a:latin typeface="Arial"/>
                <a:cs typeface="Arial"/>
              </a:rPr>
              <a:t>Practice 6: </a:t>
            </a:r>
            <a:r>
              <a:rPr lang="en-US">
                <a:latin typeface="Arial"/>
                <a:cs typeface="Arial"/>
              </a:rPr>
              <a:t>Information and Resource Seeking. </a:t>
            </a:r>
          </a:p>
          <a:p>
            <a:pPr>
              <a:spcAft>
                <a:spcPts val="1200"/>
              </a:spcAft>
            </a:pPr>
            <a:r>
              <a:rPr lang="en-US" b="1">
                <a:latin typeface="Arial"/>
                <a:cs typeface="Arial"/>
              </a:rPr>
              <a:t>Practice 7: </a:t>
            </a:r>
            <a:r>
              <a:rPr lang="en-US">
                <a:latin typeface="Arial"/>
                <a:cs typeface="Arial"/>
              </a:rPr>
              <a:t>Self-Advocacy and Health Promotion. Promote personal, family, and community health.</a:t>
            </a:r>
          </a:p>
        </p:txBody>
      </p:sp>
      <p:pic>
        <p:nvPicPr>
          <p:cNvPr id="3" name="Picture 2" descr="Circle divided into five sections: Self Management, Self Awareness, Responsible Decision Making, Relationship Skills, Social Awareness">
            <a:extLst>
              <a:ext uri="{FF2B5EF4-FFF2-40B4-BE49-F238E27FC236}">
                <a16:creationId xmlns:a16="http://schemas.microsoft.com/office/drawing/2014/main" id="{E64A13E1-C298-5891-07C6-C5490F9161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7711" y="1869178"/>
            <a:ext cx="2927664" cy="29276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599263B-21D3-CDF7-37F1-E50CAA7B439C}"/>
              </a:ext>
            </a:extLst>
          </p:cNvPr>
          <p:cNvSpPr txBox="1"/>
          <p:nvPr/>
        </p:nvSpPr>
        <p:spPr>
          <a:xfrm>
            <a:off x="8785026" y="4976727"/>
            <a:ext cx="3213450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600" i="1">
                <a:latin typeface="Arial" panose="020B0604020202020204" pitchFamily="34" charset="0"/>
                <a:cs typeface="Arial" panose="020B0604020202020204" pitchFamily="34" charset="0"/>
              </a:rPr>
              <a:t>Collaborative for Academic Social and Emotional Learning (CASEL) Framework</a:t>
            </a: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 informed the development of the 2023 CHPE MA Curriculum Framework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775A050-7B16-066A-77D9-E2A57366A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CHPE Standards Sample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F35D76-32A5-7279-2EF1-742979ECC7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4440"/>
            <a:ext cx="10965872" cy="5160919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 marL="0" indent="0">
              <a:buNone/>
            </a:pPr>
            <a:r>
              <a:rPr lang="en-US" sz="3600" b="1">
                <a:solidFill>
                  <a:srgbClr val="004386"/>
                </a:solidFill>
                <a:latin typeface="Arial"/>
                <a:cs typeface="Arial"/>
              </a:rPr>
              <a:t>Practice 2: Self-management and Goal Setting. </a:t>
            </a:r>
            <a:endParaRPr lang="en-US" sz="360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3100">
                <a:solidFill>
                  <a:srgbClr val="004386"/>
                </a:solidFill>
                <a:latin typeface="Arial"/>
                <a:cs typeface="Arial"/>
              </a:rPr>
              <a:t>Set goals, engage in health-promoting behaviors, and avoid risky behaviors.</a:t>
            </a:r>
            <a:endParaRPr lang="en-US" sz="310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b="1" i="1">
                <a:latin typeface="Arial"/>
                <a:cs typeface="Arial"/>
              </a:rPr>
              <a:t>Mental and Emotional Health [2.2.MH]</a:t>
            </a:r>
            <a:endParaRPr lang="en-US" b="1">
              <a:latin typeface="Arial"/>
              <a:cs typeface="Arial"/>
            </a:endParaRPr>
          </a:p>
          <a:p>
            <a:pPr marL="514350" indent="-514350">
              <a:lnSpc>
                <a:spcPct val="120000"/>
              </a:lnSpc>
              <a:buAutoNum type="arabicPeriod"/>
            </a:pPr>
            <a:r>
              <a:rPr lang="en-US" sz="3200">
                <a:latin typeface="Arial"/>
                <a:cs typeface="Arial"/>
              </a:rPr>
              <a:t>Demonstrate self-control (e.g., delay gratification, wait your turn) alone or with the support of adults in a variety of typical settings (e.g., on the playground, in the classroom, during physical education, at an assembly). [HPE; SE]</a:t>
            </a:r>
          </a:p>
          <a:p>
            <a:pPr marL="514350" indent="-514350">
              <a:lnSpc>
                <a:spcPct val="120000"/>
              </a:lnSpc>
              <a:buAutoNum type="arabicPeriod"/>
            </a:pPr>
            <a:r>
              <a:rPr lang="en-US" sz="3200">
                <a:latin typeface="Arial"/>
                <a:cs typeface="Arial"/>
              </a:rPr>
              <a:t>Define stress and demonstrate strategies for managing stress (e.g., positive self-talk, belly breathing, talking with a trusted adult, listening to calming music, play, physical activity) alone or with the support of adults. [HPE; SE]</a:t>
            </a:r>
          </a:p>
          <a:p>
            <a:pPr marL="514350" indent="-514350">
              <a:lnSpc>
                <a:spcPct val="120000"/>
              </a:lnSpc>
              <a:buAutoNum type="arabicPeriod"/>
            </a:pPr>
            <a:r>
              <a:rPr lang="en-US" sz="3200">
                <a:latin typeface="Arial"/>
                <a:cs typeface="Arial"/>
              </a:rPr>
              <a:t>Identify what it means to be responsible and list personal responsibilities. [HPE; SE]</a:t>
            </a:r>
          </a:p>
          <a:p>
            <a:pPr marL="514350" indent="-514350">
              <a:lnSpc>
                <a:spcPct val="120000"/>
              </a:lnSpc>
              <a:buAutoNum type="arabicPeriod"/>
            </a:pPr>
            <a:r>
              <a:rPr lang="en-US" sz="3200">
                <a:latin typeface="Arial"/>
                <a:cs typeface="Arial"/>
              </a:rPr>
              <a:t>Utilize simple positive self-talk for the purpose of self-motivation and behavior modification. [HPE; SE]</a:t>
            </a:r>
          </a:p>
          <a:p>
            <a:pPr marL="514350" indent="-514350">
              <a:lnSpc>
                <a:spcPct val="120000"/>
              </a:lnSpc>
              <a:buAutoNum type="arabicPeriod"/>
            </a:pPr>
            <a:r>
              <a:rPr lang="en-US" sz="3200">
                <a:latin typeface="Arial"/>
                <a:cs typeface="Arial"/>
              </a:rPr>
              <a:t>Identify simple goals for health, physical activity, academic success, and classroom behavior. [HPE; SE]</a:t>
            </a:r>
          </a:p>
          <a:p>
            <a:endParaRPr lang="en-US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86099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88A48-0C5C-2207-F13C-906E983B3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CHPE &amp; SEL Implementation Resources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34244-8DAB-66B6-1E53-181DBDF91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3588"/>
            <a:ext cx="10515600" cy="4828674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b="1">
                <a:latin typeface="Arial"/>
                <a:cs typeface="Arial"/>
              </a:rPr>
              <a:t>Available now:</a:t>
            </a:r>
          </a:p>
          <a:p>
            <a:r>
              <a:rPr lang="en-US" sz="2400">
                <a:latin typeface="Arial"/>
                <a:cs typeface="Arial"/>
              </a:rPr>
              <a:t>Quick Reference Guide: Opting Out of Sex Education in MA Public Schools</a:t>
            </a:r>
          </a:p>
          <a:p>
            <a:r>
              <a:rPr lang="en-US" sz="2400">
                <a:latin typeface="Arial"/>
                <a:cs typeface="Arial"/>
              </a:rPr>
              <a:t>Summer Institute Registration: August 5-8, 2024</a:t>
            </a:r>
          </a:p>
          <a:p>
            <a:r>
              <a:rPr lang="en-US" sz="2400">
                <a:latin typeface="Arial"/>
                <a:cs typeface="Arial"/>
              </a:rPr>
              <a:t>CHPE Leader Network Registration: 2024-2025 School Year</a:t>
            </a:r>
          </a:p>
          <a:p>
            <a:r>
              <a:rPr lang="en-US" sz="2400">
                <a:latin typeface="Arial"/>
                <a:cs typeface="Arial"/>
              </a:rPr>
              <a:t>Social, Emotional, Behavioral Academy Application for New Schools/Districts (SY24-25)</a:t>
            </a:r>
          </a:p>
          <a:p>
            <a:pPr marL="0" indent="0">
              <a:buNone/>
            </a:pPr>
            <a:endParaRPr lang="en-US" sz="110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400" b="1">
                <a:latin typeface="Arial"/>
                <a:cs typeface="Arial"/>
              </a:rPr>
              <a:t>Coming soon:</a:t>
            </a:r>
          </a:p>
          <a:p>
            <a:r>
              <a:rPr lang="en-US" sz="2400">
                <a:latin typeface="Arial"/>
                <a:cs typeface="Arial"/>
              </a:rPr>
              <a:t>CHPE Curriculum Guide: August 2024</a:t>
            </a:r>
          </a:p>
          <a:p>
            <a:r>
              <a:rPr lang="en-US" sz="2400">
                <a:latin typeface="Arial"/>
                <a:cs typeface="Arial"/>
              </a:rPr>
              <a:t>Implementation Panel: Fall Webinar for M.A.S.S. planned.</a:t>
            </a:r>
          </a:p>
          <a:p>
            <a:r>
              <a:rPr lang="en-US" sz="2400">
                <a:latin typeface="Arial"/>
                <a:cs typeface="Arial"/>
              </a:rPr>
              <a:t>Supporting Students' Social Emotional Learning, Behavioral &amp; Mental Health, and Wellness Grant (SEL/MH Grant) </a:t>
            </a:r>
          </a:p>
          <a:p>
            <a:pPr marL="0" indent="0">
              <a:buNone/>
            </a:pPr>
            <a:endParaRPr lang="en-US" sz="1100"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en-US" sz="2400">
                <a:latin typeface="Arial"/>
                <a:cs typeface="Arial"/>
                <a:hlinkClick r:id="rId3"/>
              </a:rPr>
              <a:t>https://www.doe.mass.edu/stem/chpe/</a:t>
            </a:r>
            <a:r>
              <a:rPr lang="en-US" sz="2400">
                <a:latin typeface="Arial"/>
                <a:cs typeface="Arial"/>
              </a:rPr>
              <a:t> </a:t>
            </a:r>
          </a:p>
          <a:p>
            <a:pPr marL="0" indent="0">
              <a:buNone/>
            </a:pPr>
            <a:endParaRPr lang="en-US" sz="2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22465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3CCF5-40EC-1A76-6076-8AA935F15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Strategic Objective 2: Deeper Learning</a:t>
            </a:r>
            <a:br>
              <a:rPr lang="en-US" dirty="0"/>
            </a:br>
            <a:r>
              <a:rPr lang="en-US" dirty="0"/>
              <a:t>PRISM &amp; Locating Early Literacy Resources</a:t>
            </a:r>
          </a:p>
        </p:txBody>
      </p:sp>
    </p:spTree>
    <p:extLst>
      <p:ext uri="{BB962C8B-B14F-4D97-AF65-F5344CB8AC3E}">
        <p14:creationId xmlns:p14="http://schemas.microsoft.com/office/powerpoint/2010/main" val="3680088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06021-2AB3-E712-262A-A42089A34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Welcoming Message from Secretary Tutwiler</a:t>
            </a:r>
          </a:p>
        </p:txBody>
      </p:sp>
    </p:spTree>
    <p:extLst>
      <p:ext uri="{BB962C8B-B14F-4D97-AF65-F5344CB8AC3E}">
        <p14:creationId xmlns:p14="http://schemas.microsoft.com/office/powerpoint/2010/main" val="9502725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538CD-EB26-78EB-1AFA-2A6FB7021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6701"/>
            <a:ext cx="10515600" cy="10668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Rockwell"/>
              </a:rPr>
              <a:t>Literacy Launch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99536A-636B-2745-49DC-FA685057B32E}"/>
              </a:ext>
            </a:extLst>
          </p:cNvPr>
          <p:cNvSpPr txBox="1"/>
          <p:nvPr/>
        </p:nvSpPr>
        <p:spPr>
          <a:xfrm>
            <a:off x="4632433" y="2273018"/>
            <a:ext cx="7378851" cy="193899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B3318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“to increase the number of public schools and licensed early education and care providers in the Commonwealth providing evidence-based, culturally and linguistically sustaining literacy instruction to students in preschool through grade 3”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54BD89-AE9C-D09E-94CE-182181632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716" y="2986267"/>
            <a:ext cx="3010133" cy="18189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30A6C03-2F68-86FB-3480-ADBE517C30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97" y="1717524"/>
            <a:ext cx="1603715" cy="1676286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F2A51D5-7FF0-6E23-C029-22CE45DC9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857" y="4212010"/>
            <a:ext cx="4779720" cy="272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464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538CD-EB26-78EB-1AFA-2A6FB7021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6701"/>
            <a:ext cx="10515600" cy="1066800"/>
          </a:xfrm>
        </p:spPr>
        <p:txBody>
          <a:bodyPr>
            <a:normAutofit fontScale="90000"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Rockwell" panose="02060603020205020403" pitchFamily="18" charset="77"/>
              </a:rPr>
              <a:t>Partnership for Reading Success – Massachusetts (PRISM)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54BD89-AE9C-D09E-94CE-182181632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01577">
            <a:off x="-111597" y="5308475"/>
            <a:ext cx="2550690" cy="15413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30A6C03-2F68-86FB-3480-ADBE517C30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97" y="1717524"/>
            <a:ext cx="1603715" cy="1676286"/>
          </a:xfrm>
          <a:prstGeom prst="rect">
            <a:avLst/>
          </a:prstGeom>
        </p:spPr>
      </p:pic>
      <p:graphicFrame>
        <p:nvGraphicFramePr>
          <p:cNvPr id="5" name="Diagram 4" descr="Materials purchase, vendors and partners, staffing">
            <a:extLst>
              <a:ext uri="{FF2B5EF4-FFF2-40B4-BE49-F238E27FC236}">
                <a16:creationId xmlns:a16="http://schemas.microsoft.com/office/drawing/2014/main" id="{9CBEE532-EE81-3D7C-0346-BBDB193270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9140529"/>
              </p:ext>
            </p:extLst>
          </p:nvPr>
        </p:nvGraphicFramePr>
        <p:xfrm>
          <a:off x="1676812" y="1928752"/>
          <a:ext cx="9246643" cy="3698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3418102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1DCC8-BD6F-51C2-7712-5DA04F7A7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2138"/>
            <a:ext cx="10515600" cy="905736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Rockwell"/>
              </a:rPr>
              <a:t>Who Should Apply to PRISM I?</a:t>
            </a:r>
            <a:endParaRPr lang="en-US" b="1" dirty="0">
              <a:solidFill>
                <a:schemeClr val="bg1"/>
              </a:solidFill>
              <a:latin typeface="Rockwell" panose="02060603020205020403" pitchFamily="18" charset="77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CCD8E31-9B66-69EF-BB86-7D200957A5CF}"/>
              </a:ext>
            </a:extLst>
          </p:cNvPr>
          <p:cNvSpPr txBox="1">
            <a:spLocks/>
          </p:cNvSpPr>
          <p:nvPr/>
        </p:nvSpPr>
        <p:spPr>
          <a:xfrm>
            <a:off x="1364225" y="1584745"/>
            <a:ext cx="3365090" cy="905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77"/>
                <a:ea typeface="+mj-ea"/>
                <a:cs typeface="+mj-cs"/>
              </a:rPr>
              <a:t>Eligibility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A815DD-A952-7791-D4F2-A795CCA46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683" y="2490481"/>
            <a:ext cx="5336250" cy="42203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chemeClr val="bg1"/>
                </a:solidFill>
                <a:latin typeface="Calibri"/>
                <a:cs typeface="Calibri"/>
              </a:rPr>
              <a:t>Districts and charter schools using high-quality tier 1 core instructional materials in ELA/literacy in grades K-3*</a:t>
            </a:r>
          </a:p>
          <a:p>
            <a:r>
              <a:rPr lang="en-US">
                <a:solidFill>
                  <a:schemeClr val="bg1"/>
                </a:solidFill>
                <a:latin typeface="Calibri"/>
                <a:cs typeface="Calibri"/>
              </a:rPr>
              <a:t>LEAs willing and able to partner with at least two community-based preschool providers</a:t>
            </a:r>
          </a:p>
          <a:p>
            <a:endParaRPr lang="en-US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000">
                <a:solidFill>
                  <a:schemeClr val="bg1"/>
                </a:solidFill>
                <a:latin typeface="Calibri"/>
                <a:cs typeface="Calibri"/>
              </a:rPr>
              <a:t>*rated meets or partially meets on CURATE</a:t>
            </a:r>
          </a:p>
          <a:p>
            <a:pPr marL="0" indent="0">
              <a:buNone/>
            </a:pPr>
            <a:endParaRPr lang="en-US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1A3C289-9E1D-0CE7-4FB1-C079BD1D42AF}"/>
              </a:ext>
            </a:extLst>
          </p:cNvPr>
          <p:cNvSpPr txBox="1">
            <a:spLocks/>
          </p:cNvSpPr>
          <p:nvPr/>
        </p:nvSpPr>
        <p:spPr>
          <a:xfrm>
            <a:off x="6272981" y="1584745"/>
            <a:ext cx="5682336" cy="905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B33188"/>
                </a:solidFill>
                <a:effectLst/>
                <a:uLnTx/>
                <a:uFillTx/>
                <a:latin typeface="Rockwell" panose="02060603020205020403" pitchFamily="18" charset="77"/>
                <a:ea typeface="+mj-ea"/>
                <a:cs typeface="+mj-cs"/>
              </a:rPr>
              <a:t>Size Considerations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2C5A3AA-52BB-E756-AA24-1514E733D5BB}"/>
              </a:ext>
            </a:extLst>
          </p:cNvPr>
          <p:cNvSpPr txBox="1">
            <a:spLocks/>
          </p:cNvSpPr>
          <p:nvPr/>
        </p:nvSpPr>
        <p:spPr>
          <a:xfrm>
            <a:off x="6272981" y="2365518"/>
            <a:ext cx="5682336" cy="39210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600">
                <a:solidFill>
                  <a:srgbClr val="B33188"/>
                </a:solidFill>
                <a:latin typeface="Calibri"/>
                <a:cs typeface="Calibri"/>
              </a:rPr>
              <a:t>For</a:t>
            </a: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B3318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participating LEAs, </a:t>
            </a:r>
            <a:r>
              <a:rPr lang="en-US" sz="2600">
                <a:solidFill>
                  <a:srgbClr val="B33188"/>
                </a:solidFill>
                <a:latin typeface="Calibri"/>
                <a:cs typeface="Calibri"/>
              </a:rPr>
              <a:t>a</a:t>
            </a:r>
            <a:r>
              <a:rPr kumimoji="0" lang="en-US" sz="2600" b="0" i="0" u="none" strike="noStrike" kern="1200" cap="none" spc="0" normalizeH="0" baseline="0" noProof="0" err="1">
                <a:ln>
                  <a:noFill/>
                </a:ln>
                <a:solidFill>
                  <a:srgbClr val="B3318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ll</a:t>
            </a: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B3318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schools serving grades preschool-grade 3 must participate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B3318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Up to a cap of 15 participating schools per district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B3318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LEAs with only 1-2 schools that serves grades preschool-grade 3 </a:t>
            </a:r>
            <a:r>
              <a:rPr kumimoji="0" lang="en-US" sz="2600" b="0" i="0" u="sng" strike="noStrike" kern="1200" cap="none" spc="0" normalizeH="0" baseline="0" noProof="0">
                <a:ln>
                  <a:noFill/>
                </a:ln>
                <a:solidFill>
                  <a:srgbClr val="B3318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must</a:t>
            </a: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B3318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apply as a consortium with other LEAs to reach a minimum of three schools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8ED7DE-B641-79E7-8E87-9992CBCAC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9725" y="5615970"/>
            <a:ext cx="1352550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6136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D9DC7AC-01FB-3DDF-C525-490F5CC7D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5977" y="365124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B33188"/>
                </a:solidFill>
                <a:latin typeface="Rockwell"/>
                <a:cs typeface="Arial"/>
              </a:rPr>
              <a:t>Applying to PRISM I</a:t>
            </a:r>
            <a:endParaRPr lang="en-US" sz="3100" u="sn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B701FB-6C86-2AAE-9759-998BE5514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831" y="-372854"/>
            <a:ext cx="2275000" cy="2243250"/>
          </a:xfrm>
          <a:prstGeom prst="rect">
            <a:avLst/>
          </a:prstGeom>
        </p:spPr>
      </p:pic>
      <p:graphicFrame>
        <p:nvGraphicFramePr>
          <p:cNvPr id="5" name="Diagram 4" descr="RFP, PRISM Website">
            <a:extLst>
              <a:ext uri="{FF2B5EF4-FFF2-40B4-BE49-F238E27FC236}">
                <a16:creationId xmlns:a16="http://schemas.microsoft.com/office/drawing/2014/main" id="{9CBEE532-EE81-3D7C-0346-BBDB193270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5958101"/>
              </p:ext>
            </p:extLst>
          </p:nvPr>
        </p:nvGraphicFramePr>
        <p:xfrm>
          <a:off x="616673" y="1834719"/>
          <a:ext cx="7954683" cy="4622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Content Placeholder 4" descr="A logo with a rocket on it">
            <a:extLst>
              <a:ext uri="{FF2B5EF4-FFF2-40B4-BE49-F238E27FC236}">
                <a16:creationId xmlns:a16="http://schemas.microsoft.com/office/drawing/2014/main" id="{2E8403FC-07BC-E10D-D6B3-0120F90974C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91857" y="4296677"/>
            <a:ext cx="4779720" cy="272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4384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88A48-0C5C-2207-F13C-906E983B3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Additional Early Literacy Resources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34244-8DAB-66B6-1E53-181DBDF91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4257"/>
            <a:ext cx="10515600" cy="386305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400">
                <a:latin typeface="Arial"/>
                <a:cs typeface="Arial"/>
              </a:rPr>
              <a:t>Literacy Leaders Network: 2024-2025 School Year</a:t>
            </a:r>
          </a:p>
          <a:p>
            <a:r>
              <a:rPr lang="en-US" sz="2400">
                <a:latin typeface="Arial"/>
                <a:cs typeface="Arial"/>
              </a:rPr>
              <a:t>Massachusetts Dyslexia Institute</a:t>
            </a:r>
          </a:p>
          <a:p>
            <a:r>
              <a:rPr lang="en-US" sz="2400">
                <a:latin typeface="Arial"/>
                <a:cs typeface="Arial"/>
              </a:rPr>
              <a:t>ELA HQIM Communities of Practice (based on specific HQIM)</a:t>
            </a:r>
          </a:p>
          <a:p>
            <a:r>
              <a:rPr lang="en-US" sz="2400">
                <a:latin typeface="Arial"/>
                <a:cs typeface="Arial"/>
              </a:rPr>
              <a:t>Mass Literacy Guide and online self-paced course</a:t>
            </a:r>
          </a:p>
          <a:p>
            <a:r>
              <a:rPr lang="en-US" sz="2400">
                <a:latin typeface="Arial"/>
                <a:cs typeface="Arial"/>
              </a:rPr>
              <a:t>Resources to Support Early Literacy Universal Screening Assessments</a:t>
            </a:r>
          </a:p>
          <a:p>
            <a:pPr lvl="1"/>
            <a:r>
              <a:rPr lang="en-US" sz="2000">
                <a:latin typeface="Arial"/>
                <a:cs typeface="Arial"/>
              </a:rPr>
              <a:t>Screeners for PreK and other languages being reviewed this year</a:t>
            </a:r>
          </a:p>
          <a:p>
            <a:r>
              <a:rPr lang="en-US" sz="2400">
                <a:latin typeface="Arial"/>
                <a:cs typeface="Arial"/>
              </a:rPr>
              <a:t>Appleseeds Foundational Skills Curriculum</a:t>
            </a:r>
          </a:p>
          <a:p>
            <a:pPr marL="0" indent="0">
              <a:buNone/>
            </a:pPr>
            <a:endParaRPr lang="en-US" sz="2400"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en-US" sz="2400">
                <a:latin typeface="Arial"/>
                <a:cs typeface="Arial"/>
                <a:hlinkClick r:id="rId3"/>
              </a:rPr>
              <a:t>https://www.doe.mass.edu/instruction/ela</a:t>
            </a:r>
            <a:r>
              <a:rPr lang="en-US" sz="2400">
                <a:latin typeface="Arial"/>
                <a:cs typeface="Arial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6569232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3CCF5-40EC-1A76-6076-8AA935F15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>
                <a:latin typeface="Arial"/>
                <a:cs typeface="Arial"/>
              </a:rPr>
              <a:t>Core Functions:</a:t>
            </a:r>
            <a:br>
              <a:rPr lang="en-US"/>
            </a:br>
            <a:r>
              <a:rPr lang="en-US">
                <a:latin typeface="Arial"/>
                <a:cs typeface="Arial"/>
              </a:rPr>
              <a:t>FY25 State Budget </a:t>
            </a:r>
          </a:p>
        </p:txBody>
      </p:sp>
    </p:spTree>
    <p:extLst>
      <p:ext uri="{BB962C8B-B14F-4D97-AF65-F5344CB8AC3E}">
        <p14:creationId xmlns:p14="http://schemas.microsoft.com/office/powerpoint/2010/main" val="42179318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EAFF4-84A4-DE96-FC20-7C1DF1129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Arial"/>
                <a:cs typeface="Arial"/>
              </a:rPr>
              <a:t>Robert O’Donnell</a:t>
            </a:r>
            <a:br>
              <a:rPr lang="en-US"/>
            </a:br>
            <a:r>
              <a:rPr lang="en-US" sz="5300">
                <a:latin typeface="Arial"/>
                <a:cs typeface="Arial"/>
              </a:rPr>
              <a:t>Director of School Finance</a:t>
            </a:r>
            <a:br>
              <a:rPr lang="en-US" sz="5300">
                <a:latin typeface="Arial"/>
                <a:cs typeface="Arial"/>
              </a:rPr>
            </a:br>
            <a:r>
              <a:rPr lang="en-US" sz="5300">
                <a:latin typeface="Arial"/>
                <a:cs typeface="Arial"/>
              </a:rPr>
              <a:t>Office of District and School Finance</a:t>
            </a:r>
          </a:p>
        </p:txBody>
      </p:sp>
    </p:spTree>
    <p:extLst>
      <p:ext uri="{BB962C8B-B14F-4D97-AF65-F5344CB8AC3E}">
        <p14:creationId xmlns:p14="http://schemas.microsoft.com/office/powerpoint/2010/main" val="37537832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200" dirty="0"/>
              <a:t>Factors That Impact Chapter 70 Aid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5668"/>
            <a:ext cx="10515600" cy="464525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Symbol,Sans-Serif"/>
              <a:buChar char=""/>
            </a:pPr>
            <a:r>
              <a:rPr lang="en-US">
                <a:solidFill>
                  <a:srgbClr val="101D35"/>
                </a:solidFill>
              </a:rPr>
              <a:t>October 1 enrollment drives foundation budgets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buFont typeface="Symbol,Sans-Serif"/>
              <a:buChar char=""/>
            </a:pPr>
            <a:r>
              <a:rPr lang="en-US">
                <a:solidFill>
                  <a:srgbClr val="101D35"/>
                </a:solidFill>
              </a:rPr>
              <a:t>Review SIMS summary reports 1 and 2 for accuracy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buFont typeface="Symbol,Sans-Serif"/>
              <a:buChar char=""/>
            </a:pPr>
            <a:r>
              <a:rPr lang="en-US">
                <a:solidFill>
                  <a:srgbClr val="101D35"/>
                </a:solidFill>
              </a:rPr>
              <a:t>Understand low-income counts based on 4-period match with EOHHS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buFont typeface="Symbol,Sans-Serif"/>
              <a:buChar char=""/>
            </a:pPr>
            <a:r>
              <a:rPr lang="en-US">
                <a:solidFill>
                  <a:srgbClr val="101D35"/>
                </a:solidFill>
                <a:hlinkClick r:id="rId3"/>
              </a:rPr>
              <a:t>Supplemental low-income data collection</a:t>
            </a:r>
            <a:r>
              <a:rPr lang="en-US">
                <a:solidFill>
                  <a:srgbClr val="101D35"/>
                </a:solidFill>
              </a:rPr>
              <a:t> allows districts and charter schools to claim students who are not matched</a:t>
            </a:r>
          </a:p>
          <a:p>
            <a:pPr marL="1257300" lvl="2" indent="-342900">
              <a:lnSpc>
                <a:spcPct val="107000"/>
              </a:lnSpc>
              <a:spcBef>
                <a:spcPts val="0"/>
              </a:spcBef>
              <a:buFont typeface="Symbol,Sans-Serif"/>
              <a:buChar char=""/>
            </a:pPr>
            <a:r>
              <a:rPr lang="en-US">
                <a:solidFill>
                  <a:srgbClr val="101D35"/>
                </a:solidFill>
              </a:rPr>
              <a:t>Webinars scheduled for August 13</a:t>
            </a:r>
            <a:r>
              <a:rPr lang="en-US" baseline="30000">
                <a:solidFill>
                  <a:srgbClr val="101D35"/>
                </a:solidFill>
              </a:rPr>
              <a:t>th</a:t>
            </a:r>
            <a:r>
              <a:rPr lang="en-US">
                <a:solidFill>
                  <a:srgbClr val="101D35"/>
                </a:solidFill>
              </a:rPr>
              <a:t> and September 19</a:t>
            </a:r>
            <a:r>
              <a:rPr lang="en-US" baseline="30000">
                <a:solidFill>
                  <a:srgbClr val="101D35"/>
                </a:solidFill>
              </a:rPr>
              <a:t>th</a:t>
            </a:r>
            <a:endParaRPr lang="en-US">
              <a:solidFill>
                <a:srgbClr val="101D35"/>
              </a:solidFill>
            </a:endParaRPr>
          </a:p>
          <a:p>
            <a:pPr marL="1257300" lvl="2" indent="-342900">
              <a:lnSpc>
                <a:spcPct val="107000"/>
              </a:lnSpc>
              <a:spcBef>
                <a:spcPts val="0"/>
              </a:spcBef>
              <a:buFont typeface="Symbol,Sans-Serif"/>
              <a:buChar char=""/>
            </a:pPr>
            <a:r>
              <a:rPr lang="en-US">
                <a:solidFill>
                  <a:srgbClr val="101D35"/>
                </a:solidFill>
              </a:rPr>
              <a:t>Live presentation at MASBO on September 25th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Symbol,Sans-Serif"/>
              <a:buChar char=""/>
            </a:pPr>
            <a:r>
              <a:rPr lang="en-US">
                <a:solidFill>
                  <a:srgbClr val="101D35"/>
                </a:solidFill>
              </a:rPr>
              <a:t>Student Opportunity Act fully implemented by FY27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Symbol,Sans-Serif"/>
              <a:buChar char=""/>
            </a:pPr>
            <a:r>
              <a:rPr lang="en-US">
                <a:solidFill>
                  <a:srgbClr val="101D35"/>
                </a:solidFill>
              </a:rPr>
              <a:t>Inflation based on the most recent Q3 to Q3 comparison </a:t>
            </a:r>
            <a:r>
              <a:rPr lang="en-US">
                <a:solidFill>
                  <a:srgbClr val="101D35"/>
                </a:solidFill>
                <a:hlinkClick r:id="rId4"/>
              </a:rPr>
              <a:t>Implicit Price Deflator for State and Local Government Services (row 26)</a:t>
            </a:r>
            <a:endParaRPr lang="en-US">
              <a:solidFill>
                <a:srgbClr val="101D35"/>
              </a:solidFill>
            </a:endParaRP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Symbol,Sans-Serif"/>
              <a:buChar char=""/>
            </a:pPr>
            <a:endParaRPr lang="en-US" sz="3200">
              <a:solidFill>
                <a:srgbClr val="203B6A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17311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3CCF5-40EC-1A76-6076-8AA935F15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>
                <a:latin typeface="Arial"/>
                <a:cs typeface="Arial"/>
              </a:rPr>
              <a:t>Core Functions:</a:t>
            </a:r>
            <a:br>
              <a:rPr lang="en-US"/>
            </a:br>
            <a:r>
              <a:rPr lang="en-US" sz="4900">
                <a:latin typeface="Arial"/>
                <a:cs typeface="Arial"/>
              </a:rPr>
              <a:t>Emergency Assistance (EA) Shelter Updates</a:t>
            </a:r>
            <a:endParaRPr lang="en-US" sz="4900"/>
          </a:p>
        </p:txBody>
      </p:sp>
    </p:spTree>
    <p:extLst>
      <p:ext uri="{BB962C8B-B14F-4D97-AF65-F5344CB8AC3E}">
        <p14:creationId xmlns:p14="http://schemas.microsoft.com/office/powerpoint/2010/main" val="31068589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EAFF4-84A4-DE96-FC20-7C1DF1129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Arial"/>
                <a:cs typeface="Arial"/>
              </a:rPr>
              <a:t>Anne Marie Stronach</a:t>
            </a:r>
            <a:br>
              <a:rPr lang="en-US"/>
            </a:br>
            <a:r>
              <a:rPr lang="en-US" sz="5300">
                <a:latin typeface="Arial"/>
                <a:cs typeface="Arial"/>
              </a:rPr>
              <a:t>Operations Liaison</a:t>
            </a:r>
            <a:br>
              <a:rPr lang="en-US" sz="5300"/>
            </a:br>
            <a:r>
              <a:rPr lang="en-US" sz="5300">
                <a:latin typeface="Arial"/>
                <a:cs typeface="Arial"/>
              </a:rPr>
              <a:t>Commissioner’s Office</a:t>
            </a:r>
          </a:p>
        </p:txBody>
      </p:sp>
    </p:spTree>
    <p:extLst>
      <p:ext uri="{BB962C8B-B14F-4D97-AF65-F5344CB8AC3E}">
        <p14:creationId xmlns:p14="http://schemas.microsoft.com/office/powerpoint/2010/main" val="3587085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1A15B-10B6-B184-BF3E-9062380749B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042852"/>
            <a:ext cx="10515600" cy="104285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Quote</a:t>
            </a:r>
          </a:p>
        </p:txBody>
      </p:sp>
      <p:pic>
        <p:nvPicPr>
          <p:cNvPr id="7" name="Picture 6" descr="If serving is below you, leadership is beyond you.">
            <a:extLst>
              <a:ext uri="{FF2B5EF4-FFF2-40B4-BE49-F238E27FC236}">
                <a16:creationId xmlns:a16="http://schemas.microsoft.com/office/drawing/2014/main" id="{85E027B5-9B2A-4752-9397-5A1AA03111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770" y="485384"/>
            <a:ext cx="11926459" cy="588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5576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32D44-2A14-C1ED-D3AB-82EC3DD29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/>
                <a:ea typeface="+mj-lt"/>
                <a:cs typeface="Arial"/>
              </a:rPr>
              <a:t>Emergency Assistance (EA) Shelter Update </a:t>
            </a:r>
            <a:br>
              <a:rPr lang="en-US" dirty="0">
                <a:latin typeface="Arial"/>
                <a:ea typeface="+mj-lt"/>
                <a:cs typeface="Arial"/>
              </a:rPr>
            </a:br>
            <a:r>
              <a:rPr lang="en-US" dirty="0">
                <a:latin typeface="Arial"/>
                <a:ea typeface="+mj-lt"/>
                <a:cs typeface="Arial"/>
              </a:rPr>
              <a:t>July 2024 EA Policy Changes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C3D88D-6BE4-93AB-FC8D-A61A4BE32D12}"/>
              </a:ext>
            </a:extLst>
          </p:cNvPr>
          <p:cNvSpPr txBox="1"/>
          <p:nvPr/>
        </p:nvSpPr>
        <p:spPr>
          <a:xfrm>
            <a:off x="1403278" y="1687408"/>
            <a:ext cx="921216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i="1">
                <a:latin typeface="Arial"/>
                <a:cs typeface="Arial"/>
              </a:rPr>
              <a:t>Policy Goal to ensure that shelter is temporary, supportive, and non-recurring.</a:t>
            </a:r>
            <a:r>
              <a:rPr lang="en-US" b="1">
                <a:latin typeface="Arial"/>
                <a:cs typeface="Arial"/>
              </a:rPr>
              <a:t>​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316433-4205-5A95-A860-C897F50754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827" y="2056740"/>
            <a:ext cx="11630346" cy="415617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>
                <a:latin typeface="Arial"/>
                <a:ea typeface="+mn-lt"/>
                <a:cs typeface="Arial"/>
              </a:rPr>
              <a:t>Emergency Assistance (EA) shelter length of stay policy</a:t>
            </a:r>
          </a:p>
          <a:p>
            <a:pPr lvl="1"/>
            <a:r>
              <a:rPr lang="en-US" sz="1800">
                <a:latin typeface="Arial"/>
                <a:ea typeface="+mn-lt"/>
                <a:cs typeface="Arial"/>
              </a:rPr>
              <a:t>Traditional Shelters including hotels implement a 9-month policy with qualifying 90-day extension.</a:t>
            </a:r>
          </a:p>
          <a:p>
            <a:pPr lvl="1"/>
            <a:r>
              <a:rPr lang="en-US" sz="1800">
                <a:latin typeface="Arial"/>
                <a:ea typeface="+mn-lt"/>
                <a:cs typeface="Arial"/>
              </a:rPr>
              <a:t>Temporary Respite Centers (TRC) implement a 5-business day policy with a qualifying 5–30 day extension.</a:t>
            </a:r>
          </a:p>
          <a:p>
            <a:r>
              <a:rPr lang="en-US" sz="2000">
                <a:latin typeface="Arial"/>
                <a:ea typeface="+mn-lt"/>
                <a:cs typeface="Arial"/>
              </a:rPr>
              <a:t>Impact on school enrollment </a:t>
            </a:r>
          </a:p>
          <a:p>
            <a:pPr lvl="2"/>
            <a:r>
              <a:rPr lang="en-US" sz="1800">
                <a:latin typeface="Arial"/>
                <a:ea typeface="+mn-lt"/>
                <a:cs typeface="Arial"/>
              </a:rPr>
              <a:t>McKinney-Vento required</a:t>
            </a:r>
          </a:p>
          <a:p>
            <a:pPr lvl="2"/>
            <a:r>
              <a:rPr lang="en-US" sz="1800">
                <a:latin typeface="Arial"/>
                <a:ea typeface="+mn-lt"/>
                <a:cs typeface="Arial"/>
              </a:rPr>
              <a:t>Family directs school enrollment</a:t>
            </a:r>
          </a:p>
          <a:p>
            <a:pPr lvl="2"/>
            <a:r>
              <a:rPr lang="en-US" sz="1800">
                <a:latin typeface="Arial"/>
                <a:ea typeface="+mn-lt"/>
                <a:cs typeface="Arial"/>
              </a:rPr>
              <a:t>School of Origin Transportation</a:t>
            </a:r>
          </a:p>
          <a:p>
            <a:pPr lvl="2"/>
            <a:r>
              <a:rPr lang="en-US" sz="1800">
                <a:latin typeface="Arial"/>
                <a:ea typeface="+mn-lt"/>
                <a:cs typeface="Arial"/>
              </a:rPr>
              <a:t>Potential increased enrollment homeless students doubling up with other families</a:t>
            </a:r>
          </a:p>
          <a:p>
            <a:pPr lvl="2"/>
            <a:r>
              <a:rPr lang="en-US" sz="1800">
                <a:latin typeface="Arial"/>
                <a:ea typeface="+mn-lt"/>
                <a:cs typeface="Arial"/>
              </a:rPr>
              <a:t>Potential increased enrollment in over-aged students </a:t>
            </a:r>
          </a:p>
          <a:p>
            <a:r>
              <a:rPr lang="en-US" sz="2000">
                <a:latin typeface="Arial"/>
                <a:ea typeface="+mn-lt"/>
                <a:cs typeface="Arial"/>
              </a:rPr>
              <a:t>DESE Supports</a:t>
            </a:r>
          </a:p>
          <a:p>
            <a:pPr lvl="2"/>
            <a:r>
              <a:rPr lang="en-US" sz="1800">
                <a:latin typeface="Arial"/>
                <a:ea typeface="+mn-lt"/>
                <a:cs typeface="Arial"/>
              </a:rPr>
              <a:t>Webinars, technical assistance, and superintendent taskforce</a:t>
            </a:r>
          </a:p>
          <a:p>
            <a:pPr lvl="2"/>
            <a:r>
              <a:rPr lang="en-US" sz="1800">
                <a:latin typeface="Arial"/>
                <a:ea typeface="+mn-lt"/>
                <a:cs typeface="Arial"/>
              </a:rPr>
              <a:t>Grant opportunities to support eligible districts</a:t>
            </a:r>
          </a:p>
          <a:p>
            <a:pPr lvl="2"/>
            <a:endParaRPr lang="en-US" sz="1200">
              <a:latin typeface="Arial"/>
              <a:ea typeface="+mn-lt"/>
              <a:cs typeface="Arial"/>
            </a:endParaRPr>
          </a:p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C3F7F3-1CCC-C791-5002-5631A52D0E60}"/>
              </a:ext>
            </a:extLst>
          </p:cNvPr>
          <p:cNvSpPr txBox="1"/>
          <p:nvPr/>
        </p:nvSpPr>
        <p:spPr>
          <a:xfrm>
            <a:off x="3390155" y="6286574"/>
            <a:ext cx="7963645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400">
                <a:latin typeface="Arial"/>
                <a:cs typeface="Arial"/>
              </a:rPr>
              <a:t>Contact Anne Marie Stronach for additional information at </a:t>
            </a:r>
            <a:r>
              <a:rPr lang="en-US" sz="1400">
                <a:latin typeface="Arial"/>
                <a:cs typeface="Arial"/>
                <a:hlinkClick r:id="rId3"/>
              </a:rPr>
              <a:t>anne.marie.stronach@mass.gov</a:t>
            </a:r>
            <a:r>
              <a:rPr lang="en-US" sz="1400">
                <a:latin typeface="Arial"/>
                <a:cs typeface="Arial"/>
              </a:rPr>
              <a:t> </a:t>
            </a:r>
            <a:endParaRPr lang="en-US"/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828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3CCF5-40EC-1A76-6076-8AA935F15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/>
              <a:t>Core Functions:</a:t>
            </a:r>
            <a:br>
              <a:rPr lang="en-US"/>
            </a:br>
            <a:r>
              <a:rPr lang="en-US"/>
              <a:t>Superintendent Checklist</a:t>
            </a:r>
          </a:p>
        </p:txBody>
      </p:sp>
    </p:spTree>
    <p:extLst>
      <p:ext uri="{BB962C8B-B14F-4D97-AF65-F5344CB8AC3E}">
        <p14:creationId xmlns:p14="http://schemas.microsoft.com/office/powerpoint/2010/main" val="14567412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5415F9A-5A1C-BA2C-8737-2BE193196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Superintendent Checklist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52977D6-5AF9-2609-C2D2-3EB83A5FDB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600" kern="100">
                <a:ea typeface="DengXian" panose="02010600030101010101" pitchFamily="2" charset="-122"/>
              </a:rPr>
              <a:t>Superintendent Checklist released today 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600" kern="100">
                <a:ea typeface="DengXian" panose="02010600030101010101" pitchFamily="2" charset="-122"/>
              </a:rPr>
              <a:t>See “On The Desktop” email 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600" kern="100">
                <a:ea typeface="DengXian" panose="02010600030101010101" pitchFamily="2" charset="-122"/>
              </a:rPr>
              <a:t>Link: </a:t>
            </a:r>
            <a:r>
              <a:rPr lang="en-US" sz="2600" u="sng">
                <a:solidFill>
                  <a:srgbClr val="0563C1"/>
                </a:solidFill>
                <a:effectLst/>
                <a:ea typeface="DengXian" panose="02010600030101010101" pitchFamily="2" charset="-122"/>
                <a:hlinkClick r:id="rId3"/>
              </a:rPr>
              <a:t>https://www.doe.mass.edu/commissioner/checklist.html</a:t>
            </a:r>
            <a:endParaRPr lang="en-US" sz="2600">
              <a:effectLst/>
              <a:ea typeface="DengXian" panose="02010600030101010101" pitchFamily="2" charset="-122"/>
            </a:endParaRPr>
          </a:p>
          <a:p>
            <a:pPr marL="457200" lvl="1" indent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2600" kern="100">
              <a:ea typeface="DengXian" panose="02010600030101010101" pitchFamily="2" charset="-122"/>
            </a:endParaRPr>
          </a:p>
          <a:p>
            <a:pPr marL="457200" lvl="1" indent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2600" kern="100">
              <a:ea typeface="DengXian" panose="02010600030101010101" pitchFamily="2" charset="-122"/>
            </a:endParaRP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2600" kern="100">
              <a:ea typeface="DengXian" panose="02010600030101010101" pitchFamily="2" charset="-122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198016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94299-C049-A152-EFA4-7759F18E3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 Recording</a:t>
            </a:r>
          </a:p>
        </p:txBody>
      </p:sp>
    </p:spTree>
    <p:extLst>
      <p:ext uri="{BB962C8B-B14F-4D97-AF65-F5344CB8AC3E}">
        <p14:creationId xmlns:p14="http://schemas.microsoft.com/office/powerpoint/2010/main" val="24372978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94299-C049-A152-EFA4-7759F18E3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/>
            </a:br>
            <a:br>
              <a:rPr lang="en-US"/>
            </a:br>
            <a:br>
              <a:rPr lang="en-US"/>
            </a:br>
            <a:r>
              <a:rPr lang="en-US"/>
              <a:t>Questions</a:t>
            </a:r>
            <a:br>
              <a:rPr lang="en-US"/>
            </a:br>
            <a:br>
              <a:rPr lang="en-US"/>
            </a:br>
            <a:r>
              <a:rPr lang="en-US" sz="3600"/>
              <a:t>If you have additional questions that we did not answer during this webinar, please email the Commissioner’s Office at: </a:t>
            </a:r>
            <a:br>
              <a:rPr lang="en-US" sz="3600"/>
            </a:br>
            <a:r>
              <a:rPr lang="en-US" sz="3600">
                <a:hlinkClick r:id="rId3"/>
              </a:rPr>
              <a:t>commissioner0@MassMail.State.MA.US</a:t>
            </a:r>
            <a:br>
              <a:rPr lang="en-US" sz="3600"/>
            </a:br>
            <a:br>
              <a:rPr lang="en-US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29408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EE887-BB29-5E94-2708-3054C1E8A1D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042852"/>
            <a:ext cx="10515600" cy="104285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Service Quote</a:t>
            </a:r>
          </a:p>
        </p:txBody>
      </p:sp>
      <p:pic>
        <p:nvPicPr>
          <p:cNvPr id="7" name="Picture 6" descr="If serving is below you, leadership is beyond you.">
            <a:extLst>
              <a:ext uri="{FF2B5EF4-FFF2-40B4-BE49-F238E27FC236}">
                <a16:creationId xmlns:a16="http://schemas.microsoft.com/office/drawing/2014/main" id="{85E027B5-9B2A-4752-9397-5A1AA03111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770" y="485384"/>
            <a:ext cx="11926459" cy="588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02214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FAECB-8DB9-6923-DAF2-C11C93F9D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>
                <a:latin typeface="Arial"/>
                <a:cs typeface="Arial"/>
              </a:rPr>
              <a:t>Thank you and have a great </a:t>
            </a:r>
            <a:br>
              <a:rPr lang="en-US">
                <a:latin typeface="Arial"/>
                <a:cs typeface="Arial"/>
              </a:rPr>
            </a:br>
            <a:r>
              <a:rPr lang="en-US">
                <a:latin typeface="Arial"/>
                <a:cs typeface="Arial"/>
              </a:rPr>
              <a:t>school year!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47960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53F79-18AC-BE2C-57AA-AB321B266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303838163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CFD9460-E9FF-45CE-9485-594156288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for Chronic Absenteeism Slides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6235BC2-8DAE-B6BE-8AF0-7A22DCF27E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4504" y="1603333"/>
            <a:ext cx="9995770" cy="4647156"/>
          </a:xfrm>
        </p:spPr>
        <p:txBody>
          <a:bodyPr/>
          <a:lstStyle/>
          <a:p>
            <a:pPr marL="0" marR="0" indent="0">
              <a:buNone/>
            </a:pPr>
            <a:r>
              <a:rPr lang="en-US" sz="1800" b="1">
                <a:effectLst/>
                <a:latin typeface="Calibri" panose="020F0502020204030204" pitchFamily="34" charset="0"/>
                <a:ea typeface="DengXian" panose="02010600030101010101" pitchFamily="2" charset="-122"/>
                <a:cs typeface="Aptos" panose="020B0004020202020204" pitchFamily="34" charset="0"/>
              </a:rPr>
              <a:t>Massachusetts Trends by Grade Span Sources </a:t>
            </a:r>
            <a:endParaRPr lang="en-US" sz="1800" b="1">
              <a:effectLst/>
              <a:latin typeface="Aptos" panose="020B0004020202020204" pitchFamily="34" charset="0"/>
              <a:ea typeface="DengXian" panose="02010600030101010101" pitchFamily="2" charset="-122"/>
              <a:cs typeface="Aptos" panose="020B0004020202020204" pitchFamily="34" charset="0"/>
            </a:endParaRPr>
          </a:p>
          <a:p>
            <a:pPr marL="0" marR="0"/>
            <a:r>
              <a:rPr lang="en-US" sz="1800" u="sng">
                <a:solidFill>
                  <a:srgbClr val="0563C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ptos" panose="020B0004020202020204" pitchFamily="34" charset="0"/>
                <a:hlinkClick r:id="rId2"/>
              </a:rPr>
              <a:t>https://educationtocareer.data.mass.gov/stories/s/vuut-f46x</a:t>
            </a:r>
            <a:endParaRPr lang="en-US" sz="1800">
              <a:effectLst/>
              <a:latin typeface="Aptos" panose="020B0004020202020204" pitchFamily="34" charset="0"/>
              <a:ea typeface="DengXian" panose="02010600030101010101" pitchFamily="2" charset="-122"/>
              <a:cs typeface="Aptos" panose="020B0004020202020204" pitchFamily="34" charset="0"/>
            </a:endParaRPr>
          </a:p>
          <a:p>
            <a:pPr marL="0" marR="0"/>
            <a:r>
              <a:rPr lang="en-US" sz="1800" u="sng">
                <a:solidFill>
                  <a:srgbClr val="0563C1"/>
                </a:solidFill>
                <a:latin typeface="Calibri" panose="020F0502020204030204" pitchFamily="34" charset="0"/>
                <a:ea typeface="DengXian" panose="02010600030101010101" pitchFamily="2" charset="-122"/>
                <a:cs typeface="Aptos" panose="020B0004020202020204" pitchFamily="34" charset="0"/>
                <a:hlinkClick r:id="rId3"/>
              </a:rPr>
              <a:t>https://www.gradpartnership.org/wp-content/uploads/2024/05/EGC-GP-NPSS-May-2024-Brief.pdf</a:t>
            </a:r>
            <a:endParaRPr lang="en-US" sz="1800" u="sng">
              <a:solidFill>
                <a:srgbClr val="0563C1"/>
              </a:solidFill>
              <a:latin typeface="Calibri" panose="020F0502020204030204" pitchFamily="34" charset="0"/>
              <a:ea typeface="DengXian" panose="02010600030101010101" pitchFamily="2" charset="-122"/>
              <a:cs typeface="Aptos" panose="020B0004020202020204" pitchFamily="34" charset="0"/>
            </a:endParaRPr>
          </a:p>
          <a:p>
            <a:pPr marL="0" marR="0"/>
            <a:r>
              <a:rPr lang="en-US" sz="1800" u="sng">
                <a:solidFill>
                  <a:srgbClr val="0563C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ptos" panose="020B0004020202020204" pitchFamily="34" charset="0"/>
                <a:hlinkClick r:id="rId4"/>
              </a:rPr>
              <a:t>https://annenberg.brown.edu/sites/default/files/EdResearch_for_Recovery_Brief_22.pdf</a:t>
            </a:r>
            <a:r>
              <a:rPr lang="en-US" sz="1800">
                <a:effectLst/>
                <a:latin typeface="Calibri" panose="020F0502020204030204" pitchFamily="34" charset="0"/>
                <a:ea typeface="DengXian" panose="02010600030101010101" pitchFamily="2" charset="-122"/>
                <a:cs typeface="Aptos" panose="020B0004020202020204" pitchFamily="34" charset="0"/>
              </a:rPr>
              <a:t> </a:t>
            </a:r>
            <a:endParaRPr lang="en-US" sz="1800">
              <a:effectLst/>
              <a:latin typeface="Aptos" panose="020B0004020202020204" pitchFamily="34" charset="0"/>
              <a:ea typeface="DengXian" panose="02010600030101010101" pitchFamily="2" charset="-122"/>
              <a:cs typeface="Aptos" panose="020B0004020202020204" pitchFamily="34" charset="0"/>
            </a:endParaRPr>
          </a:p>
          <a:p>
            <a:pPr marL="0" indent="0">
              <a:buNone/>
            </a:pPr>
            <a:endParaRPr lang="en-US"/>
          </a:p>
          <a:p>
            <a:pPr marL="0" marR="0" indent="0">
              <a:buNone/>
            </a:pPr>
            <a:r>
              <a:rPr lang="en-US" sz="1800" b="1">
                <a:effectLst/>
                <a:latin typeface="Calibri" panose="020F0502020204030204" pitchFamily="34" charset="0"/>
                <a:ea typeface="DengXian" panose="02010600030101010101" pitchFamily="2" charset="-122"/>
                <a:cs typeface="Aptos" panose="020B0004020202020204" pitchFamily="34" charset="0"/>
              </a:rPr>
              <a:t>Massachusetts Trends by Race/Ethnicity Sources</a:t>
            </a:r>
            <a:endParaRPr lang="en-US" sz="1800" b="1">
              <a:effectLst/>
              <a:latin typeface="Aptos" panose="020B0004020202020204" pitchFamily="34" charset="0"/>
              <a:ea typeface="DengXian" panose="02010600030101010101" pitchFamily="2" charset="-122"/>
              <a:cs typeface="Aptos" panose="020B0004020202020204" pitchFamily="34" charset="0"/>
            </a:endParaRPr>
          </a:p>
          <a:p>
            <a:pPr marL="0" marR="0"/>
            <a:r>
              <a:rPr lang="en-US" sz="1800" u="sng">
                <a:solidFill>
                  <a:srgbClr val="0563C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ptos" panose="020B0004020202020204" pitchFamily="34" charset="0"/>
                <a:hlinkClick r:id="rId5"/>
              </a:rPr>
              <a:t>https://www.edweek.org/leadership/teachers-view-chronically-absent-students-less-favorably/2024/06</a:t>
            </a:r>
            <a:endParaRPr lang="en-US" sz="1800">
              <a:effectLst/>
              <a:latin typeface="Aptos" panose="020B0004020202020204" pitchFamily="34" charset="0"/>
              <a:ea typeface="DengXian" panose="02010600030101010101" pitchFamily="2" charset="-122"/>
              <a:cs typeface="Aptos" panose="020B0004020202020204" pitchFamily="34" charset="0"/>
            </a:endParaRP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05014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0B6F12B-D003-45B0-C92C-FFA12F02F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for Chronic Absenteeism Slides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D3D466C-A42F-131C-B518-C0AC5284A2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marR="0" indent="0">
              <a:buNone/>
            </a:pPr>
            <a:r>
              <a:rPr lang="en-US" sz="1800" b="1">
                <a:effectLst/>
                <a:latin typeface="Calibri"/>
                <a:ea typeface="DengXian"/>
                <a:cs typeface="Aptos" panose="020B0004020202020204" pitchFamily="34" charset="0"/>
              </a:rPr>
              <a:t>Factors Underlying Chronic Absenteeism Sources</a:t>
            </a:r>
          </a:p>
          <a:p>
            <a:pPr marL="0" marR="0"/>
            <a:r>
              <a:rPr lang="en-US" sz="1800" u="sng">
                <a:solidFill>
                  <a:srgbClr val="0563C1"/>
                </a:solidFill>
                <a:effectLst/>
                <a:latin typeface="Calibri"/>
                <a:ea typeface="DengXian"/>
                <a:cs typeface="Aptos" panose="020B0004020202020204" pitchFamily="34" charset="0"/>
                <a:hlinkClick r:id="rId2"/>
              </a:rPr>
              <a:t>https://annenberg.brown.edu/sites/default/files/EdResearch_for_Recovery_Brief_22.pdf</a:t>
            </a:r>
            <a:endParaRPr lang="en-US" sz="1800">
              <a:effectLst/>
              <a:latin typeface="Calibri"/>
              <a:ea typeface="DengXian"/>
              <a:cs typeface="Aptos" panose="020B0004020202020204" pitchFamily="34" charset="0"/>
            </a:endParaRPr>
          </a:p>
          <a:p>
            <a:pPr marL="0" marR="0"/>
            <a:r>
              <a:rPr lang="en-US" sz="1800" u="sng">
                <a:solidFill>
                  <a:srgbClr val="0563C1"/>
                </a:solidFill>
                <a:effectLst/>
                <a:latin typeface="Calibri"/>
                <a:ea typeface="DengXian"/>
                <a:cs typeface="Aptos" panose="020B0004020202020204" pitchFamily="34" charset="0"/>
                <a:hlinkClick r:id="rId3"/>
              </a:rPr>
              <a:t>https://www.gradpartnership.org/wp-content/uploads/2024/05/EGC-GP-NPSS-May-2024-Brief.pdf</a:t>
            </a:r>
            <a:endParaRPr lang="en-US" sz="1800">
              <a:effectLst/>
              <a:latin typeface="Calibri"/>
              <a:ea typeface="DengXian"/>
              <a:cs typeface="Aptos" panose="020B0004020202020204" pitchFamily="34" charset="0"/>
            </a:endParaRPr>
          </a:p>
          <a:p>
            <a:pPr marL="0" marR="0"/>
            <a:r>
              <a:rPr lang="en-US" sz="1800" u="sng">
                <a:solidFill>
                  <a:srgbClr val="0563C1"/>
                </a:solidFill>
                <a:effectLst/>
                <a:latin typeface="Calibri"/>
                <a:ea typeface="DengXian"/>
                <a:cs typeface="Aptos" panose="020B0004020202020204" pitchFamily="34" charset="0"/>
                <a:hlinkClick r:id="rId4"/>
              </a:rPr>
              <a:t>https://acrobat.adobe.com/id/urn:aaid:sc:US:e6296128-208d-4b30-bbe7-ed40f79f50a8</a:t>
            </a:r>
            <a:endParaRPr lang="en-US" sz="1800">
              <a:effectLst/>
              <a:latin typeface="Calibri"/>
              <a:ea typeface="DengXian"/>
              <a:cs typeface="Aptos" panose="020B0004020202020204" pitchFamily="34" charset="0"/>
            </a:endParaRPr>
          </a:p>
          <a:p>
            <a:pPr marL="0" marR="0"/>
            <a:r>
              <a:rPr lang="en-US" sz="1800" u="sng">
                <a:solidFill>
                  <a:srgbClr val="0563C1"/>
                </a:solidFill>
                <a:effectLst/>
                <a:latin typeface="Calibri"/>
                <a:ea typeface="DengXian"/>
                <a:cs typeface="Aptos" panose="020B0004020202020204" pitchFamily="34" charset="0"/>
                <a:hlinkClick r:id="rId5"/>
              </a:rPr>
              <a:t>https://www.edweek.org/leadership/3-steps-to-drive-down-chronic-absenteeism/2023/10</a:t>
            </a:r>
            <a:endParaRPr lang="en-US" sz="1800">
              <a:effectLst/>
              <a:latin typeface="Calibri"/>
              <a:ea typeface="DengXian"/>
              <a:cs typeface="Aptos" panose="020B0004020202020204" pitchFamily="34" charset="0"/>
            </a:endParaRPr>
          </a:p>
          <a:p>
            <a:pPr marL="0" marR="0"/>
            <a:r>
              <a:rPr lang="en-US" sz="1800" u="sng">
                <a:solidFill>
                  <a:srgbClr val="0563C1"/>
                </a:solidFill>
                <a:effectLst/>
                <a:latin typeface="Calibri"/>
                <a:ea typeface="DengXian"/>
                <a:cs typeface="Aptos" panose="020B0004020202020204" pitchFamily="34" charset="0"/>
                <a:hlinkClick r:id="rId6"/>
              </a:rPr>
              <a:t>https://www.gse.harvard.edu/ideas/edcast/24/03/combatting-chronic-absenteeism-family-engagement</a:t>
            </a:r>
            <a:endParaRPr lang="en-US" sz="1800">
              <a:effectLst/>
              <a:latin typeface="Calibri"/>
              <a:ea typeface="DengXian"/>
              <a:cs typeface="Aptos" panose="020B0004020202020204" pitchFamily="34" charset="0"/>
            </a:endParaRPr>
          </a:p>
          <a:p>
            <a:pPr marL="0" marR="0"/>
            <a:r>
              <a:rPr lang="en-US" sz="1800" u="sng">
                <a:solidFill>
                  <a:srgbClr val="0563C1"/>
                </a:solidFill>
                <a:effectLst/>
                <a:latin typeface="Calibri"/>
                <a:ea typeface="DengXian"/>
                <a:cs typeface="Aptos" panose="020B0004020202020204" pitchFamily="34" charset="0"/>
                <a:hlinkClick r:id="rId7"/>
              </a:rPr>
              <a:t>https://www.vox.com/2024/1/9/23904542/chronic-absenteeism-school-attendance</a:t>
            </a:r>
            <a:endParaRPr lang="en-US" sz="1800">
              <a:effectLst/>
              <a:latin typeface="Calibri"/>
              <a:ea typeface="DengXian"/>
              <a:cs typeface="Aptos" panose="020B0004020202020204" pitchFamily="34" charset="0"/>
            </a:endParaRPr>
          </a:p>
          <a:p>
            <a:pPr marL="0" marR="0"/>
            <a:r>
              <a:rPr lang="en-US" sz="1800" u="sng">
                <a:solidFill>
                  <a:srgbClr val="0563C1"/>
                </a:solidFill>
                <a:effectLst/>
                <a:latin typeface="Calibri"/>
                <a:ea typeface="DengXian"/>
                <a:cs typeface="Aptos" panose="020B0004020202020204" pitchFamily="34" charset="0"/>
                <a:hlinkClick r:id="rId6"/>
              </a:rPr>
              <a:t>https://www.gse.harvard.edu/ideas/edcast/24/03/combatting-chronic-absenteeism-family-engagement</a:t>
            </a:r>
            <a:endParaRPr lang="en-US" sz="1800">
              <a:effectLst/>
              <a:latin typeface="Calibri"/>
              <a:ea typeface="DengXian"/>
              <a:cs typeface="Aptos" panose="020B0004020202020204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677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2685C6D-82FD-B40C-8676-69E71C8F1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Agenda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B55E82F-FF11-FEEC-9491-B7ADB5F7C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3858"/>
            <a:ext cx="10515600" cy="4125686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en-US" b="1">
                <a:latin typeface="Arial"/>
                <a:cs typeface="Arial"/>
              </a:rPr>
              <a:t>Educational Vision  </a:t>
            </a:r>
            <a:endParaRPr lang="en-US" b="1"/>
          </a:p>
          <a:p>
            <a:pPr marL="514350" indent="-514350">
              <a:buAutoNum type="arabicPeriod"/>
            </a:pPr>
            <a:r>
              <a:rPr lang="en-US" b="1">
                <a:latin typeface="Arial"/>
                <a:cs typeface="Arial"/>
              </a:rPr>
              <a:t>Strategic Objective 1: Whole Student Supports</a:t>
            </a:r>
          </a:p>
          <a:p>
            <a:pPr lvl="1"/>
            <a:r>
              <a:rPr lang="en-US">
                <a:latin typeface="Arial"/>
                <a:cs typeface="Arial"/>
              </a:rPr>
              <a:t>Chronic Absenteeism &amp; Back to School Campaign</a:t>
            </a:r>
          </a:p>
          <a:p>
            <a:pPr marL="514350" indent="-514350">
              <a:buAutoNum type="arabicPeriod"/>
            </a:pPr>
            <a:r>
              <a:rPr lang="en-US" b="1">
                <a:latin typeface="Arial"/>
                <a:cs typeface="Arial"/>
              </a:rPr>
              <a:t>Strategic Objective 2: Deeper Learning</a:t>
            </a:r>
          </a:p>
          <a:p>
            <a:pPr lvl="1"/>
            <a:r>
              <a:rPr lang="en-US">
                <a:latin typeface="Arial"/>
                <a:cs typeface="Arial"/>
              </a:rPr>
              <a:t>Comprehensive Health and PE Framework &amp; SEL</a:t>
            </a:r>
          </a:p>
          <a:p>
            <a:pPr lvl="1"/>
            <a:r>
              <a:rPr lang="en-US">
                <a:latin typeface="Arial"/>
                <a:cs typeface="Arial"/>
              </a:rPr>
              <a:t>PRISM &amp; Locating Early Literacy Resources</a:t>
            </a:r>
          </a:p>
          <a:p>
            <a:pPr marL="514350" indent="-514350">
              <a:buAutoNum type="arabicPeriod"/>
            </a:pPr>
            <a:r>
              <a:rPr lang="en-US" b="1">
                <a:latin typeface="Arial"/>
                <a:cs typeface="Arial"/>
              </a:rPr>
              <a:t>DESE’s Core Functions</a:t>
            </a:r>
          </a:p>
          <a:p>
            <a:pPr lvl="1"/>
            <a:r>
              <a:rPr lang="en-US">
                <a:latin typeface="Arial"/>
                <a:cs typeface="Arial"/>
              </a:rPr>
              <a:t>FY25 State Budget </a:t>
            </a:r>
          </a:p>
          <a:p>
            <a:pPr lvl="1"/>
            <a:r>
              <a:rPr lang="en-US">
                <a:latin typeface="Arial"/>
                <a:cs typeface="Arial"/>
              </a:rPr>
              <a:t>Emergency Assistance (EA) Shelter Updates </a:t>
            </a:r>
          </a:p>
          <a:p>
            <a:pPr lvl="1"/>
            <a:r>
              <a:rPr lang="en-US">
                <a:latin typeface="Arial"/>
                <a:cs typeface="Arial"/>
              </a:rPr>
              <a:t>Superintendent Checklist</a:t>
            </a:r>
          </a:p>
          <a:p>
            <a:pPr marL="514350" indent="-514350">
              <a:buAutoNum type="arabicPeriod"/>
            </a:pPr>
            <a:r>
              <a:rPr lang="en-US" b="1">
                <a:latin typeface="Arial"/>
                <a:cs typeface="Arial"/>
              </a:rPr>
              <a:t>Questions</a:t>
            </a:r>
          </a:p>
          <a:p>
            <a:pPr marL="0" indent="0">
              <a:buNone/>
            </a:pP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98246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546C991-DE32-DD4C-6D99-96CE81240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for Chronic Absenteeism Slides 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767A2B8-BEAA-59EB-8049-D592322839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indent="0">
              <a:buNone/>
            </a:pPr>
            <a:r>
              <a:rPr lang="en-US" sz="1800" b="1">
                <a:effectLst/>
                <a:latin typeface="Calibri" panose="020F0502020204030204" pitchFamily="34" charset="0"/>
                <a:ea typeface="DengXian" panose="02010600030101010101" pitchFamily="2" charset="-122"/>
                <a:cs typeface="Aptos" panose="020B0004020202020204" pitchFamily="34" charset="0"/>
              </a:rPr>
              <a:t>What We Can Do Sources</a:t>
            </a:r>
            <a:endParaRPr lang="en-US" sz="1800" b="1">
              <a:effectLst/>
              <a:latin typeface="Aptos" panose="020B0004020202020204" pitchFamily="34" charset="0"/>
              <a:ea typeface="DengXian" panose="02010600030101010101" pitchFamily="2" charset="-122"/>
              <a:cs typeface="Aptos" panose="020B0004020202020204" pitchFamily="34" charset="0"/>
            </a:endParaRPr>
          </a:p>
          <a:p>
            <a:pPr marL="0" marR="0"/>
            <a:r>
              <a:rPr lang="en-US" sz="1800" u="sng">
                <a:solidFill>
                  <a:srgbClr val="0563C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ptos" panose="020B0004020202020204" pitchFamily="34" charset="0"/>
                <a:hlinkClick r:id="rId2"/>
              </a:rPr>
              <a:t>https://acrobat.adobe.com/id/urn:aaid:sc:US:e6296128-208d-4b30-bbe7-ed40f79f50a8</a:t>
            </a:r>
            <a:endParaRPr lang="en-US" sz="1800">
              <a:effectLst/>
              <a:latin typeface="Aptos" panose="020B0004020202020204" pitchFamily="34" charset="0"/>
              <a:ea typeface="DengXian" panose="02010600030101010101" pitchFamily="2" charset="-122"/>
              <a:cs typeface="Aptos" panose="020B0004020202020204" pitchFamily="34" charset="0"/>
            </a:endParaRPr>
          </a:p>
          <a:p>
            <a:pPr marL="0" marR="0"/>
            <a:r>
              <a:rPr lang="en-US" sz="1800" u="sng">
                <a:solidFill>
                  <a:srgbClr val="0563C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ptos" panose="020B0004020202020204" pitchFamily="34" charset="0"/>
                <a:hlinkClick r:id="rId3"/>
              </a:rPr>
              <a:t>https://www.ecmcgroup.org/media/u3ta3xee/qtq-survey-5-digital-reportpdf.pdf</a:t>
            </a:r>
            <a:endParaRPr lang="en-US" sz="1800">
              <a:effectLst/>
              <a:latin typeface="Aptos" panose="020B0004020202020204" pitchFamily="34" charset="0"/>
              <a:ea typeface="DengXian" panose="02010600030101010101" pitchFamily="2" charset="-122"/>
              <a:cs typeface="Aptos" panose="020B0004020202020204" pitchFamily="34" charset="0"/>
            </a:endParaRPr>
          </a:p>
          <a:p>
            <a:pPr marL="0" marR="0"/>
            <a:r>
              <a:rPr lang="en-US" sz="1800" u="sng">
                <a:solidFill>
                  <a:srgbClr val="0563C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ptos" panose="020B0004020202020204" pitchFamily="34" charset="0"/>
                <a:hlinkClick r:id="rId4"/>
              </a:rPr>
              <a:t>https://oag.ca.gov/sites/all/files/agweb/pdfs/tr/toolkit/QualitativeResearchReport.pdf</a:t>
            </a:r>
            <a:endParaRPr lang="en-US" sz="1800">
              <a:effectLst/>
              <a:latin typeface="Aptos" panose="020B0004020202020204" pitchFamily="34" charset="0"/>
              <a:ea typeface="DengXian" panose="02010600030101010101" pitchFamily="2" charset="-122"/>
              <a:cs typeface="Aptos" panose="020B0004020202020204" pitchFamily="34" charset="0"/>
            </a:endParaRPr>
          </a:p>
          <a:p>
            <a:pPr marL="0" marR="0"/>
            <a:r>
              <a:rPr lang="en-US" sz="1800" u="sng">
                <a:solidFill>
                  <a:srgbClr val="0563C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ptos" panose="020B0004020202020204" pitchFamily="34" charset="0"/>
                <a:hlinkClick r:id="rId5"/>
              </a:rPr>
              <a:t>https://www.npr.org/2024/06/10/nx-s1-4954754/some-states-are-seeing-chronic-absenteeism-soar-to-more-than-40-of-students</a:t>
            </a:r>
            <a:endParaRPr lang="en-US" sz="1800">
              <a:effectLst/>
              <a:latin typeface="Aptos" panose="020B0004020202020204" pitchFamily="34" charset="0"/>
              <a:ea typeface="DengXian" panose="02010600030101010101" pitchFamily="2" charset="-122"/>
              <a:cs typeface="Aptos" panose="020B0004020202020204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70445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6884C12-9C80-D35A-2ED1-2455753AC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for Chronic Absenteeism Slides  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5C2BFE-93A0-D2BA-1BF2-FFB5883D4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1222"/>
            <a:ext cx="10515600" cy="43483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 indent="0">
              <a:buNone/>
            </a:pPr>
            <a:r>
              <a:rPr lang="en-US" sz="1800" b="1">
                <a:effectLst/>
                <a:latin typeface="Calibri"/>
                <a:ea typeface="DengXian"/>
                <a:cs typeface="Aptos" panose="020B0004020202020204" pitchFamily="34" charset="0"/>
              </a:rPr>
              <a:t>What We Can Do: Examples from Districts Sources</a:t>
            </a:r>
          </a:p>
          <a:p>
            <a:pPr marL="0" marR="0"/>
            <a:r>
              <a:rPr lang="en-US" sz="1800">
                <a:effectLst/>
                <a:latin typeface="Calibri"/>
                <a:ea typeface="DengXian"/>
                <a:cs typeface="Aptos" panose="020B0004020202020204" pitchFamily="34" charset="0"/>
              </a:rPr>
              <a:t>Engage Massachusetts report July 2024 (high school)</a:t>
            </a:r>
          </a:p>
          <a:p>
            <a:pPr marL="0" marR="0"/>
            <a:r>
              <a:rPr lang="en-US" sz="1800" u="sng">
                <a:solidFill>
                  <a:srgbClr val="0563C1"/>
                </a:solidFill>
                <a:effectLst/>
                <a:latin typeface="Calibri"/>
                <a:ea typeface="DengXian"/>
                <a:cs typeface="Aptos" panose="020B0004020202020204" pitchFamily="34" charset="0"/>
                <a:hlinkClick r:id="rId2"/>
              </a:rPr>
              <a:t>https://educationtocareer.data.mass.gov/stories/s/vuut-f46x</a:t>
            </a:r>
            <a:endParaRPr lang="en-US" sz="1800">
              <a:effectLst/>
              <a:latin typeface="Calibri"/>
              <a:ea typeface="DengXian"/>
              <a:cs typeface="Aptos" panose="020B0004020202020204" pitchFamily="34" charset="0"/>
            </a:endParaRPr>
          </a:p>
          <a:p>
            <a:pPr marL="0" marR="0"/>
            <a:r>
              <a:rPr lang="en-US" sz="1800" u="sng">
                <a:solidFill>
                  <a:srgbClr val="0563C1"/>
                </a:solidFill>
                <a:effectLst/>
                <a:latin typeface="Calibri"/>
                <a:ea typeface="DengXian"/>
                <a:cs typeface="Aptos" panose="020B0004020202020204" pitchFamily="34" charset="0"/>
                <a:hlinkClick r:id="rId3"/>
              </a:rPr>
              <a:t>https://annenberg.brown.edu/sites/default/files/EdResearch_for_Recovery_Brief_22.pdf</a:t>
            </a:r>
            <a:endParaRPr lang="en-US" sz="1800">
              <a:effectLst/>
              <a:latin typeface="Calibri"/>
              <a:ea typeface="DengXian"/>
              <a:cs typeface="Aptos" panose="020B0004020202020204" pitchFamily="34" charset="0"/>
            </a:endParaRPr>
          </a:p>
          <a:p>
            <a:pPr marL="0" marR="0"/>
            <a:r>
              <a:rPr lang="en-US" sz="1800" u="sng">
                <a:solidFill>
                  <a:srgbClr val="0563C1"/>
                </a:solidFill>
                <a:effectLst/>
                <a:latin typeface="Calibri"/>
                <a:ea typeface="DengXian"/>
                <a:cs typeface="Aptos" panose="020B0004020202020204" pitchFamily="34" charset="0"/>
                <a:hlinkClick r:id="rId4"/>
              </a:rPr>
              <a:t>https://www.gradpartnership.org/wp-content/uploads/2024/05/EGC-GP-NPSS-May-2024-Brief.pdf</a:t>
            </a:r>
            <a:endParaRPr lang="en-US" sz="1800">
              <a:effectLst/>
              <a:latin typeface="Calibri"/>
              <a:ea typeface="DengXian"/>
              <a:cs typeface="Aptos" panose="020B0004020202020204" pitchFamily="34" charset="0"/>
            </a:endParaRPr>
          </a:p>
          <a:p>
            <a:pPr marL="0" marR="0"/>
            <a:r>
              <a:rPr lang="en-US" sz="1800" u="sng">
                <a:solidFill>
                  <a:srgbClr val="0563C1"/>
                </a:solidFill>
                <a:effectLst/>
                <a:latin typeface="Calibri"/>
                <a:ea typeface="DengXian"/>
                <a:cs typeface="Aptos" panose="020B0004020202020204" pitchFamily="34" charset="0"/>
                <a:hlinkClick r:id="rId5"/>
              </a:rPr>
              <a:t>https://acrobat.adobe.com/id/urn:aaid:sc:US:e6296128-208d-4b30-bbe7-ed40f79f50a8</a:t>
            </a:r>
            <a:endParaRPr lang="en-US" sz="1800">
              <a:effectLst/>
              <a:latin typeface="Calibri"/>
              <a:ea typeface="DengXian"/>
              <a:cs typeface="Aptos" panose="020B0004020202020204" pitchFamily="34" charset="0"/>
            </a:endParaRPr>
          </a:p>
          <a:p>
            <a:pPr marL="0" marR="0"/>
            <a:r>
              <a:rPr lang="en-US" sz="1800" u="sng">
                <a:solidFill>
                  <a:srgbClr val="0563C1"/>
                </a:solidFill>
                <a:effectLst/>
                <a:latin typeface="Calibri"/>
                <a:ea typeface="DengXian"/>
                <a:cs typeface="Aptos" panose="020B0004020202020204" pitchFamily="34" charset="0"/>
                <a:hlinkClick r:id="rId6"/>
              </a:rPr>
              <a:t>https://www.attendanceworks.org/chronic-absence/addressing-chronic-absence/</a:t>
            </a:r>
            <a:endParaRPr lang="en-US" sz="1800">
              <a:effectLst/>
              <a:latin typeface="Calibri"/>
              <a:ea typeface="DengXian"/>
              <a:cs typeface="Aptos" panose="020B0004020202020204" pitchFamily="34" charset="0"/>
            </a:endParaRPr>
          </a:p>
          <a:p>
            <a:pPr marL="0" marR="0"/>
            <a:r>
              <a:rPr lang="en-US" sz="1800" u="sng">
                <a:solidFill>
                  <a:srgbClr val="0563C1"/>
                </a:solidFill>
                <a:effectLst/>
                <a:latin typeface="Calibri"/>
                <a:ea typeface="DengXian"/>
                <a:cs typeface="Aptos" panose="020B0004020202020204" pitchFamily="34" charset="0"/>
                <a:hlinkClick r:id="rId7"/>
              </a:rPr>
              <a:t>https://www.edsurge.com/news/2024-03-04-understanding-and-addressing-the-surge-of-chronic-absenteeism</a:t>
            </a:r>
            <a:endParaRPr lang="en-US" sz="1800">
              <a:effectLst/>
              <a:latin typeface="Calibri"/>
              <a:ea typeface="DengXian"/>
              <a:cs typeface="Aptos" panose="020B0004020202020204" pitchFamily="34" charset="0"/>
            </a:endParaRPr>
          </a:p>
          <a:p>
            <a:pPr marL="0" marR="0"/>
            <a:r>
              <a:rPr lang="en-US" sz="1800" u="sng">
                <a:solidFill>
                  <a:srgbClr val="0563C1"/>
                </a:solidFill>
                <a:effectLst/>
                <a:latin typeface="Calibri"/>
                <a:ea typeface="DengXian"/>
                <a:cs typeface="Aptos" panose="020B0004020202020204" pitchFamily="34" charset="0"/>
                <a:hlinkClick r:id="rId8"/>
              </a:rPr>
              <a:t>https://www.future-ed.org/state-strategies-for-fighting-chronic-student-absenteeism/</a:t>
            </a:r>
            <a:endParaRPr lang="en-US" sz="1800">
              <a:effectLst/>
              <a:latin typeface="Calibri"/>
              <a:ea typeface="DengXian"/>
              <a:cs typeface="Aptos" panose="020B0004020202020204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38063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6884C12-9C80-D35A-2ED1-2455753AC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for Chronic Absenteeism Slides   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5C2BFE-93A0-D2BA-1BF2-FFB5883D4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1222"/>
            <a:ext cx="10515600" cy="4348321"/>
          </a:xfrm>
        </p:spPr>
        <p:txBody>
          <a:bodyPr>
            <a:normAutofit/>
          </a:bodyPr>
          <a:lstStyle/>
          <a:p>
            <a:pPr marL="0" marR="0" indent="0">
              <a:buNone/>
            </a:pPr>
            <a:r>
              <a:rPr lang="en-US" sz="1800" b="1">
                <a:effectLst/>
                <a:latin typeface="Calibri" panose="020F0502020204030204" pitchFamily="34" charset="0"/>
                <a:ea typeface="DengXian" panose="02010600030101010101" pitchFamily="2" charset="-122"/>
                <a:cs typeface="Aptos" panose="020B0004020202020204" pitchFamily="34" charset="0"/>
              </a:rPr>
              <a:t>What We Can Do: Examples from Districts Sources</a:t>
            </a:r>
            <a:endParaRPr lang="en-US" sz="1800" b="1">
              <a:effectLst/>
              <a:latin typeface="Aptos" panose="020B0004020202020204" pitchFamily="34" charset="0"/>
              <a:ea typeface="DengXian" panose="02010600030101010101" pitchFamily="2" charset="-122"/>
              <a:cs typeface="Aptos" panose="020B0004020202020204" pitchFamily="34" charset="0"/>
            </a:endParaRPr>
          </a:p>
          <a:p>
            <a:pPr marL="0" marR="0"/>
            <a:r>
              <a:rPr lang="en-US" sz="1800" u="sng">
                <a:solidFill>
                  <a:srgbClr val="0563C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ptos" panose="020B0004020202020204" pitchFamily="34" charset="0"/>
                <a:hlinkClick r:id="rId2"/>
              </a:rPr>
              <a:t>https://www.edweek.org/leadership/3-steps-to-drive-down-chronic-absenteeism/2023/10</a:t>
            </a:r>
            <a:endParaRPr lang="en-US" sz="1800">
              <a:effectLst/>
              <a:latin typeface="Aptos" panose="020B0004020202020204" pitchFamily="34" charset="0"/>
              <a:ea typeface="DengXian" panose="02010600030101010101" pitchFamily="2" charset="-122"/>
              <a:cs typeface="Aptos" panose="020B0004020202020204" pitchFamily="34" charset="0"/>
            </a:endParaRPr>
          </a:p>
          <a:p>
            <a:pPr marL="0" marR="0"/>
            <a:r>
              <a:rPr lang="en-US" sz="1800" u="sng">
                <a:solidFill>
                  <a:srgbClr val="0563C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ptos" panose="020B0004020202020204" pitchFamily="34" charset="0"/>
                <a:hlinkClick r:id="rId3"/>
              </a:rPr>
              <a:t>https://www.pbs.org/newshour/nation/chronic-absenteeism-is-up-across-the-country-school-leaders-are-trying-to-address-why</a:t>
            </a:r>
            <a:endParaRPr lang="en-US" sz="1800">
              <a:effectLst/>
              <a:latin typeface="Aptos" panose="020B0004020202020204" pitchFamily="34" charset="0"/>
              <a:ea typeface="DengXian" panose="02010600030101010101" pitchFamily="2" charset="-122"/>
              <a:cs typeface="Aptos" panose="020B0004020202020204" pitchFamily="34" charset="0"/>
            </a:endParaRPr>
          </a:p>
          <a:p>
            <a:pPr marL="0" marR="0"/>
            <a:r>
              <a:rPr lang="en-US" sz="1800" u="sng">
                <a:solidFill>
                  <a:srgbClr val="0563C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ptos" panose="020B0004020202020204" pitchFamily="34" charset="0"/>
                <a:hlinkClick r:id="rId4"/>
              </a:rPr>
              <a:t>https://ies.ed.gov/ncee/edlabs/regions/southwest/pdf/training-coaching/SWCCR5115-HO2a-508.pdf</a:t>
            </a:r>
            <a:endParaRPr lang="en-US" sz="1800">
              <a:effectLst/>
              <a:latin typeface="Aptos" panose="020B0004020202020204" pitchFamily="34" charset="0"/>
              <a:ea typeface="DengXian" panose="02010600030101010101" pitchFamily="2" charset="-122"/>
              <a:cs typeface="Aptos" panose="020B0004020202020204" pitchFamily="34" charset="0"/>
            </a:endParaRPr>
          </a:p>
          <a:p>
            <a:pPr marL="0" marR="0"/>
            <a:r>
              <a:rPr lang="en-US" sz="1800" u="sng">
                <a:solidFill>
                  <a:srgbClr val="0563C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ptos" panose="020B0004020202020204" pitchFamily="34" charset="0"/>
                <a:hlinkClick r:id="rId5"/>
              </a:rPr>
              <a:t>https://ies.ed.gov/ncee/pubs/2022001/pdf/2022001.pdf</a:t>
            </a:r>
            <a:endParaRPr lang="en-US" sz="1800">
              <a:effectLst/>
              <a:latin typeface="Aptos" panose="020B0004020202020204" pitchFamily="34" charset="0"/>
              <a:ea typeface="DengXian" panose="02010600030101010101" pitchFamily="2" charset="-122"/>
              <a:cs typeface="Aptos" panose="020B0004020202020204" pitchFamily="34" charset="0"/>
            </a:endParaRPr>
          </a:p>
          <a:p>
            <a:pPr marL="0" marR="0"/>
            <a:r>
              <a:rPr lang="en-US" sz="1800" u="sng">
                <a:solidFill>
                  <a:srgbClr val="0563C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ptos" panose="020B0004020202020204" pitchFamily="34" charset="0"/>
                <a:hlinkClick r:id="rId6"/>
              </a:rPr>
              <a:t>https://www.cde.ca.gov/ls/ai/cw/attendstrategy.asp</a:t>
            </a:r>
            <a:endParaRPr lang="en-US" sz="1800">
              <a:effectLst/>
              <a:latin typeface="Aptos" panose="020B0004020202020204" pitchFamily="34" charset="0"/>
              <a:ea typeface="DengXian" panose="02010600030101010101" pitchFamily="2" charset="-122"/>
              <a:cs typeface="Aptos" panose="020B0004020202020204" pitchFamily="34" charset="0"/>
            </a:endParaRPr>
          </a:p>
          <a:p>
            <a:pPr marL="0" marR="0"/>
            <a:r>
              <a:rPr lang="en-US" sz="1800" u="sng">
                <a:solidFill>
                  <a:srgbClr val="0563C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ptos" panose="020B0004020202020204" pitchFamily="34" charset="0"/>
                <a:hlinkClick r:id="rId7"/>
              </a:rPr>
              <a:t>https://www.seattletimes.com/education-lab/absent-students-schools-attendance-nudge-letters/</a:t>
            </a:r>
            <a:endParaRPr lang="en-US" sz="1800">
              <a:effectLst/>
              <a:latin typeface="Aptos" panose="020B0004020202020204" pitchFamily="34" charset="0"/>
              <a:ea typeface="DengXian" panose="02010600030101010101" pitchFamily="2" charset="-122"/>
              <a:cs typeface="Aptos" panose="020B0004020202020204" pitchFamily="34" charset="0"/>
            </a:endParaRPr>
          </a:p>
          <a:p>
            <a:pPr marL="0" marR="0"/>
            <a:r>
              <a:rPr lang="en-US" sz="1800" u="sng">
                <a:solidFill>
                  <a:srgbClr val="0563C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ptos" panose="020B0004020202020204" pitchFamily="34" charset="0"/>
                <a:hlinkClick r:id="rId8"/>
              </a:rPr>
              <a:t>https://www.nassp.org/publication/principal-leadership/volume-17-2016-2017/principal-leadership-december-2016/10-high-yield-actions-to-improve-student-attendance/</a:t>
            </a:r>
            <a:endParaRPr lang="en-US" sz="1800">
              <a:effectLst/>
              <a:latin typeface="Aptos" panose="020B0004020202020204" pitchFamily="34" charset="0"/>
              <a:ea typeface="DengXian" panose="02010600030101010101" pitchFamily="2" charset="-122"/>
              <a:cs typeface="Aptos" panose="020B0004020202020204" pitchFamily="34" charset="0"/>
            </a:endParaRPr>
          </a:p>
          <a:p>
            <a:pPr marL="0" marR="0"/>
            <a:r>
              <a:rPr lang="en-US" sz="1800" u="sng">
                <a:solidFill>
                  <a:srgbClr val="0563C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ptos" panose="020B0004020202020204" pitchFamily="34" charset="0"/>
                <a:hlinkClick r:id="rId9"/>
              </a:rPr>
              <a:t>https://www.gse.harvard.edu/ideas/edcast/24/03/combatting-chronic-absenteeism-family-engagement</a:t>
            </a:r>
            <a:endParaRPr lang="en-US" sz="1800">
              <a:effectLst/>
              <a:latin typeface="Aptos" panose="020B0004020202020204" pitchFamily="34" charset="0"/>
              <a:ea typeface="DengXian" panose="02010600030101010101" pitchFamily="2" charset="-122"/>
              <a:cs typeface="Aptos" panose="020B0004020202020204" pitchFamily="34" charset="0"/>
            </a:endParaRPr>
          </a:p>
          <a:p>
            <a:pPr marL="0" marR="0"/>
            <a:r>
              <a:rPr lang="en-US" sz="1800" u="sng">
                <a:solidFill>
                  <a:srgbClr val="0563C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ptos" panose="020B0004020202020204" pitchFamily="34" charset="0"/>
                <a:hlinkClick r:id="rId9"/>
              </a:rPr>
              <a:t>https://www.gse.harvard.edu/ideas/edcast/24/03/combatting-chronic-absenteeism-family-engagement</a:t>
            </a:r>
            <a:endParaRPr lang="en-US" sz="1800">
              <a:effectLst/>
              <a:latin typeface="Aptos" panose="020B0004020202020204" pitchFamily="34" charset="0"/>
              <a:ea typeface="DengXian" panose="02010600030101010101" pitchFamily="2" charset="-122"/>
              <a:cs typeface="Aptos" panose="020B0004020202020204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126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06021-2AB3-E712-262A-A42089A34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Educational Vision</a:t>
            </a:r>
          </a:p>
        </p:txBody>
      </p:sp>
    </p:spTree>
    <p:extLst>
      <p:ext uri="{BB962C8B-B14F-4D97-AF65-F5344CB8AC3E}">
        <p14:creationId xmlns:p14="http://schemas.microsoft.com/office/powerpoint/2010/main" val="2218330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33D4573-3C30-E6A8-E852-F9E4CBF91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Educational Vision </a:t>
            </a:r>
          </a:p>
        </p:txBody>
      </p:sp>
      <p:pic>
        <p:nvPicPr>
          <p:cNvPr id="5" name="Picture 4" descr="Ed vision design">
            <a:extLst>
              <a:ext uri="{FF2B5EF4-FFF2-40B4-BE49-F238E27FC236}">
                <a16:creationId xmlns:a16="http://schemas.microsoft.com/office/drawing/2014/main" id="{F01F1738-3FBD-E52D-F9A1-15512BD7C2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011" y="2044084"/>
            <a:ext cx="5248722" cy="4102713"/>
          </a:xfrm>
          <a:prstGeom prst="rect">
            <a:avLst/>
          </a:prstGeom>
        </p:spPr>
      </p:pic>
      <p:graphicFrame>
        <p:nvGraphicFramePr>
          <p:cNvPr id="11" name="Content Placeholder 2" descr="All students are known and valued, learning experiences are relevant, real-world and interactive, individualized supports enable students to excel at grade level and beyond.">
            <a:extLst>
              <a:ext uri="{FF2B5EF4-FFF2-40B4-BE49-F238E27FC236}">
                <a16:creationId xmlns:a16="http://schemas.microsoft.com/office/drawing/2014/main" id="{88F214CC-0BF0-4411-DDFB-08A59443F1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0157391"/>
              </p:ext>
            </p:extLst>
          </p:nvPr>
        </p:nvGraphicFramePr>
        <p:xfrm>
          <a:off x="6284268" y="2185361"/>
          <a:ext cx="5248722" cy="3820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20878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33D4573-3C30-E6A8-E852-F9E4CBF91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Strategic Objectives</a:t>
            </a:r>
          </a:p>
        </p:txBody>
      </p:sp>
      <p:graphicFrame>
        <p:nvGraphicFramePr>
          <p:cNvPr id="2" name="Content Placeholder 2" descr="Strategic objectives">
            <a:extLst>
              <a:ext uri="{FF2B5EF4-FFF2-40B4-BE49-F238E27FC236}">
                <a16:creationId xmlns:a16="http://schemas.microsoft.com/office/drawing/2014/main" id="{DD0281B3-C94B-9F76-199C-BAAADA4C98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421092"/>
              </p:ext>
            </p:extLst>
          </p:nvPr>
        </p:nvGraphicFramePr>
        <p:xfrm>
          <a:off x="279068" y="2041624"/>
          <a:ext cx="11633863" cy="4095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49787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33D4573-3C30-E6A8-E852-F9E4CBF91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Core Functions</a:t>
            </a:r>
          </a:p>
        </p:txBody>
      </p:sp>
      <p:pic>
        <p:nvPicPr>
          <p:cNvPr id="4" name="Picture 3" descr="Core functions">
            <a:extLst>
              <a:ext uri="{FF2B5EF4-FFF2-40B4-BE49-F238E27FC236}">
                <a16:creationId xmlns:a16="http://schemas.microsoft.com/office/drawing/2014/main" id="{D4976337-271E-C287-8D4F-232ADCD1D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652" y="1640589"/>
            <a:ext cx="11597399" cy="504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2066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E_Template" id="{8B1FC134-3306-8949-8EE6-54D8D1A68082}" vid="{D023F173-81C9-6C41-B8A8-A9E8365AC245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E_Template" id="{8B1FC134-3306-8949-8EE6-54D8D1A68082}" vid="{D023F173-81C9-6C41-B8A8-A9E8365AC245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D4770A78-5449-864A-ADFC-FEDBEC342B46}" vid="{20EF826D-E6EA-0D43-8CB4-E6370924DD9C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</TotalTime>
  <Words>3462</Words>
  <Application>Microsoft Office PowerPoint</Application>
  <PresentationFormat>Widescreen</PresentationFormat>
  <Paragraphs>412</Paragraphs>
  <Slides>52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52</vt:i4>
      </vt:variant>
    </vt:vector>
  </HeadingPairs>
  <TitlesOfParts>
    <vt:vector size="68" baseType="lpstr">
      <vt:lpstr>DengXian</vt:lpstr>
      <vt:lpstr>Segoe</vt:lpstr>
      <vt:lpstr>Symbol,Sans-Serif</vt:lpstr>
      <vt:lpstr>Aptos</vt:lpstr>
      <vt:lpstr>Aptos Display</vt:lpstr>
      <vt:lpstr>Arial</vt:lpstr>
      <vt:lpstr>Calibri</vt:lpstr>
      <vt:lpstr>Calibri Light</vt:lpstr>
      <vt:lpstr>Courier New</vt:lpstr>
      <vt:lpstr>Rockwell</vt:lpstr>
      <vt:lpstr>Segoe UI</vt:lpstr>
      <vt:lpstr>Segoe UI Semibold</vt:lpstr>
      <vt:lpstr>Wingdings</vt:lpstr>
      <vt:lpstr>Office Theme</vt:lpstr>
      <vt:lpstr>1_Office Theme</vt:lpstr>
      <vt:lpstr>2_Office Theme</vt:lpstr>
      <vt:lpstr>Begin Recording</vt:lpstr>
      <vt:lpstr>  Superintendent, Charter Leaders, and Collaborative Leaders  Summer Webinar</vt:lpstr>
      <vt:lpstr>Welcoming Message from Secretary Tutwiler</vt:lpstr>
      <vt:lpstr>Quote</vt:lpstr>
      <vt:lpstr>Agenda</vt:lpstr>
      <vt:lpstr>Educational Vision</vt:lpstr>
      <vt:lpstr>Educational Vision </vt:lpstr>
      <vt:lpstr>Strategic Objectives</vt:lpstr>
      <vt:lpstr>Core Functions</vt:lpstr>
      <vt:lpstr>Catalog of Aligned Supports</vt:lpstr>
      <vt:lpstr>Strategic Objective 1: Whole Student Supports Chronic Absenteeism &amp; Back to School Campaign</vt:lpstr>
      <vt:lpstr>Rebecca Shor Senior Director  Office of Effective Partnerships &amp; Impact</vt:lpstr>
      <vt:lpstr>The Headline: Pandemic, Progress, and Persistence</vt:lpstr>
      <vt:lpstr>Massachusetts Trends by Grade Span</vt:lpstr>
      <vt:lpstr>Massachusetts Trends by Specific Student Groups</vt:lpstr>
      <vt:lpstr>Massachusetts Trends by Race/Ethnicity</vt:lpstr>
      <vt:lpstr>Correlation with MCAS Scores &amp; Grad Rates</vt:lpstr>
      <vt:lpstr>Factors Underlying Chronic Absenteeism</vt:lpstr>
      <vt:lpstr>What We Can Do</vt:lpstr>
      <vt:lpstr>What We Can Do: Examples from Districts</vt:lpstr>
      <vt:lpstr>What’s Next</vt:lpstr>
      <vt:lpstr>Resources</vt:lpstr>
      <vt:lpstr>Campaign</vt:lpstr>
      <vt:lpstr>Strategic Objective 2: Deeper Learning Comprehensive Health and PE Framework &amp; SEL</vt:lpstr>
      <vt:lpstr>Dr. Erin Hashimoto-Martell Associate Commissioner Center for Instructional Support</vt:lpstr>
      <vt:lpstr>CHPE Curriculum Framework &amp;  Social and Emotional Learning</vt:lpstr>
      <vt:lpstr>CHPE Standards Sample</vt:lpstr>
      <vt:lpstr>CHPE &amp; SEL Implementation Resources</vt:lpstr>
      <vt:lpstr>Strategic Objective 2: Deeper Learning PRISM &amp; Locating Early Literacy Resources</vt:lpstr>
      <vt:lpstr>Literacy Launch</vt:lpstr>
      <vt:lpstr>Partnership for Reading Success – Massachusetts (PRISM)</vt:lpstr>
      <vt:lpstr>Who Should Apply to PRISM I?</vt:lpstr>
      <vt:lpstr>Applying to PRISM I</vt:lpstr>
      <vt:lpstr>Additional Early Literacy Resources</vt:lpstr>
      <vt:lpstr>Core Functions: FY25 State Budget </vt:lpstr>
      <vt:lpstr>Robert O’Donnell Director of School Finance Office of District and School Finance</vt:lpstr>
      <vt:lpstr>Factors That Impact Chapter 70 Aid Distribution</vt:lpstr>
      <vt:lpstr>Core Functions: Emergency Assistance (EA) Shelter Updates</vt:lpstr>
      <vt:lpstr>Anne Marie Stronach Operations Liaison Commissioner’s Office</vt:lpstr>
      <vt:lpstr>Emergency Assistance (EA) Shelter Update  July 2024 EA Policy Changes</vt:lpstr>
      <vt:lpstr>Core Functions: Superintendent Checklist</vt:lpstr>
      <vt:lpstr>Superintendent Checklist</vt:lpstr>
      <vt:lpstr>End Recording</vt:lpstr>
      <vt:lpstr>   Questions  If you have additional questions that we did not answer during this webinar, please email the Commissioner’s Office at:  commissioner0@MassMail.State.MA.US  </vt:lpstr>
      <vt:lpstr>Service Quote</vt:lpstr>
      <vt:lpstr>Thank you and have a great  school year! </vt:lpstr>
      <vt:lpstr>Appendix</vt:lpstr>
      <vt:lpstr>Sources for Chronic Absenteeism Slides</vt:lpstr>
      <vt:lpstr>Sources for Chronic Absenteeism Slides </vt:lpstr>
      <vt:lpstr>Sources for Chronic Absenteeism Slides  </vt:lpstr>
      <vt:lpstr>Sources for Chronic Absenteeism Slides   </vt:lpstr>
      <vt:lpstr>Sources for Chronic Absenteeism Slides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Superintendent Webinar August 1, 2024</dc:title>
  <dc:creator>DESE</dc:creator>
  <cp:lastModifiedBy>Zou, Dong (EOE)</cp:lastModifiedBy>
  <cp:revision>3</cp:revision>
  <dcterms:created xsi:type="dcterms:W3CDTF">2024-08-01T14:24:35Z</dcterms:created>
  <dcterms:modified xsi:type="dcterms:W3CDTF">2024-08-16T18:26:29Z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e">
    <vt:lpwstr>Aug 16 2024 12:00AM</vt:lpwstr>
  </property>
</Properties>
</file>