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  <p:sldMasterId id="2147483658" r:id="rId5"/>
    <p:sldMasterId id="2147483670" r:id="rId6"/>
    <p:sldMasterId id="2147483680" r:id="rId7"/>
    <p:sldMasterId id="2147483690" r:id="rId8"/>
  </p:sldMasterIdLst>
  <p:notesMasterIdLst>
    <p:notesMasterId r:id="rId41"/>
  </p:notesMasterIdLst>
  <p:handoutMasterIdLst>
    <p:handoutMasterId r:id="rId42"/>
  </p:handoutMasterIdLst>
  <p:sldIdLst>
    <p:sldId id="256" r:id="rId9"/>
    <p:sldId id="285" r:id="rId10"/>
    <p:sldId id="263" r:id="rId11"/>
    <p:sldId id="4315" r:id="rId12"/>
    <p:sldId id="709" r:id="rId13"/>
    <p:sldId id="712" r:id="rId14"/>
    <p:sldId id="708" r:id="rId15"/>
    <p:sldId id="305" r:id="rId16"/>
    <p:sldId id="306" r:id="rId17"/>
    <p:sldId id="707" r:id="rId18"/>
    <p:sldId id="650" r:id="rId19"/>
    <p:sldId id="651" r:id="rId20"/>
    <p:sldId id="710" r:id="rId21"/>
    <p:sldId id="649" r:id="rId22"/>
    <p:sldId id="279" r:id="rId23"/>
    <p:sldId id="3472" r:id="rId24"/>
    <p:sldId id="4313" r:id="rId25"/>
    <p:sldId id="281" r:id="rId26"/>
    <p:sldId id="264" r:id="rId27"/>
    <p:sldId id="705" r:id="rId28"/>
    <p:sldId id="701" r:id="rId29"/>
    <p:sldId id="4301" r:id="rId30"/>
    <p:sldId id="273" r:id="rId31"/>
    <p:sldId id="702" r:id="rId32"/>
    <p:sldId id="704" r:id="rId33"/>
    <p:sldId id="703" r:id="rId34"/>
    <p:sldId id="261" r:id="rId35"/>
    <p:sldId id="4310" r:id="rId36"/>
    <p:sldId id="4314" r:id="rId37"/>
    <p:sldId id="284" r:id="rId38"/>
    <p:sldId id="277" r:id="rId39"/>
    <p:sldId id="260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6CD306-81AD-BC7D-16A2-05D9847175B0}" name="Woo, Lauren (DESE)" initials="W(" userId="S::lauren.woo@mass.gov::891b1bf9-83ca-4481-960c-a0625b521a43" providerId="AD"/>
  <p188:author id="{39929E07-9375-21F2-08FA-9D8CCDB26A82}" name="Shor, Rebecca (DESE)" initials="S(" userId="S::rebecca.shor@mass.gov::93ff2e12-1af4-41b6-ba58-eb6c18df8ed0" providerId="AD"/>
  <p188:author id="{1179E019-723B-A331-C46D-1A513661AF39}" name="Harney, Lisa (DESE)" initials="LH" userId="S::Lisa.M.Harney@mass.gov::f9e3b91c-0e0e-4dd2-8eaa-1a690c74088f" providerId="AD"/>
  <p188:author id="{6FF6A732-A706-7CB5-8BAA-E2CE92630D3D}" name="DeMallie, Anne (DESE)" initials="D(" userId="S::anne.f.demallie@mass.gov::3d1ed730-8e09-48d4-9fe8-1004ce9ad044" providerId="AD"/>
  <p188:author id="{350C6C37-C0B5-0920-D403-CF7950E26D3E}" name="Bell, William (DESE)" initials="WB" userId="S::William.Bell@mass.gov::0b45f0de-dee6-4c45-93a1-9b358292e5cf" providerId="AD"/>
  <p188:author id="{8186DC40-34BB-BFD6-A493-2F143969E3F3}" name="Curtin, Robert (DESE)" initials="C(" userId="S::robert.c.curtin@mass.gov::9284700e-ed31-4409-9ea9-d5bf75419e76" providerId="AD"/>
  <p188:author id="{F7C2575C-9356-1678-9FC7-A8242AE29B77}" name="Johnston, Russell (DESE)" initials="J(" userId="S::russell.johnston@mass.gov::7c120461-dde6-4347-b09f-f9c0472c7017" providerId="AD"/>
  <p188:author id="{232DF17B-A3A8-8C17-A758-3E5309F64710}" name="Harney, Lisa (DESE)" initials="H(" userId="S::lisa.m.harney@mass.gov::f9e3b91c-0e0e-4dd2-8eaa-1a690c74088f" providerId="AD"/>
  <p188:author id="{73D4F386-D49C-888E-7934-91F92B27CCEB}" name="Hashimoto-Martell, Erin (DESE)" initials="H(" userId="S::erin.a.hashimoto-martell@mass.gov::df454100-3044-4d15-8aa2-4be18f5aa07c" providerId="AD"/>
  <p188:author id="{E3DD9E9F-E377-0D92-BE01-B336002FC03E}" name="norapriest130@gmail.com" initials="no" userId="S::urn:spo:guest#norapriest130@gmail.com::" providerId="AD"/>
  <p188:author id="{FD05E1BE-6FBF-6119-3F52-B30D788CC3C4}" name="Stronach, Anne Marie  (DESE)" initials="AS" userId="S::anne.marie.stronach@mass.gov::22e1ddf6-7028-4350-bb65-06ecb28656ac" providerId="AD"/>
  <p188:author id="{559B66CE-9E00-865C-4F66-B085A25C951A}" name="Woodford, Jenny L. (DESE)" initials="W(" userId="S::jenny.l.woodford@mass.gov::9acc5e5d-1e16-45d5-8416-f07c61d324d0" providerId="AD"/>
  <p188:author id="{1B0707E1-ECD2-90FA-4D1A-BF222CA53DD6}" name="Johnston, Russell (DESE)" initials="RJ" userId="S::Russell.Johnston@mass.gov::7c120461-dde6-4347-b09f-f9c0472c7017" providerId="AD"/>
  <p188:author id="{9CA43CE2-546B-A27E-FF66-ADBBE95484C9}" name="Sahni, Amrita D. (DESE)" initials="SAD(" userId="S::Amrita.D.Sahni@mass.gov::6313d7e8-2463-49dd-9257-e9ab299d51d0" providerId="AD"/>
  <p188:author id="{C33A02F0-6985-E8D3-1752-46AA2282B7AB}" name="Smithney, Claire (DESE)" initials="CS" userId="S::Claire.Smithney@mass.gov::5e07ed19-a428-46a7-ad65-7c7bcd775bec" providerId="AD"/>
  <p188:author id="{64F437FA-D8DD-068F-1009-9FD5BB7B109E}" name="Tarca, Katherine (DESE)" initials="T(" userId="S::katherine.tarca@mass.gov::19130e79-1b78-4f60-a0a5-8511ea9cc8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7B6"/>
    <a:srgbClr val="AFCBFD"/>
    <a:srgbClr val="8397E7"/>
    <a:srgbClr val="93A9FF"/>
    <a:srgbClr val="86A9E2"/>
    <a:srgbClr val="4948B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3A2EC2-E872-442E-8F1D-B0D71D0C3AD9}" v="75" dt="2024-11-22T16:41:34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447" autoAdjust="0"/>
  </p:normalViewPr>
  <p:slideViewPr>
    <p:cSldViewPr snapToGrid="0">
      <p:cViewPr varScale="1">
        <p:scale>
          <a:sx n="85" d="100"/>
          <a:sy n="85" d="100"/>
        </p:scale>
        <p:origin x="1158" y="78"/>
      </p:cViewPr>
      <p:guideLst/>
    </p:cSldViewPr>
  </p:slideViewPr>
  <p:outlineViewPr>
    <p:cViewPr>
      <p:scale>
        <a:sx n="33" d="100"/>
        <a:sy n="33" d="100"/>
      </p:scale>
      <p:origin x="0" y="-110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3AE36A-9849-8734-68B0-2D959C726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2755D-0799-B19A-BCBD-8C9E999E6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11163C-EE2E-7546-90F8-CF22AAE91DD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1E47C-F85D-AA6B-B568-76BD637D3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28AEA-2389-7F26-5A5D-D8C5E312DF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190C47-E711-1845-B18B-7A2271B97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1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251491-C050-C142-BE35-A9B9D73644B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5FC15E-7FD1-034A-9729-2C6FA6821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81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8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2112-015D-F9DF-8A18-EB709CEDD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CC2E1-1AA9-6DAC-A13D-CD9CDE164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42CC5-23BB-1E31-0FC8-581093E0A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55255-7E2A-6B85-9833-DA6A2D267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5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3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31750-76A2-9736-2589-111204D28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DC12F-EABE-8BD1-7EF9-B1294648F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3FC66-E1A8-1CCC-BF0A-02D11FA95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6439E-9883-382C-5F95-6961550A5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FC15E-7FD1-034A-9729-2C6FA6821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2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6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99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95BEF-BEBF-40DA-8AB6-F7A79790A0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425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01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7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88DD-DE1A-E74A-F9F3-B0394462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D4B4-2B5F-D52C-CE24-243456403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AAF6A-92B8-00EA-243C-31C473477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A8BFB-3990-477E-4890-D343C8FEA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94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FC15E-7FD1-034A-9729-2C6FA6821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81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BCDD-CF25-840D-93CD-A7368BB06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DC5A1-82DE-E821-C7A2-DE6939EDC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548AC-17C2-F398-DFC9-DA087C549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792DD-CBA8-0008-2304-F40C937E0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2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14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C2A04-E96E-13CB-41A2-BEB9FCD9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978E4-06D1-0B94-5497-910EB7C53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F89C7-5020-CF36-A129-3A8EBF25A4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3ED27-048E-908C-1994-8B36BF032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FC15E-7FD1-034A-9729-2C6FA6821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2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0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35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7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9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88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6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82622-099D-83D6-60ED-13E823A9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37C8AC-CBE9-6171-693A-4E4A3D6F4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1BE50-28B1-02C1-3D2C-91C284A01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A88F3-51AD-439F-8A6C-6FD8C810F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C03F6-4BF2-850E-E404-680AF345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99BE6-9FBC-CE04-2B1F-A0E1D19DF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04591-BCEB-CE53-38A4-E1F5D97F5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D67CA-A101-6D07-BEBA-81683C346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1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5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25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7AB4D-03AB-45C2-5123-0350AF0D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A3F47-5B53-E4C6-A611-CB1A16BE3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A6002-CC8B-52B1-01DF-6257F1915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7CC53-B143-3EB8-6D51-D3875A747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89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1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EA828-F4D3-4B8F-A6DE-92876AD62D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7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40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4855099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7C03EFA-A152-4539-22F6-1D780DB54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683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C97040BC-7CEF-FBD5-14E8-B96311C9FE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58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719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14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1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54FC1CB-AE67-CB1C-35FD-36F521132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5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64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78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e ESE logo.">
            <a:extLst>
              <a:ext uri="{FF2B5EF4-FFF2-40B4-BE49-F238E27FC236}">
                <a16:creationId xmlns:a16="http://schemas.microsoft.com/office/drawing/2014/main" id="{C0409D6F-5022-4C54-A665-4417B8EF0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16" y="5630644"/>
            <a:ext cx="2417368" cy="1175641"/>
          </a:xfrm>
          <a:prstGeom prst="rect">
            <a:avLst/>
          </a:prstGeom>
        </p:spPr>
      </p:pic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7D512A3C-1A6C-4890-AAF3-6E19AD2E7913}"/>
              </a:ext>
            </a:extLst>
          </p:cNvPr>
          <p:cNvSpPr/>
          <p:nvPr userDrawn="1"/>
        </p:nvSpPr>
        <p:spPr>
          <a:xfrm>
            <a:off x="0" y="1233722"/>
            <a:ext cx="12192000" cy="25884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Colored background box.">
            <a:extLst>
              <a:ext uri="{FF2B5EF4-FFF2-40B4-BE49-F238E27FC236}">
                <a16:creationId xmlns:a16="http://schemas.microsoft.com/office/drawing/2014/main" id="{72CE4073-084A-4342-853D-A4762D8A1AC4}"/>
              </a:ext>
            </a:extLst>
          </p:cNvPr>
          <p:cNvSpPr/>
          <p:nvPr userDrawn="1"/>
        </p:nvSpPr>
        <p:spPr>
          <a:xfrm>
            <a:off x="0" y="3822199"/>
            <a:ext cx="12192000" cy="1249421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09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841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one column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e star in the ESE logo">
            <a:extLst>
              <a:ext uri="{FF2B5EF4-FFF2-40B4-BE49-F238E27FC236}">
                <a16:creationId xmlns:a16="http://schemas.microsoft.com/office/drawing/2014/main" id="{0A84CDFA-79F7-4BA0-98A7-CE6AD7E69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8317">
            <a:off x="10844110" y="6132352"/>
            <a:ext cx="756578" cy="778194"/>
          </a:xfrm>
          <a:prstGeom prst="rect">
            <a:avLst/>
          </a:prstGeom>
        </p:spPr>
      </p:pic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370972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/>
              <a:t>Click here to edit 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Font typeface="+mj-lt"/>
              <a:buAutoNum type="arabicPeriod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create numbering list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2262660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EE377-B8E1-46C6-764E-35B9C8899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8196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792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6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29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419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40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AB681-AC2C-C77A-18CF-DCFBC5F41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76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F6852-088F-2460-26AE-643C01A59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80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91A5A-4639-4A17-81AE-6B9D409E8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0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69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EE377-B8E1-46C6-764E-35B9C889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881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7673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8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87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806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80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AB681-AC2C-C77A-18CF-DCFBC5F4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6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F6852-088F-2460-26AE-643C01A59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70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91A5A-4639-4A17-81AE-6B9D409E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84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4855099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7C03EFA-A152-4539-22F6-1D780DB54F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580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913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C97040BC-7CEF-FBD5-14E8-B96311C9FE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9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8489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230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14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54FC1CB-AE67-CB1C-35FD-36F5211323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3" y="6133786"/>
            <a:ext cx="2642822" cy="5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9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08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99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e ESE logo.">
            <a:extLst>
              <a:ext uri="{FF2B5EF4-FFF2-40B4-BE49-F238E27FC236}">
                <a16:creationId xmlns:a16="http://schemas.microsoft.com/office/drawing/2014/main" id="{C0409D6F-5022-4C54-A665-4417B8EF0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6" y="5630644"/>
            <a:ext cx="2417368" cy="1175641"/>
          </a:xfrm>
          <a:prstGeom prst="rect">
            <a:avLst/>
          </a:prstGeom>
        </p:spPr>
      </p:pic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7D512A3C-1A6C-4890-AAF3-6E19AD2E7913}"/>
              </a:ext>
            </a:extLst>
          </p:cNvPr>
          <p:cNvSpPr/>
          <p:nvPr userDrawn="1"/>
        </p:nvSpPr>
        <p:spPr>
          <a:xfrm>
            <a:off x="0" y="1233722"/>
            <a:ext cx="12192000" cy="25884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Colored background box.">
            <a:extLst>
              <a:ext uri="{FF2B5EF4-FFF2-40B4-BE49-F238E27FC236}">
                <a16:creationId xmlns:a16="http://schemas.microsoft.com/office/drawing/2014/main" id="{72CE4073-084A-4342-853D-A4762D8A1AC4}"/>
              </a:ext>
            </a:extLst>
          </p:cNvPr>
          <p:cNvSpPr/>
          <p:nvPr userDrawn="1"/>
        </p:nvSpPr>
        <p:spPr>
          <a:xfrm>
            <a:off x="0" y="3822199"/>
            <a:ext cx="12192000" cy="1249421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034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one column numbering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e star in the ESE logo">
            <a:extLst>
              <a:ext uri="{FF2B5EF4-FFF2-40B4-BE49-F238E27FC236}">
                <a16:creationId xmlns:a16="http://schemas.microsoft.com/office/drawing/2014/main" id="{0A84CDFA-79F7-4BA0-98A7-CE6AD7E69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317">
            <a:off x="10844110" y="6132352"/>
            <a:ext cx="756578" cy="778194"/>
          </a:xfrm>
          <a:prstGeom prst="rect">
            <a:avLst/>
          </a:prstGeom>
        </p:spPr>
      </p:pic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370972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/>
              <a:t>Click here to edit 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Font typeface="+mj-lt"/>
              <a:buAutoNum type="arabicPeriod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create numbering list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72736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13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1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8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4FFFA98-BE84-F3D2-7C54-E616A2B54E5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4FFFA98-BE84-F3D2-7C54-E616A2B54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5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commissioner/spec-advisories/default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lawsregs/603cmr27.html?section=al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mca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cusercontent.com/d8f37d1a90dacd97f207f0b4a/files/2a1b587f-0b4d-c346-659d-6c34c580844a/DESE_Guidance_Document_on_CD_11.6.24_Final.02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research/vocal/default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rendan.w.longe@mass.gov" TargetMode="External"/><Relationship Id="rId4" Type="http://schemas.openxmlformats.org/officeDocument/2006/relationships/hyperlink" Target="https://us02web.zoom.us/rec/share/ChHfQVoCpS6nDeNNAK54yrIW6FgNbjvtOKfmKYzkkadM1RZslH5wmUQaVJxnN_9P.iZ5Eu5CmQ8dH9tm-?startTime=17297894500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doe.mass.edu%2Fsped%2Fadvisories%2F2021-0910timeout-rooms.docx&amp;wdOrigin=BROWSELIN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commissioner/supt-meetings/default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mmissioner0@MassMail.State.MA.U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sfs/attendance/chronic-absenteeism.doc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urvey.alchemer.com/s3/7940961/The-Power-of-Presence-cop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4766-0EE3-8028-2E23-5FACFF096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965" y="1302097"/>
            <a:ext cx="11016288" cy="2118805"/>
          </a:xfrm>
        </p:spPr>
        <p:txBody>
          <a:bodyPr>
            <a:noAutofit/>
          </a:bodyPr>
          <a:lstStyle/>
          <a:p>
            <a:br>
              <a:rPr lang="en-US" sz="5400" dirty="0">
                <a:latin typeface="Arial"/>
                <a:cs typeface="Arial"/>
              </a:rPr>
            </a:br>
            <a:br>
              <a:rPr lang="en-US" sz="5400" dirty="0">
                <a:latin typeface="Arial"/>
                <a:cs typeface="Arial"/>
              </a:rPr>
            </a:br>
            <a:r>
              <a:rPr lang="en-US" sz="5400" dirty="0">
                <a:latin typeface="Arial"/>
                <a:cs typeface="Arial"/>
              </a:rPr>
              <a:t>Superintendent, Charter Leaders, and Collaborative Leaders </a:t>
            </a:r>
            <a:br>
              <a:rPr lang="en-US" sz="5400" dirty="0">
                <a:latin typeface="Arial"/>
                <a:cs typeface="Arial"/>
              </a:rPr>
            </a:br>
            <a:r>
              <a:rPr lang="en-US" sz="5400" dirty="0">
                <a:latin typeface="Arial"/>
                <a:cs typeface="Arial"/>
              </a:rPr>
              <a:t>Fall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FB839-A537-685A-EE8C-AF8C11F1A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4853758"/>
            <a:ext cx="11020735" cy="11836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60D0C-2D7A-EC3D-7915-70523475690D}"/>
              </a:ext>
            </a:extLst>
          </p:cNvPr>
          <p:cNvSpPr txBox="1"/>
          <p:nvPr/>
        </p:nvSpPr>
        <p:spPr>
          <a:xfrm>
            <a:off x="659220" y="3651038"/>
            <a:ext cx="87718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Acting Commissioner Russell D. Johnston</a:t>
            </a:r>
          </a:p>
          <a:p>
            <a:r>
              <a:rPr lang="en-US" sz="2400" b="1">
                <a:latin typeface="Arial"/>
                <a:cs typeface="Arial"/>
              </a:rPr>
              <a:t>Tuesday, November 12, 2024</a:t>
            </a:r>
          </a:p>
        </p:txBody>
      </p:sp>
    </p:spTree>
    <p:extLst>
      <p:ext uri="{BB962C8B-B14F-4D97-AF65-F5344CB8AC3E}">
        <p14:creationId xmlns:p14="http://schemas.microsoft.com/office/powerpoint/2010/main" val="347205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623DF-0121-A7B5-F973-976AB9FA3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A4E9-A045-9E67-CB7F-DD19ACC9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Student Learning Time Guidance </a:t>
            </a:r>
            <a:br>
              <a:rPr lang="en-US"/>
            </a:br>
            <a:endParaRPr lang="en-US" sz="5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05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AE5A4A-8AD7-7FDA-5430-97B88472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097"/>
            <a:ext cx="10515600" cy="1042852"/>
          </a:xfrm>
        </p:spPr>
        <p:txBody>
          <a:bodyPr/>
          <a:lstStyle/>
          <a:p>
            <a:r>
              <a:rPr lang="en-US"/>
              <a:t>Student Learning Time Guidance	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9D221-AEB3-0D41-CAD9-EB6842DC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86984"/>
            <a:ext cx="11138941" cy="47710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>
                <a:latin typeface="Arial"/>
                <a:cs typeface="Arial"/>
              </a:rPr>
              <a:t>DESE is updating the 2011 </a:t>
            </a:r>
            <a:r>
              <a:rPr lang="en-US" sz="2600">
                <a:latin typeface="Arial"/>
                <a:cs typeface="Arial"/>
                <a:hlinkClick r:id="rId3"/>
              </a:rPr>
              <a:t>Student Learning Time (SLT) guidance </a:t>
            </a:r>
            <a:r>
              <a:rPr lang="en-US" sz="2600">
                <a:latin typeface="Arial"/>
                <a:cs typeface="Arial"/>
              </a:rPr>
              <a:t>on making up days lost to health, weather, or safety emergencies. </a:t>
            </a:r>
            <a:endParaRPr lang="en-US" sz="2600"/>
          </a:p>
          <a:p>
            <a:r>
              <a:rPr lang="en-US" sz="2600">
                <a:latin typeface="Arial"/>
                <a:cs typeface="Arial"/>
              </a:rPr>
              <a:t>The SLT regulations allow for districts to request a waiver from DESE to reduce the 180-day school requirement.</a:t>
            </a:r>
            <a:endParaRPr lang="en-US" sz="2600"/>
          </a:p>
          <a:p>
            <a:r>
              <a:rPr lang="en-US" sz="2600">
                <a:latin typeface="Arial"/>
                <a:cs typeface="Arial"/>
              </a:rPr>
              <a:t>While waivers can be requested at any time, this new guidance will explain the criteria that will be used in consideration of any request.</a:t>
            </a:r>
            <a:endParaRPr lang="en-US" sz="2600"/>
          </a:p>
          <a:p>
            <a:r>
              <a:rPr lang="en-US" sz="2600"/>
              <a:t>Also includes a FAQ addressing:</a:t>
            </a:r>
          </a:p>
          <a:p>
            <a:pPr lvl="1"/>
            <a:r>
              <a:rPr lang="en-US"/>
              <a:t>Use of half-days</a:t>
            </a:r>
          </a:p>
          <a:p>
            <a:pPr lvl="1"/>
            <a:r>
              <a:rPr lang="en-US"/>
              <a:t>Scheduling vacations</a:t>
            </a:r>
          </a:p>
          <a:p>
            <a:pPr lvl="1"/>
            <a:r>
              <a:rPr lang="en-US"/>
              <a:t>Graduation ceremony dates</a:t>
            </a:r>
          </a:p>
          <a:p>
            <a:pPr lvl="1"/>
            <a:r>
              <a:rPr lang="en-US"/>
              <a:t>Start dates</a:t>
            </a:r>
          </a:p>
        </p:txBody>
      </p:sp>
    </p:spTree>
    <p:extLst>
      <p:ext uri="{BB962C8B-B14F-4D97-AF65-F5344CB8AC3E}">
        <p14:creationId xmlns:p14="http://schemas.microsoft.com/office/powerpoint/2010/main" val="174331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7C2C5-7BD1-E1F6-5A1D-290E5D01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38"/>
            <a:ext cx="10515600" cy="1042852"/>
          </a:xfrm>
        </p:spPr>
        <p:txBody>
          <a:bodyPr/>
          <a:lstStyle/>
          <a:p>
            <a:r>
              <a:rPr lang="en-US"/>
              <a:t>Updated 180-Day Guidance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C2F942-4396-3AC0-1F62-930D17D3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053"/>
            <a:ext cx="11078980" cy="453866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b="0" i="0">
                <a:solidFill>
                  <a:srgbClr val="000000"/>
                </a:solidFill>
                <a:effectLst/>
              </a:rPr>
              <a:t>All days lost to health, weather, or safety emergencies from the first day of the school year through March 31</a:t>
            </a:r>
            <a:r>
              <a:rPr lang="en-US" sz="2600" b="0" i="0" baseline="30000">
                <a:solidFill>
                  <a:srgbClr val="000000"/>
                </a:solidFill>
                <a:effectLst/>
              </a:rPr>
              <a:t>st</a:t>
            </a:r>
            <a:r>
              <a:rPr lang="en-US" sz="2600" b="0" i="0">
                <a:solidFill>
                  <a:srgbClr val="000000"/>
                </a:solidFill>
                <a:effectLst/>
              </a:rPr>
              <a:t> must be made up by rescheduling </a:t>
            </a:r>
            <a:r>
              <a:rPr lang="en-US" sz="2600" b="0" i="0" u="sng">
                <a:solidFill>
                  <a:srgbClr val="000000"/>
                </a:solidFill>
                <a:effectLst/>
              </a:rPr>
              <a:t>full</a:t>
            </a:r>
            <a:r>
              <a:rPr lang="en-US" sz="2600" b="0" i="0">
                <a:solidFill>
                  <a:srgbClr val="000000"/>
                </a:solidFill>
                <a:effectLst/>
              </a:rPr>
              <a:t> school days to ensure a 180-day school year.  </a:t>
            </a:r>
          </a:p>
          <a:p>
            <a:pPr marL="514350" indent="-514350">
              <a:buFont typeface="+mj-lt"/>
              <a:buAutoNum type="arabicPeriod"/>
            </a:pPr>
            <a:endParaRPr lang="en-US" sz="2600" b="0" i="0">
              <a:solidFill>
                <a:srgbClr val="00000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b="0" i="0">
                <a:solidFill>
                  <a:srgbClr val="000000"/>
                </a:solidFill>
                <a:effectLst/>
              </a:rPr>
              <a:t>All days lost to health, weather, or safety emergencies after March 31</a:t>
            </a:r>
            <a:r>
              <a:rPr lang="en-US" sz="2600" b="0" i="0" baseline="30000">
                <a:solidFill>
                  <a:srgbClr val="000000"/>
                </a:solidFill>
                <a:effectLst/>
              </a:rPr>
              <a:t>st</a:t>
            </a:r>
            <a:r>
              <a:rPr lang="en-US" sz="2600" b="0" i="0">
                <a:solidFill>
                  <a:srgbClr val="000000"/>
                </a:solidFill>
                <a:effectLst/>
              </a:rPr>
              <a:t> must be made up to ensure a 180-day school year or at least until the district has reached its previously scheduled 185th day, whichever comes first. If the district has previously closed for 5 days because of health, weather, or safety emergencies, and subsequently closes for additional days, then the Commissioner will consider a waiver in accordance with the </a:t>
            </a:r>
            <a:r>
              <a:rPr lang="en-US" sz="2600" b="0" i="0" u="sng" strike="noStrike">
                <a:solidFill>
                  <a:srgbClr val="467886"/>
                </a:solidFill>
                <a:effectLst/>
                <a:hlinkClick r:id="rId3"/>
              </a:rPr>
              <a:t>Student Learning Time regulations</a:t>
            </a:r>
            <a:r>
              <a:rPr lang="en-US" sz="2600" b="0" i="0">
                <a:solidFill>
                  <a:srgbClr val="000000"/>
                </a:solidFill>
                <a:effectLst/>
              </a:rPr>
              <a:t> on a case-by-case basis.  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859033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13E58-D7FD-B31F-BE08-1FCAEF99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E4F4-E8B8-633D-7B3A-0A7B75B7E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Attendance Recovery</a:t>
            </a:r>
            <a:br>
              <a:rPr lang="en-US"/>
            </a:br>
            <a:endParaRPr lang="en-US" sz="5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45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D78E2C-5B65-7417-A826-71CFCBFD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122" y="470057"/>
            <a:ext cx="10515600" cy="1042852"/>
          </a:xfrm>
        </p:spPr>
        <p:txBody>
          <a:bodyPr/>
          <a:lstStyle/>
          <a:p>
            <a:r>
              <a:rPr lang="en-US"/>
              <a:t>Attendance Recovery Data Collection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94D44F-2702-8B26-3690-E365D8639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latin typeface="Arial"/>
                <a:cs typeface="Arial"/>
              </a:rPr>
              <a:t>DESE will not be collecting data related to student participation in attendance recovery programs for inclusion in 2024-25 accountability calculations. </a:t>
            </a:r>
            <a:endParaRPr lang="en-US" sz="2600"/>
          </a:p>
          <a:p>
            <a:r>
              <a:rPr lang="en-US" sz="2600">
                <a:latin typeface="Arial"/>
                <a:cs typeface="Arial"/>
              </a:rPr>
              <a:t>Quality and consistency of data varied greatly.</a:t>
            </a:r>
            <a:endParaRPr lang="en-US" sz="2600"/>
          </a:p>
          <a:p>
            <a:r>
              <a:rPr lang="en-US" sz="2600">
                <a:latin typeface="Arial"/>
                <a:cs typeface="Arial"/>
              </a:rPr>
              <a:t>Chronic absenteeism calculations will be based only on 180-day school year for all schools (or regular length of school year).</a:t>
            </a:r>
            <a:endParaRPr lang="en-US" sz="2600"/>
          </a:p>
          <a:p>
            <a:r>
              <a:rPr lang="en-US" sz="2600">
                <a:latin typeface="Arial"/>
                <a:cs typeface="Arial"/>
              </a:rPr>
              <a:t>DESE encourages use of attendance or credit recovery programs for students at the local level.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209105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CCF5-40EC-1A76-6076-8AA935F1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Strategic Objective 2: </a:t>
            </a:r>
            <a:br>
              <a:rPr lang="en-US" b="1"/>
            </a:br>
            <a:r>
              <a:rPr lang="en-US" b="1"/>
              <a:t>Deeper Learning</a:t>
            </a:r>
            <a:br>
              <a:rPr lang="en-US" b="1"/>
            </a:br>
            <a:br>
              <a:rPr lang="en-US" b="1"/>
            </a:br>
            <a:r>
              <a:rPr lang="en-US"/>
              <a:t>Election Results</a:t>
            </a:r>
          </a:p>
        </p:txBody>
      </p:sp>
    </p:spTree>
    <p:extLst>
      <p:ext uri="{BB962C8B-B14F-4D97-AF65-F5344CB8AC3E}">
        <p14:creationId xmlns:p14="http://schemas.microsoft.com/office/powerpoint/2010/main" val="267590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AC9D3-9DAE-E1A4-C8B4-CEE4E84E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Election Follow-Up &amp; Posted FAQ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6CBF7-89DD-5D57-0C07-03C774668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2347" y="5450022"/>
            <a:ext cx="11526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D0072AF7-EF15-27BB-D3F6-CE150B5C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95" y="1407978"/>
            <a:ext cx="8535807" cy="4578975"/>
          </a:xfrm>
          <a:prstGeom prst="rect">
            <a:avLst/>
          </a:prstGeom>
          <a:ln>
            <a:solidFill>
              <a:srgbClr val="3647B6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C06A9-0179-56B4-0DD4-5BF2525F4AC6}"/>
              </a:ext>
            </a:extLst>
          </p:cNvPr>
          <p:cNvSpPr txBox="1"/>
          <p:nvPr/>
        </p:nvSpPr>
        <p:spPr>
          <a:xfrm>
            <a:off x="3148083" y="6031209"/>
            <a:ext cx="657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hlinkClick r:id="rId3"/>
              </a:rPr>
              <a:t>https://www.doe.mass.edu/mcas/</a:t>
            </a:r>
            <a:endParaRPr lang="en-US" sz="30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1498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936D-24B1-0A7D-B25D-8D2CA45A09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042852"/>
            <a:ext cx="10515600" cy="10428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Continued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9329DD3-B33D-07A5-0249-54F3730C3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41" y="538007"/>
            <a:ext cx="7848538" cy="5106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A88E61-A498-169B-972E-0513511EF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178" y="538006"/>
            <a:ext cx="3972489" cy="5106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495E8-9B12-F225-B836-B4DDF713590A}"/>
              </a:ext>
            </a:extLst>
          </p:cNvPr>
          <p:cNvSpPr txBox="1"/>
          <p:nvPr/>
        </p:nvSpPr>
        <p:spPr>
          <a:xfrm>
            <a:off x="584616" y="5796773"/>
            <a:ext cx="11440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hlinkClick r:id="rId3"/>
              </a:rPr>
              <a:t>h</a:t>
            </a:r>
            <a:r>
              <a:rPr lang="en-US" sz="2400">
                <a:hlinkClick r:id="rId3"/>
              </a:rPr>
              <a:t>ttps://mcusercontent.com/d8f37d1a90dacd97f207f0b4a/files/2a1b587f-0b4d-c346-659d-6c34c580844a/DESE_Guidance_Document_on_CD_11.6.24_Final.02.pdf</a:t>
            </a: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CCF5-40EC-1A76-6076-8AA935F1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>
                <a:latin typeface="Arial"/>
                <a:cs typeface="Arial"/>
              </a:rPr>
            </a:br>
            <a:r>
              <a:rPr lang="en-US" b="1">
                <a:latin typeface="Arial"/>
                <a:cs typeface="Arial"/>
              </a:rPr>
              <a:t>Core Functions: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2024 VOCAL Updates</a:t>
            </a:r>
            <a:br>
              <a:rPr lang="en-US" b="1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931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B7EAC3-E728-13CF-BAB1-5D24BC93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VOCAL Results Released 10/14/24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3B748-61C1-B2DA-D530-F4B8EF4C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04" y="1883392"/>
            <a:ext cx="11465826" cy="46094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District- and school-level VOCAL results are in the School Climate section of Edwin.</a:t>
            </a: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</a:rPr>
              <a:t>State-level dashboard and executive summary are publicly available on DESE’s </a:t>
            </a:r>
            <a:r>
              <a:rPr lang="en-US" sz="2400">
                <a:latin typeface="Arial"/>
                <a:cs typeface="Arial"/>
                <a:hlinkClick r:id="rId3"/>
              </a:rPr>
              <a:t>VOCAL website</a:t>
            </a:r>
            <a:r>
              <a:rPr lang="en-US" sz="2400">
                <a:latin typeface="Arial"/>
                <a:cs typeface="Arial"/>
              </a:rPr>
              <a:t>.</a:t>
            </a:r>
          </a:p>
          <a:p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Arial"/>
                <a:hlinkClick r:id="rId4"/>
              </a:rPr>
              <a:t>Recording of release webinar on 10/24</a:t>
            </a:r>
            <a:endParaRPr lang="en-US" sz="2400"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Contains updates, explanations, and high-level observations from results.</a:t>
            </a:r>
          </a:p>
          <a:p>
            <a:pPr lvl="1"/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Contact: Brendan Longe, Psychometric Specialist in the Office of Planning and Research, </a:t>
            </a:r>
            <a:r>
              <a:rPr lang="en-US" sz="2400">
                <a:latin typeface="Arial"/>
                <a:cs typeface="Arial"/>
                <a:hlinkClick r:id="rId5"/>
              </a:rPr>
              <a:t>brendan.w.longe@mass.gov</a:t>
            </a: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79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4299-C049-A152-EFA4-7759F18E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 Recording</a:t>
            </a:r>
          </a:p>
        </p:txBody>
      </p:sp>
    </p:spTree>
    <p:extLst>
      <p:ext uri="{BB962C8B-B14F-4D97-AF65-F5344CB8AC3E}">
        <p14:creationId xmlns:p14="http://schemas.microsoft.com/office/powerpoint/2010/main" val="336729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734AC-10A6-FFD5-1EDE-9B0659C91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EE7FA6-B0DC-CC15-5415-016C998A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2024 VOCAL Access Permissions Update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D261BD-DA57-B26A-E5AC-DB2DCC3C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2982"/>
              </p:ext>
            </p:extLst>
          </p:nvPr>
        </p:nvGraphicFramePr>
        <p:xfrm>
          <a:off x="395785" y="1976301"/>
          <a:ext cx="11122926" cy="2405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339758081"/>
                    </a:ext>
                  </a:extLst>
                </a:gridCol>
                <a:gridCol w="5404514">
                  <a:extLst>
                    <a:ext uri="{9D8B030D-6E8A-4147-A177-3AD203B41FA5}">
                      <a16:colId xmlns:a16="http://schemas.microsoft.com/office/drawing/2014/main" val="1840771175"/>
                    </a:ext>
                  </a:extLst>
                </a:gridCol>
              </a:tblGrid>
              <a:tr h="60679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/>
                        </a:rPr>
                        <a:t>Before 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/>
                        </a:rPr>
                        <a:t>Now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428403"/>
                  </a:ext>
                </a:extLst>
              </a:tr>
              <a:tr h="149620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/>
                        </a:rPr>
                        <a:t>Only district and school administrator Edwin accounts could access </a:t>
                      </a:r>
                      <a:r>
                        <a:rPr lang="en-US" sz="2800" i="0">
                          <a:latin typeface="Arial"/>
                        </a:rPr>
                        <a:t>their own district or school results.</a:t>
                      </a:r>
                      <a:endParaRPr lang="en-US" sz="280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</a:rPr>
                        <a:t>District, school administrator, </a:t>
                      </a:r>
                      <a:r>
                        <a:rPr lang="en-US" sz="2800" b="1" i="1" dirty="0">
                          <a:latin typeface="Arial"/>
                        </a:rPr>
                        <a:t>and</a:t>
                      </a:r>
                      <a:r>
                        <a:rPr lang="en-US" sz="2800" b="1" i="0" dirty="0">
                          <a:latin typeface="Arial"/>
                        </a:rPr>
                        <a:t> teacher accounts </a:t>
                      </a:r>
                      <a:r>
                        <a:rPr lang="en-US" sz="2800" i="0" dirty="0">
                          <a:latin typeface="Arial"/>
                        </a:rPr>
                        <a:t>can access results for </a:t>
                      </a:r>
                      <a:r>
                        <a:rPr lang="en-US" sz="2800" b="1" i="0" dirty="0">
                          <a:latin typeface="Arial"/>
                        </a:rPr>
                        <a:t>any school or district. </a:t>
                      </a:r>
                      <a:endParaRPr lang="en-US" sz="2800" b="1" i="1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974501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1014C3-BFC1-2A15-75D8-364833C2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748"/>
            <a:ext cx="10515600" cy="4415126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en-US"/>
              <a:t>This aligns VOCAL reporting with all other aggregated data reporting in Edwin.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Easier access to support increased use.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3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3D92-E59A-0C5C-6B05-683DABC4C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6B82-A27A-95D1-FB02-7FA1AAF9F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rial"/>
                <a:cs typeface="Arial"/>
              </a:rPr>
              <a:t>Core Functions: 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Time-Out Rooms</a:t>
            </a:r>
          </a:p>
        </p:txBody>
      </p:sp>
    </p:spTree>
    <p:extLst>
      <p:ext uri="{BB962C8B-B14F-4D97-AF65-F5344CB8AC3E}">
        <p14:creationId xmlns:p14="http://schemas.microsoft.com/office/powerpoint/2010/main" val="11259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0B54B4-2DBD-4B33-9853-A7F5FF3A3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5405AC-A1E5-7676-DC08-9636C019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Guidance on Reducing and Eliminating the Use of Time-Out Rooms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42ABF-4EF5-638E-BB10-660C3D4952F3}"/>
              </a:ext>
            </a:extLst>
          </p:cNvPr>
          <p:cNvSpPr txBox="1"/>
          <p:nvPr/>
        </p:nvSpPr>
        <p:spPr>
          <a:xfrm>
            <a:off x="434970" y="1964353"/>
            <a:ext cx="11322060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Memo</a:t>
            </a:r>
            <a:r>
              <a:rPr lang="en-US" sz="2600">
                <a:solidFill>
                  <a:prstClr val="black"/>
                </a:solidFill>
                <a:latin typeface="Arial"/>
                <a:cs typeface="Calibri" panose="020F0502020204030204"/>
              </a:rPr>
              <a:t> i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/>
              </a:rPr>
              <a:t>ssued in September 2021 and remains in effect</a:t>
            </a:r>
            <a:r>
              <a:rPr lang="en-US" sz="2600">
                <a:solidFill>
                  <a:prstClr val="black"/>
                </a:solidFill>
                <a:latin typeface="Arial"/>
                <a:cs typeface="Calibri" panose="020F0502020204030204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/>
              </a:rPr>
              <a:t>Wide stakeholder engagement</a:t>
            </a:r>
            <a:r>
              <a:rPr lang="en-US" sz="2600">
                <a:solidFill>
                  <a:prstClr val="black"/>
                </a:solidFill>
                <a:latin typeface="Arial"/>
                <a:cs typeface="Calibri" panose="020F0502020204030204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Calibri" panose="020F0502020204030204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600">
                <a:solidFill>
                  <a:prstClr val="black"/>
                </a:solidFill>
                <a:latin typeface="Arial"/>
                <a:cs typeface="Calibri" panose="020F0502020204030204"/>
              </a:rPr>
              <a:t>Highlights of the guidance include: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/>
              </a:rPr>
              <a:t>Encourages proactive implementation of strategies, interventions and supports that promote the social emotional well being of students</a:t>
            </a:r>
            <a:r>
              <a:rPr lang="en-US" sz="2400">
                <a:solidFill>
                  <a:prstClr val="black"/>
                </a:solidFill>
                <a:latin typeface="Arial"/>
                <a:cs typeface="Calibri" panose="020F0502020204030204"/>
              </a:rPr>
              <a:t>.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Calibri" panose="020F0502020204030204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Strongly recommends that schools that use </a:t>
            </a:r>
            <a:r>
              <a:rPr lang="en-US" sz="2400">
                <a:solidFill>
                  <a:prstClr val="black"/>
                </a:solidFill>
                <a:latin typeface="Arial"/>
                <a:cs typeface="Times New Roman"/>
              </a:rPr>
              <a:t>time-out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 rooms as a behavior support strategy actively consider and implement alternative approaches to reduce or eliminate the use of such rooms</a:t>
            </a:r>
            <a:r>
              <a:rPr lang="en-US" sz="2400">
                <a:solidFill>
                  <a:prstClr val="black"/>
                </a:solidFill>
                <a:latin typeface="Arial"/>
                <a:cs typeface="Times New Roman"/>
              </a:rPr>
              <a:t>.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/>
            </a:endParaRPr>
          </a:p>
          <a:p>
            <a:pPr marL="914400" lvl="1" indent="-457200">
              <a:buFont typeface="Arial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Recommends </a:t>
            </a:r>
            <a:r>
              <a:rPr lang="en-US" sz="2400">
                <a:solidFill>
                  <a:prstClr val="black"/>
                </a:solidFill>
                <a:latin typeface="Arial"/>
                <a:cs typeface="Times New Roman"/>
              </a:rPr>
              <a:t>for additional safeguards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/>
              </a:rPr>
              <a:t> such as data collection and parental notification</a:t>
            </a:r>
            <a:r>
              <a:rPr lang="en-US" sz="2400">
                <a:solidFill>
                  <a:prstClr val="black"/>
                </a:solidFill>
                <a:latin typeface="Arial"/>
                <a:cs typeface="Times New Roman"/>
              </a:rPr>
              <a:t>.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721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152AAF-271B-5FAE-E0B7-3225A271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73" y="435623"/>
            <a:ext cx="11421470" cy="1042852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Time-Out Room Working Group Membership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8D1B4F-DBFD-B7D7-F3AB-3022AB1AC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85" y="2093571"/>
            <a:ext cx="11093972" cy="4478708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sz="2200"/>
              <a:t>American Federation of Teachers </a:t>
            </a:r>
            <a:r>
              <a:rPr lang="en-US" sz="2200" b="1"/>
              <a:t>(AFT)</a:t>
            </a:r>
          </a:p>
          <a:p>
            <a:r>
              <a:rPr lang="en-US" sz="2200"/>
              <a:t>Department of Early Education &amp; Care </a:t>
            </a:r>
            <a:r>
              <a:rPr lang="en-US" sz="2200" b="1"/>
              <a:t>(EEC)</a:t>
            </a:r>
          </a:p>
          <a:p>
            <a:r>
              <a:rPr lang="en-US" sz="2200"/>
              <a:t>Disability Law Center </a:t>
            </a:r>
            <a:r>
              <a:rPr lang="en-US" sz="2200" b="1"/>
              <a:t>(DLC)</a:t>
            </a:r>
          </a:p>
          <a:p>
            <a:r>
              <a:rPr lang="en-US" sz="2200" err="1"/>
              <a:t>EdLaw</a:t>
            </a:r>
            <a:r>
              <a:rPr lang="en-US" sz="2200"/>
              <a:t> Project</a:t>
            </a:r>
          </a:p>
          <a:p>
            <a:r>
              <a:rPr lang="en-US" sz="2200"/>
              <a:t>Massachusetts Administrators for Special Education </a:t>
            </a:r>
            <a:r>
              <a:rPr lang="en-US" sz="2200" b="1"/>
              <a:t>(ASE)</a:t>
            </a:r>
          </a:p>
          <a:p>
            <a:r>
              <a:rPr lang="en-US" sz="2200"/>
              <a:t>Massachusetts Advocates for Children </a:t>
            </a:r>
            <a:r>
              <a:rPr lang="en-US" sz="2200" b="1"/>
              <a:t>(MAC)</a:t>
            </a:r>
          </a:p>
          <a:p>
            <a:r>
              <a:rPr lang="en-US" sz="2200"/>
              <a:t>Massachusetts Association of Approved Special Education Schools </a:t>
            </a:r>
            <a:r>
              <a:rPr lang="en-US" sz="2200" b="1"/>
              <a:t>(MAAPS)</a:t>
            </a:r>
          </a:p>
          <a:p>
            <a:r>
              <a:rPr lang="en-US" sz="2200"/>
              <a:t>Massachusetts Association of School Superintendents </a:t>
            </a:r>
            <a:r>
              <a:rPr lang="en-US" sz="2200" b="1"/>
              <a:t>(MASS)</a:t>
            </a:r>
          </a:p>
          <a:p>
            <a:r>
              <a:rPr lang="en-US" sz="2200"/>
              <a:t>Massachusetts Charter Public School Association </a:t>
            </a:r>
            <a:r>
              <a:rPr lang="en-US" sz="2200" b="1"/>
              <a:t>(MCPSA)</a:t>
            </a:r>
          </a:p>
          <a:p>
            <a:r>
              <a:rPr lang="en-US" sz="2200"/>
              <a:t>Massachusetts Interscholastic Athletic Association </a:t>
            </a:r>
            <a:r>
              <a:rPr lang="en-US" sz="2200" b="1"/>
              <a:t>(MIAA)</a:t>
            </a:r>
          </a:p>
          <a:p>
            <a:r>
              <a:rPr lang="en-US" sz="2200"/>
              <a:t>Massachusetts Organization of Educational Collaboratives </a:t>
            </a:r>
            <a:r>
              <a:rPr lang="en-US" sz="2200" b="1"/>
              <a:t>(MOEC)</a:t>
            </a:r>
          </a:p>
          <a:p>
            <a:r>
              <a:rPr lang="en-US" sz="2200"/>
              <a:t>Massachusetts Teachers Association </a:t>
            </a:r>
            <a:r>
              <a:rPr lang="en-US" sz="2200" b="1"/>
              <a:t>(MTA)</a:t>
            </a:r>
          </a:p>
        </p:txBody>
      </p:sp>
    </p:spTree>
    <p:extLst>
      <p:ext uri="{BB962C8B-B14F-4D97-AF65-F5344CB8AC3E}">
        <p14:creationId xmlns:p14="http://schemas.microsoft.com/office/powerpoint/2010/main" val="365706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282FA-273F-5543-03F8-374D02605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809A-E583-34A3-AC68-A8835BAC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8509"/>
            <a:ext cx="10515600" cy="1093686"/>
          </a:xfrm>
        </p:spPr>
        <p:txBody>
          <a:bodyPr>
            <a:normAutofit fontScale="90000"/>
          </a:bodyPr>
          <a:lstStyle/>
          <a:p>
            <a:br>
              <a:rPr lang="en-US" b="1">
                <a:latin typeface="Arial"/>
                <a:cs typeface="Arial"/>
              </a:rPr>
            </a:br>
            <a:br>
              <a:rPr lang="en-US" b="1">
                <a:latin typeface="Arial"/>
                <a:cs typeface="Arial"/>
              </a:rPr>
            </a:br>
            <a:br>
              <a:rPr lang="en-US" b="1">
                <a:latin typeface="Arial"/>
                <a:cs typeface="Arial"/>
              </a:rPr>
            </a:br>
            <a:r>
              <a:rPr lang="en-US" b="1">
                <a:latin typeface="Arial"/>
                <a:cs typeface="Arial"/>
              </a:rPr>
              <a:t>Core Functions: 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Budget (Circuit Breaker Claim System Updates)</a:t>
            </a:r>
            <a:br>
              <a:rPr lang="en-US">
                <a:latin typeface="Arial"/>
                <a:cs typeface="Arial"/>
              </a:rPr>
            </a:br>
            <a:br>
              <a:rPr lang="en-US" b="1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74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6EF730-D5F2-545E-37B7-3EB0A8A0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013"/>
            <a:ext cx="10515600" cy="1042852"/>
          </a:xfrm>
        </p:spPr>
        <p:txBody>
          <a:bodyPr/>
          <a:lstStyle/>
          <a:p>
            <a:r>
              <a:rPr lang="en-US"/>
              <a:t>Circuit Breaker Claim System Update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2DAB53-0616-D1C9-276D-154155120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52367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Arial"/>
                <a:cs typeface="Arial"/>
              </a:rPr>
              <a:t>New special education Circuit Breaker claim system in 2025.</a:t>
            </a: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Arial"/>
                <a:cs typeface="Arial"/>
              </a:rPr>
              <a:t>Upgrade includes an online module through CHAMP.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Replaces Excel-based claim file.</a:t>
            </a: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Arial"/>
                <a:cs typeface="Arial"/>
              </a:rPr>
              <a:t>Transition Timeline:</a:t>
            </a:r>
          </a:p>
          <a:p>
            <a:pPr lvl="1"/>
            <a:r>
              <a:rPr lang="en-US" sz="2800">
                <a:latin typeface="Arial"/>
                <a:cs typeface="Arial"/>
              </a:rPr>
              <a:t>In the next weeks - Updated list of services will be provided.</a:t>
            </a:r>
          </a:p>
          <a:p>
            <a:pPr lvl="1"/>
            <a:r>
              <a:rPr lang="en-US" sz="2800">
                <a:latin typeface="Arial"/>
                <a:cs typeface="Arial"/>
              </a:rPr>
              <a:t>Late winter – Training begins to support the Circuit Breaker Relief Cycle in March 2025.</a:t>
            </a:r>
          </a:p>
          <a:p>
            <a:pPr marL="457200" lvl="1" indent="0">
              <a:buNone/>
            </a:pPr>
            <a:endParaRPr lang="en-US" sz="2800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More information to come from the Circuit Breaker Office.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06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EC8B-4597-20C4-E255-178CEDEB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C4B3-FED1-1EE6-6B28-33E95C39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rial"/>
                <a:cs typeface="Arial"/>
              </a:rPr>
              <a:t>Core Functions: </a:t>
            </a:r>
            <a:br>
              <a:rPr lang="en-US" b="1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Licensure Updates</a:t>
            </a:r>
          </a:p>
        </p:txBody>
      </p:sp>
    </p:spTree>
    <p:extLst>
      <p:ext uri="{BB962C8B-B14F-4D97-AF65-F5344CB8AC3E}">
        <p14:creationId xmlns:p14="http://schemas.microsoft.com/office/powerpoint/2010/main" val="3638986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170" y="457200"/>
            <a:ext cx="8914064" cy="1272209"/>
          </a:xfrm>
        </p:spPr>
        <p:txBody>
          <a:bodyPr>
            <a:noAutofit/>
          </a:bodyPr>
          <a:lstStyle/>
          <a:p>
            <a:r>
              <a:rPr lang="en-US"/>
              <a:t>Potential Regulation Changes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77C0A-F34B-2B3F-484B-7459BE44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1" y="2086984"/>
            <a:ext cx="11009127" cy="4313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2"/>
            <a:r>
              <a:rPr lang="en-US" sz="2600">
                <a:latin typeface="Arial"/>
                <a:cs typeface="Arial"/>
              </a:rPr>
              <a:t>MTEL Alternative Assessment Pilot.</a:t>
            </a:r>
            <a:endParaRPr lang="en-US" sz="2600"/>
          </a:p>
          <a:p>
            <a:pPr marL="914400" lvl="2" indent="0">
              <a:buNone/>
            </a:pPr>
            <a:endParaRPr lang="en-US" sz="2600"/>
          </a:p>
          <a:p>
            <a:pPr lvl="2"/>
            <a:r>
              <a:rPr lang="en-US" sz="2600">
                <a:latin typeface="Arial"/>
                <a:cs typeface="Arial"/>
              </a:rPr>
              <a:t>Updates to the health/family and consumer science license based on new frameworks.</a:t>
            </a:r>
            <a:endParaRPr lang="en-US" sz="2600"/>
          </a:p>
          <a:p>
            <a:pPr marL="914400" lvl="2" indent="0">
              <a:buNone/>
            </a:pPr>
            <a:endParaRPr lang="en-US" sz="2600"/>
          </a:p>
          <a:p>
            <a:pPr lvl="2"/>
            <a:r>
              <a:rPr lang="en-US" sz="2600">
                <a:latin typeface="Arial"/>
                <a:cs typeface="Arial"/>
              </a:rPr>
              <a:t>Possession of a Bilingual Education Endorsement for the Sheltered English Immersion (SEI) Endorsement.</a:t>
            </a:r>
            <a:endParaRPr lang="en-US" sz="2600"/>
          </a:p>
          <a:p>
            <a:pPr marL="914400" lvl="2" indent="0">
              <a:buNone/>
            </a:pPr>
            <a:endParaRPr lang="en-US" sz="2600"/>
          </a:p>
          <a:p>
            <a:pPr lvl="2"/>
            <a:r>
              <a:rPr lang="en-US" sz="2600">
                <a:latin typeface="Arial"/>
                <a:cs typeface="Arial"/>
              </a:rPr>
              <a:t>Put a definitive end date on Emergency Extensions.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0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3512AA6-3AAB-54D8-25AA-4C7F517A6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43"/>
          <a:stretch/>
        </p:blipFill>
        <p:spPr>
          <a:xfrm>
            <a:off x="3348176" y="352611"/>
            <a:ext cx="7908968" cy="52942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5E08CE-5B99-EC5D-C2B4-7CED9D464D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9181" y="518615"/>
            <a:ext cx="2579427" cy="26776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Reminder: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Webinars are recorded and posted on the Commissioner’s webpage.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A09E3A-F191-7D4B-1CE7-F53DB07C8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86418" y="3196271"/>
            <a:ext cx="804379" cy="453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E529D2-E03F-F4D3-42AF-667013B6A4DA}"/>
              </a:ext>
            </a:extLst>
          </p:cNvPr>
          <p:cNvSpPr txBox="1"/>
          <p:nvPr/>
        </p:nvSpPr>
        <p:spPr>
          <a:xfrm>
            <a:off x="2983043" y="5766725"/>
            <a:ext cx="932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hlinkClick r:id="rId3"/>
              </a:rPr>
              <a:t>https://www.doe.mass.edu/commissioner/supt-meetings/default.html</a:t>
            </a: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8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7DB41-F67A-8C72-F211-9CF860AC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On The Desktop (OTD)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084B7-16EC-7FB4-13E2-355B34173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402" y="2071355"/>
            <a:ext cx="6835195" cy="1270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E71023-217F-7E6A-B8E3-7D520072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12" y="2596771"/>
            <a:ext cx="10515600" cy="4052559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Look for a follow-up “OTD” which will include:</a:t>
            </a:r>
          </a:p>
          <a:p>
            <a:pPr marL="0" indent="0">
              <a:buNone/>
            </a:pPr>
            <a:endParaRPr lang="en-US"/>
          </a:p>
          <a:p>
            <a:pPr lvl="1"/>
            <a:r>
              <a:rPr lang="en-US"/>
              <a:t>These webinar slides</a:t>
            </a:r>
          </a:p>
          <a:p>
            <a:pPr marL="457200" lvl="1" indent="0">
              <a:buNone/>
            </a:pPr>
            <a:endParaRPr lang="en-US"/>
          </a:p>
          <a:p>
            <a:pPr lvl="1"/>
            <a:r>
              <a:rPr lang="en-US"/>
              <a:t>Other business items</a:t>
            </a:r>
          </a:p>
          <a:p>
            <a:pPr lvl="2"/>
            <a:r>
              <a:rPr lang="en-US"/>
              <a:t>Example: Update on the superintendent’s checklist </a:t>
            </a:r>
          </a:p>
        </p:txBody>
      </p:sp>
    </p:spTree>
    <p:extLst>
      <p:ext uri="{BB962C8B-B14F-4D97-AF65-F5344CB8AC3E}">
        <p14:creationId xmlns:p14="http://schemas.microsoft.com/office/powerpoint/2010/main" val="159297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685C6D-82FD-B40C-8676-69E71C8F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Agenda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55E82F-FF11-FEEC-9491-B7ADB5F7C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7"/>
            <a:ext cx="8264857" cy="49541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Strategic Objective 1: Whole Student Supports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1. Chronic Absenteeism &amp; Student Attendance</a:t>
            </a:r>
          </a:p>
          <a:p>
            <a:pPr lvl="2"/>
            <a:r>
              <a:rPr lang="en-US">
                <a:latin typeface="Arial"/>
                <a:cs typeface="Arial"/>
              </a:rPr>
              <a:t>New Resource</a:t>
            </a:r>
          </a:p>
          <a:p>
            <a:pPr lvl="2"/>
            <a:r>
              <a:rPr lang="en-US">
                <a:latin typeface="Arial"/>
                <a:cs typeface="Arial"/>
              </a:rPr>
              <a:t>Power of Presence Campaign</a:t>
            </a:r>
          </a:p>
          <a:p>
            <a:pPr lvl="2"/>
            <a:r>
              <a:rPr lang="en-US">
                <a:latin typeface="Arial"/>
                <a:cs typeface="Arial"/>
              </a:rPr>
              <a:t>Student Learning Time Guidance</a:t>
            </a:r>
          </a:p>
          <a:p>
            <a:pPr lvl="2"/>
            <a:r>
              <a:rPr lang="en-US">
                <a:latin typeface="Arial"/>
                <a:cs typeface="Arial"/>
              </a:rPr>
              <a:t>Attendance Recovery</a:t>
            </a:r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Strategic Objective 2: Deeper Learning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2. Election Results</a:t>
            </a:r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Core Functions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3. 2024 VOCAL Updates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4. Time-Out Rooms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5. Budget (Circuit Breaker Claim System Updates)</a:t>
            </a: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6. Licensure Updates </a:t>
            </a:r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Q&amp;A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F1738-3FBD-E52D-F9A1-15512BD7C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503" y="2324415"/>
            <a:ext cx="4208901" cy="32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2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4299-C049-A152-EFA4-7759F18E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Recording</a:t>
            </a:r>
          </a:p>
        </p:txBody>
      </p:sp>
    </p:spTree>
    <p:extLst>
      <p:ext uri="{BB962C8B-B14F-4D97-AF65-F5344CB8AC3E}">
        <p14:creationId xmlns:p14="http://schemas.microsoft.com/office/powerpoint/2010/main" val="2437297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4299-C049-A152-EFA4-7759F18E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Questions</a:t>
            </a:r>
            <a:br>
              <a:rPr lang="en-US"/>
            </a:br>
            <a:br>
              <a:rPr lang="en-US"/>
            </a:br>
            <a:r>
              <a:rPr lang="en-US" sz="3600"/>
              <a:t>If you have additional questions that we did not answer during this webinar, please email the Commissioner’s Office at: </a:t>
            </a:r>
            <a:br>
              <a:rPr lang="en-US" sz="3600"/>
            </a:br>
            <a:r>
              <a:rPr lang="en-US" sz="3600">
                <a:hlinkClick r:id="rId3"/>
              </a:rPr>
              <a:t>commissioner0@MassMail.State.MA.US</a:t>
            </a:r>
            <a:br>
              <a:rPr lang="en-US" sz="3600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94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AECB-8DB9-6923-DAF2-C11C93F9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505D0-EBCD-0568-E82A-74667E73E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C93F-AB64-DF36-3CD0-2776C088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Strategic Objective 1: </a:t>
            </a:r>
            <a:br>
              <a:rPr lang="en-US" b="1"/>
            </a:br>
            <a:r>
              <a:rPr lang="en-US" b="1"/>
              <a:t>Whole Student Supports</a:t>
            </a:r>
            <a:br>
              <a:rPr lang="en-US" b="1"/>
            </a:br>
            <a:br>
              <a:rPr lang="en-US" b="1"/>
            </a:br>
            <a:r>
              <a:rPr lang="en-US"/>
              <a:t>Chronic Absenteeism &amp; Student Attendance</a:t>
            </a:r>
          </a:p>
        </p:txBody>
      </p:sp>
    </p:spTree>
    <p:extLst>
      <p:ext uri="{BB962C8B-B14F-4D97-AF65-F5344CB8AC3E}">
        <p14:creationId xmlns:p14="http://schemas.microsoft.com/office/powerpoint/2010/main" val="47495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FBDC5-FFD4-058E-63FC-7503711F5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3A076-4573-B9B0-8C63-0C490BCCB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New Resource</a:t>
            </a:r>
            <a:br>
              <a:rPr lang="en-US"/>
            </a:br>
            <a:endParaRPr lang="en-US" sz="5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50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B08226-11F1-BD0C-03CE-7DB12E3D89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042852"/>
            <a:ext cx="10515600" cy="10428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Chronic Absenteeism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F53B4CA-CCE3-4F47-8BAB-E229CBC16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374" y="129654"/>
            <a:ext cx="9153251" cy="5897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A241F-06BA-B01E-A20D-95FAE7E6B2F4}"/>
              </a:ext>
            </a:extLst>
          </p:cNvPr>
          <p:cNvSpPr txBox="1"/>
          <p:nvPr/>
        </p:nvSpPr>
        <p:spPr>
          <a:xfrm>
            <a:off x="160720" y="6027003"/>
            <a:ext cx="12176556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>
                <a:latin typeface="Arial"/>
                <a:cs typeface="Arial"/>
                <a:hlinkClick r:id="rId3"/>
              </a:rPr>
              <a:t>https://www.doe.mass.edu/sfs/attendance/chronic-absenteeism.docx</a:t>
            </a:r>
            <a:endParaRPr lang="en-US" sz="3000">
              <a:latin typeface="Arial"/>
              <a:cs typeface="Arial"/>
            </a:endParaRPr>
          </a:p>
          <a:p>
            <a:endParaRPr lang="en-US" sz="3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6A3E9-6AA6-26A9-FBBE-884CBC845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4A79-687B-6EA4-1E7F-F281E058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Power of Presence Campaign</a:t>
            </a:r>
            <a:br>
              <a:rPr lang="en-US"/>
            </a:br>
            <a:endParaRPr lang="en-US" sz="5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04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AF8CD-7E94-F03E-1BB9-BAA3DBBE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0" y="353405"/>
            <a:ext cx="10515600" cy="1042852"/>
          </a:xfrm>
        </p:spPr>
        <p:txBody>
          <a:bodyPr/>
          <a:lstStyle/>
          <a:p>
            <a:r>
              <a:rPr lang="en-US"/>
              <a:t>Power of Presence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D20C14A-FF09-9A24-4974-8783BDB52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09C03B6-F149-339B-56DD-EBCFC6004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2955" y="1749662"/>
            <a:ext cx="6032311" cy="452608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100"/>
              <a:t>Please encourage your school communities to participate!</a:t>
            </a:r>
          </a:p>
          <a:p>
            <a:pPr marL="0" indent="0">
              <a:buNone/>
            </a:pPr>
            <a:endParaRPr lang="en-US" sz="3100">
              <a:latin typeface="Arial"/>
              <a:cs typeface="Arial"/>
            </a:endParaRPr>
          </a:p>
          <a:p>
            <a:r>
              <a:rPr lang="en-US" sz="3100">
                <a:latin typeface="Arial"/>
                <a:cs typeface="Arial"/>
              </a:rPr>
              <a:t>In the Nov. 5 </a:t>
            </a:r>
            <a:r>
              <a:rPr lang="en-US" sz="3100" i="1">
                <a:latin typeface="Arial"/>
                <a:cs typeface="Arial"/>
              </a:rPr>
              <a:t>On The Desktop, </a:t>
            </a:r>
            <a:r>
              <a:rPr lang="en-US" sz="3100">
                <a:latin typeface="Arial"/>
                <a:cs typeface="Arial"/>
              </a:rPr>
              <a:t>you received templates and flyers for your schools.</a:t>
            </a:r>
          </a:p>
          <a:p>
            <a:pPr marL="0" indent="0">
              <a:buNone/>
            </a:pPr>
            <a:endParaRPr lang="en-US" sz="3100">
              <a:latin typeface="Arial"/>
              <a:cs typeface="Arial"/>
            </a:endParaRPr>
          </a:p>
          <a:p>
            <a:r>
              <a:rPr lang="en-US" sz="3100"/>
              <a:t>Submissions close December 20.</a:t>
            </a:r>
          </a:p>
          <a:p>
            <a:pPr marL="0" indent="0">
              <a:buNone/>
            </a:pPr>
            <a:endParaRPr lang="en-US" sz="3100"/>
          </a:p>
          <a:p>
            <a:r>
              <a:rPr lang="en-US" sz="3100">
                <a:latin typeface="Arial"/>
                <a:cs typeface="Arial"/>
              </a:rPr>
              <a:t>Winners will be featured in 2025 PSA.</a:t>
            </a:r>
          </a:p>
          <a:p>
            <a:pPr marL="0" indent="0">
              <a:buNone/>
            </a:pPr>
            <a:endParaRPr lang="en-US" sz="31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100">
                <a:hlinkClick r:id="rId3"/>
              </a:rPr>
              <a:t>https://survey.alchemer.com/s3/7940961/The-Power-of-Presence-copy</a:t>
            </a:r>
            <a:endParaRPr lang="en-US" sz="31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B988AFD3-7C1C-4979-0CFB-8BD60F1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22" y="226869"/>
            <a:ext cx="4948478" cy="64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93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A24EADA1-CFAC-FD6B-9DB1-3524C0F91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4" t="42660" r="41553" b="22208"/>
          <a:stretch/>
        </p:blipFill>
        <p:spPr bwMode="auto">
          <a:xfrm>
            <a:off x="7630941" y="87950"/>
            <a:ext cx="4471611" cy="273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E08D11-981A-00CA-FF7B-EEA87008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213" y="646750"/>
            <a:ext cx="3346785" cy="11185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u="sng">
                <a:solidFill>
                  <a:schemeClr val="accent1">
                    <a:lumMod val="50000"/>
                  </a:schemeClr>
                </a:solidFill>
              </a:rPr>
              <a:t>Submissions</a:t>
            </a:r>
            <a:r>
              <a:rPr lang="en-US" sz="4200">
                <a:solidFill>
                  <a:schemeClr val="accent1">
                    <a:lumMod val="50000"/>
                  </a:schemeClr>
                </a:solidFill>
              </a:rPr>
              <a:t>:</a:t>
            </a:r>
            <a:br>
              <a:rPr lang="en-US" sz="420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200">
                <a:solidFill>
                  <a:schemeClr val="accent1">
                    <a:lumMod val="50000"/>
                  </a:schemeClr>
                </a:solidFill>
              </a:rPr>
              <a:t>poems</a:t>
            </a:r>
            <a:br>
              <a:rPr lang="en-US" sz="420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200">
                <a:solidFill>
                  <a:schemeClr val="accent1">
                    <a:lumMod val="50000"/>
                  </a:schemeClr>
                </a:solidFill>
              </a:rPr>
              <a:t>artwork</a:t>
            </a:r>
            <a:br>
              <a:rPr lang="en-US" sz="420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200">
                <a:solidFill>
                  <a:schemeClr val="accent1">
                    <a:lumMod val="50000"/>
                  </a:schemeClr>
                </a:solidFill>
              </a:rPr>
              <a:t>videos</a:t>
            </a:r>
            <a:r>
              <a:rPr lang="en-US"/>
              <a:t> 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E86FEF7-861F-5498-A501-607EA6017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t="3104" r="14161" b="4167"/>
          <a:stretch/>
        </p:blipFill>
        <p:spPr bwMode="auto">
          <a:xfrm>
            <a:off x="89448" y="87950"/>
            <a:ext cx="4524821" cy="5992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9A0C866C-7E8A-50BE-3456-C395A9244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19532" r="15385" b="17178"/>
          <a:stretch/>
        </p:blipFill>
        <p:spPr bwMode="auto">
          <a:xfrm>
            <a:off x="4216472" y="2890569"/>
            <a:ext cx="4149293" cy="379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First grader standing in front of classroom door. Text says: &quot;Watch me grow. First grade.&quot;">
            <a:extLst>
              <a:ext uri="{FF2B5EF4-FFF2-40B4-BE49-F238E27FC236}">
                <a16:creationId xmlns:a16="http://schemas.microsoft.com/office/drawing/2014/main" id="{A6AC27D9-B1D9-0857-AC92-82AA2430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02" y="2943230"/>
            <a:ext cx="3104942" cy="379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0F30E7-839E-7BED-0E52-AAA463A0E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972300" y="1454391"/>
            <a:ext cx="482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50DFE9-9939-883B-6C6C-E13C21B84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794500" y="2032000"/>
            <a:ext cx="1841500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AA51E8-46C3-909C-8C0A-0C41E641C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4851400" y="965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8ECB18-6D85-281E-D370-DAC32122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4950310" y="965200"/>
            <a:ext cx="377297" cy="167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637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CCBF83D4-1F1A-4E93-B7E7-C2619EE5DB85}" vid="{7C49C278-AACB-42AB-BA68-47FEAAB30A08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EA0BB4E6A684694772750B001C800" ma:contentTypeVersion="14" ma:contentTypeDescription="Create a new document." ma:contentTypeScope="" ma:versionID="2570abc8cd42dcfbcf857bb7637975b8">
  <xsd:schema xmlns:xsd="http://www.w3.org/2001/XMLSchema" xmlns:xs="http://www.w3.org/2001/XMLSchema" xmlns:p="http://schemas.microsoft.com/office/2006/metadata/properties" xmlns:ns2="0128f6a2-0fe6-40ac-973e-bb0bf351512f" xmlns:ns3="7a12eb2f-f040-4639-9fb2-5a6588dc8035" targetNamespace="http://schemas.microsoft.com/office/2006/metadata/properties" ma:root="true" ma:fieldsID="d05fa8da73a61f2f04cbd345cca9ce77" ns2:_="" ns3:_="">
    <xsd:import namespace="0128f6a2-0fe6-40ac-973e-bb0bf351512f"/>
    <xsd:import namespace="7a12eb2f-f040-4639-9fb2-5a6588dc80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8f6a2-0fe6-40ac-973e-bb0bf351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12eb2f-f040-4639-9fb2-5a6588dc80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7bb8feb-9677-4bc1-b64f-9fa6907871bd}" ma:internalName="TaxCatchAll" ma:showField="CatchAllData" ma:web="7a12eb2f-f040-4639-9fb2-5a6588dc80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12eb2f-f040-4639-9fb2-5a6588dc8035">
      <UserInfo>
        <DisplayName>Bettencourt, Helene H. (DESE)</DisplayName>
        <AccountId>18</AccountId>
        <AccountType/>
      </UserInfo>
      <UserInfo>
        <DisplayName>Foley, Kinnon (DESE)</DisplayName>
        <AccountId>1477</AccountId>
        <AccountType/>
      </UserInfo>
    </SharedWithUsers>
    <TaxCatchAll xmlns="7a12eb2f-f040-4639-9fb2-5a6588dc8035" xsi:nil="true"/>
    <lcf76f155ced4ddcb4097134ff3c332f xmlns="0128f6a2-0fe6-40ac-973e-bb0bf35151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F4F6BA-9256-4D68-961F-89F22BA60E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4FD31C-824A-40CD-9B95-85B39A147615}">
  <ds:schemaRefs>
    <ds:schemaRef ds:uri="0128f6a2-0fe6-40ac-973e-bb0bf351512f"/>
    <ds:schemaRef ds:uri="7a12eb2f-f040-4639-9fb2-5a6588dc80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434A98-F106-45CE-8E8A-DD686612E616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7a12eb2f-f040-4639-9fb2-5a6588dc8035"/>
    <ds:schemaRef ds:uri="http://purl.org/dc/terms/"/>
    <ds:schemaRef ds:uri="http://purl.org/dc/elements/1.1/"/>
    <ds:schemaRef ds:uri="http://schemas.openxmlformats.org/package/2006/metadata/core-properties"/>
    <ds:schemaRef ds:uri="0128f6a2-0fe6-40ac-973e-bb0bf351512f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1163</Words>
  <Application>Microsoft Office PowerPoint</Application>
  <PresentationFormat>Widescreen</PresentationFormat>
  <Paragraphs>179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Segoe</vt:lpstr>
      <vt:lpstr>Aptos</vt:lpstr>
      <vt:lpstr>Arial</vt:lpstr>
      <vt:lpstr>Calibri</vt:lpstr>
      <vt:lpstr>Courier New</vt:lpstr>
      <vt:lpstr>Segoe UI</vt:lpstr>
      <vt:lpstr>Segoe UI Semibold</vt:lpstr>
      <vt:lpstr>Wingdings</vt:lpstr>
      <vt:lpstr>Office Theme</vt:lpstr>
      <vt:lpstr>1_Office Theme</vt:lpstr>
      <vt:lpstr>2_Office Theme</vt:lpstr>
      <vt:lpstr>Theme1</vt:lpstr>
      <vt:lpstr>3_Office Theme</vt:lpstr>
      <vt:lpstr>  Superintendent, Charter Leaders, and Collaborative Leaders  Fall Webinar</vt:lpstr>
      <vt:lpstr>Begin Recording</vt:lpstr>
      <vt:lpstr>Agenda</vt:lpstr>
      <vt:lpstr>Strategic Objective 1:  Whole Student Supports  Chronic Absenteeism &amp; Student Attendance</vt:lpstr>
      <vt:lpstr> New Resource </vt:lpstr>
      <vt:lpstr>Chronic Absenteeism</vt:lpstr>
      <vt:lpstr> Power of Presence Campaign </vt:lpstr>
      <vt:lpstr>Power of Presence</vt:lpstr>
      <vt:lpstr>Submissions: poems artwork videos </vt:lpstr>
      <vt:lpstr> Student Learning Time Guidance  </vt:lpstr>
      <vt:lpstr>Student Learning Time Guidance </vt:lpstr>
      <vt:lpstr>Updated 180-Day Guidance</vt:lpstr>
      <vt:lpstr> Attendance Recovery </vt:lpstr>
      <vt:lpstr>Attendance Recovery Data Collection</vt:lpstr>
      <vt:lpstr>Strategic Objective 2:  Deeper Learning  Election Results</vt:lpstr>
      <vt:lpstr>Election Follow-Up &amp; Posted FAQ</vt:lpstr>
      <vt:lpstr>Continued</vt:lpstr>
      <vt:lpstr> Core Functions: 2024 VOCAL Updates </vt:lpstr>
      <vt:lpstr>2024 VOCAL Results Released 10/14/24</vt:lpstr>
      <vt:lpstr>2024 VOCAL Access Permissions Update</vt:lpstr>
      <vt:lpstr>Core Functions:  Time-Out Rooms</vt:lpstr>
      <vt:lpstr>Guidance on Reducing and Eliminating the Use of Time-Out Rooms</vt:lpstr>
      <vt:lpstr>Time-Out Room Working Group Membership</vt:lpstr>
      <vt:lpstr>   Core Functions:  Budget (Circuit Breaker Claim System Updates)  </vt:lpstr>
      <vt:lpstr>Circuit Breaker Claim System Update</vt:lpstr>
      <vt:lpstr>Core Functions:  Licensure Updates</vt:lpstr>
      <vt:lpstr>Potential Regulation Changes</vt:lpstr>
      <vt:lpstr>Reminder:  Webinars are recorded and posted on the Commissioner’s webpage.</vt:lpstr>
      <vt:lpstr>Coming Soon: On The Desktop (OTD)</vt:lpstr>
      <vt:lpstr>End Recording</vt:lpstr>
      <vt:lpstr>   Questions  If you have additional questions that we did not answer during this webinar, please email the Commissioner’s Office at:  commissioner0@MassMail.State.MA.US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Superintendent Webinar November 12, 2024</dc:title>
  <dc:creator>DESE</dc:creator>
  <cp:lastModifiedBy>Zou, Dong (EOE)</cp:lastModifiedBy>
  <cp:revision>5</cp:revision>
  <cp:lastPrinted>2024-11-12T19:56:01Z</cp:lastPrinted>
  <dcterms:created xsi:type="dcterms:W3CDTF">2022-10-11T20:32:22Z</dcterms:created>
  <dcterms:modified xsi:type="dcterms:W3CDTF">2024-11-25T15:06:55Z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Nov 25 2024 12:00AM</vt:lpwstr>
  </property>
</Properties>
</file>