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5"/>
  </p:sldMasterIdLst>
  <p:notesMasterIdLst>
    <p:notesMasterId r:id="rId33"/>
  </p:notesMasterIdLst>
  <p:sldIdLst>
    <p:sldId id="256" r:id="rId6"/>
    <p:sldId id="257"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Lst>
  <p:sldSz cx="12192000" cy="6858000"/>
  <p:notesSz cx="7010400" cy="9296400"/>
  <p:embeddedFontLst>
    <p:embeddedFont>
      <p:font typeface="Calibri" panose="020F050202020403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
      <p:font typeface="Dosis" panose="020B0604020202020204" charset="0"/>
      <p:regular r:id="rId42"/>
      <p:bold r:id="rId43"/>
    </p:embeddedFont>
    <p:embeddedFont>
      <p:font typeface="Petrona" panose="020B0604020202020204" charset="0"/>
      <p:regular r:id="rId44"/>
    </p:embeddedFont>
    <p:embeddedFont>
      <p:font typeface="Quattrocento Sans" panose="020B0502050000020003"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B1ABDD-B652-4646-8B92-17E2C8955FC8}">
  <a:tblStyle styleId="{47B1ABDD-B652-4646-8B92-17E2C8955FC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69771" autoAdjust="0"/>
  </p:normalViewPr>
  <p:slideViewPr>
    <p:cSldViewPr snapToGrid="0">
      <p:cViewPr varScale="1">
        <p:scale>
          <a:sx n="76" d="100"/>
          <a:sy n="76" d="100"/>
        </p:scale>
        <p:origin x="1836" y="84"/>
      </p:cViewPr>
      <p:guideLst>
        <p:guide orient="horz" pos="2160"/>
        <p:guide pos="3840"/>
      </p:guideLst>
    </p:cSldViewPr>
  </p:slideViewPr>
  <p:outlineViewPr>
    <p:cViewPr>
      <p:scale>
        <a:sx n="33" d="100"/>
        <a:sy n="33" d="100"/>
      </p:scale>
      <p:origin x="0" y="-46388"/>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usselmanscience.wordpress.com/2020/05/08/designing-family-investigations-for-remote-science-learn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3" name="Google Shape;113;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752bdab16_1_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752bdab16_1_2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solidFill>
                <a:srgbClr val="101D34"/>
              </a:solidFill>
            </a:endParaRPr>
          </a:p>
        </p:txBody>
      </p:sp>
      <p:sp>
        <p:nvSpPr>
          <p:cNvPr id="217" name="Google Shape;217;g7752bdab16_1_2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758d42a88_3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758d42a88_3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7" name="Google Shape;227;g7758d42a88_3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752bdab16_1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752bdab16_1_3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35" name="Google Shape;235;g7752bdab16_1_3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752bdab16_1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752bdab16_1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244" name="Google Shape;244;g7752bdab16_1_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3ec4a4872_0_2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83ec4a4872_0_2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2" name="Google Shape;252;g83ec4a4872_0_2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758d42a88_0_2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758d42a88_0_24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9" name="Google Shape;259;g7758d42a88_0_24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758d42a88_0_2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7758d42a88_0_26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7" name="Google Shape;267;g7758d42a88_0_26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758d42a88_0_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758d42a88_0_2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75" name="Google Shape;275;g7758d42a88_0_2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758d42a88_0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758d42a88_0_4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4" name="Google Shape;284;g7758d42a88_0_4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031dfd304_0_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8031dfd304_0_2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2" name="Google Shape;292;g8031dfd304_0_2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bf61e785d_3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bf61e785d_3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1" name="Google Shape;121;g7bf61e785d_3_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758d42a88_0_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758d42a88_0_6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sz="1800" b="1">
              <a:solidFill>
                <a:srgbClr val="000000"/>
              </a:solidFill>
            </a:endParaRPr>
          </a:p>
        </p:txBody>
      </p:sp>
      <p:sp>
        <p:nvSpPr>
          <p:cNvPr id="300" name="Google Shape;300;g7758d42a88_0_6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031dfd304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8031dfd304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Link for Burlington: </a:t>
            </a:r>
            <a:r>
              <a:rPr lang="en-US" sz="1100" u="sng" dirty="0">
                <a:solidFill>
                  <a:schemeClr val="hlink"/>
                </a:solidFill>
                <a:hlinkClick r:id="rId3"/>
              </a:rPr>
              <a:t>https://musselmanscience.wordpress.com/2020/05/08/designing-family-investigations-for-remote-science-learning/</a:t>
            </a:r>
            <a:endParaRPr dirty="0"/>
          </a:p>
        </p:txBody>
      </p:sp>
      <p:sp>
        <p:nvSpPr>
          <p:cNvPr id="313" name="Google Shape;313;g8031dfd304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031dfd304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8031dfd304_0_1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5" name="Google Shape;325;g8031dfd304_0_1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758d42a88_0_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758d42a88_0_7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6" name="Google Shape;336;g7758d42a88_0_7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4c339ad3b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74c339ad3b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4" name="Google Shape;344;g74c339ad3b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803d691fcf_1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803d691fcf_1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53" name="Google Shape;353;g803d691fcf_1_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7758d42a88_0_10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358" name="Google Shape;358;g7758d42a88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3ec4a487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7" name="Google Shape;377;g83ec4a487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2f041c23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2f041c23f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3" name="Google Shape;143;g52f041c23f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9" name="Google Shape;159;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7" name="Google Shape;167;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bf61e785d_0_52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5" name="Google Shape;185;g7bf61e785d_0_5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752bdab16_1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752bdab16_1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92" name="Google Shape;192;g7752bdab16_1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2f041c23f_0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2f041c23f_0_1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 picture snip there shows you what the current remote learning guidance document looks like.  It is called “Strengthening our Remote Learning Experience.”</a:t>
            </a:r>
            <a:endParaRPr dirty="0"/>
          </a:p>
          <a:p>
            <a:pPr marL="0" lvl="0" indent="0" algn="l" rtl="0">
              <a:spcBef>
                <a:spcPts val="0"/>
              </a:spcBef>
              <a:spcAft>
                <a:spcPts val="0"/>
              </a:spcAft>
              <a:buNone/>
            </a:pPr>
            <a:r>
              <a:rPr lang="en-US" dirty="0"/>
              <a:t>These guiding principles, from the document, have led DESE’s thinking about remote learning.</a:t>
            </a:r>
            <a:endParaRPr dirty="0"/>
          </a:p>
          <a:p>
            <a:pPr marL="0" lvl="0" indent="0" algn="l" rtl="0">
              <a:spcBef>
                <a:spcPts val="0"/>
              </a:spcBef>
              <a:spcAft>
                <a:spcPts val="0"/>
              </a:spcAft>
              <a:buNone/>
            </a:pPr>
            <a:endParaRPr dirty="0"/>
          </a:p>
        </p:txBody>
      </p:sp>
      <p:sp>
        <p:nvSpPr>
          <p:cNvPr id="200" name="Google Shape;200;g52f041c23f_0_1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752bdab16_1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752bdab16_1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 “Strengthening our Remote Learning Experience” document lays out a number of recommendations. They are summarized here. </a:t>
            </a:r>
            <a:endParaRPr dirty="0">
              <a:solidFill>
                <a:srgbClr val="000000"/>
              </a:solidFill>
            </a:endParaRPr>
          </a:p>
        </p:txBody>
      </p:sp>
      <p:sp>
        <p:nvSpPr>
          <p:cNvPr id="209" name="Google Shape;209;g7752bdab16_1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2"/>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67"/>
        <p:cNvGrpSpPr/>
        <p:nvPr/>
      </p:nvGrpSpPr>
      <p:grpSpPr>
        <a:xfrm>
          <a:off x="0" y="0"/>
          <a:ext cx="0" cy="0"/>
          <a:chOff x="0" y="0"/>
          <a:chExt cx="0" cy="0"/>
        </a:xfrm>
      </p:grpSpPr>
      <p:pic>
        <p:nvPicPr>
          <p:cNvPr id="68" name="Google Shape;68;p1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69" name="Google Shape;69;p1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70" name="Google Shape;70;p1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1" name="Google Shape;71;p1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2" name="Google Shape;72;p12"/>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a:solidFill>
                <a:schemeClr val="lt1"/>
              </a:solidFill>
              <a:latin typeface="Quattrocento Sans"/>
              <a:ea typeface="Quattrocento Sans"/>
              <a:cs typeface="Quattrocento Sans"/>
              <a:sym typeface="Quattrocento Sans"/>
            </a:endParaRPr>
          </a:p>
        </p:txBody>
      </p:sp>
      <p:sp>
        <p:nvSpPr>
          <p:cNvPr id="73" name="Google Shape;73;p12"/>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101D34"/>
                </a:solidFill>
                <a:latin typeface="Quattrocento Sans"/>
                <a:ea typeface="Quattrocento Sans"/>
                <a:cs typeface="Quattrocento Sans"/>
                <a:sym typeface="Quattrocento Sans"/>
              </a:rPr>
              <a:t>Place Subtitle/Host/Date Here</a:t>
            </a:r>
            <a:endParaRPr sz="24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74"/>
        <p:cNvGrpSpPr/>
        <p:nvPr/>
      </p:nvGrpSpPr>
      <p:grpSpPr>
        <a:xfrm>
          <a:off x="0" y="0"/>
          <a:ext cx="0" cy="0"/>
          <a:chOff x="0" y="0"/>
          <a:chExt cx="0" cy="0"/>
        </a:xfrm>
      </p:grpSpPr>
      <p:pic>
        <p:nvPicPr>
          <p:cNvPr id="75" name="Google Shape;75;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76" name="Google Shape;76;p13"/>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7" name="Google Shape;77;p13"/>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0" name="Google Shape;80;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1" name="Google Shape;81;p13"/>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3"/>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0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a:off x="812800" y="1535113"/>
            <a:ext cx="5080000"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14"/>
          <p:cNvSpPr txBox="1">
            <a:spLocks noGrp="1"/>
          </p:cNvSpPr>
          <p:nvPr>
            <p:ph type="body" idx="2"/>
          </p:nvPr>
        </p:nvSpPr>
        <p:spPr>
          <a:xfrm>
            <a:off x="812800" y="2174875"/>
            <a:ext cx="5080000"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8" name="Google Shape;88;p14"/>
          <p:cNvSpPr txBox="1">
            <a:spLocks noGrp="1"/>
          </p:cNvSpPr>
          <p:nvPr>
            <p:ph type="body" idx="3"/>
          </p:nvPr>
        </p:nvSpPr>
        <p:spPr>
          <a:xfrm>
            <a:off x="6297205" y="1535113"/>
            <a:ext cx="5081995"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14"/>
          <p:cNvSpPr txBox="1">
            <a:spLocks noGrp="1"/>
          </p:cNvSpPr>
          <p:nvPr>
            <p:ph type="body" idx="4"/>
          </p:nvPr>
        </p:nvSpPr>
        <p:spPr>
          <a:xfrm>
            <a:off x="6297205" y="2174875"/>
            <a:ext cx="5081995"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8A8FA0"/>
                </a:solidFill>
                <a:latin typeface="Quattrocento Sans"/>
                <a:ea typeface="Quattrocento Sans"/>
                <a:cs typeface="Quattrocento Sans"/>
                <a:sym typeface="Quattrocento Sans"/>
              </a:defRPr>
            </a:lvl1pPr>
            <a:lvl2pPr marL="0" lvl="1" indent="0" algn="ctr">
              <a:spcBef>
                <a:spcPts val="0"/>
              </a:spcBef>
              <a:buNone/>
              <a:defRPr sz="1200">
                <a:solidFill>
                  <a:srgbClr val="8A8FA0"/>
                </a:solidFill>
                <a:latin typeface="Quattrocento Sans"/>
                <a:ea typeface="Quattrocento Sans"/>
                <a:cs typeface="Quattrocento Sans"/>
                <a:sym typeface="Quattrocento Sans"/>
              </a:defRPr>
            </a:lvl2pPr>
            <a:lvl3pPr marL="0" lvl="2" indent="0" algn="ctr">
              <a:spcBef>
                <a:spcPts val="0"/>
              </a:spcBef>
              <a:buNone/>
              <a:defRPr sz="1200">
                <a:solidFill>
                  <a:srgbClr val="8A8FA0"/>
                </a:solidFill>
                <a:latin typeface="Quattrocento Sans"/>
                <a:ea typeface="Quattrocento Sans"/>
                <a:cs typeface="Quattrocento Sans"/>
                <a:sym typeface="Quattrocento Sans"/>
              </a:defRPr>
            </a:lvl3pPr>
            <a:lvl4pPr marL="0" lvl="3" indent="0" algn="ctr">
              <a:spcBef>
                <a:spcPts val="0"/>
              </a:spcBef>
              <a:buNone/>
              <a:defRPr sz="1200">
                <a:solidFill>
                  <a:srgbClr val="8A8FA0"/>
                </a:solidFill>
                <a:latin typeface="Quattrocento Sans"/>
                <a:ea typeface="Quattrocento Sans"/>
                <a:cs typeface="Quattrocento Sans"/>
                <a:sym typeface="Quattrocento Sans"/>
              </a:defRPr>
            </a:lvl4pPr>
            <a:lvl5pPr marL="0" lvl="4" indent="0" algn="ctr">
              <a:spcBef>
                <a:spcPts val="0"/>
              </a:spcBef>
              <a:buNone/>
              <a:defRPr sz="1200">
                <a:solidFill>
                  <a:srgbClr val="8A8FA0"/>
                </a:solidFill>
                <a:latin typeface="Quattrocento Sans"/>
                <a:ea typeface="Quattrocento Sans"/>
                <a:cs typeface="Quattrocento Sans"/>
                <a:sym typeface="Quattrocento Sans"/>
              </a:defRPr>
            </a:lvl5pPr>
            <a:lvl6pPr marL="0" lvl="5" indent="0" algn="ctr">
              <a:spcBef>
                <a:spcPts val="0"/>
              </a:spcBef>
              <a:buNone/>
              <a:defRPr sz="1200">
                <a:solidFill>
                  <a:srgbClr val="8A8FA0"/>
                </a:solidFill>
                <a:latin typeface="Quattrocento Sans"/>
                <a:ea typeface="Quattrocento Sans"/>
                <a:cs typeface="Quattrocento Sans"/>
                <a:sym typeface="Quattrocento Sans"/>
              </a:defRPr>
            </a:lvl6pPr>
            <a:lvl7pPr marL="0" lvl="6" indent="0" algn="ctr">
              <a:spcBef>
                <a:spcPts val="0"/>
              </a:spcBef>
              <a:buNone/>
              <a:defRPr sz="1200">
                <a:solidFill>
                  <a:srgbClr val="8A8FA0"/>
                </a:solidFill>
                <a:latin typeface="Quattrocento Sans"/>
                <a:ea typeface="Quattrocento Sans"/>
                <a:cs typeface="Quattrocento Sans"/>
                <a:sym typeface="Quattrocento Sans"/>
              </a:defRPr>
            </a:lvl7pPr>
            <a:lvl8pPr marL="0" lvl="7" indent="0" algn="ctr">
              <a:spcBef>
                <a:spcPts val="0"/>
              </a:spcBef>
              <a:buNone/>
              <a:defRPr sz="1200">
                <a:solidFill>
                  <a:srgbClr val="8A8FA0"/>
                </a:solidFill>
                <a:latin typeface="Quattrocento Sans"/>
                <a:ea typeface="Quattrocento Sans"/>
                <a:cs typeface="Quattrocento Sans"/>
                <a:sym typeface="Quattrocento Sans"/>
              </a:defRPr>
            </a:lvl8pPr>
            <a:lvl9pPr marL="0" lvl="8" indent="0" algn="ctr">
              <a:spcBef>
                <a:spcPts val="0"/>
              </a:spcBef>
              <a:buNone/>
              <a:defRPr sz="1200">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1219200" y="274637"/>
            <a:ext cx="10363200" cy="1143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95" name="Google Shape;95;p15"/>
          <p:cNvSpPr txBox="1">
            <a:spLocks noGrp="1"/>
          </p:cNvSpPr>
          <p:nvPr>
            <p:ph type="dt" idx="10"/>
          </p:nvPr>
        </p:nvSpPr>
        <p:spPr>
          <a:xfrm>
            <a:off x="8229600" y="6191251"/>
            <a:ext cx="3302000" cy="476249"/>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6" name="Google Shape;96;p15"/>
          <p:cNvSpPr txBox="1">
            <a:spLocks noGrp="1"/>
          </p:cNvSpPr>
          <p:nvPr>
            <p:ph type="ftr" idx="11"/>
          </p:nvPr>
        </p:nvSpPr>
        <p:spPr>
          <a:xfrm>
            <a:off x="1219201" y="6172200"/>
            <a:ext cx="5283199" cy="457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7" name="Google Shape;97;p15"/>
          <p:cNvSpPr>
            <a:spLocks noGrp="1"/>
          </p:cNvSpPr>
          <p:nvPr>
            <p:ph type="sldNum" idx="12"/>
          </p:nvPr>
        </p:nvSpPr>
        <p:spPr>
          <a:xfrm>
            <a:off x="11379200" y="6248400"/>
            <a:ext cx="6096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sz="1400">
                <a:solidFill>
                  <a:srgbClr val="FFFFFF"/>
                </a:solidFill>
                <a:latin typeface="Calibri"/>
                <a:ea typeface="Calibri"/>
                <a:cs typeface="Calibri"/>
                <a:sym typeface="Calibri"/>
              </a:defRPr>
            </a:lvl1pPr>
            <a:lvl2pPr marL="0" lvl="1" indent="0" algn="ctr">
              <a:spcBef>
                <a:spcPts val="0"/>
              </a:spcBef>
              <a:buNone/>
              <a:defRPr sz="1400">
                <a:solidFill>
                  <a:srgbClr val="FFFFFF"/>
                </a:solidFill>
                <a:latin typeface="Calibri"/>
                <a:ea typeface="Calibri"/>
                <a:cs typeface="Calibri"/>
                <a:sym typeface="Calibri"/>
              </a:defRPr>
            </a:lvl2pPr>
            <a:lvl3pPr marL="0" lvl="2" indent="0" algn="ctr">
              <a:spcBef>
                <a:spcPts val="0"/>
              </a:spcBef>
              <a:buNone/>
              <a:defRPr sz="1400">
                <a:solidFill>
                  <a:srgbClr val="FFFFFF"/>
                </a:solidFill>
                <a:latin typeface="Calibri"/>
                <a:ea typeface="Calibri"/>
                <a:cs typeface="Calibri"/>
                <a:sym typeface="Calibri"/>
              </a:defRPr>
            </a:lvl3pPr>
            <a:lvl4pPr marL="0" lvl="3" indent="0" algn="ctr">
              <a:spcBef>
                <a:spcPts val="0"/>
              </a:spcBef>
              <a:buNone/>
              <a:defRPr sz="1400">
                <a:solidFill>
                  <a:srgbClr val="FFFFFF"/>
                </a:solidFill>
                <a:latin typeface="Calibri"/>
                <a:ea typeface="Calibri"/>
                <a:cs typeface="Calibri"/>
                <a:sym typeface="Calibri"/>
              </a:defRPr>
            </a:lvl4pPr>
            <a:lvl5pPr marL="0" lvl="4" indent="0" algn="ctr">
              <a:spcBef>
                <a:spcPts val="0"/>
              </a:spcBef>
              <a:buNone/>
              <a:defRPr sz="1400">
                <a:solidFill>
                  <a:srgbClr val="FFFFFF"/>
                </a:solidFill>
                <a:latin typeface="Calibri"/>
                <a:ea typeface="Calibri"/>
                <a:cs typeface="Calibri"/>
                <a:sym typeface="Calibri"/>
              </a:defRPr>
            </a:lvl5pPr>
            <a:lvl6pPr marL="0" lvl="5" indent="0" algn="ctr">
              <a:spcBef>
                <a:spcPts val="0"/>
              </a:spcBef>
              <a:buNone/>
              <a:defRPr sz="1400">
                <a:solidFill>
                  <a:srgbClr val="FFFFFF"/>
                </a:solidFill>
                <a:latin typeface="Calibri"/>
                <a:ea typeface="Calibri"/>
                <a:cs typeface="Calibri"/>
                <a:sym typeface="Calibri"/>
              </a:defRPr>
            </a:lvl6pPr>
            <a:lvl7pPr marL="0" lvl="6" indent="0" algn="ctr">
              <a:spcBef>
                <a:spcPts val="0"/>
              </a:spcBef>
              <a:buNone/>
              <a:defRPr sz="1400">
                <a:solidFill>
                  <a:srgbClr val="FFFFFF"/>
                </a:solidFill>
                <a:latin typeface="Calibri"/>
                <a:ea typeface="Calibri"/>
                <a:cs typeface="Calibri"/>
                <a:sym typeface="Calibri"/>
              </a:defRPr>
            </a:lvl7pPr>
            <a:lvl8pPr marL="0" lvl="7" indent="0" algn="ctr">
              <a:spcBef>
                <a:spcPts val="0"/>
              </a:spcBef>
              <a:buNone/>
              <a:defRPr sz="1400">
                <a:solidFill>
                  <a:srgbClr val="FFFFFF"/>
                </a:solidFill>
                <a:latin typeface="Calibri"/>
                <a:ea typeface="Calibri"/>
                <a:cs typeface="Calibri"/>
                <a:sym typeface="Calibri"/>
              </a:defRPr>
            </a:lvl8pPr>
            <a:lvl9pPr marL="0" lvl="8" indent="0" algn="ctr">
              <a:spcBef>
                <a:spcPts val="0"/>
              </a:spcBef>
              <a:buNone/>
              <a:defRPr sz="14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98" name="Google Shape;98;p15" descr="science ambassadors.png"/>
          <p:cNvPicPr preferRelativeResize="0"/>
          <p:nvPr/>
        </p:nvPicPr>
        <p:blipFill rotWithShape="1">
          <a:blip r:embed="rId2">
            <a:alphaModFix/>
          </a:blip>
          <a:srcRect/>
          <a:stretch/>
        </p:blipFill>
        <p:spPr>
          <a:xfrm>
            <a:off x="4673601" y="6184502"/>
            <a:ext cx="2063751" cy="6734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12800" y="274638"/>
            <a:ext cx="105663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8128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2" name="Google Shape;102;p16"/>
          <p:cNvSpPr txBox="1">
            <a:spLocks noGrp="1"/>
          </p:cNvSpPr>
          <p:nvPr>
            <p:ph type="body" idx="2"/>
          </p:nvPr>
        </p:nvSpPr>
        <p:spPr>
          <a:xfrm>
            <a:off x="62992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3" name="Google Shape;103;p16"/>
          <p:cNvSpPr txBox="1">
            <a:spLocks noGrp="1"/>
          </p:cNvSpPr>
          <p:nvPr>
            <p:ph type="sldNum" idx="12"/>
          </p:nvPr>
        </p:nvSpPr>
        <p:spPr>
          <a:xfrm>
            <a:off x="11315700" y="5257800"/>
            <a:ext cx="711300" cy="4572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spcAft>
                <a:spcPts val="0"/>
              </a:spcAft>
              <a:buNone/>
              <a:defRPr sz="1600">
                <a:solidFill>
                  <a:srgbClr val="8889A0"/>
                </a:solidFill>
                <a:latin typeface="Calibri"/>
                <a:ea typeface="Calibri"/>
                <a:cs typeface="Calibri"/>
                <a:sym typeface="Calibri"/>
              </a:defRPr>
            </a:lvl1pPr>
            <a:lvl2pPr marL="0" lvl="1" indent="0" algn="ctr" rtl="0">
              <a:spcBef>
                <a:spcPts val="0"/>
              </a:spcBef>
              <a:spcAft>
                <a:spcPts val="0"/>
              </a:spcAft>
              <a:buNone/>
              <a:defRPr sz="1600">
                <a:solidFill>
                  <a:srgbClr val="8889A0"/>
                </a:solidFill>
                <a:latin typeface="Calibri"/>
                <a:ea typeface="Calibri"/>
                <a:cs typeface="Calibri"/>
                <a:sym typeface="Calibri"/>
              </a:defRPr>
            </a:lvl2pPr>
            <a:lvl3pPr marL="0" lvl="2" indent="0" algn="ctr" rtl="0">
              <a:spcBef>
                <a:spcPts val="0"/>
              </a:spcBef>
              <a:spcAft>
                <a:spcPts val="0"/>
              </a:spcAft>
              <a:buNone/>
              <a:defRPr sz="1600">
                <a:solidFill>
                  <a:srgbClr val="8889A0"/>
                </a:solidFill>
                <a:latin typeface="Calibri"/>
                <a:ea typeface="Calibri"/>
                <a:cs typeface="Calibri"/>
                <a:sym typeface="Calibri"/>
              </a:defRPr>
            </a:lvl3pPr>
            <a:lvl4pPr marL="0" lvl="3" indent="0" algn="ctr" rtl="0">
              <a:spcBef>
                <a:spcPts val="0"/>
              </a:spcBef>
              <a:spcAft>
                <a:spcPts val="0"/>
              </a:spcAft>
              <a:buNone/>
              <a:defRPr sz="1600">
                <a:solidFill>
                  <a:srgbClr val="8889A0"/>
                </a:solidFill>
                <a:latin typeface="Calibri"/>
                <a:ea typeface="Calibri"/>
                <a:cs typeface="Calibri"/>
                <a:sym typeface="Calibri"/>
              </a:defRPr>
            </a:lvl4pPr>
            <a:lvl5pPr marL="0" lvl="4" indent="0" algn="ctr" rtl="0">
              <a:spcBef>
                <a:spcPts val="0"/>
              </a:spcBef>
              <a:spcAft>
                <a:spcPts val="0"/>
              </a:spcAft>
              <a:buNone/>
              <a:defRPr sz="1600">
                <a:solidFill>
                  <a:srgbClr val="8889A0"/>
                </a:solidFill>
                <a:latin typeface="Calibri"/>
                <a:ea typeface="Calibri"/>
                <a:cs typeface="Calibri"/>
                <a:sym typeface="Calibri"/>
              </a:defRPr>
            </a:lvl5pPr>
            <a:lvl6pPr marL="0" lvl="5" indent="0" algn="ctr" rtl="0">
              <a:spcBef>
                <a:spcPts val="0"/>
              </a:spcBef>
              <a:spcAft>
                <a:spcPts val="0"/>
              </a:spcAft>
              <a:buNone/>
              <a:defRPr sz="1600">
                <a:solidFill>
                  <a:srgbClr val="8889A0"/>
                </a:solidFill>
                <a:latin typeface="Calibri"/>
                <a:ea typeface="Calibri"/>
                <a:cs typeface="Calibri"/>
                <a:sym typeface="Calibri"/>
              </a:defRPr>
            </a:lvl6pPr>
            <a:lvl7pPr marL="0" lvl="6" indent="0" algn="ctr" rtl="0">
              <a:spcBef>
                <a:spcPts val="0"/>
              </a:spcBef>
              <a:spcAft>
                <a:spcPts val="0"/>
              </a:spcAft>
              <a:buNone/>
              <a:defRPr sz="1600">
                <a:solidFill>
                  <a:srgbClr val="8889A0"/>
                </a:solidFill>
                <a:latin typeface="Calibri"/>
                <a:ea typeface="Calibri"/>
                <a:cs typeface="Calibri"/>
                <a:sym typeface="Calibri"/>
              </a:defRPr>
            </a:lvl7pPr>
            <a:lvl8pPr marL="0" lvl="7" indent="0" algn="ctr" rtl="0">
              <a:spcBef>
                <a:spcPts val="0"/>
              </a:spcBef>
              <a:spcAft>
                <a:spcPts val="0"/>
              </a:spcAft>
              <a:buNone/>
              <a:defRPr sz="1600">
                <a:solidFill>
                  <a:srgbClr val="8889A0"/>
                </a:solidFill>
                <a:latin typeface="Calibri"/>
                <a:ea typeface="Calibri"/>
                <a:cs typeface="Calibri"/>
                <a:sym typeface="Calibri"/>
              </a:defRPr>
            </a:lvl8pPr>
            <a:lvl9pPr marL="0" lvl="8" indent="0" algn="ctr" rtl="0">
              <a:spcBef>
                <a:spcPts val="0"/>
              </a:spcBef>
              <a:spcAft>
                <a:spcPts val="0"/>
              </a:spcAft>
              <a:buNone/>
              <a:defRPr sz="1600">
                <a:solidFill>
                  <a:srgbClr val="8889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sic powerpoint">
  <p:cSld name="Basic powerpoint">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917471" y="274638"/>
            <a:ext cx="10972800" cy="835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7"/>
          <p:cNvSpPr txBox="1"/>
          <p:nvPr/>
        </p:nvSpPr>
        <p:spPr>
          <a:xfrm>
            <a:off x="3759200" y="6400800"/>
            <a:ext cx="4673700" cy="425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a:solidFill>
                  <a:srgbClr val="000000"/>
                </a:solidFill>
                <a:latin typeface="Times New Roman"/>
                <a:ea typeface="Times New Roman"/>
                <a:cs typeface="Times New Roman"/>
                <a:sym typeface="Times New Roman"/>
              </a:rPr>
              <a:t>© 2015 Research for Better Teaching, Inc. • www.RBTeach.com</a:t>
            </a:r>
            <a:endParaRPr sz="1000" b="0">
              <a:solidFill>
                <a:srgbClr val="000000"/>
              </a:solidFill>
              <a:latin typeface="Times New Roman"/>
              <a:ea typeface="Times New Roman"/>
              <a:cs typeface="Times New Roman"/>
              <a:sym typeface="Times New Roman"/>
            </a:endParaRPr>
          </a:p>
        </p:txBody>
      </p:sp>
      <p:sp>
        <p:nvSpPr>
          <p:cNvPr id="107" name="Google Shape;107;p17"/>
          <p:cNvSpPr txBox="1"/>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a:solidFill>
                  <a:srgbClr val="000000"/>
                </a:solidFill>
                <a:latin typeface="Arial"/>
                <a:ea typeface="Arial"/>
                <a:cs typeface="Arial"/>
                <a:sym typeface="Arial"/>
              </a:rPr>
              <a:t>‹#›</a:t>
            </a:fld>
            <a:endParaRPr sz="1200" b="0">
              <a:solidFill>
                <a:srgbClr val="000000"/>
              </a:solidFill>
              <a:latin typeface="Arial"/>
              <a:ea typeface="Arial"/>
              <a:cs typeface="Arial"/>
              <a:sym typeface="Arial"/>
            </a:endParaRPr>
          </a:p>
        </p:txBody>
      </p:sp>
      <p:pic>
        <p:nvPicPr>
          <p:cNvPr id="108" name="Google Shape;108;p17"/>
          <p:cNvPicPr preferRelativeResize="0"/>
          <p:nvPr/>
        </p:nvPicPr>
        <p:blipFill rotWithShape="1">
          <a:blip r:embed="rId2">
            <a:alphaModFix/>
          </a:blip>
          <a:srcRect/>
          <a:stretch/>
        </p:blipFill>
        <p:spPr>
          <a:xfrm>
            <a:off x="609600" y="6324600"/>
            <a:ext cx="317500" cy="355599"/>
          </a:xfrm>
          <a:prstGeom prst="rect">
            <a:avLst/>
          </a:prstGeom>
          <a:noFill/>
          <a:ln>
            <a:noFill/>
          </a:ln>
        </p:spPr>
      </p:pic>
      <p:sp>
        <p:nvSpPr>
          <p:cNvPr id="109" name="Google Shape;109;p17"/>
          <p:cNvSpPr txBox="1">
            <a:spLocks noGrp="1"/>
          </p:cNvSpPr>
          <p:nvPr>
            <p:ph type="body" idx="1"/>
          </p:nvPr>
        </p:nvSpPr>
        <p:spPr>
          <a:xfrm>
            <a:off x="916517" y="1349375"/>
            <a:ext cx="10320900" cy="48309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o"/>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24"/>
        <p:cNvGrpSpPr/>
        <p:nvPr/>
      </p:nvGrpSpPr>
      <p:grpSpPr>
        <a:xfrm>
          <a:off x="0" y="0"/>
          <a:ext cx="0" cy="0"/>
          <a:chOff x="0" y="0"/>
          <a:chExt cx="0" cy="0"/>
        </a:xfrm>
      </p:grpSpPr>
      <p:pic>
        <p:nvPicPr>
          <p:cNvPr id="25" name="Google Shape;25;p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6" name="Google Shape;26;p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 name="Google Shape;27;p4"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 name="Google Shape;28;p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32"/>
        <p:cNvGrpSpPr/>
        <p:nvPr/>
      </p:nvGrpSpPr>
      <p:grpSpPr>
        <a:xfrm>
          <a:off x="0" y="0"/>
          <a:ext cx="0" cy="0"/>
          <a:chOff x="0" y="0"/>
          <a:chExt cx="0" cy="0"/>
        </a:xfrm>
      </p:grpSpPr>
      <p:pic>
        <p:nvPicPr>
          <p:cNvPr id="33" name="Google Shape;33;p5"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4" name="Google Shape;34;p5"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 name="Google Shape;35;p5"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6" name="Google Shape;36;p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p:nvPr/>
        </p:nvSpPr>
        <p:spPr>
          <a:xfrm>
            <a:off x="23913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44"/>
        <p:cNvGrpSpPr/>
        <p:nvPr/>
      </p:nvGrpSpPr>
      <p:grpSpPr>
        <a:xfrm>
          <a:off x="0" y="0"/>
          <a:ext cx="0" cy="0"/>
          <a:chOff x="0" y="0"/>
          <a:chExt cx="0" cy="0"/>
        </a:xfrm>
      </p:grpSpPr>
      <p:pic>
        <p:nvPicPr>
          <p:cNvPr id="45" name="Google Shape;45;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 name="Google Shape;48;p7"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9" name="Google Shape;49;p7"/>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p:nvPr/>
        </p:nvSpPr>
        <p:spPr>
          <a:xfrm>
            <a:off x="250371" y="6352143"/>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
        <p:nvSpPr>
          <p:cNvPr id="54" name="Google Shape;54;p7"/>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9"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 name="Google Shape;60;p1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81000" algn="l">
              <a:lnSpc>
                <a:spcPct val="90000"/>
              </a:lnSpc>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lgn="l">
              <a:lnSpc>
                <a:spcPct val="90000"/>
              </a:lnSpc>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lgn="l">
              <a:lnSpc>
                <a:spcPct val="90000"/>
              </a:lnSpc>
              <a:spcBef>
                <a:spcPts val="1600"/>
              </a:spcBef>
              <a:spcAft>
                <a:spcPts val="0"/>
              </a:spcAft>
              <a:buSzPts val="1400"/>
              <a:buChar char="■"/>
              <a:defRPr/>
            </a:lvl3pPr>
            <a:lvl4pPr marL="1828800" lvl="3" indent="-317500" algn="l">
              <a:lnSpc>
                <a:spcPct val="90000"/>
              </a:lnSpc>
              <a:spcBef>
                <a:spcPts val="1600"/>
              </a:spcBef>
              <a:spcAft>
                <a:spcPts val="0"/>
              </a:spcAft>
              <a:buSzPts val="1400"/>
              <a:buChar char="●"/>
              <a:defRPr/>
            </a:lvl4pPr>
            <a:lvl5pPr marL="2286000" lvl="4" indent="-317500" algn="l">
              <a:lnSpc>
                <a:spcPct val="90000"/>
              </a:lnSpc>
              <a:spcBef>
                <a:spcPts val="1600"/>
              </a:spcBef>
              <a:spcAft>
                <a:spcPts val="0"/>
              </a:spcAft>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61" name="Google Shape;61;p10"/>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marL="0" lvl="0"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1pPr>
            <a:lvl2pPr marL="0" lvl="1"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2pPr>
            <a:lvl3pPr marL="0" lvl="2"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3pPr>
            <a:lvl4pPr marL="0" lvl="3"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4pPr>
            <a:lvl5pPr marL="0" lvl="4"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5pPr>
            <a:lvl6pPr marL="0" lvl="5"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6pPr>
            <a:lvl7pPr marL="0" lvl="6"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7pPr>
            <a:lvl8pPr marL="0" lvl="7"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8pPr>
            <a:lvl9pPr marL="0" lvl="8"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11"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64" name="Google Shape;64;p11"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5" name="Google Shape;65;p11"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66" name="Google Shape;66;p11"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doe.mass.edu/instruction/curate/?section=st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temteachingtools.org/news/2020/guidance-for-supporting-science-learning-during-covid-19"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doe.mass.edu/frameworks/scitech/2016-04/AppendixI.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doe.mass.edu/frameworks/searc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doe.mass.edu/covid19/sped.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doe.mass.edu/covid19/el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nicole.scola@mass.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musselmanscience.wordpress.com/2020/05/08/designing-family-investigations-for-remote-science-learni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docs.google.com/document/d/1UzIxJXMzzvYkF2qJyakl8C_xb5eOWNnxh2GN-HBWRtw/edit" TargetMode="Externa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www.doe.mass.edu/covid19/stem/" TargetMode="External"/><Relationship Id="rId3" Type="http://schemas.openxmlformats.org/officeDocument/2006/relationships/hyperlink" Target="https://ngss.nsta.org/Classroom-Resources.aspx" TargetMode="External"/><Relationship Id="rId7" Type="http://schemas.openxmlformats.org/officeDocument/2006/relationships/hyperlink" Target="http://stemteachingtools.org/news/2020/guidance-for-supporting-science-learning-during-covid-19"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learn.concord.org/" TargetMode="External"/><Relationship Id="rId5" Type="http://schemas.openxmlformats.org/officeDocument/2006/relationships/hyperlink" Target="https://www.nextgenscience.org/resources/examples-quality-ngss-design" TargetMode="External"/><Relationship Id="rId4" Type="http://schemas.openxmlformats.org/officeDocument/2006/relationships/hyperlink" Target="https://www.nsta.org/dailydo/"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alicia.wedderburn@doe.mass.edu"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www.doe.mass.edu/resources/newsletter-signup.aspx"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hyperlink" Target="http://www.doe.mass.edu/stem/"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hyperlink" Target="mailto:nicole.scola@mas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doe.mass.edu/frameworks/scitech/2016-04.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doe.mass.edu/covid19/learn-at-home.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subTitle" idx="1"/>
          </p:nvPr>
        </p:nvSpPr>
        <p:spPr>
          <a:xfrm>
            <a:off x="5328825" y="2023275"/>
            <a:ext cx="6863100" cy="168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en-US" sz="3600"/>
              <a:t>Supporting Remote Learning in Elementary Science &amp; Technology/Engineering (STE)</a:t>
            </a:r>
            <a:endParaRPr/>
          </a:p>
          <a:p>
            <a:pPr marL="0" lvl="0" indent="0" algn="l" rtl="0">
              <a:lnSpc>
                <a:spcPct val="90000"/>
              </a:lnSpc>
              <a:spcBef>
                <a:spcPts val="0"/>
              </a:spcBef>
              <a:spcAft>
                <a:spcPts val="0"/>
              </a:spcAft>
              <a:buSzPts val="3600"/>
              <a:buNone/>
            </a:pPr>
            <a:endParaRPr sz="3600"/>
          </a:p>
        </p:txBody>
      </p:sp>
      <p:sp>
        <p:nvSpPr>
          <p:cNvPr id="116" name="Google Shape;116;p18"/>
          <p:cNvSpPr>
            <a:spLocks noGrp="1"/>
          </p:cNvSpPr>
          <p:nvPr>
            <p:ph type="title" idx="4294967295"/>
          </p:nvPr>
        </p:nvSpPr>
        <p:spPr>
          <a:xfrm>
            <a:off x="5328816" y="4513600"/>
            <a:ext cx="4340700" cy="369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dk1"/>
                </a:solidFill>
                <a:effectLst/>
                <a:highlight>
                  <a:srgbClr val="FFFFFF"/>
                </a:highlight>
                <a:uLnTx/>
                <a:uFillTx/>
                <a:latin typeface="Quattrocento Sans"/>
                <a:ea typeface="Quattrocento Sans"/>
                <a:cs typeface="Quattrocento Sans"/>
                <a:sym typeface="Quattrocento Sans"/>
              </a:rPr>
              <a:t>May 12, 2020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a:t>
            </a:r>
            <a:endParaRPr/>
          </a:p>
        </p:txBody>
      </p:sp>
      <p:sp>
        <p:nvSpPr>
          <p:cNvPr id="220" name="Google Shape;220;p30"/>
          <p:cNvSpPr txBox="1">
            <a:spLocks noGrp="1"/>
          </p:cNvSpPr>
          <p:nvPr>
            <p:ph type="body" idx="1"/>
          </p:nvPr>
        </p:nvSpPr>
        <p:spPr>
          <a:xfrm>
            <a:off x="410543" y="1137728"/>
            <a:ext cx="11370900" cy="50496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We recommended that during </a:t>
            </a:r>
            <a:br>
              <a:rPr lang="en-US" sz="3000"/>
            </a:br>
            <a:r>
              <a:rPr lang="en-US" sz="3000"/>
              <a:t>remote learning, educators </a:t>
            </a:r>
            <a:br>
              <a:rPr lang="en-US" sz="3000"/>
            </a:br>
            <a:r>
              <a:rPr lang="en-US" sz="3000"/>
              <a:t>“focus on those standards that </a:t>
            </a:r>
            <a:br>
              <a:rPr lang="en-US" sz="3000"/>
            </a:br>
            <a:r>
              <a:rPr lang="en-US" sz="3000"/>
              <a:t>are the most critical pre-</a:t>
            </a:r>
            <a:br>
              <a:rPr lang="en-US" sz="3000"/>
            </a:br>
            <a:r>
              <a:rPr lang="en-US" sz="3000"/>
              <a:t>requisites for success in the </a:t>
            </a:r>
            <a:br>
              <a:rPr lang="en-US" sz="3000"/>
            </a:br>
            <a:r>
              <a:rPr lang="en-US" sz="3000"/>
              <a:t>next grade.”</a:t>
            </a:r>
            <a:endParaRPr sz="2800">
              <a:solidFill>
                <a:srgbClr val="000000"/>
              </a:solidFill>
            </a:endParaRPr>
          </a:p>
          <a:p>
            <a:pPr marL="457200" lvl="0" indent="0" algn="l" rtl="0">
              <a:spcBef>
                <a:spcPts val="1000"/>
              </a:spcBef>
              <a:spcAft>
                <a:spcPts val="0"/>
              </a:spcAft>
              <a:buNone/>
            </a:pPr>
            <a:endParaRPr sz="400">
              <a:solidFill>
                <a:srgbClr val="000000"/>
              </a:solidFill>
            </a:endParaRPr>
          </a:p>
          <a:p>
            <a:pPr marL="457200" lvl="0" indent="-406400" algn="l" rtl="0">
              <a:spcBef>
                <a:spcPts val="1000"/>
              </a:spcBef>
              <a:spcAft>
                <a:spcPts val="0"/>
              </a:spcAft>
              <a:buSzPts val="2800"/>
              <a:buChar char="•"/>
            </a:pPr>
            <a:r>
              <a:rPr lang="en-US" sz="2800" b="1">
                <a:solidFill>
                  <a:srgbClr val="000000"/>
                </a:solidFill>
              </a:rPr>
              <a:t>They are recommendations </a:t>
            </a:r>
            <a:br>
              <a:rPr lang="en-US" sz="2800" b="1">
                <a:solidFill>
                  <a:srgbClr val="000000"/>
                </a:solidFill>
              </a:rPr>
            </a:br>
            <a:r>
              <a:rPr lang="en-US" sz="2800" b="1">
                <a:solidFill>
                  <a:srgbClr val="000000"/>
                </a:solidFill>
              </a:rPr>
              <a:t>(but not requirements) to help </a:t>
            </a:r>
            <a:br>
              <a:rPr lang="en-US" sz="2800" b="1">
                <a:solidFill>
                  <a:srgbClr val="000000"/>
                </a:solidFill>
              </a:rPr>
            </a:br>
            <a:r>
              <a:rPr lang="en-US" sz="2800" b="1">
                <a:solidFill>
                  <a:srgbClr val="000000"/>
                </a:solidFill>
              </a:rPr>
              <a:t>you prioritize standards for the </a:t>
            </a:r>
            <a:br>
              <a:rPr lang="en-US" sz="2800" b="1">
                <a:solidFill>
                  <a:srgbClr val="000000"/>
                </a:solidFill>
              </a:rPr>
            </a:br>
            <a:r>
              <a:rPr lang="en-US" sz="2800" b="1">
                <a:solidFill>
                  <a:srgbClr val="000000"/>
                </a:solidFill>
              </a:rPr>
              <a:t>remainder of this school year.</a:t>
            </a:r>
            <a:endParaRPr sz="3000"/>
          </a:p>
        </p:txBody>
      </p:sp>
      <p:sp>
        <p:nvSpPr>
          <p:cNvPr id="221" name="Google Shape;221;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222" name="Google Shape;222;p30" descr="Prerequisite standards screenshot"/>
          <p:cNvPicPr preferRelativeResize="0"/>
          <p:nvPr/>
        </p:nvPicPr>
        <p:blipFill rotWithShape="1">
          <a:blip r:embed="rId3">
            <a:alphaModFix/>
          </a:blip>
          <a:srcRect b="50411"/>
          <a:stretch/>
        </p:blipFill>
        <p:spPr>
          <a:xfrm>
            <a:off x="6542900" y="1556750"/>
            <a:ext cx="5550849" cy="2178400"/>
          </a:xfrm>
          <a:prstGeom prst="rect">
            <a:avLst/>
          </a:prstGeom>
          <a:noFill/>
          <a:ln w="9525" cap="flat" cmpd="sng">
            <a:solidFill>
              <a:schemeClr val="dk2"/>
            </a:solidFill>
            <a:prstDash val="solid"/>
            <a:round/>
            <a:headEnd type="none" w="sm" len="sm"/>
            <a:tailEnd type="none" w="sm" len="sm"/>
          </a:ln>
        </p:spPr>
      </p:pic>
      <p:pic>
        <p:nvPicPr>
          <p:cNvPr id="223" name="Google Shape;223;p30" descr="Prerequisite Standards screenshot"/>
          <p:cNvPicPr preferRelativeResize="0"/>
          <p:nvPr/>
        </p:nvPicPr>
        <p:blipFill rotWithShape="1">
          <a:blip r:embed="rId4">
            <a:alphaModFix/>
          </a:blip>
          <a:srcRect l="26618" t="32309" r="25532" b="21836"/>
          <a:stretch/>
        </p:blipFill>
        <p:spPr>
          <a:xfrm>
            <a:off x="6542900" y="3735150"/>
            <a:ext cx="5550850" cy="219428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Using the Prerequisite Standards</a:t>
            </a:r>
            <a:endParaRPr/>
          </a:p>
        </p:txBody>
      </p:sp>
      <p:sp>
        <p:nvSpPr>
          <p:cNvPr id="230" name="Google Shape;230;p31"/>
          <p:cNvSpPr txBox="1">
            <a:spLocks noGrp="1"/>
          </p:cNvSpPr>
          <p:nvPr>
            <p:ph type="body" idx="1"/>
          </p:nvPr>
        </p:nvSpPr>
        <p:spPr>
          <a:xfrm>
            <a:off x="285750" y="1300175"/>
            <a:ext cx="11653200" cy="5190300"/>
          </a:xfrm>
          <a:prstGeom prst="rect">
            <a:avLst/>
          </a:prstGeom>
        </p:spPr>
        <p:txBody>
          <a:bodyPr spcFirstLastPara="1" wrap="square" lIns="91425" tIns="45700" rIns="91425" bIns="45700" anchor="t" anchorCtr="0">
            <a:noAutofit/>
          </a:bodyPr>
          <a:lstStyle/>
          <a:p>
            <a:pPr marL="457200" lvl="0" indent="-387350" algn="l" rtl="0">
              <a:lnSpc>
                <a:spcPct val="115000"/>
              </a:lnSpc>
              <a:spcBef>
                <a:spcPts val="1200"/>
              </a:spcBef>
              <a:spcAft>
                <a:spcPts val="0"/>
              </a:spcAft>
              <a:buClr>
                <a:srgbClr val="000000"/>
              </a:buClr>
              <a:buSzPts val="2500"/>
              <a:buFont typeface="Quattrocento Sans"/>
              <a:buAutoNum type="arabicPeriod"/>
            </a:pPr>
            <a:r>
              <a:rPr lang="en-US" sz="2500">
                <a:solidFill>
                  <a:srgbClr val="000000"/>
                </a:solidFill>
              </a:rPr>
              <a:t>Use your scope and sequence to identify the standards already taught and compare them with the prerequisite standards. If you are using </a:t>
            </a:r>
            <a:r>
              <a:rPr lang="en-US" sz="2500" u="sng">
                <a:solidFill>
                  <a:schemeClr val="hlink"/>
                </a:solidFill>
                <a:hlinkClick r:id="rId3"/>
              </a:rPr>
              <a:t>high-quality instructional materials</a:t>
            </a:r>
            <a:r>
              <a:rPr lang="en-US" sz="2500">
                <a:solidFill>
                  <a:srgbClr val="000000"/>
                </a:solidFill>
              </a:rPr>
              <a:t>  you will have likely already covered many of the prerequisite standards.</a:t>
            </a:r>
            <a:endParaRPr sz="2500">
              <a:solidFill>
                <a:srgbClr val="000000"/>
              </a:solidFill>
            </a:endParaRPr>
          </a:p>
          <a:p>
            <a:pPr marL="457200" lvl="0" indent="0" algn="l" rtl="0">
              <a:lnSpc>
                <a:spcPct val="115000"/>
              </a:lnSpc>
              <a:spcBef>
                <a:spcPts val="1200"/>
              </a:spcBef>
              <a:spcAft>
                <a:spcPts val="0"/>
              </a:spcAft>
              <a:buNone/>
            </a:pPr>
            <a:endParaRPr sz="1200">
              <a:solidFill>
                <a:srgbClr val="000000"/>
              </a:solidFill>
            </a:endParaRPr>
          </a:p>
          <a:p>
            <a:pPr marL="457200" lvl="0" indent="-387350" algn="l" rtl="0">
              <a:lnSpc>
                <a:spcPct val="115000"/>
              </a:lnSpc>
              <a:spcBef>
                <a:spcPts val="1200"/>
              </a:spcBef>
              <a:spcAft>
                <a:spcPts val="0"/>
              </a:spcAft>
              <a:buClr>
                <a:srgbClr val="000000"/>
              </a:buClr>
              <a:buSzPts val="2500"/>
              <a:buFont typeface="Quattrocento Sans"/>
              <a:buAutoNum type="arabicPeriod"/>
            </a:pPr>
            <a:r>
              <a:rPr lang="en-US" sz="2500">
                <a:solidFill>
                  <a:srgbClr val="000000"/>
                </a:solidFill>
              </a:rPr>
              <a:t>Make a plan for the remainder of the school year</a:t>
            </a:r>
            <a:endParaRPr sz="2500">
              <a:solidFill>
                <a:srgbClr val="000000"/>
              </a:solidFill>
            </a:endParaRPr>
          </a:p>
          <a:p>
            <a:pPr marL="914400" lvl="1" indent="-387350" algn="l" rtl="0">
              <a:lnSpc>
                <a:spcPct val="115000"/>
              </a:lnSpc>
              <a:spcBef>
                <a:spcPts val="0"/>
              </a:spcBef>
              <a:spcAft>
                <a:spcPts val="0"/>
              </a:spcAft>
              <a:buClr>
                <a:srgbClr val="000000"/>
              </a:buClr>
              <a:buSzPts val="2500"/>
              <a:buFont typeface="Quattrocento Sans"/>
              <a:buAutoNum type="alphaLcPeriod"/>
            </a:pPr>
            <a:r>
              <a:rPr lang="en-US" sz="2500">
                <a:solidFill>
                  <a:srgbClr val="000000"/>
                </a:solidFill>
              </a:rPr>
              <a:t>Use remote learning resources posted by your publisher if possible</a:t>
            </a:r>
            <a:endParaRPr sz="2500">
              <a:solidFill>
                <a:srgbClr val="000000"/>
              </a:solidFill>
            </a:endParaRPr>
          </a:p>
          <a:p>
            <a:pPr marL="914400" lvl="1" indent="-387350" algn="l" rtl="0">
              <a:lnSpc>
                <a:spcPct val="115000"/>
              </a:lnSpc>
              <a:spcBef>
                <a:spcPts val="0"/>
              </a:spcBef>
              <a:spcAft>
                <a:spcPts val="0"/>
              </a:spcAft>
              <a:buClr>
                <a:srgbClr val="000000"/>
              </a:buClr>
              <a:buSzPts val="2500"/>
              <a:buFont typeface="Quattrocento Sans"/>
              <a:buAutoNum type="alphaLcPeriod"/>
            </a:pPr>
            <a:r>
              <a:rPr lang="en-US" sz="2500">
                <a:solidFill>
                  <a:srgbClr val="000000"/>
                </a:solidFill>
              </a:rPr>
              <a:t>Cover any prerequisite standards not already taught. This may mean simply following you scope and sequence</a:t>
            </a:r>
            <a:endParaRPr sz="2500">
              <a:solidFill>
                <a:srgbClr val="000000"/>
              </a:solidFill>
            </a:endParaRPr>
          </a:p>
          <a:p>
            <a:pPr marL="914400" lvl="1" indent="-387350" algn="l" rtl="0">
              <a:lnSpc>
                <a:spcPct val="115000"/>
              </a:lnSpc>
              <a:spcBef>
                <a:spcPts val="0"/>
              </a:spcBef>
              <a:spcAft>
                <a:spcPts val="0"/>
              </a:spcAft>
              <a:buClr>
                <a:srgbClr val="000000"/>
              </a:buClr>
              <a:buSzPts val="2500"/>
              <a:buFont typeface="Quattrocento Sans"/>
              <a:buAutoNum type="alphaLcPeriod"/>
            </a:pPr>
            <a:r>
              <a:rPr lang="en-US" sz="2500">
                <a:solidFill>
                  <a:srgbClr val="000000"/>
                </a:solidFill>
              </a:rPr>
              <a:t>Remediate prerequisite standards as needed</a:t>
            </a:r>
            <a:endParaRPr sz="2500">
              <a:solidFill>
                <a:srgbClr val="000000"/>
              </a:solidFill>
            </a:endParaRPr>
          </a:p>
          <a:p>
            <a:pPr marL="0" lvl="0" indent="0" algn="l" rtl="0">
              <a:lnSpc>
                <a:spcPct val="115000"/>
              </a:lnSpc>
              <a:spcBef>
                <a:spcPts val="1200"/>
              </a:spcBef>
              <a:spcAft>
                <a:spcPts val="0"/>
              </a:spcAft>
              <a:buNone/>
            </a:pPr>
            <a:endParaRPr sz="1800">
              <a:solidFill>
                <a:srgbClr val="000000"/>
              </a:solidFill>
            </a:endParaRPr>
          </a:p>
          <a:p>
            <a:pPr marL="914400" lvl="0" indent="0" algn="l" rtl="0">
              <a:lnSpc>
                <a:spcPct val="115000"/>
              </a:lnSpc>
              <a:spcBef>
                <a:spcPts val="1200"/>
              </a:spcBef>
              <a:spcAft>
                <a:spcPts val="0"/>
              </a:spcAft>
              <a:buNone/>
            </a:pPr>
            <a:endParaRPr sz="1600">
              <a:solidFill>
                <a:srgbClr val="000000"/>
              </a:solidFill>
              <a:latin typeface="Calibri"/>
              <a:ea typeface="Calibri"/>
              <a:cs typeface="Calibri"/>
              <a:sym typeface="Calibri"/>
            </a:endParaRPr>
          </a:p>
          <a:p>
            <a:pPr marL="0" lvl="0" indent="0" algn="l" rtl="0">
              <a:lnSpc>
                <a:spcPct val="115000"/>
              </a:lnSpc>
              <a:spcBef>
                <a:spcPts val="1200"/>
              </a:spcBef>
              <a:spcAft>
                <a:spcPts val="0"/>
              </a:spcAft>
              <a:buNone/>
            </a:pPr>
            <a:endParaRPr sz="1600" b="1">
              <a:solidFill>
                <a:srgbClr val="000000"/>
              </a:solidFill>
              <a:highlight>
                <a:schemeClr val="accent6"/>
              </a:highlight>
              <a:latin typeface="Calibri"/>
              <a:ea typeface="Calibri"/>
              <a:cs typeface="Calibri"/>
              <a:sym typeface="Calibri"/>
            </a:endParaRPr>
          </a:p>
          <a:p>
            <a:pPr marL="0" lvl="0" indent="0" algn="l" rtl="0">
              <a:lnSpc>
                <a:spcPct val="115000"/>
              </a:lnSpc>
              <a:spcBef>
                <a:spcPts val="1200"/>
              </a:spcBef>
              <a:spcAft>
                <a:spcPts val="1200"/>
              </a:spcAft>
              <a:buNone/>
            </a:pPr>
            <a:br>
              <a:rPr lang="en-US" sz="1600" b="1">
                <a:solidFill>
                  <a:srgbClr val="000000"/>
                </a:solidFill>
                <a:highlight>
                  <a:schemeClr val="accent6"/>
                </a:highlight>
                <a:latin typeface="Calibri"/>
                <a:ea typeface="Calibri"/>
                <a:cs typeface="Calibri"/>
                <a:sym typeface="Calibri"/>
              </a:rPr>
            </a:br>
            <a:endParaRPr/>
          </a:p>
        </p:txBody>
      </p:sp>
      <p:sp>
        <p:nvSpPr>
          <p:cNvPr id="231" name="Google Shape;231;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 How were they selected?</a:t>
            </a:r>
            <a:endParaRPr/>
          </a:p>
        </p:txBody>
      </p:sp>
      <p:sp>
        <p:nvSpPr>
          <p:cNvPr id="238" name="Google Shape;238;p32"/>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Clr>
                <a:srgbClr val="000000"/>
              </a:buClr>
              <a:buSzPts val="2000"/>
              <a:buFont typeface="Quattrocento Sans"/>
              <a:buChar char="●"/>
            </a:pPr>
            <a:r>
              <a:rPr lang="en-US" sz="2000">
                <a:solidFill>
                  <a:srgbClr val="000000"/>
                </a:solidFill>
              </a:rPr>
              <a:t>In Science and Technology/Engineering, </a:t>
            </a:r>
            <a:r>
              <a:rPr lang="en-US" sz="2000">
                <a:solidFill>
                  <a:srgbClr val="000000"/>
                </a:solidFill>
                <a:highlight>
                  <a:srgbClr val="FFFFFF"/>
                </a:highlight>
              </a:rPr>
              <a:t>we focused on content standards that we think are important for students to know in order for them to be successful when they move to future grades</a:t>
            </a:r>
            <a:endParaRPr sz="2000">
              <a:solidFill>
                <a:srgbClr val="000000"/>
              </a:solidFill>
              <a:highlight>
                <a:srgbClr val="FFFFFF"/>
              </a:highlight>
            </a:endParaRPr>
          </a:p>
          <a:p>
            <a:pPr marL="457200" lvl="0" indent="0" algn="l" rtl="0">
              <a:spcBef>
                <a:spcPts val="1000"/>
              </a:spcBef>
              <a:spcAft>
                <a:spcPts val="0"/>
              </a:spcAft>
              <a:buNone/>
            </a:pPr>
            <a:endParaRPr sz="2000">
              <a:solidFill>
                <a:srgbClr val="000000"/>
              </a:solidFill>
              <a:highlight>
                <a:srgbClr val="FFFFFF"/>
              </a:highlight>
            </a:endParaRPr>
          </a:p>
          <a:p>
            <a:pPr marL="457200" lvl="0" indent="0" algn="l" rtl="0">
              <a:spcBef>
                <a:spcPts val="1000"/>
              </a:spcBef>
              <a:spcAft>
                <a:spcPts val="0"/>
              </a:spcAft>
              <a:buNone/>
            </a:pPr>
            <a:endParaRPr sz="2000">
              <a:solidFill>
                <a:srgbClr val="000000"/>
              </a:solidFill>
              <a:highlight>
                <a:srgbClr val="FFFFFF"/>
              </a:highlight>
            </a:endParaRPr>
          </a:p>
          <a:p>
            <a:pPr marL="457200" lvl="0" indent="0" algn="l" rtl="0">
              <a:spcBef>
                <a:spcPts val="1000"/>
              </a:spcBef>
              <a:spcAft>
                <a:spcPts val="0"/>
              </a:spcAft>
              <a:buNone/>
            </a:pPr>
            <a:endParaRPr sz="2000">
              <a:solidFill>
                <a:srgbClr val="000000"/>
              </a:solidFill>
              <a:highlight>
                <a:srgbClr val="FFFFFF"/>
              </a:highlight>
            </a:endParaRPr>
          </a:p>
          <a:p>
            <a:pPr marL="457200" lvl="0" indent="0" algn="l" rtl="0">
              <a:spcBef>
                <a:spcPts val="1000"/>
              </a:spcBef>
              <a:spcAft>
                <a:spcPts val="0"/>
              </a:spcAft>
              <a:buNone/>
            </a:pPr>
            <a:endParaRPr sz="2000">
              <a:solidFill>
                <a:srgbClr val="000000"/>
              </a:solidFill>
              <a:highlight>
                <a:srgbClr val="FFFFFF"/>
              </a:highlight>
            </a:endParaRPr>
          </a:p>
          <a:p>
            <a:pPr marL="457200" lvl="0" indent="0" algn="l" rtl="0">
              <a:spcBef>
                <a:spcPts val="1000"/>
              </a:spcBef>
              <a:spcAft>
                <a:spcPts val="0"/>
              </a:spcAft>
              <a:buNone/>
            </a:pPr>
            <a:endParaRPr sz="2000">
              <a:solidFill>
                <a:srgbClr val="000000"/>
              </a:solidFill>
              <a:highlight>
                <a:srgbClr val="FFFFFF"/>
              </a:highlight>
            </a:endParaRPr>
          </a:p>
          <a:p>
            <a:pPr marL="457200" lvl="0" indent="0" algn="l" rtl="0">
              <a:spcBef>
                <a:spcPts val="1000"/>
              </a:spcBef>
              <a:spcAft>
                <a:spcPts val="0"/>
              </a:spcAft>
              <a:buNone/>
            </a:pPr>
            <a:endParaRPr sz="2000">
              <a:solidFill>
                <a:srgbClr val="000000"/>
              </a:solidFill>
              <a:highlight>
                <a:srgbClr val="FFFFFF"/>
              </a:highlight>
            </a:endParaRPr>
          </a:p>
          <a:p>
            <a:pPr marL="457200" lvl="0" indent="0" algn="l" rtl="0">
              <a:spcBef>
                <a:spcPts val="1000"/>
              </a:spcBef>
              <a:spcAft>
                <a:spcPts val="0"/>
              </a:spcAft>
              <a:buNone/>
            </a:pPr>
            <a:endParaRPr sz="2000">
              <a:solidFill>
                <a:srgbClr val="000000"/>
              </a:solidFill>
              <a:highlight>
                <a:srgbClr val="FFFFFF"/>
              </a:highlight>
            </a:endParaRPr>
          </a:p>
          <a:p>
            <a:pPr marL="457200" lvl="0" indent="0" algn="l" rtl="0">
              <a:spcBef>
                <a:spcPts val="1000"/>
              </a:spcBef>
              <a:spcAft>
                <a:spcPts val="0"/>
              </a:spcAft>
              <a:buNone/>
            </a:pPr>
            <a:endParaRPr sz="2000">
              <a:solidFill>
                <a:srgbClr val="000000"/>
              </a:solidFill>
              <a:highlight>
                <a:srgbClr val="FFFFFF"/>
              </a:highlight>
            </a:endParaRPr>
          </a:p>
          <a:p>
            <a:pPr marL="0" lvl="0" indent="0" algn="l" rtl="0">
              <a:spcBef>
                <a:spcPts val="1000"/>
              </a:spcBef>
              <a:spcAft>
                <a:spcPts val="0"/>
              </a:spcAft>
              <a:buNone/>
            </a:pPr>
            <a:r>
              <a:rPr lang="en-US" sz="1500" i="1">
                <a:solidFill>
                  <a:srgbClr val="000000"/>
                </a:solidFill>
                <a:highlight>
                  <a:srgbClr val="FFFFFF"/>
                </a:highlight>
              </a:rPr>
              <a:t>Note: The prequiste standards should not be used in connection with MCAS expectations or referenced in preparing students for the MCAS for any grade level. . </a:t>
            </a:r>
            <a:endParaRPr sz="1500" i="1">
              <a:solidFill>
                <a:srgbClr val="000000"/>
              </a:solidFill>
              <a:highlight>
                <a:srgbClr val="FFFFFF"/>
              </a:highlight>
            </a:endParaRPr>
          </a:p>
          <a:p>
            <a:pPr marL="0" lvl="0" indent="0" algn="l" rtl="0">
              <a:spcBef>
                <a:spcPts val="1000"/>
              </a:spcBef>
              <a:spcAft>
                <a:spcPts val="0"/>
              </a:spcAft>
              <a:buNone/>
            </a:pPr>
            <a:endParaRPr sz="1600">
              <a:solidFill>
                <a:srgbClr val="000000"/>
              </a:solidFill>
              <a:latin typeface="Calibri"/>
              <a:ea typeface="Calibri"/>
              <a:cs typeface="Calibri"/>
              <a:sym typeface="Calibri"/>
            </a:endParaRPr>
          </a:p>
          <a:p>
            <a:pPr marL="0" lvl="0" indent="0" algn="l" rtl="0">
              <a:spcBef>
                <a:spcPts val="1000"/>
              </a:spcBef>
              <a:spcAft>
                <a:spcPts val="0"/>
              </a:spcAft>
              <a:buNone/>
            </a:pPr>
            <a:endParaRPr sz="1600">
              <a:solidFill>
                <a:srgbClr val="000000"/>
              </a:solidFill>
              <a:latin typeface="Calibri"/>
              <a:ea typeface="Calibri"/>
              <a:cs typeface="Calibri"/>
              <a:sym typeface="Calibri"/>
            </a:endParaRPr>
          </a:p>
        </p:txBody>
      </p:sp>
      <p:sp>
        <p:nvSpPr>
          <p:cNvPr id="239" name="Google Shape;239;p3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240" name="Google Shape;240;p32" descr="Prerequisite standards screenshot"/>
          <p:cNvPicPr preferRelativeResize="0"/>
          <p:nvPr/>
        </p:nvPicPr>
        <p:blipFill rotWithShape="1">
          <a:blip r:embed="rId3">
            <a:alphaModFix/>
          </a:blip>
          <a:srcRect l="27091" t="15599" r="28209" b="44818"/>
          <a:stretch/>
        </p:blipFill>
        <p:spPr>
          <a:xfrm>
            <a:off x="3012600" y="2129225"/>
            <a:ext cx="7994198" cy="361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 FAQ</a:t>
            </a:r>
            <a:endParaRPr/>
          </a:p>
        </p:txBody>
      </p:sp>
      <p:sp>
        <p:nvSpPr>
          <p:cNvPr id="247" name="Google Shape;247;p33"/>
          <p:cNvSpPr txBox="1">
            <a:spLocks noGrp="1"/>
          </p:cNvSpPr>
          <p:nvPr>
            <p:ph type="body" idx="1"/>
          </p:nvPr>
        </p:nvSpPr>
        <p:spPr>
          <a:xfrm>
            <a:off x="343350" y="968725"/>
            <a:ext cx="11819700" cy="5658000"/>
          </a:xfrm>
          <a:prstGeom prst="rect">
            <a:avLst/>
          </a:prstGeom>
        </p:spPr>
        <p:txBody>
          <a:bodyPr spcFirstLastPara="1" wrap="square" lIns="91425" tIns="45700" rIns="91425" bIns="45700" anchor="t" anchorCtr="0">
            <a:noAutofit/>
          </a:bodyPr>
          <a:lstStyle/>
          <a:p>
            <a:pPr marL="457200" lvl="0" indent="-352425" algn="l" rtl="0">
              <a:lnSpc>
                <a:spcPct val="115000"/>
              </a:lnSpc>
              <a:spcBef>
                <a:spcPts val="1200"/>
              </a:spcBef>
              <a:spcAft>
                <a:spcPts val="0"/>
              </a:spcAft>
              <a:buClr>
                <a:srgbClr val="000000"/>
              </a:buClr>
              <a:buSzPts val="1950"/>
              <a:buFont typeface="Quattrocento Sans"/>
              <a:buChar char="●"/>
            </a:pPr>
            <a:r>
              <a:rPr lang="en-US" sz="1950" b="1" dirty="0">
                <a:solidFill>
                  <a:srgbClr val="000000"/>
                </a:solidFill>
                <a:highlight>
                  <a:srgbClr val="FFFFFF"/>
                </a:highlight>
              </a:rPr>
              <a:t>Are these the standards that we should always be focused on </a:t>
            </a:r>
            <a:r>
              <a:rPr lang="en-US" sz="1950" b="1" dirty="0">
                <a:solidFill>
                  <a:srgbClr val="000000"/>
                </a:solidFill>
              </a:rPr>
              <a:t>beyond the 19-20 school year?</a:t>
            </a:r>
            <a:endParaRPr sz="1950" b="1" dirty="0">
              <a:solidFill>
                <a:srgbClr val="000000"/>
              </a:solidFill>
              <a:highlight>
                <a:srgbClr val="FFFFFF"/>
              </a:highlight>
            </a:endParaRPr>
          </a:p>
          <a:p>
            <a:pPr marL="914400" lvl="1" indent="-352425" algn="l" rtl="0">
              <a:lnSpc>
                <a:spcPct val="115000"/>
              </a:lnSpc>
              <a:spcBef>
                <a:spcPts val="0"/>
              </a:spcBef>
              <a:spcAft>
                <a:spcPts val="0"/>
              </a:spcAft>
              <a:buClr>
                <a:srgbClr val="000000"/>
              </a:buClr>
              <a:buSzPts val="1950"/>
              <a:buFont typeface="Quattrocento Sans"/>
              <a:buChar char="○"/>
            </a:pPr>
            <a:r>
              <a:rPr lang="en-US" sz="1950" dirty="0">
                <a:solidFill>
                  <a:srgbClr val="000000"/>
                </a:solidFill>
                <a:highlight>
                  <a:srgbClr val="FFFFFF"/>
                </a:highlight>
              </a:rPr>
              <a:t>No. The Department does not typically promote “power standards.”  We believe that every standard in each Curriculum Framework is important for college and career readiness. Every Framework was designed by experts in the field, including teachers. The prerequisite standards are ONLY applicable for use this year, during the pandemic, when teaching the entire curriculum is not possible.</a:t>
            </a:r>
            <a:endParaRPr sz="1950" dirty="0">
              <a:solidFill>
                <a:srgbClr val="000000"/>
              </a:solidFill>
              <a:highlight>
                <a:srgbClr val="FFFFFF"/>
              </a:highlight>
            </a:endParaRPr>
          </a:p>
          <a:p>
            <a:pPr marL="457200" lvl="0" indent="-352425" algn="l" rtl="0">
              <a:lnSpc>
                <a:spcPct val="115000"/>
              </a:lnSpc>
              <a:spcBef>
                <a:spcPts val="1200"/>
              </a:spcBef>
              <a:spcAft>
                <a:spcPts val="0"/>
              </a:spcAft>
              <a:buClr>
                <a:srgbClr val="000000"/>
              </a:buClr>
              <a:buSzPts val="1950"/>
              <a:buFont typeface="Quattrocento Sans"/>
              <a:buChar char="●"/>
            </a:pPr>
            <a:r>
              <a:rPr lang="en-US" sz="1950" b="1" dirty="0">
                <a:solidFill>
                  <a:srgbClr val="000000"/>
                </a:solidFill>
                <a:highlight>
                  <a:srgbClr val="FFFFFF"/>
                </a:highlight>
              </a:rPr>
              <a:t>Will these standards play a role in future years?</a:t>
            </a:r>
            <a:endParaRPr sz="1950" b="1" dirty="0">
              <a:solidFill>
                <a:srgbClr val="000000"/>
              </a:solidFill>
              <a:highlight>
                <a:srgbClr val="FFFFFF"/>
              </a:highlight>
            </a:endParaRPr>
          </a:p>
          <a:p>
            <a:pPr marL="914400" lvl="1" indent="-352425" algn="l" rtl="0">
              <a:lnSpc>
                <a:spcPct val="115000"/>
              </a:lnSpc>
              <a:spcBef>
                <a:spcPts val="0"/>
              </a:spcBef>
              <a:spcAft>
                <a:spcPts val="0"/>
              </a:spcAft>
              <a:buClr>
                <a:srgbClr val="000000"/>
              </a:buClr>
              <a:buSzPts val="1950"/>
              <a:buFont typeface="Quattrocento Sans"/>
              <a:buChar char="○"/>
            </a:pPr>
            <a:r>
              <a:rPr lang="en-US" sz="1950" dirty="0">
                <a:solidFill>
                  <a:srgbClr val="000000"/>
                </a:solidFill>
                <a:highlight>
                  <a:srgbClr val="FFFFFF"/>
                </a:highlight>
              </a:rPr>
              <a:t>At this time, no. We do not expect to use these lists to inform curriculum, assessment, or other policy in the future. These are “pandemic-only” tools. </a:t>
            </a:r>
            <a:endParaRPr sz="1950" dirty="0">
              <a:solidFill>
                <a:srgbClr val="000000"/>
              </a:solidFill>
              <a:highlight>
                <a:srgbClr val="FFFFFF"/>
              </a:highlight>
            </a:endParaRPr>
          </a:p>
          <a:p>
            <a:pPr marL="457200" lvl="0" indent="-352425" algn="l" rtl="0">
              <a:lnSpc>
                <a:spcPct val="115000"/>
              </a:lnSpc>
              <a:spcBef>
                <a:spcPts val="1200"/>
              </a:spcBef>
              <a:spcAft>
                <a:spcPts val="0"/>
              </a:spcAft>
              <a:buClr>
                <a:srgbClr val="000000"/>
              </a:buClr>
              <a:buSzPts val="1950"/>
              <a:buFont typeface="Lato"/>
              <a:buChar char="●"/>
            </a:pPr>
            <a:r>
              <a:rPr lang="en-US" sz="1950" b="1" dirty="0">
                <a:solidFill>
                  <a:srgbClr val="000000"/>
                </a:solidFill>
                <a:highlight>
                  <a:srgbClr val="FFFFFF"/>
                </a:highlight>
              </a:rPr>
              <a:t>MCAS</a:t>
            </a:r>
            <a:endParaRPr sz="1950" b="1" dirty="0">
              <a:solidFill>
                <a:srgbClr val="000000"/>
              </a:solidFill>
              <a:highlight>
                <a:srgbClr val="FFFFFF"/>
              </a:highlight>
            </a:endParaRPr>
          </a:p>
          <a:p>
            <a:pPr marL="914400" lvl="1" indent="-352425" algn="l" rtl="0">
              <a:spcBef>
                <a:spcPts val="0"/>
              </a:spcBef>
              <a:spcAft>
                <a:spcPts val="0"/>
              </a:spcAft>
              <a:buClr>
                <a:srgbClr val="000000"/>
              </a:buClr>
              <a:buSzPts val="1950"/>
              <a:buFont typeface="Quattrocento Sans"/>
              <a:buChar char="○"/>
            </a:pPr>
            <a:r>
              <a:rPr lang="en-US" sz="1950" dirty="0">
                <a:solidFill>
                  <a:srgbClr val="000000"/>
                </a:solidFill>
              </a:rPr>
              <a:t>MCAS is cancelled for this year.</a:t>
            </a:r>
            <a:endParaRPr sz="1950" dirty="0">
              <a:solidFill>
                <a:srgbClr val="000000"/>
              </a:solidFill>
            </a:endParaRPr>
          </a:p>
          <a:p>
            <a:pPr marL="914400" lvl="1" indent="-352425" algn="l" rtl="0">
              <a:spcBef>
                <a:spcPts val="0"/>
              </a:spcBef>
              <a:spcAft>
                <a:spcPts val="0"/>
              </a:spcAft>
              <a:buClr>
                <a:srgbClr val="000000"/>
              </a:buClr>
              <a:buSzPts val="1950"/>
              <a:buFont typeface="Quattrocento Sans"/>
              <a:buChar char="○"/>
            </a:pPr>
            <a:r>
              <a:rPr lang="en-US" sz="1950" dirty="0">
                <a:solidFill>
                  <a:srgbClr val="000000"/>
                </a:solidFill>
              </a:rPr>
              <a:t>Competency determination for students on track to graduate this year (or summer 2020) is district certification of earned credits and demonstrated competency with a tested Framework (Biology, Chemistry, Physics, Tech/</a:t>
            </a:r>
            <a:r>
              <a:rPr lang="en-US" sz="1950" dirty="0" err="1">
                <a:solidFill>
                  <a:srgbClr val="000000"/>
                </a:solidFill>
              </a:rPr>
              <a:t>Eng</a:t>
            </a:r>
            <a:r>
              <a:rPr lang="en-US" sz="1950" dirty="0">
                <a:solidFill>
                  <a:srgbClr val="000000"/>
                </a:solidFill>
              </a:rPr>
              <a:t>) </a:t>
            </a:r>
            <a:endParaRPr sz="1950" dirty="0">
              <a:solidFill>
                <a:srgbClr val="000000"/>
              </a:solidFill>
            </a:endParaRPr>
          </a:p>
          <a:p>
            <a:pPr marL="914400" lvl="1" indent="-352425" algn="l" rtl="0">
              <a:spcBef>
                <a:spcPts val="0"/>
              </a:spcBef>
              <a:spcAft>
                <a:spcPts val="0"/>
              </a:spcAft>
              <a:buClr>
                <a:srgbClr val="000000"/>
              </a:buClr>
              <a:buSzPts val="1950"/>
              <a:buFont typeface="Quattrocento Sans"/>
              <a:buChar char="○"/>
            </a:pPr>
            <a:r>
              <a:rPr lang="en-US" sz="1950" dirty="0">
                <a:solidFill>
                  <a:srgbClr val="000000"/>
                </a:solidFill>
              </a:rPr>
              <a:t>As of today, there has been no plan to change MCAS for next year</a:t>
            </a:r>
            <a:endParaRPr sz="1950" dirty="0">
              <a:solidFill>
                <a:srgbClr val="000000"/>
              </a:solidFill>
              <a:highlight>
                <a:srgbClr val="FFFFFF"/>
              </a:highlight>
            </a:endParaRPr>
          </a:p>
        </p:txBody>
      </p:sp>
      <p:sp>
        <p:nvSpPr>
          <p:cNvPr id="248" name="Google Shape;248;p3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p:nvPr/>
        </p:nvSpPr>
        <p:spPr>
          <a:xfrm>
            <a:off x="2145175" y="2312175"/>
            <a:ext cx="9828300" cy="126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3500">
                <a:latin typeface="Quattrocento Sans"/>
                <a:ea typeface="Quattrocento Sans"/>
                <a:cs typeface="Quattrocento Sans"/>
                <a:sym typeface="Quattrocento Sans"/>
              </a:rPr>
              <a:t>Remote Learning in Elementary Science</a:t>
            </a:r>
            <a:endParaRPr sz="3500">
              <a:latin typeface="Quattrocento Sans"/>
              <a:ea typeface="Quattrocento Sans"/>
              <a:cs typeface="Quattrocento Sans"/>
              <a:sym typeface="Quattrocento Sans"/>
            </a:endParaRPr>
          </a:p>
          <a:p>
            <a:pPr marL="0" lvl="0" indent="0" algn="l" rtl="0">
              <a:lnSpc>
                <a:spcPct val="115000"/>
              </a:lnSpc>
              <a:spcBef>
                <a:spcPts val="1400"/>
              </a:spcBef>
              <a:spcAft>
                <a:spcPts val="400"/>
              </a:spcAft>
              <a:buNone/>
            </a:pPr>
            <a:endParaRPr sz="3500">
              <a:latin typeface="Quattrocento Sans"/>
              <a:ea typeface="Quattrocento Sans"/>
              <a:cs typeface="Quattrocento Sans"/>
              <a:sym typeface="Quattrocento Sans"/>
            </a:endParaRPr>
          </a:p>
        </p:txBody>
      </p:sp>
      <p:sp>
        <p:nvSpPr>
          <p:cNvPr id="255" name="Google Shape;255;p34"/>
          <p:cNvSpPr txBox="1"/>
          <p:nvPr/>
        </p:nvSpPr>
        <p:spPr>
          <a:xfrm>
            <a:off x="2282725" y="3429000"/>
            <a:ext cx="9511500" cy="20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i="1">
                <a:latin typeface="Quattrocento Sans"/>
                <a:ea typeface="Quattrocento Sans"/>
                <a:cs typeface="Quattrocento Sans"/>
                <a:sym typeface="Quattrocento Sans"/>
              </a:rPr>
              <a:t>“Leveraging the assets of home-based learning, </a:t>
            </a:r>
            <a:endParaRPr sz="2200" i="1">
              <a:latin typeface="Quattrocento Sans"/>
              <a:ea typeface="Quattrocento Sans"/>
              <a:cs typeface="Quattrocento Sans"/>
              <a:sym typeface="Quattrocento Sans"/>
            </a:endParaRPr>
          </a:p>
          <a:p>
            <a:pPr marL="0" lvl="0" indent="0" algn="l" rtl="0">
              <a:spcBef>
                <a:spcPts val="0"/>
              </a:spcBef>
              <a:spcAft>
                <a:spcPts val="0"/>
              </a:spcAft>
              <a:buNone/>
            </a:pPr>
            <a:r>
              <a:rPr lang="en-US" sz="2200" i="1">
                <a:latin typeface="Quattrocento Sans"/>
                <a:ea typeface="Quattrocento Sans"/>
                <a:cs typeface="Quattrocento Sans"/>
                <a:sym typeface="Quattrocento Sans"/>
              </a:rPr>
              <a:t>rather than trying to recreate school, can </a:t>
            </a:r>
            <a:endParaRPr sz="2200" i="1">
              <a:latin typeface="Quattrocento Sans"/>
              <a:ea typeface="Quattrocento Sans"/>
              <a:cs typeface="Quattrocento Sans"/>
              <a:sym typeface="Quattrocento Sans"/>
            </a:endParaRPr>
          </a:p>
          <a:p>
            <a:pPr marL="0" lvl="0" indent="0" algn="l" rtl="0">
              <a:spcBef>
                <a:spcPts val="0"/>
              </a:spcBef>
              <a:spcAft>
                <a:spcPts val="0"/>
              </a:spcAft>
              <a:buNone/>
            </a:pPr>
            <a:r>
              <a:rPr lang="en-US" sz="2200" b="1" i="1">
                <a:latin typeface="Quattrocento Sans"/>
                <a:ea typeface="Quattrocento Sans"/>
                <a:cs typeface="Quattrocento Sans"/>
                <a:sym typeface="Quattrocento Sans"/>
              </a:rPr>
              <a:t>provide meaningful science learning experiences </a:t>
            </a:r>
            <a:endParaRPr sz="2200" b="1" i="1">
              <a:latin typeface="Quattrocento Sans"/>
              <a:ea typeface="Quattrocento Sans"/>
              <a:cs typeface="Quattrocento Sans"/>
              <a:sym typeface="Quattrocento Sans"/>
            </a:endParaRPr>
          </a:p>
          <a:p>
            <a:pPr marL="0" lvl="0" indent="0" algn="l" rtl="0">
              <a:spcBef>
                <a:spcPts val="0"/>
              </a:spcBef>
              <a:spcAft>
                <a:spcPts val="0"/>
              </a:spcAft>
              <a:buNone/>
            </a:pPr>
            <a:r>
              <a:rPr lang="en-US" sz="2200" i="1">
                <a:latin typeface="Quattrocento Sans"/>
                <a:ea typeface="Quattrocento Sans"/>
                <a:cs typeface="Quattrocento Sans"/>
                <a:sym typeface="Quattrocento Sans"/>
              </a:rPr>
              <a:t>that connect to students’ home lives, interests, and identities” </a:t>
            </a:r>
            <a:endParaRPr sz="2200" i="1">
              <a:latin typeface="Quattrocento Sans"/>
              <a:ea typeface="Quattrocento Sans"/>
              <a:cs typeface="Quattrocento Sans"/>
              <a:sym typeface="Quattrocento Sans"/>
            </a:endParaRPr>
          </a:p>
          <a:p>
            <a:pPr marL="457200" lvl="0" indent="457200" algn="l" rtl="0">
              <a:spcBef>
                <a:spcPts val="0"/>
              </a:spcBef>
              <a:spcAft>
                <a:spcPts val="0"/>
              </a:spcAft>
              <a:buNone/>
            </a:pPr>
            <a:r>
              <a:rPr lang="en-US" sz="2200" i="1">
                <a:latin typeface="Quattrocento Sans"/>
                <a:ea typeface="Quattrocento Sans"/>
                <a:cs typeface="Quattrocento Sans"/>
                <a:sym typeface="Quattrocento Sans"/>
              </a:rPr>
              <a:t>- </a:t>
            </a:r>
            <a:r>
              <a:rPr lang="en-US" i="1">
                <a:latin typeface="Quattrocento Sans"/>
                <a:ea typeface="Quattrocento Sans"/>
                <a:cs typeface="Quattrocento Sans"/>
                <a:sym typeface="Quattrocento Sans"/>
              </a:rPr>
              <a:t>Council of  State Science Supervisors, </a:t>
            </a:r>
            <a:r>
              <a:rPr lang="en-US" u="sng">
                <a:solidFill>
                  <a:schemeClr val="hlink"/>
                </a:solidFill>
                <a:latin typeface="Quattrocento Sans"/>
                <a:ea typeface="Quattrocento Sans"/>
                <a:cs typeface="Quattrocento Sans"/>
                <a:sym typeface="Quattrocento Sans"/>
                <a:hlinkClick r:id="rId3"/>
              </a:rPr>
              <a:t>Supporting Students' Science Learning in the Era of COVID-19 </a:t>
            </a:r>
            <a:endParaRPr i="1">
              <a:latin typeface="Quattrocento Sans"/>
              <a:ea typeface="Quattrocento Sans"/>
              <a:cs typeface="Quattrocento Sans"/>
              <a:sym typeface="Quattrocento Sans"/>
            </a:endParaRPr>
          </a:p>
          <a:p>
            <a:pPr marL="0" lvl="0" indent="0" algn="l" rtl="0">
              <a:spcBef>
                <a:spcPts val="0"/>
              </a:spcBef>
              <a:spcAft>
                <a:spcPts val="0"/>
              </a:spcAft>
              <a:buNone/>
            </a:pPr>
            <a:endParaRPr sz="2200" i="1">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AAE7AF1D-F0E2-471B-B5B1-EEC2FF4E8B55}"/>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Remote Learning in Elementary Science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567750" y="372200"/>
            <a:ext cx="11370900" cy="525900"/>
          </a:xfrm>
          <a:prstGeom prst="rect">
            <a:avLst/>
          </a:prstGeom>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n-US">
                <a:solidFill>
                  <a:srgbClr val="FFFFFF"/>
                </a:solidFill>
              </a:rPr>
              <a:t>Remote Learning: Top Tips</a:t>
            </a:r>
            <a:endParaRPr sz="1100" b="1">
              <a:solidFill>
                <a:srgbClr val="000000"/>
              </a:solidFill>
              <a:latin typeface="Calibri"/>
              <a:ea typeface="Calibri"/>
              <a:cs typeface="Calibri"/>
              <a:sym typeface="Calibri"/>
            </a:endParaRPr>
          </a:p>
        </p:txBody>
      </p:sp>
      <p:sp>
        <p:nvSpPr>
          <p:cNvPr id="262" name="Google Shape;262;p35"/>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74650" algn="l" rtl="0">
              <a:lnSpc>
                <a:spcPct val="115000"/>
              </a:lnSpc>
              <a:spcBef>
                <a:spcPts val="1200"/>
              </a:spcBef>
              <a:spcAft>
                <a:spcPts val="0"/>
              </a:spcAft>
              <a:buClr>
                <a:srgbClr val="000000"/>
              </a:buClr>
              <a:buSzPts val="2300"/>
              <a:buFont typeface="Quattrocento Sans"/>
              <a:buAutoNum type="arabicPeriod"/>
            </a:pPr>
            <a:r>
              <a:rPr lang="en-US" sz="2300" b="1">
                <a:solidFill>
                  <a:srgbClr val="000000"/>
                </a:solidFill>
              </a:rPr>
              <a:t>Align</a:t>
            </a:r>
            <a:r>
              <a:rPr lang="en-US" sz="2300">
                <a:solidFill>
                  <a:srgbClr val="000000"/>
                </a:solidFill>
              </a:rPr>
              <a:t> learning to MA Curriculum Framework standards.</a:t>
            </a:r>
            <a:endParaRPr sz="2300">
              <a:solidFill>
                <a:srgbClr val="000000"/>
              </a:solidFill>
            </a:endParaRPr>
          </a:p>
          <a:p>
            <a:pPr marL="457200" lvl="0" indent="-374650" algn="l" rtl="0">
              <a:lnSpc>
                <a:spcPct val="115000"/>
              </a:lnSpc>
              <a:spcBef>
                <a:spcPts val="0"/>
              </a:spcBef>
              <a:spcAft>
                <a:spcPts val="0"/>
              </a:spcAft>
              <a:buClr>
                <a:srgbClr val="000000"/>
              </a:buClr>
              <a:buSzPts val="2300"/>
              <a:buFont typeface="Quattrocento Sans"/>
              <a:buAutoNum type="arabicPeriod"/>
            </a:pPr>
            <a:r>
              <a:rPr lang="en-US" sz="2300" b="1">
                <a:solidFill>
                  <a:srgbClr val="000000"/>
                </a:solidFill>
              </a:rPr>
              <a:t>Keep it simple. </a:t>
            </a:r>
            <a:r>
              <a:rPr lang="en-US" sz="2300">
                <a:solidFill>
                  <a:srgbClr val="000000"/>
                </a:solidFill>
              </a:rPr>
              <a:t>Prioritize learning experiences that are simple to explain and to organize, and that students can complete with less adult support.</a:t>
            </a:r>
            <a:endParaRPr sz="2300">
              <a:solidFill>
                <a:srgbClr val="000000"/>
              </a:solidFill>
            </a:endParaRPr>
          </a:p>
          <a:p>
            <a:pPr marL="457200" lvl="0" indent="-374650" algn="l" rtl="0">
              <a:lnSpc>
                <a:spcPct val="115000"/>
              </a:lnSpc>
              <a:spcBef>
                <a:spcPts val="0"/>
              </a:spcBef>
              <a:spcAft>
                <a:spcPts val="0"/>
              </a:spcAft>
              <a:buClr>
                <a:srgbClr val="000000"/>
              </a:buClr>
              <a:buSzPts val="2300"/>
              <a:buFont typeface="Quattrocento Sans"/>
              <a:buAutoNum type="arabicPeriod"/>
            </a:pPr>
            <a:r>
              <a:rPr lang="en-US" sz="2300" b="1">
                <a:solidFill>
                  <a:srgbClr val="000000"/>
                </a:solidFill>
              </a:rPr>
              <a:t>Make it engaging</a:t>
            </a:r>
            <a:r>
              <a:rPr lang="en-US" sz="2300">
                <a:solidFill>
                  <a:srgbClr val="000000"/>
                </a:solidFill>
              </a:rPr>
              <a:t>. Prioritize topics and tasks that will interest students. Consider how to build upon students’ home languages, experiences, and identities, within learning experiences and over time.</a:t>
            </a:r>
            <a:endParaRPr sz="2300">
              <a:solidFill>
                <a:srgbClr val="000000"/>
              </a:solidFill>
            </a:endParaRPr>
          </a:p>
          <a:p>
            <a:pPr marL="457200" lvl="0" indent="-374650" algn="l" rtl="0">
              <a:lnSpc>
                <a:spcPct val="115000"/>
              </a:lnSpc>
              <a:spcBef>
                <a:spcPts val="0"/>
              </a:spcBef>
              <a:spcAft>
                <a:spcPts val="0"/>
              </a:spcAft>
              <a:buClr>
                <a:srgbClr val="000000"/>
              </a:buClr>
              <a:buSzPts val="2300"/>
              <a:buFont typeface="Quattrocento Sans"/>
              <a:buAutoNum type="arabicPeriod"/>
            </a:pPr>
            <a:r>
              <a:rPr lang="en-US" sz="2300" b="1">
                <a:solidFill>
                  <a:srgbClr val="000000"/>
                </a:solidFill>
              </a:rPr>
              <a:t>Attend to access and equity. </a:t>
            </a:r>
            <a:r>
              <a:rPr lang="en-US" sz="2300">
                <a:solidFill>
                  <a:srgbClr val="000000"/>
                </a:solidFill>
              </a:rPr>
              <a:t>Provide all academic, language, and social-emotional supports that students normally need or receive to the extent possible. Provide multiple modes of access and response to academic work, including for students who lack access to technology.</a:t>
            </a:r>
            <a:endParaRPr sz="2300">
              <a:solidFill>
                <a:srgbClr val="000000"/>
              </a:solidFill>
            </a:endParaRPr>
          </a:p>
          <a:p>
            <a:pPr marL="457200" lvl="0" indent="-374650" algn="l" rtl="0">
              <a:lnSpc>
                <a:spcPct val="115000"/>
              </a:lnSpc>
              <a:spcBef>
                <a:spcPts val="0"/>
              </a:spcBef>
              <a:spcAft>
                <a:spcPts val="0"/>
              </a:spcAft>
              <a:buClr>
                <a:srgbClr val="000000"/>
              </a:buClr>
              <a:buSzPts val="2300"/>
              <a:buFont typeface="Quattrocento Sans"/>
              <a:buAutoNum type="arabicPeriod"/>
            </a:pPr>
            <a:r>
              <a:rPr lang="en-US" sz="2300" b="1">
                <a:solidFill>
                  <a:srgbClr val="000000"/>
                </a:solidFill>
              </a:rPr>
              <a:t>Provide pacing and structure.</a:t>
            </a:r>
            <a:r>
              <a:rPr lang="en-US" sz="2300">
                <a:solidFill>
                  <a:srgbClr val="000000"/>
                </a:solidFill>
              </a:rPr>
              <a:t> Each week, provide students a structure for the week and a plan for how much time they should spend on various activities and tasks.</a:t>
            </a:r>
            <a:endParaRPr sz="2300">
              <a:solidFill>
                <a:srgbClr val="000000"/>
              </a:solidFill>
            </a:endParaRPr>
          </a:p>
          <a:p>
            <a:pPr marL="0" lvl="0" indent="0" algn="l" rtl="0">
              <a:spcBef>
                <a:spcPts val="1200"/>
              </a:spcBef>
              <a:spcAft>
                <a:spcPts val="0"/>
              </a:spcAft>
              <a:buNone/>
            </a:pPr>
            <a:endParaRPr/>
          </a:p>
        </p:txBody>
      </p:sp>
      <p:sp>
        <p:nvSpPr>
          <p:cNvPr id="263" name="Google Shape;263;p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Planning for Remote Learning in Elementary Science </a:t>
            </a:r>
            <a:endParaRPr sz="3300"/>
          </a:p>
        </p:txBody>
      </p:sp>
      <p:sp>
        <p:nvSpPr>
          <p:cNvPr id="270" name="Google Shape;270;p36"/>
          <p:cNvSpPr txBox="1">
            <a:spLocks noGrp="1"/>
          </p:cNvSpPr>
          <p:nvPr>
            <p:ph type="body" idx="1"/>
          </p:nvPr>
        </p:nvSpPr>
        <p:spPr>
          <a:xfrm>
            <a:off x="365750" y="1137750"/>
            <a:ext cx="11572800" cy="5049600"/>
          </a:xfrm>
          <a:prstGeom prst="rect">
            <a:avLst/>
          </a:prstGeom>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Clr>
                <a:schemeClr val="accent2"/>
              </a:buClr>
              <a:buSzPts val="2300"/>
              <a:buFont typeface="Quattrocento Sans"/>
              <a:buAutoNum type="arabicPeriod"/>
            </a:pPr>
            <a:r>
              <a:rPr lang="en-US" sz="2300">
                <a:solidFill>
                  <a:srgbClr val="000000"/>
                </a:solidFill>
              </a:rPr>
              <a:t>Start by </a:t>
            </a:r>
            <a:r>
              <a:rPr lang="en-US" sz="2300" b="1">
                <a:solidFill>
                  <a:srgbClr val="000000"/>
                </a:solidFill>
              </a:rPr>
              <a:t>adapting activities in your curricular materials</a:t>
            </a:r>
            <a:r>
              <a:rPr lang="en-US" sz="2300">
                <a:solidFill>
                  <a:srgbClr val="000000"/>
                </a:solidFill>
              </a:rPr>
              <a:t> for engaging remote learning. Students should engage in the </a:t>
            </a:r>
            <a:r>
              <a:rPr lang="en-US" sz="2300" u="sng">
                <a:solidFill>
                  <a:srgbClr val="1155CC"/>
                </a:solidFill>
                <a:hlinkClick r:id="rId3"/>
              </a:rPr>
              <a:t>science and engineering practices</a:t>
            </a:r>
            <a:r>
              <a:rPr lang="en-US" sz="2300">
                <a:solidFill>
                  <a:srgbClr val="000000"/>
                </a:solidFill>
              </a:rPr>
              <a:t> to make sense of </a:t>
            </a:r>
            <a:r>
              <a:rPr lang="en-US" sz="2300" u="sng">
                <a:solidFill>
                  <a:srgbClr val="1155CC"/>
                </a:solidFill>
                <a:hlinkClick r:id="rId4"/>
              </a:rPr>
              <a:t>grade-appropriate content</a:t>
            </a:r>
            <a:r>
              <a:rPr lang="en-US" sz="2300">
                <a:solidFill>
                  <a:srgbClr val="000000"/>
                </a:solidFill>
              </a:rPr>
              <a:t>. </a:t>
            </a:r>
            <a:endParaRPr sz="2300">
              <a:solidFill>
                <a:srgbClr val="000000"/>
              </a:solidFill>
            </a:endParaRPr>
          </a:p>
          <a:p>
            <a:pPr marL="457200" lvl="0" indent="-374650" algn="l" rtl="0">
              <a:lnSpc>
                <a:spcPct val="100000"/>
              </a:lnSpc>
              <a:spcBef>
                <a:spcPts val="1000"/>
              </a:spcBef>
              <a:spcAft>
                <a:spcPts val="0"/>
              </a:spcAft>
              <a:buClr>
                <a:schemeClr val="accent2"/>
              </a:buClr>
              <a:buSzPts val="2300"/>
              <a:buFont typeface="Quattrocento Sans"/>
              <a:buAutoNum type="arabicPeriod"/>
            </a:pPr>
            <a:r>
              <a:rPr lang="en-US" sz="2300">
                <a:solidFill>
                  <a:srgbClr val="000000"/>
                </a:solidFill>
              </a:rPr>
              <a:t>Select thematic (e.g., seasons, weather, habitats, shadows, states of matter) </a:t>
            </a:r>
            <a:r>
              <a:rPr lang="en-US" sz="2300" b="1">
                <a:solidFill>
                  <a:srgbClr val="000000"/>
                </a:solidFill>
              </a:rPr>
              <a:t>multi-day lessons and learning opportunities</a:t>
            </a:r>
            <a:r>
              <a:rPr lang="en-US" sz="2300">
                <a:solidFill>
                  <a:srgbClr val="000000"/>
                </a:solidFill>
              </a:rPr>
              <a:t> that may connect to the context of students’ home lives (e.g., connecting science and engineering projects to activities like cooking, fixing things, gardening or other outside activities). </a:t>
            </a:r>
            <a:endParaRPr sz="2300">
              <a:solidFill>
                <a:srgbClr val="000000"/>
              </a:solidFill>
            </a:endParaRPr>
          </a:p>
          <a:p>
            <a:pPr marL="457200" lvl="0" indent="-374650" algn="l" rtl="0">
              <a:lnSpc>
                <a:spcPct val="100000"/>
              </a:lnSpc>
              <a:spcBef>
                <a:spcPts val="1000"/>
              </a:spcBef>
              <a:spcAft>
                <a:spcPts val="0"/>
              </a:spcAft>
              <a:buClr>
                <a:schemeClr val="accent2"/>
              </a:buClr>
              <a:buSzPts val="2300"/>
              <a:buFont typeface="Quattrocento Sans"/>
              <a:buAutoNum type="arabicPeriod"/>
            </a:pPr>
            <a:r>
              <a:rPr lang="en-US" sz="2300">
                <a:solidFill>
                  <a:srgbClr val="000000"/>
                </a:solidFill>
              </a:rPr>
              <a:t>Consider possible </a:t>
            </a:r>
            <a:r>
              <a:rPr lang="en-US" sz="2300" b="1">
                <a:solidFill>
                  <a:srgbClr val="000000"/>
                </a:solidFill>
              </a:rPr>
              <a:t>integration with other content areas</a:t>
            </a:r>
            <a:r>
              <a:rPr lang="en-US" sz="2300">
                <a:solidFill>
                  <a:srgbClr val="000000"/>
                </a:solidFill>
              </a:rPr>
              <a:t>… are there ways students might engage around a science and technology/engineering topic, and support their time on writing, reading, and math?</a:t>
            </a:r>
            <a:endParaRPr sz="2300">
              <a:solidFill>
                <a:srgbClr val="000000"/>
              </a:solidFill>
            </a:endParaRPr>
          </a:p>
          <a:p>
            <a:pPr marL="457200" lvl="0" indent="-374650" algn="l" rtl="0">
              <a:lnSpc>
                <a:spcPct val="100000"/>
              </a:lnSpc>
              <a:spcBef>
                <a:spcPts val="1000"/>
              </a:spcBef>
              <a:spcAft>
                <a:spcPts val="0"/>
              </a:spcAft>
              <a:buClr>
                <a:schemeClr val="accent2"/>
              </a:buClr>
              <a:buSzPts val="2300"/>
              <a:buFont typeface="Quattrocento Sans"/>
              <a:buAutoNum type="arabicPeriod"/>
            </a:pPr>
            <a:r>
              <a:rPr lang="en-US" sz="2300" b="1">
                <a:solidFill>
                  <a:srgbClr val="000000"/>
                </a:solidFill>
              </a:rPr>
              <a:t>Prepare scaffolds, accommodations, modifications, and/or language supports</a:t>
            </a:r>
            <a:r>
              <a:rPr lang="en-US" sz="2300">
                <a:solidFill>
                  <a:srgbClr val="000000"/>
                </a:solidFill>
              </a:rPr>
              <a:t> for students who typically need these supports in science and technology/engineering.</a:t>
            </a:r>
            <a:endParaRPr sz="2300">
              <a:solidFill>
                <a:srgbClr val="000000"/>
              </a:solidFill>
            </a:endParaRPr>
          </a:p>
          <a:p>
            <a:pPr marL="457200" lvl="0" indent="-374650" algn="l" rtl="0">
              <a:lnSpc>
                <a:spcPct val="100000"/>
              </a:lnSpc>
              <a:spcBef>
                <a:spcPts val="1000"/>
              </a:spcBef>
              <a:spcAft>
                <a:spcPts val="0"/>
              </a:spcAft>
              <a:buClr>
                <a:schemeClr val="accent2"/>
              </a:buClr>
              <a:buSzPts val="2300"/>
              <a:buAutoNum type="arabicPeriod"/>
            </a:pPr>
            <a:r>
              <a:rPr lang="en-US" sz="2300"/>
              <a:t>Use </a:t>
            </a:r>
            <a:r>
              <a:rPr lang="en-US" sz="2300" b="1"/>
              <a:t>technology </a:t>
            </a:r>
            <a:r>
              <a:rPr lang="en-US" sz="2300"/>
              <a:t>as a </a:t>
            </a:r>
            <a:r>
              <a:rPr lang="en-US" sz="2300" b="1"/>
              <a:t>supportive tool</a:t>
            </a:r>
            <a:r>
              <a:rPr lang="en-US" sz="2300"/>
              <a:t> not a replacement for learning</a:t>
            </a:r>
            <a:endParaRPr sz="2300"/>
          </a:p>
          <a:p>
            <a:pPr marL="457200" lvl="0" indent="0" algn="l" rtl="0">
              <a:lnSpc>
                <a:spcPct val="115000"/>
              </a:lnSpc>
              <a:spcBef>
                <a:spcPts val="0"/>
              </a:spcBef>
              <a:spcAft>
                <a:spcPts val="0"/>
              </a:spcAft>
              <a:buNone/>
            </a:pPr>
            <a:endParaRPr sz="2000">
              <a:solidFill>
                <a:srgbClr val="000000"/>
              </a:solidFill>
            </a:endParaRPr>
          </a:p>
          <a:p>
            <a:pPr marL="0" lvl="0" indent="0" algn="l" rtl="0">
              <a:spcBef>
                <a:spcPts val="1000"/>
              </a:spcBef>
              <a:spcAft>
                <a:spcPts val="0"/>
              </a:spcAft>
              <a:buNone/>
            </a:pPr>
            <a:endParaRPr/>
          </a:p>
        </p:txBody>
      </p:sp>
      <p:sp>
        <p:nvSpPr>
          <p:cNvPr id="271" name="Google Shape;271;p3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Recommendations for Remote Learning</a:t>
            </a:r>
            <a:endParaRPr/>
          </a:p>
        </p:txBody>
      </p:sp>
      <p:sp>
        <p:nvSpPr>
          <p:cNvPr id="278" name="Google Shape;278;p37"/>
          <p:cNvSpPr txBox="1">
            <a:spLocks noGrp="1"/>
          </p:cNvSpPr>
          <p:nvPr>
            <p:ph type="body" idx="1"/>
          </p:nvPr>
        </p:nvSpPr>
        <p:spPr>
          <a:xfrm>
            <a:off x="353700" y="1125850"/>
            <a:ext cx="11484600" cy="54261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Char char="•"/>
            </a:pPr>
            <a:r>
              <a:rPr lang="en-US" sz="2700"/>
              <a:t>Prioritize meaningful connections with students                                 (with </a:t>
            </a:r>
            <a:endParaRPr sz="2700"/>
          </a:p>
          <a:p>
            <a:pPr marL="457200" lvl="0" indent="-400050" algn="l" rtl="0">
              <a:spcBef>
                <a:spcPts val="0"/>
              </a:spcBef>
              <a:spcAft>
                <a:spcPts val="0"/>
              </a:spcAft>
              <a:buSzPts val="2700"/>
              <a:buChar char="•"/>
            </a:pPr>
            <a:r>
              <a:rPr lang="en-US" sz="2700"/>
              <a:t>Consider both </a:t>
            </a:r>
            <a:r>
              <a:rPr lang="en-US" sz="2700" b="1"/>
              <a:t>asynchronous</a:t>
            </a:r>
            <a:r>
              <a:rPr lang="en-US" sz="2700"/>
              <a:t> and </a:t>
            </a:r>
            <a:r>
              <a:rPr lang="en-US" sz="2700" b="1"/>
              <a:t>synchronous</a:t>
            </a:r>
            <a:r>
              <a:rPr lang="en-US" sz="2700"/>
              <a:t> learning</a:t>
            </a:r>
            <a:endParaRPr sz="2900"/>
          </a:p>
          <a:p>
            <a:pPr marL="914400" lvl="1" indent="-400050" algn="l" rtl="0">
              <a:spcBef>
                <a:spcPts val="0"/>
              </a:spcBef>
              <a:spcAft>
                <a:spcPts val="0"/>
              </a:spcAft>
              <a:buSzPts val="2700"/>
              <a:buChar char="o"/>
            </a:pPr>
            <a:r>
              <a:rPr lang="en-US" sz="2700"/>
              <a:t>Whole group</a:t>
            </a:r>
            <a:endParaRPr sz="2700"/>
          </a:p>
          <a:p>
            <a:pPr marL="1371600" lvl="2" indent="-361950" algn="l" rtl="0">
              <a:spcBef>
                <a:spcPts val="0"/>
              </a:spcBef>
              <a:spcAft>
                <a:spcPts val="0"/>
              </a:spcAft>
              <a:buSzPts val="2100"/>
              <a:buChar char="▪"/>
            </a:pPr>
            <a:r>
              <a:rPr lang="en-US" sz="2100"/>
              <a:t>virtual meetups (i.e. Zoom, Google hangouts, etc.) for discussions</a:t>
            </a:r>
            <a:endParaRPr sz="2100"/>
          </a:p>
          <a:p>
            <a:pPr marL="1828800" lvl="3" indent="-361950" algn="l" rtl="0">
              <a:spcBef>
                <a:spcPts val="0"/>
              </a:spcBef>
              <a:spcAft>
                <a:spcPts val="0"/>
              </a:spcAft>
              <a:buSzPts val="2100"/>
              <a:buChar char="⮚"/>
            </a:pPr>
            <a:r>
              <a:rPr lang="en-US" sz="2100"/>
              <a:t>Student led discussions on a science topic </a:t>
            </a:r>
            <a:endParaRPr sz="2100"/>
          </a:p>
          <a:p>
            <a:pPr marL="1371600" lvl="2" indent="-361950" algn="l" rtl="0">
              <a:spcBef>
                <a:spcPts val="0"/>
              </a:spcBef>
              <a:spcAft>
                <a:spcPts val="0"/>
              </a:spcAft>
              <a:buSzPts val="2100"/>
              <a:buChar char="▪"/>
            </a:pPr>
            <a:r>
              <a:rPr lang="en-US" sz="2100"/>
              <a:t>mail/deliver/pick up work packets to students (e.g., at local sites, meal pickup locations)</a:t>
            </a:r>
            <a:endParaRPr sz="2100"/>
          </a:p>
          <a:p>
            <a:pPr marL="914400" lvl="1" indent="-387350" algn="l" rtl="0">
              <a:spcBef>
                <a:spcPts val="0"/>
              </a:spcBef>
              <a:spcAft>
                <a:spcPts val="0"/>
              </a:spcAft>
              <a:buSzPts val="2500"/>
              <a:buChar char="o"/>
            </a:pPr>
            <a:r>
              <a:rPr lang="en-US" sz="2500"/>
              <a:t>One-on-one check-ins</a:t>
            </a:r>
            <a:endParaRPr sz="2500"/>
          </a:p>
          <a:p>
            <a:pPr marL="1371600" lvl="2" indent="-361950" algn="l" rtl="0">
              <a:spcBef>
                <a:spcPts val="0"/>
              </a:spcBef>
              <a:spcAft>
                <a:spcPts val="0"/>
              </a:spcAft>
              <a:buSzPts val="2100"/>
              <a:buChar char="▪"/>
            </a:pPr>
            <a:r>
              <a:rPr lang="en-US" sz="2100"/>
              <a:t>virtual</a:t>
            </a:r>
            <a:endParaRPr sz="2100"/>
          </a:p>
          <a:p>
            <a:pPr marL="1371600" lvl="2" indent="-361950" algn="l" rtl="0">
              <a:spcBef>
                <a:spcPts val="0"/>
              </a:spcBef>
              <a:spcAft>
                <a:spcPts val="0"/>
              </a:spcAft>
              <a:buSzPts val="2100"/>
              <a:buChar char="▪"/>
            </a:pPr>
            <a:r>
              <a:rPr lang="en-US" sz="2100"/>
              <a:t>phone call, email</a:t>
            </a:r>
            <a:endParaRPr sz="2100"/>
          </a:p>
          <a:p>
            <a:pPr marL="1371600" lvl="2" indent="-361950" algn="l" rtl="0">
              <a:spcBef>
                <a:spcPts val="0"/>
              </a:spcBef>
              <a:spcAft>
                <a:spcPts val="0"/>
              </a:spcAft>
              <a:buSzPts val="2100"/>
              <a:buChar char="▪"/>
            </a:pPr>
            <a:r>
              <a:rPr lang="en-US" sz="2100"/>
              <a:t>postcard</a:t>
            </a:r>
            <a:endParaRPr sz="2100"/>
          </a:p>
          <a:p>
            <a:pPr marL="914400" lvl="1" indent="-400050" algn="l" rtl="0">
              <a:spcBef>
                <a:spcPts val="0"/>
              </a:spcBef>
              <a:spcAft>
                <a:spcPts val="0"/>
              </a:spcAft>
              <a:buSzPts val="2700"/>
              <a:buChar char="o"/>
            </a:pPr>
            <a:r>
              <a:rPr lang="en-US" sz="2500"/>
              <a:t>Self-paced or project-based learning - student choose topic of interest</a:t>
            </a:r>
            <a:endParaRPr sz="2500"/>
          </a:p>
          <a:p>
            <a:pPr marL="914400" lvl="1" indent="-387350" algn="l" rtl="0">
              <a:spcBef>
                <a:spcPts val="0"/>
              </a:spcBef>
              <a:spcAft>
                <a:spcPts val="0"/>
              </a:spcAft>
              <a:buSzPts val="2500"/>
              <a:buChar char="o"/>
            </a:pPr>
            <a:r>
              <a:rPr lang="en-US" sz="2500"/>
              <a:t>Real world applications -explorations in the backyard/around the home</a:t>
            </a:r>
            <a:endParaRPr sz="2500"/>
          </a:p>
          <a:p>
            <a:pPr marL="457200" lvl="0" indent="0" algn="l" rtl="0">
              <a:spcBef>
                <a:spcPts val="1000"/>
              </a:spcBef>
              <a:spcAft>
                <a:spcPts val="0"/>
              </a:spcAft>
              <a:buNone/>
            </a:pPr>
            <a:endParaRPr sz="2900"/>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279" name="Google Shape;279;p3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80" name="Google Shape;280;p37" descr="Picture of student reading to adult"/>
          <p:cNvPicPr preferRelativeResize="0"/>
          <p:nvPr/>
        </p:nvPicPr>
        <p:blipFill>
          <a:blip r:embed="rId3">
            <a:alphaModFix/>
          </a:blip>
          <a:stretch>
            <a:fillRect/>
          </a:stretch>
        </p:blipFill>
        <p:spPr>
          <a:xfrm>
            <a:off x="9132498" y="288937"/>
            <a:ext cx="3059500" cy="2652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Facilitating Remote Learning</a:t>
            </a:r>
            <a:endParaRPr/>
          </a:p>
        </p:txBody>
      </p:sp>
      <p:sp>
        <p:nvSpPr>
          <p:cNvPr id="287" name="Google Shape;287;p38"/>
          <p:cNvSpPr txBox="1">
            <a:spLocks noGrp="1"/>
          </p:cNvSpPr>
          <p:nvPr>
            <p:ph type="body" idx="1"/>
          </p:nvPr>
        </p:nvSpPr>
        <p:spPr>
          <a:xfrm>
            <a:off x="424050" y="1219900"/>
            <a:ext cx="11658300" cy="5134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900" b="1"/>
              <a:t>Plan coherent </a:t>
            </a:r>
            <a:r>
              <a:rPr lang="en-US" sz="2900" b="1" u="sng"/>
              <a:t>multi-day learning experiences</a:t>
            </a:r>
            <a:r>
              <a:rPr lang="en-US" sz="2900" b="1"/>
              <a:t> for a week at a time vs unconnected daily assignments.</a:t>
            </a:r>
            <a:endParaRPr sz="2900" b="1"/>
          </a:p>
          <a:p>
            <a:pPr marL="0" lvl="0" indent="0" algn="l" rtl="0">
              <a:spcBef>
                <a:spcPts val="0"/>
              </a:spcBef>
              <a:spcAft>
                <a:spcPts val="0"/>
              </a:spcAft>
              <a:buNone/>
            </a:pPr>
            <a:endParaRPr sz="800"/>
          </a:p>
          <a:p>
            <a:pPr marL="0" lvl="0" indent="0" algn="l" rtl="0">
              <a:spcBef>
                <a:spcPts val="0"/>
              </a:spcBef>
              <a:spcAft>
                <a:spcPts val="0"/>
              </a:spcAft>
              <a:buNone/>
            </a:pPr>
            <a:r>
              <a:rPr lang="en-US" sz="2500" u="sng"/>
              <a:t>Support opportunities for students to:</a:t>
            </a:r>
            <a:endParaRPr sz="2500" u="sng"/>
          </a:p>
          <a:p>
            <a:pPr marL="457200" lvl="0" indent="-387350" algn="l" rtl="0">
              <a:spcBef>
                <a:spcPts val="0"/>
              </a:spcBef>
              <a:spcAft>
                <a:spcPts val="0"/>
              </a:spcAft>
              <a:buSzPts val="2500"/>
              <a:buChar char="•"/>
            </a:pPr>
            <a:r>
              <a:rPr lang="en-US" sz="2500"/>
              <a:t>Explore science that matters to them</a:t>
            </a:r>
            <a:endParaRPr sz="2500"/>
          </a:p>
          <a:p>
            <a:pPr marL="457200" lvl="0" indent="-387350" algn="l" rtl="0">
              <a:spcBef>
                <a:spcPts val="0"/>
              </a:spcBef>
              <a:spcAft>
                <a:spcPts val="0"/>
              </a:spcAft>
              <a:buSzPts val="2500"/>
              <a:buChar char="•"/>
            </a:pPr>
            <a:r>
              <a:rPr lang="en-US" sz="2500"/>
              <a:t>Work independently and with others</a:t>
            </a:r>
            <a:endParaRPr sz="2500"/>
          </a:p>
          <a:p>
            <a:pPr marL="457200" lvl="0" indent="-387350" algn="l" rtl="0">
              <a:spcBef>
                <a:spcPts val="0"/>
              </a:spcBef>
              <a:spcAft>
                <a:spcPts val="0"/>
              </a:spcAft>
              <a:buSzPts val="2500"/>
              <a:buChar char="•"/>
            </a:pPr>
            <a:r>
              <a:rPr lang="en-US" sz="2500"/>
              <a:t>Reflect on their own learning</a:t>
            </a:r>
            <a:endParaRPr sz="2500"/>
          </a:p>
          <a:p>
            <a:pPr marL="457200" lvl="0" indent="-387350" algn="l" rtl="0">
              <a:spcBef>
                <a:spcPts val="0"/>
              </a:spcBef>
              <a:spcAft>
                <a:spcPts val="0"/>
              </a:spcAft>
              <a:buSzPts val="2500"/>
              <a:buChar char="•"/>
            </a:pPr>
            <a:r>
              <a:rPr lang="en-US" sz="2500"/>
              <a:t>Document and share what they learn</a:t>
            </a:r>
            <a:endParaRPr sz="2500"/>
          </a:p>
          <a:p>
            <a:pPr marL="457200" lvl="0" indent="-387350" algn="l" rtl="0">
              <a:spcBef>
                <a:spcPts val="0"/>
              </a:spcBef>
              <a:spcAft>
                <a:spcPts val="0"/>
              </a:spcAft>
              <a:buSzPts val="2500"/>
              <a:buChar char="•"/>
            </a:pPr>
            <a:r>
              <a:rPr lang="en-US" sz="2500"/>
              <a:t>Highlight students’ efforts and successes</a:t>
            </a:r>
            <a:endParaRPr sz="2500"/>
          </a:p>
          <a:p>
            <a:pPr marL="457200" lvl="0" indent="-387350" algn="l" rtl="0">
              <a:spcBef>
                <a:spcPts val="0"/>
              </a:spcBef>
              <a:spcAft>
                <a:spcPts val="0"/>
              </a:spcAft>
              <a:buSzPts val="2500"/>
              <a:buChar char="•"/>
            </a:pPr>
            <a:r>
              <a:rPr lang="en-US" sz="2500"/>
              <a:t>Give opportunity to share challenges, problem solve or come up with solutions as a group </a:t>
            </a:r>
            <a:endParaRPr sz="2500"/>
          </a:p>
          <a:p>
            <a:pPr marL="457200" lvl="0" indent="-387350" algn="l" rtl="0">
              <a:spcBef>
                <a:spcPts val="0"/>
              </a:spcBef>
              <a:spcAft>
                <a:spcPts val="0"/>
              </a:spcAft>
              <a:buSzPts val="2500"/>
              <a:buChar char="•"/>
            </a:pPr>
            <a:r>
              <a:rPr lang="en-US" sz="2500"/>
              <a:t>Provide specific and frequent feedback on student work</a:t>
            </a:r>
            <a:endParaRPr sz="2500"/>
          </a:p>
          <a:p>
            <a:pPr marL="457200" lvl="0" indent="-387350" algn="l" rtl="0">
              <a:spcBef>
                <a:spcPts val="0"/>
              </a:spcBef>
              <a:spcAft>
                <a:spcPts val="0"/>
              </a:spcAft>
              <a:buSzPts val="2500"/>
              <a:buChar char="•"/>
            </a:pPr>
            <a:r>
              <a:rPr lang="en-US" sz="2500">
                <a:solidFill>
                  <a:srgbClr val="000000"/>
                </a:solidFill>
              </a:rPr>
              <a:t>Ensure supports and scaffolds for students with </a:t>
            </a:r>
            <a:r>
              <a:rPr lang="en-US" sz="2500" u="sng">
                <a:solidFill>
                  <a:schemeClr val="accent4"/>
                </a:solidFill>
                <a:hlinkClick r:id="rId3"/>
              </a:rPr>
              <a:t>disabilities</a:t>
            </a:r>
            <a:r>
              <a:rPr lang="en-US" sz="2500">
                <a:solidFill>
                  <a:srgbClr val="000000"/>
                </a:solidFill>
              </a:rPr>
              <a:t> and </a:t>
            </a:r>
            <a:r>
              <a:rPr lang="en-US" sz="2500" u="sng">
                <a:solidFill>
                  <a:schemeClr val="accent4"/>
                </a:solidFill>
                <a:hlinkClick r:id="rId4"/>
              </a:rPr>
              <a:t>English learners</a:t>
            </a:r>
            <a:endParaRPr sz="2500">
              <a:solidFill>
                <a:srgbClr val="000000"/>
              </a:solidFill>
            </a:endParaRPr>
          </a:p>
          <a:p>
            <a:pPr marL="0" lvl="0" indent="0" algn="l" rtl="0">
              <a:spcBef>
                <a:spcPts val="0"/>
              </a:spcBef>
              <a:spcAft>
                <a:spcPts val="0"/>
              </a:spcAft>
              <a:buNone/>
            </a:pPr>
            <a:endParaRPr sz="2600">
              <a:solidFill>
                <a:srgbClr val="000000"/>
              </a:solidFill>
            </a:endParaRPr>
          </a:p>
        </p:txBody>
      </p:sp>
      <p:sp>
        <p:nvSpPr>
          <p:cNvPr id="288" name="Google Shape;288;p3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Engaging Students in </a:t>
            </a:r>
            <a:r>
              <a:rPr lang="en-US"/>
              <a:t>Coherent Multi-Day Remote Learning </a:t>
            </a:r>
            <a:endParaRPr/>
          </a:p>
        </p:txBody>
      </p:sp>
      <p:sp>
        <p:nvSpPr>
          <p:cNvPr id="295" name="Google Shape;295;p39"/>
          <p:cNvSpPr txBox="1">
            <a:spLocks noGrp="1"/>
          </p:cNvSpPr>
          <p:nvPr>
            <p:ph type="body" idx="1"/>
          </p:nvPr>
        </p:nvSpPr>
        <p:spPr>
          <a:xfrm>
            <a:off x="567750" y="1079350"/>
            <a:ext cx="11370900" cy="5642100"/>
          </a:xfrm>
          <a:prstGeom prst="rect">
            <a:avLst/>
          </a:prstGeom>
        </p:spPr>
        <p:txBody>
          <a:bodyPr spcFirstLastPara="1" wrap="square" lIns="91425" tIns="45700" rIns="91425" bIns="45700" anchor="t" anchorCtr="0">
            <a:noAutofit/>
          </a:bodyPr>
          <a:lstStyle/>
          <a:p>
            <a:pPr marL="457200" lvl="0" indent="-400050" algn="l" rtl="0">
              <a:lnSpc>
                <a:spcPct val="115000"/>
              </a:lnSpc>
              <a:spcBef>
                <a:spcPts val="0"/>
              </a:spcBef>
              <a:spcAft>
                <a:spcPts val="0"/>
              </a:spcAft>
              <a:buClr>
                <a:schemeClr val="accent2"/>
              </a:buClr>
              <a:buSzPts val="2700"/>
              <a:buFont typeface="Quattrocento Sans"/>
              <a:buAutoNum type="arabicPeriod"/>
            </a:pPr>
            <a:r>
              <a:rPr lang="en-US" sz="2700">
                <a:solidFill>
                  <a:srgbClr val="000000"/>
                </a:solidFill>
              </a:rPr>
              <a:t>Instruct students</a:t>
            </a:r>
            <a:r>
              <a:rPr lang="en-US" sz="2700" b="1">
                <a:solidFill>
                  <a:srgbClr val="000000"/>
                </a:solidFill>
              </a:rPr>
              <a:t> to make observations </a:t>
            </a:r>
            <a:r>
              <a:rPr lang="en-US" sz="2700">
                <a:solidFill>
                  <a:srgbClr val="000000"/>
                </a:solidFill>
              </a:rPr>
              <a:t>(via videos, live web-cameras, photographs, outdoor experiences, live demo, etc.) of the </a:t>
            </a:r>
            <a:r>
              <a:rPr lang="en-US" sz="2700" b="1">
                <a:solidFill>
                  <a:srgbClr val="000000"/>
                </a:solidFill>
              </a:rPr>
              <a:t>selected science topic or engineering problem</a:t>
            </a:r>
            <a:r>
              <a:rPr lang="en-US" sz="2700">
                <a:solidFill>
                  <a:srgbClr val="000000"/>
                </a:solidFill>
              </a:rPr>
              <a:t> through drawing and writing, and to ask questions about those observations. Have students submit and share their initial observations (noticings) and questions (wonderings) with you and other students. </a:t>
            </a:r>
            <a:endParaRPr sz="2700"/>
          </a:p>
          <a:p>
            <a:pPr marL="457200" lvl="0" indent="-400050" algn="l" rtl="0">
              <a:spcBef>
                <a:spcPts val="1000"/>
              </a:spcBef>
              <a:spcAft>
                <a:spcPts val="0"/>
              </a:spcAft>
              <a:buClr>
                <a:schemeClr val="accent2"/>
              </a:buClr>
              <a:buSzPts val="2700"/>
              <a:buAutoNum type="arabicPeriod"/>
            </a:pPr>
            <a:r>
              <a:rPr lang="en-US" sz="2700">
                <a:solidFill>
                  <a:srgbClr val="000000"/>
                </a:solidFill>
              </a:rPr>
              <a:t>Have students </a:t>
            </a:r>
            <a:r>
              <a:rPr lang="en-US" sz="2700" b="1">
                <a:solidFill>
                  <a:srgbClr val="000000"/>
                </a:solidFill>
              </a:rPr>
              <a:t>create an initial drawing (or model) </a:t>
            </a:r>
            <a:r>
              <a:rPr lang="en-US" sz="2700">
                <a:solidFill>
                  <a:srgbClr val="000000"/>
                </a:solidFill>
              </a:rPr>
              <a:t>about what they </a:t>
            </a:r>
            <a:r>
              <a:rPr lang="en-US" sz="2700" i="1">
                <a:solidFill>
                  <a:srgbClr val="000000"/>
                </a:solidFill>
              </a:rPr>
              <a:t>think</a:t>
            </a:r>
            <a:r>
              <a:rPr lang="en-US" sz="2700">
                <a:solidFill>
                  <a:srgbClr val="000000"/>
                </a:solidFill>
              </a:rPr>
              <a:t> is happening of the selected topic and share with you and other students. If working on an engineering problem, have students suggest a possible solution through drawing or writing.</a:t>
            </a:r>
            <a:endParaRPr sz="2700">
              <a:solidFill>
                <a:srgbClr val="000000"/>
              </a:solidFill>
            </a:endParaRPr>
          </a:p>
          <a:p>
            <a:pPr marL="457200" lvl="0" indent="0" algn="l" rtl="0">
              <a:spcBef>
                <a:spcPts val="1000"/>
              </a:spcBef>
              <a:spcAft>
                <a:spcPts val="0"/>
              </a:spcAft>
              <a:buNone/>
            </a:pPr>
            <a:r>
              <a:rPr lang="en-US" sz="2700">
                <a:solidFill>
                  <a:srgbClr val="000000"/>
                </a:solidFill>
              </a:rPr>
              <a:t> </a:t>
            </a:r>
            <a:endParaRPr sz="2700">
              <a:solidFill>
                <a:srgbClr val="000000"/>
              </a:solidFill>
            </a:endParaRPr>
          </a:p>
          <a:p>
            <a:pPr marL="0" lvl="0" indent="0" algn="l" rtl="0">
              <a:spcBef>
                <a:spcPts val="1000"/>
              </a:spcBef>
              <a:spcAft>
                <a:spcPts val="0"/>
              </a:spcAft>
              <a:buNone/>
            </a:pPr>
            <a:endParaRPr sz="1600"/>
          </a:p>
          <a:p>
            <a:pPr marL="0" lvl="0" indent="0" algn="l" rtl="0">
              <a:spcBef>
                <a:spcPts val="1000"/>
              </a:spcBef>
              <a:spcAft>
                <a:spcPts val="0"/>
              </a:spcAft>
              <a:buNone/>
            </a:pPr>
            <a:endParaRPr sz="1600"/>
          </a:p>
          <a:p>
            <a:pPr marL="0" lvl="0" indent="0" algn="l" rtl="0">
              <a:spcBef>
                <a:spcPts val="1000"/>
              </a:spcBef>
              <a:spcAft>
                <a:spcPts val="0"/>
              </a:spcAft>
              <a:buNone/>
            </a:pPr>
            <a:endParaRPr sz="3000" b="1"/>
          </a:p>
        </p:txBody>
      </p:sp>
      <p:sp>
        <p:nvSpPr>
          <p:cNvPr id="296" name="Google Shape;296;p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solidFill>
                  <a:srgbClr val="FFFFFF"/>
                </a:solidFill>
              </a:rPr>
              <a:t>Introductions</a:t>
            </a:r>
            <a:endParaRPr sz="4000">
              <a:solidFill>
                <a:srgbClr val="FFFFFF"/>
              </a:solidFill>
            </a:endParaRPr>
          </a:p>
        </p:txBody>
      </p:sp>
      <p:sp>
        <p:nvSpPr>
          <p:cNvPr id="124" name="Google Shape;124;p19"/>
          <p:cNvSpPr txBox="1">
            <a:spLocks noGrp="1"/>
          </p:cNvSpPr>
          <p:nvPr>
            <p:ph type="body" idx="1"/>
          </p:nvPr>
        </p:nvSpPr>
        <p:spPr>
          <a:xfrm>
            <a:off x="322325" y="1493975"/>
            <a:ext cx="12028800" cy="5014500"/>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Clr>
                <a:srgbClr val="E38526"/>
              </a:buClr>
              <a:buSzPts val="2600"/>
              <a:buFont typeface="Quattrocento Sans"/>
              <a:buChar char="●"/>
            </a:pPr>
            <a:r>
              <a:rPr lang="en-US" sz="2600"/>
              <a:t>Nicole Scola: Science Content Support Lead, DESE</a:t>
            </a:r>
            <a:endParaRPr sz="2600"/>
          </a:p>
          <a:p>
            <a:pPr marL="457200" lvl="0" indent="0" algn="l" rtl="0">
              <a:spcBef>
                <a:spcPts val="1000"/>
              </a:spcBef>
              <a:spcAft>
                <a:spcPts val="0"/>
              </a:spcAft>
              <a:buNone/>
            </a:pPr>
            <a:r>
              <a:rPr lang="en-US" sz="2600"/>
              <a:t>(</a:t>
            </a:r>
            <a:r>
              <a:rPr lang="en-US" sz="2600" u="sng">
                <a:solidFill>
                  <a:schemeClr val="hlink"/>
                </a:solidFill>
                <a:hlinkClick r:id="rId3"/>
              </a:rPr>
              <a:t>nicole.scola@mass.gov</a:t>
            </a:r>
            <a:r>
              <a:rPr lang="en-US" sz="2600"/>
              <a:t>) </a:t>
            </a:r>
            <a:endParaRPr sz="2600"/>
          </a:p>
          <a:p>
            <a:pPr marL="0" lvl="0" indent="0" algn="l" rtl="0">
              <a:spcBef>
                <a:spcPts val="1000"/>
              </a:spcBef>
              <a:spcAft>
                <a:spcPts val="0"/>
              </a:spcAft>
              <a:buNone/>
            </a:pPr>
            <a:endParaRPr sz="1200"/>
          </a:p>
          <a:p>
            <a:pPr marL="457200" lvl="0" indent="-393700" algn="l" rtl="0">
              <a:spcBef>
                <a:spcPts val="1000"/>
              </a:spcBef>
              <a:spcAft>
                <a:spcPts val="0"/>
              </a:spcAft>
              <a:buClr>
                <a:srgbClr val="E38526"/>
              </a:buClr>
              <a:buSzPts val="2600"/>
              <a:buFont typeface="Quattrocento Sans"/>
              <a:buChar char="●"/>
            </a:pPr>
            <a:r>
              <a:rPr lang="en-US" sz="2600"/>
              <a:t>Alicia Wedderburn: Science Content Support Specialist, DESE</a:t>
            </a:r>
            <a:endParaRPr sz="2600"/>
          </a:p>
          <a:p>
            <a:pPr marL="0" lvl="0" indent="0" algn="l" rtl="0">
              <a:spcBef>
                <a:spcPts val="1000"/>
              </a:spcBef>
              <a:spcAft>
                <a:spcPts val="0"/>
              </a:spcAft>
              <a:buNone/>
            </a:pPr>
            <a:r>
              <a:rPr lang="en-US" sz="1400">
                <a:solidFill>
                  <a:srgbClr val="000000"/>
                </a:solidFill>
              </a:rPr>
              <a:t> </a:t>
            </a:r>
            <a:r>
              <a:rPr lang="en-US" sz="2600">
                <a:solidFill>
                  <a:srgbClr val="000000"/>
                </a:solidFill>
              </a:rPr>
              <a:t>     </a:t>
            </a:r>
            <a:r>
              <a:rPr lang="en-US" sz="2400">
                <a:solidFill>
                  <a:srgbClr val="000000"/>
                </a:solidFill>
              </a:rPr>
              <a:t>(</a:t>
            </a:r>
            <a:r>
              <a:rPr lang="en-US" sz="2400" u="sng">
                <a:solidFill>
                  <a:srgbClr val="1155CC"/>
                </a:solidFill>
              </a:rPr>
              <a:t>alicia.wedderburn@mass.gov</a:t>
            </a:r>
            <a:r>
              <a:rPr lang="en-US" sz="2400">
                <a:solidFill>
                  <a:srgbClr val="000000"/>
                </a:solidFill>
              </a:rPr>
              <a:t>) </a:t>
            </a:r>
            <a:endParaRPr sz="2400">
              <a:solidFill>
                <a:srgbClr val="000000"/>
              </a:solidFill>
            </a:endParaRPr>
          </a:p>
          <a:p>
            <a:pPr marL="0" lvl="0" indent="0" algn="l" rtl="0">
              <a:spcBef>
                <a:spcPts val="1000"/>
              </a:spcBef>
              <a:spcAft>
                <a:spcPts val="0"/>
              </a:spcAft>
              <a:buNone/>
            </a:pPr>
            <a:endParaRPr sz="1200">
              <a:solidFill>
                <a:srgbClr val="000000"/>
              </a:solidFill>
            </a:endParaRPr>
          </a:p>
          <a:p>
            <a:pPr marL="457200" lvl="0" indent="-393700" algn="l" rtl="0">
              <a:spcBef>
                <a:spcPts val="1000"/>
              </a:spcBef>
              <a:spcAft>
                <a:spcPts val="0"/>
              </a:spcAft>
              <a:buClr>
                <a:srgbClr val="E38526"/>
              </a:buClr>
              <a:buSzPts val="2600"/>
              <a:buFont typeface="Quattrocento Sans"/>
              <a:buChar char="●"/>
            </a:pPr>
            <a:r>
              <a:rPr lang="en-US" sz="2600"/>
              <a:t>Hillary Paul Metcalf: Science Content Support Specialist, DESE</a:t>
            </a:r>
            <a:endParaRPr sz="2600"/>
          </a:p>
          <a:p>
            <a:pPr marL="0" lvl="0" indent="0" algn="l" rtl="0">
              <a:spcBef>
                <a:spcPts val="1000"/>
              </a:spcBef>
              <a:spcAft>
                <a:spcPts val="0"/>
              </a:spcAft>
              <a:buNone/>
            </a:pPr>
            <a:r>
              <a:rPr lang="en-US" sz="2600">
                <a:solidFill>
                  <a:srgbClr val="000000"/>
                </a:solidFill>
              </a:rPr>
              <a:t>      </a:t>
            </a:r>
            <a:r>
              <a:rPr lang="en-US" sz="2400">
                <a:solidFill>
                  <a:srgbClr val="000000"/>
                </a:solidFill>
              </a:rPr>
              <a:t>(</a:t>
            </a:r>
            <a:r>
              <a:rPr lang="en-US" sz="2400" u="sng">
                <a:solidFill>
                  <a:srgbClr val="1155CC"/>
                </a:solidFill>
              </a:rPr>
              <a:t>hillary.paulmetcalf@mass.gov</a:t>
            </a:r>
            <a:r>
              <a:rPr lang="en-US" sz="2400">
                <a:solidFill>
                  <a:srgbClr val="000000"/>
                </a:solidFill>
              </a:rPr>
              <a:t>) </a:t>
            </a:r>
            <a:endParaRPr sz="2400">
              <a:solidFill>
                <a:srgbClr val="000000"/>
              </a:solidFill>
            </a:endParaRPr>
          </a:p>
          <a:p>
            <a:pPr marL="457200" lvl="0" indent="0" algn="l" rtl="0">
              <a:lnSpc>
                <a:spcPct val="115000"/>
              </a:lnSpc>
              <a:spcBef>
                <a:spcPts val="0"/>
              </a:spcBef>
              <a:spcAft>
                <a:spcPts val="0"/>
              </a:spcAft>
              <a:buNone/>
            </a:pPr>
            <a:endParaRPr sz="2400">
              <a:solidFill>
                <a:srgbClr val="000000"/>
              </a:solidFill>
            </a:endParaRPr>
          </a:p>
        </p:txBody>
      </p:sp>
      <p:sp>
        <p:nvSpPr>
          <p:cNvPr id="125" name="Google Shape;125;p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Notice and Wonder Chart</a:t>
            </a:r>
            <a:endParaRPr/>
          </a:p>
        </p:txBody>
      </p:sp>
      <p:sp>
        <p:nvSpPr>
          <p:cNvPr id="303" name="Google Shape;303;p40"/>
          <p:cNvSpPr txBox="1">
            <a:spLocks noGrp="1"/>
          </p:cNvSpPr>
          <p:nvPr>
            <p:ph type="body" idx="1"/>
          </p:nvPr>
        </p:nvSpPr>
        <p:spPr>
          <a:xfrm>
            <a:off x="164850" y="1059875"/>
            <a:ext cx="11919000" cy="5190000"/>
          </a:xfrm>
          <a:prstGeom prst="rect">
            <a:avLst/>
          </a:prstGeom>
        </p:spPr>
        <p:txBody>
          <a:bodyPr spcFirstLastPara="1" wrap="square" lIns="91425" tIns="45700" rIns="91425" bIns="45700" anchor="t" anchorCtr="0">
            <a:noAutofit/>
          </a:bodyPr>
          <a:lstStyle/>
          <a:p>
            <a:pPr marL="914400" lvl="0" indent="0" algn="l" rtl="0">
              <a:lnSpc>
                <a:spcPct val="90000"/>
              </a:lnSpc>
              <a:spcBef>
                <a:spcPts val="0"/>
              </a:spcBef>
              <a:spcAft>
                <a:spcPts val="0"/>
              </a:spcAft>
              <a:buNone/>
            </a:pPr>
            <a:r>
              <a:rPr lang="en-US" sz="3000">
                <a:solidFill>
                  <a:srgbClr val="000000"/>
                </a:solidFill>
              </a:rPr>
              <a:t>What do you notice?</a:t>
            </a:r>
            <a:endParaRPr sz="3000">
              <a:solidFill>
                <a:srgbClr val="000000"/>
              </a:solidFill>
            </a:endParaRPr>
          </a:p>
          <a:p>
            <a:pPr marL="914400" lvl="0" indent="0" algn="l" rtl="0">
              <a:lnSpc>
                <a:spcPct val="90000"/>
              </a:lnSpc>
              <a:spcBef>
                <a:spcPts val="0"/>
              </a:spcBef>
              <a:spcAft>
                <a:spcPts val="0"/>
              </a:spcAft>
              <a:buClr>
                <a:srgbClr val="000000"/>
              </a:buClr>
              <a:buSzPts val="2000"/>
              <a:buFont typeface="Arial"/>
              <a:buNone/>
            </a:pPr>
            <a:r>
              <a:rPr lang="en-US" sz="3000">
                <a:solidFill>
                  <a:srgbClr val="000000"/>
                </a:solidFill>
              </a:rPr>
              <a:t>(Observations - “I see…”)</a:t>
            </a:r>
            <a:endParaRPr sz="3000">
              <a:solidFill>
                <a:srgbClr val="000000"/>
              </a:solidFill>
            </a:endParaRPr>
          </a:p>
          <a:p>
            <a:pPr marL="0" lvl="0" indent="0" algn="l" rtl="0">
              <a:lnSpc>
                <a:spcPct val="90000"/>
              </a:lnSpc>
              <a:spcBef>
                <a:spcPts val="1000"/>
              </a:spcBef>
              <a:spcAft>
                <a:spcPts val="0"/>
              </a:spcAft>
              <a:buClr>
                <a:srgbClr val="000000"/>
              </a:buClr>
              <a:buSzPts val="2800"/>
              <a:buFont typeface="Arial"/>
              <a:buNone/>
            </a:pPr>
            <a:endParaRPr sz="2800">
              <a:solidFill>
                <a:srgbClr val="000000"/>
              </a:solidFill>
              <a:latin typeface="Calibri"/>
              <a:ea typeface="Calibri"/>
              <a:cs typeface="Calibri"/>
              <a:sym typeface="Calibri"/>
            </a:endParaRPr>
          </a:p>
          <a:p>
            <a:pPr marL="0" lvl="0" indent="0" algn="l" rtl="0">
              <a:spcBef>
                <a:spcPts val="0"/>
              </a:spcBef>
              <a:spcAft>
                <a:spcPts val="0"/>
              </a:spcAft>
              <a:buNone/>
            </a:pPr>
            <a:endParaRPr sz="2100" b="1">
              <a:solidFill>
                <a:srgbClr val="000000"/>
              </a:solidFill>
            </a:endParaRPr>
          </a:p>
          <a:p>
            <a:pPr marL="0" lvl="0" indent="0" algn="l" rtl="0">
              <a:spcBef>
                <a:spcPts val="0"/>
              </a:spcBef>
              <a:spcAft>
                <a:spcPts val="0"/>
              </a:spcAft>
              <a:buNone/>
            </a:pPr>
            <a:endParaRPr sz="2100" b="1">
              <a:solidFill>
                <a:srgbClr val="000000"/>
              </a:solidFill>
            </a:endParaRPr>
          </a:p>
          <a:p>
            <a:pPr marL="0" lvl="0" indent="0" algn="l" rtl="0">
              <a:spcBef>
                <a:spcPts val="0"/>
              </a:spcBef>
              <a:spcAft>
                <a:spcPts val="0"/>
              </a:spcAft>
              <a:buNone/>
            </a:pPr>
            <a:endParaRPr sz="2100" b="1">
              <a:solidFill>
                <a:srgbClr val="000000"/>
              </a:solidFill>
            </a:endParaRPr>
          </a:p>
          <a:p>
            <a:pPr marL="0" lvl="0" indent="0" algn="l" rtl="0">
              <a:spcBef>
                <a:spcPts val="0"/>
              </a:spcBef>
              <a:spcAft>
                <a:spcPts val="0"/>
              </a:spcAft>
              <a:buNone/>
            </a:pPr>
            <a:endParaRPr sz="2100" b="1">
              <a:solidFill>
                <a:srgbClr val="000000"/>
              </a:solidFill>
            </a:endParaRPr>
          </a:p>
          <a:p>
            <a:pPr marL="0" lvl="0" indent="0" algn="l" rtl="0">
              <a:spcBef>
                <a:spcPts val="0"/>
              </a:spcBef>
              <a:spcAft>
                <a:spcPts val="0"/>
              </a:spcAft>
              <a:buNone/>
            </a:pPr>
            <a:endParaRPr sz="2100" b="1">
              <a:solidFill>
                <a:srgbClr val="000000"/>
              </a:solidFill>
            </a:endParaRPr>
          </a:p>
          <a:p>
            <a:pPr marL="0" lvl="0" indent="0" algn="l" rtl="0">
              <a:lnSpc>
                <a:spcPct val="90000"/>
              </a:lnSpc>
              <a:spcBef>
                <a:spcPts val="1000"/>
              </a:spcBef>
              <a:spcAft>
                <a:spcPts val="0"/>
              </a:spcAft>
              <a:buClr>
                <a:srgbClr val="000000"/>
              </a:buClr>
              <a:buSzPts val="2800"/>
              <a:buFont typeface="Arial"/>
              <a:buNone/>
            </a:pPr>
            <a:r>
              <a:rPr lang="en-US" sz="2100">
                <a:solidFill>
                  <a:srgbClr val="000000"/>
                </a:solidFill>
              </a:rPr>
              <a:t> </a:t>
            </a:r>
            <a:endParaRPr sz="2100">
              <a:solidFill>
                <a:srgbClr val="000000"/>
              </a:solidFill>
            </a:endParaRPr>
          </a:p>
          <a:p>
            <a:pPr marL="0" lvl="0" indent="0" algn="l" rtl="0">
              <a:lnSpc>
                <a:spcPct val="90000"/>
              </a:lnSpc>
              <a:spcBef>
                <a:spcPts val="1000"/>
              </a:spcBef>
              <a:spcAft>
                <a:spcPts val="0"/>
              </a:spcAft>
              <a:buClr>
                <a:srgbClr val="000000"/>
              </a:buClr>
              <a:buSzPts val="2800"/>
              <a:buFont typeface="Arial"/>
              <a:buNone/>
            </a:pPr>
            <a:endParaRPr sz="2100">
              <a:solidFill>
                <a:srgbClr val="000000"/>
              </a:solidFill>
            </a:endParaRPr>
          </a:p>
          <a:p>
            <a:pPr marL="457200" lvl="0" indent="-406400" algn="l" rtl="0">
              <a:spcBef>
                <a:spcPts val="1000"/>
              </a:spcBef>
              <a:spcAft>
                <a:spcPts val="0"/>
              </a:spcAft>
              <a:buSzPts val="2800"/>
              <a:buChar char="•"/>
            </a:pPr>
            <a:r>
              <a:rPr lang="en-US" sz="2800"/>
              <a:t>Sense-Making: What do you think about what you are seeing?</a:t>
            </a:r>
            <a:endParaRPr sz="2800"/>
          </a:p>
          <a:p>
            <a:pPr marL="0" lvl="0" indent="0" algn="l" rtl="0">
              <a:spcBef>
                <a:spcPts val="1000"/>
              </a:spcBef>
              <a:spcAft>
                <a:spcPts val="0"/>
              </a:spcAft>
              <a:buNone/>
            </a:pPr>
            <a:endParaRPr sz="1200"/>
          </a:p>
          <a:p>
            <a:pPr marL="0" lvl="0" indent="0" algn="l" rtl="0">
              <a:spcBef>
                <a:spcPts val="1000"/>
              </a:spcBef>
              <a:spcAft>
                <a:spcPts val="0"/>
              </a:spcAft>
              <a:buNone/>
            </a:pPr>
            <a:endParaRPr sz="2400"/>
          </a:p>
        </p:txBody>
      </p:sp>
      <p:sp>
        <p:nvSpPr>
          <p:cNvPr id="304" name="Google Shape;304;p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305" name="Google Shape;305;p40" descr="Image result for observe"/>
          <p:cNvPicPr preferRelativeResize="0"/>
          <p:nvPr/>
        </p:nvPicPr>
        <p:blipFill rotWithShape="1">
          <a:blip r:embed="rId3">
            <a:alphaModFix/>
          </a:blip>
          <a:srcRect/>
          <a:stretch/>
        </p:blipFill>
        <p:spPr>
          <a:xfrm>
            <a:off x="472771" y="1217211"/>
            <a:ext cx="730857" cy="642730"/>
          </a:xfrm>
          <a:prstGeom prst="rect">
            <a:avLst/>
          </a:prstGeom>
          <a:noFill/>
          <a:ln>
            <a:noFill/>
          </a:ln>
        </p:spPr>
      </p:pic>
      <p:pic>
        <p:nvPicPr>
          <p:cNvPr id="306" name="Google Shape;306;p4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270258" y="1198661"/>
            <a:ext cx="750404" cy="679837"/>
          </a:xfrm>
          <a:prstGeom prst="rect">
            <a:avLst/>
          </a:prstGeom>
          <a:noFill/>
          <a:ln>
            <a:noFill/>
          </a:ln>
        </p:spPr>
      </p:pic>
      <p:cxnSp>
        <p:nvCxnSpPr>
          <p:cNvPr id="307" name="Google Shape;307;p40">
            <a:extLst>
              <a:ext uri="{C183D7F6-B498-43B3-948B-1728B52AA6E4}">
                <adec:decorative xmlns:adec="http://schemas.microsoft.com/office/drawing/2017/decorative" val="1"/>
              </a:ext>
            </a:extLst>
          </p:cNvPr>
          <p:cNvCxnSpPr/>
          <p:nvPr/>
        </p:nvCxnSpPr>
        <p:spPr>
          <a:xfrm flipH="1">
            <a:off x="6083100" y="1059887"/>
            <a:ext cx="12900" cy="3654900"/>
          </a:xfrm>
          <a:prstGeom prst="straightConnector1">
            <a:avLst/>
          </a:prstGeom>
          <a:noFill/>
          <a:ln w="9525" cap="flat" cmpd="sng">
            <a:solidFill>
              <a:schemeClr val="dk2"/>
            </a:solidFill>
            <a:prstDash val="solid"/>
            <a:round/>
            <a:headEnd type="none" w="med" len="med"/>
            <a:tailEnd type="none" w="med" len="med"/>
          </a:ln>
        </p:spPr>
      </p:cxnSp>
      <p:cxnSp>
        <p:nvCxnSpPr>
          <p:cNvPr id="308" name="Google Shape;308;p40">
            <a:extLst>
              <a:ext uri="{C183D7F6-B498-43B3-948B-1728B52AA6E4}">
                <adec:decorative xmlns:adec="http://schemas.microsoft.com/office/drawing/2017/decorative" val="1"/>
              </a:ext>
            </a:extLst>
          </p:cNvPr>
          <p:cNvCxnSpPr/>
          <p:nvPr/>
        </p:nvCxnSpPr>
        <p:spPr>
          <a:xfrm>
            <a:off x="197850" y="4764325"/>
            <a:ext cx="11886000" cy="0"/>
          </a:xfrm>
          <a:prstGeom prst="straightConnector1">
            <a:avLst/>
          </a:prstGeom>
          <a:noFill/>
          <a:ln w="9525" cap="flat" cmpd="sng">
            <a:solidFill>
              <a:schemeClr val="dk2"/>
            </a:solidFill>
            <a:prstDash val="solid"/>
            <a:round/>
            <a:headEnd type="none" w="med" len="med"/>
            <a:tailEnd type="none" w="med" len="med"/>
          </a:ln>
        </p:spPr>
      </p:cxnSp>
      <p:sp>
        <p:nvSpPr>
          <p:cNvPr id="309" name="Google Shape;309;p40"/>
          <p:cNvSpPr txBox="1"/>
          <p:nvPr/>
        </p:nvSpPr>
        <p:spPr>
          <a:xfrm>
            <a:off x="7020650" y="1204225"/>
            <a:ext cx="4776600" cy="12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Quattrocento Sans"/>
                <a:ea typeface="Quattrocento Sans"/>
                <a:cs typeface="Quattrocento Sans"/>
                <a:sym typeface="Quattrocento Sans"/>
              </a:rPr>
              <a:t>What do you wonder?</a:t>
            </a:r>
            <a:endParaRPr sz="3000">
              <a:latin typeface="Quattrocento Sans"/>
              <a:ea typeface="Quattrocento Sans"/>
              <a:cs typeface="Quattrocento Sans"/>
              <a:sym typeface="Quattrocento Sans"/>
            </a:endParaRPr>
          </a:p>
          <a:p>
            <a:pPr marL="0" lvl="0" indent="0" algn="l" rtl="0">
              <a:spcBef>
                <a:spcPts val="0"/>
              </a:spcBef>
              <a:spcAft>
                <a:spcPts val="0"/>
              </a:spcAft>
              <a:buNone/>
            </a:pPr>
            <a:r>
              <a:rPr lang="en-US" sz="3000">
                <a:latin typeface="Quattrocento Sans"/>
                <a:ea typeface="Quattrocento Sans"/>
                <a:cs typeface="Quattrocento Sans"/>
                <a:sym typeface="Quattrocento Sans"/>
              </a:rPr>
              <a:t>(Questions - “ I wonder..”)</a:t>
            </a:r>
            <a:endParaRPr sz="3000">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District Examples</a:t>
            </a:r>
            <a:endParaRPr/>
          </a:p>
        </p:txBody>
      </p:sp>
      <p:sp>
        <p:nvSpPr>
          <p:cNvPr id="316" name="Google Shape;316;p41"/>
          <p:cNvSpPr txBox="1">
            <a:spLocks noGrp="1"/>
          </p:cNvSpPr>
          <p:nvPr>
            <p:ph type="body" idx="1"/>
          </p:nvPr>
        </p:nvSpPr>
        <p:spPr>
          <a:xfrm>
            <a:off x="411950" y="1114950"/>
            <a:ext cx="51492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300" b="1" dirty="0">
                <a:hlinkClick r:id="rId3"/>
              </a:rPr>
              <a:t>Burlington Public Schools </a:t>
            </a:r>
            <a:r>
              <a:rPr lang="en-US" sz="2300" dirty="0"/>
              <a:t>has developed </a:t>
            </a:r>
            <a:r>
              <a:rPr lang="en-US" sz="2300" dirty="0">
                <a:solidFill>
                  <a:srgbClr val="000000"/>
                </a:solidFill>
              </a:rPr>
              <a:t>K-5 wide "family oriented" investigations, For example, </a:t>
            </a:r>
            <a:endParaRPr sz="2300" dirty="0">
              <a:solidFill>
                <a:srgbClr val="000000"/>
              </a:solidFill>
            </a:endParaRPr>
          </a:p>
          <a:p>
            <a:pPr marL="457200" lvl="0" indent="-355600" algn="l" rtl="0">
              <a:spcBef>
                <a:spcPts val="0"/>
              </a:spcBef>
              <a:spcAft>
                <a:spcPts val="0"/>
              </a:spcAft>
              <a:buClr>
                <a:srgbClr val="000000"/>
              </a:buClr>
              <a:buSzPts val="2000"/>
              <a:buChar char="•"/>
            </a:pPr>
            <a:r>
              <a:rPr lang="en-US" sz="2000" dirty="0">
                <a:solidFill>
                  <a:srgbClr val="000000"/>
                </a:solidFill>
              </a:rPr>
              <a:t>How can we make a room as dark as possible?</a:t>
            </a:r>
            <a:endParaRPr sz="2000" dirty="0">
              <a:solidFill>
                <a:srgbClr val="000000"/>
              </a:solidFill>
            </a:endParaRPr>
          </a:p>
          <a:p>
            <a:pPr marL="457200" lvl="0" indent="-355600" algn="l" rtl="0">
              <a:spcBef>
                <a:spcPts val="0"/>
              </a:spcBef>
              <a:spcAft>
                <a:spcPts val="0"/>
              </a:spcAft>
              <a:buClr>
                <a:srgbClr val="000000"/>
              </a:buClr>
              <a:buSzPts val="2000"/>
              <a:buChar char="•"/>
            </a:pPr>
            <a:r>
              <a:rPr lang="en-US" sz="2000" dirty="0">
                <a:solidFill>
                  <a:srgbClr val="000000"/>
                </a:solidFill>
              </a:rPr>
              <a:t>How Do Nature’s Forces Affect Earth’s Surface Family Investigation </a:t>
            </a:r>
            <a:endParaRPr sz="2000" u="sng" dirty="0">
              <a:solidFill>
                <a:schemeClr val="hlink"/>
              </a:solidFill>
            </a:endParaRPr>
          </a:p>
          <a:p>
            <a:pPr marL="457200" lvl="0" indent="-355600" algn="l" rtl="0">
              <a:spcBef>
                <a:spcPts val="0"/>
              </a:spcBef>
              <a:spcAft>
                <a:spcPts val="0"/>
              </a:spcAft>
              <a:buClr>
                <a:srgbClr val="000000"/>
              </a:buClr>
              <a:buSzPts val="2000"/>
              <a:buChar char="•"/>
            </a:pPr>
            <a:r>
              <a:rPr lang="en-US" sz="2000" dirty="0">
                <a:solidFill>
                  <a:srgbClr val="000000"/>
                </a:solidFill>
              </a:rPr>
              <a:t>What do plants need to grow?</a:t>
            </a:r>
            <a:endParaRPr sz="2000" dirty="0">
              <a:solidFill>
                <a:srgbClr val="000000"/>
              </a:solidFill>
            </a:endParaRPr>
          </a:p>
        </p:txBody>
      </p:sp>
      <p:sp>
        <p:nvSpPr>
          <p:cNvPr id="317" name="Google Shape;317;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318" name="Google Shape;318;p41" descr="Student work sample from Burlington Public schools"/>
          <p:cNvPicPr preferRelativeResize="0"/>
          <p:nvPr/>
        </p:nvPicPr>
        <p:blipFill rotWithShape="1">
          <a:blip r:embed="rId4">
            <a:alphaModFix/>
          </a:blip>
          <a:srcRect l="35318" t="29917" r="22261" b="20187"/>
          <a:stretch/>
        </p:blipFill>
        <p:spPr>
          <a:xfrm>
            <a:off x="567750" y="3849550"/>
            <a:ext cx="3972552" cy="2506801"/>
          </a:xfrm>
          <a:prstGeom prst="rect">
            <a:avLst/>
          </a:prstGeom>
          <a:noFill/>
          <a:ln>
            <a:noFill/>
          </a:ln>
        </p:spPr>
      </p:pic>
      <p:sp>
        <p:nvSpPr>
          <p:cNvPr id="319" name="Google Shape;319;p41"/>
          <p:cNvSpPr txBox="1"/>
          <p:nvPr/>
        </p:nvSpPr>
        <p:spPr>
          <a:xfrm>
            <a:off x="5838300" y="1210825"/>
            <a:ext cx="5911200" cy="25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b="1">
                <a:latin typeface="Quattrocento Sans"/>
                <a:ea typeface="Quattrocento Sans"/>
                <a:cs typeface="Quattrocento Sans"/>
                <a:sym typeface="Quattrocento Sans"/>
              </a:rPr>
              <a:t>Reading Public Schools</a:t>
            </a:r>
            <a:endParaRPr sz="2300" b="1">
              <a:latin typeface="Quattrocento Sans"/>
              <a:ea typeface="Quattrocento Sans"/>
              <a:cs typeface="Quattrocento Sans"/>
              <a:sym typeface="Quattrocento Sans"/>
            </a:endParaRPr>
          </a:p>
          <a:p>
            <a:pPr marL="0" lvl="0" indent="0" algn="l" rtl="0">
              <a:spcBef>
                <a:spcPts val="0"/>
              </a:spcBef>
              <a:spcAft>
                <a:spcPts val="0"/>
              </a:spcAft>
              <a:buNone/>
            </a:pPr>
            <a:r>
              <a:rPr lang="en-US" sz="2300">
                <a:latin typeface="Quattrocento Sans"/>
                <a:ea typeface="Quattrocento Sans"/>
                <a:cs typeface="Quattrocento Sans"/>
                <a:sym typeface="Quattrocento Sans"/>
              </a:rPr>
              <a:t>5th graders made  drawings (models) of corn plants growing in different substrates (soil or cotton balls).  Their teacher grew the plants and showed them to students in various stages of growth.</a:t>
            </a:r>
            <a:endParaRPr sz="2300">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pic>
        <p:nvPicPr>
          <p:cNvPr id="320" name="Google Shape;320;p41" descr="Student work sample from Reading Public Schools"/>
          <p:cNvPicPr preferRelativeResize="0"/>
          <p:nvPr/>
        </p:nvPicPr>
        <p:blipFill>
          <a:blip r:embed="rId5">
            <a:alphaModFix/>
          </a:blip>
          <a:stretch>
            <a:fillRect/>
          </a:stretch>
        </p:blipFill>
        <p:spPr>
          <a:xfrm>
            <a:off x="8418052" y="3112116"/>
            <a:ext cx="3773950" cy="1839784"/>
          </a:xfrm>
          <a:prstGeom prst="rect">
            <a:avLst/>
          </a:prstGeom>
          <a:noFill/>
          <a:ln>
            <a:noFill/>
          </a:ln>
        </p:spPr>
      </p:pic>
      <p:pic>
        <p:nvPicPr>
          <p:cNvPr id="321" name="Google Shape;321;p41" descr="Student Work Sample from Reading Public Schools"/>
          <p:cNvPicPr preferRelativeResize="0"/>
          <p:nvPr/>
        </p:nvPicPr>
        <p:blipFill rotWithShape="1">
          <a:blip r:embed="rId6">
            <a:alphaModFix/>
          </a:blip>
          <a:srcRect t="13011" r="10690" b="10989"/>
          <a:stretch/>
        </p:blipFill>
        <p:spPr>
          <a:xfrm>
            <a:off x="5561225" y="4862525"/>
            <a:ext cx="3773952" cy="18589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District Example - low tech </a:t>
            </a:r>
            <a:endParaRPr/>
          </a:p>
        </p:txBody>
      </p:sp>
      <p:sp>
        <p:nvSpPr>
          <p:cNvPr id="328" name="Google Shape;328;p42"/>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a:t>Winchester Public Schools </a:t>
            </a:r>
            <a:r>
              <a:rPr lang="en-US" sz="2400"/>
              <a:t>elementary students exploring their backyards and “tiny” environments.</a:t>
            </a:r>
            <a:endParaRPr sz="2400"/>
          </a:p>
          <a:p>
            <a:pPr marL="0" lvl="0" indent="0" algn="l" rtl="0">
              <a:spcBef>
                <a:spcPts val="1000"/>
              </a:spcBef>
              <a:spcAft>
                <a:spcPts val="0"/>
              </a:spcAft>
              <a:buNone/>
            </a:pPr>
            <a:endParaRPr/>
          </a:p>
        </p:txBody>
      </p:sp>
      <p:sp>
        <p:nvSpPr>
          <p:cNvPr id="329" name="Google Shape;329;p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330" name="Google Shape;330;p42" descr="Student Work sample from Winchester public Schools"/>
          <p:cNvPicPr preferRelativeResize="0"/>
          <p:nvPr/>
        </p:nvPicPr>
        <p:blipFill>
          <a:blip r:embed="rId3">
            <a:alphaModFix/>
          </a:blip>
          <a:stretch>
            <a:fillRect/>
          </a:stretch>
        </p:blipFill>
        <p:spPr>
          <a:xfrm>
            <a:off x="798650" y="2337112"/>
            <a:ext cx="3253563" cy="3657751"/>
          </a:xfrm>
          <a:prstGeom prst="rect">
            <a:avLst/>
          </a:prstGeom>
          <a:noFill/>
          <a:ln>
            <a:noFill/>
          </a:ln>
        </p:spPr>
      </p:pic>
      <p:pic>
        <p:nvPicPr>
          <p:cNvPr id="331" name="Google Shape;331;p42" descr="&quot;Exploring tiny environments&quot; excerpt"/>
          <p:cNvPicPr preferRelativeResize="0"/>
          <p:nvPr/>
        </p:nvPicPr>
        <p:blipFill>
          <a:blip r:embed="rId4">
            <a:alphaModFix/>
          </a:blip>
          <a:stretch>
            <a:fillRect/>
          </a:stretch>
        </p:blipFill>
        <p:spPr>
          <a:xfrm>
            <a:off x="4609550" y="1979312"/>
            <a:ext cx="7329099" cy="3366451"/>
          </a:xfrm>
          <a:prstGeom prst="rect">
            <a:avLst/>
          </a:prstGeom>
          <a:noFill/>
          <a:ln>
            <a:noFill/>
          </a:ln>
        </p:spPr>
      </p:pic>
      <p:sp>
        <p:nvSpPr>
          <p:cNvPr id="332" name="Google Shape;332;p42"/>
          <p:cNvSpPr txBox="1"/>
          <p:nvPr/>
        </p:nvSpPr>
        <p:spPr>
          <a:xfrm>
            <a:off x="5357250" y="5357050"/>
            <a:ext cx="6581400" cy="13644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400" u="sng">
                <a:solidFill>
                  <a:schemeClr val="accent4"/>
                </a:solidFill>
                <a:latin typeface="Quattrocento Sans"/>
                <a:ea typeface="Quattrocento Sans"/>
                <a:cs typeface="Quattrocento Sans"/>
                <a:sym typeface="Quattrocento Sans"/>
                <a:hlinkClick r:id="rId5"/>
              </a:rPr>
              <a:t>Notice &amp; Wonder Walk</a:t>
            </a:r>
            <a:r>
              <a:rPr lang="en-US" sz="2400">
                <a:solidFill>
                  <a:srgbClr val="101D34"/>
                </a:solidFill>
                <a:latin typeface="Quattrocento Sans"/>
                <a:ea typeface="Quattrocento Sans"/>
                <a:cs typeface="Quattrocento Sans"/>
                <a:sym typeface="Quattrocento Sans"/>
              </a:rPr>
              <a:t>- to get students exploring in and around their home (safely)</a:t>
            </a:r>
            <a:endParaRPr sz="2400">
              <a:solidFill>
                <a:srgbClr val="101D34"/>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Facilitating Coherent Multi-Day Remote Learning Plan</a:t>
            </a:r>
            <a:endParaRPr/>
          </a:p>
        </p:txBody>
      </p:sp>
      <p:sp>
        <p:nvSpPr>
          <p:cNvPr id="339" name="Google Shape;339;p43"/>
          <p:cNvSpPr txBox="1">
            <a:spLocks noGrp="1"/>
          </p:cNvSpPr>
          <p:nvPr>
            <p:ph type="body" idx="1"/>
          </p:nvPr>
        </p:nvSpPr>
        <p:spPr>
          <a:xfrm>
            <a:off x="466175" y="1079350"/>
            <a:ext cx="11725800" cy="5642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700" b="1"/>
              <a:t>Next Steps</a:t>
            </a:r>
            <a:r>
              <a:rPr lang="en-US" sz="2700"/>
              <a:t> for engaging students:</a:t>
            </a:r>
            <a:endParaRPr sz="2700"/>
          </a:p>
          <a:p>
            <a:pPr marL="457200" lvl="0" indent="-381000" algn="l" rtl="0">
              <a:spcBef>
                <a:spcPts val="1000"/>
              </a:spcBef>
              <a:spcAft>
                <a:spcPts val="0"/>
              </a:spcAft>
              <a:buClr>
                <a:schemeClr val="accent2"/>
              </a:buClr>
              <a:buSzPts val="2400"/>
              <a:buChar char="•"/>
            </a:pPr>
            <a:r>
              <a:rPr lang="en-US" sz="2400">
                <a:solidFill>
                  <a:srgbClr val="000000"/>
                </a:solidFill>
              </a:rPr>
              <a:t>Based on students’ questions and ideas, and existing curricular resources, support students to </a:t>
            </a:r>
            <a:r>
              <a:rPr lang="en-US" sz="2400" b="1">
                <a:solidFill>
                  <a:srgbClr val="000000"/>
                </a:solidFill>
              </a:rPr>
              <a:t>do further investigation</a:t>
            </a:r>
            <a:r>
              <a:rPr lang="en-US" sz="2400">
                <a:solidFill>
                  <a:srgbClr val="000000"/>
                </a:solidFill>
              </a:rPr>
              <a:t> to learn more about the topic or improve their design.</a:t>
            </a:r>
            <a:endParaRPr sz="1300">
              <a:solidFill>
                <a:srgbClr val="000000"/>
              </a:solidFill>
            </a:endParaRPr>
          </a:p>
          <a:p>
            <a:pPr marL="457200" lvl="0" indent="-381000" algn="l" rtl="0">
              <a:spcBef>
                <a:spcPts val="1000"/>
              </a:spcBef>
              <a:spcAft>
                <a:spcPts val="0"/>
              </a:spcAft>
              <a:buClr>
                <a:schemeClr val="accent2"/>
              </a:buClr>
              <a:buSzPts val="2400"/>
              <a:buChar char="•"/>
            </a:pPr>
            <a:r>
              <a:rPr lang="en-US" sz="2400">
                <a:solidFill>
                  <a:srgbClr val="000000"/>
                </a:solidFill>
              </a:rPr>
              <a:t>Have students </a:t>
            </a:r>
            <a:r>
              <a:rPr lang="en-US" sz="2400" b="1">
                <a:solidFill>
                  <a:srgbClr val="000000"/>
                </a:solidFill>
              </a:rPr>
              <a:t>communicate the new information they learned</a:t>
            </a:r>
            <a:r>
              <a:rPr lang="en-US" sz="2400">
                <a:solidFill>
                  <a:srgbClr val="000000"/>
                </a:solidFill>
              </a:rPr>
              <a:t> about the topic to you and the class. Engage students in a discussion (in synchronous or asynchronous ways) of how that additional information changes their initial models or initial designs.</a:t>
            </a:r>
            <a:endParaRPr sz="1300">
              <a:solidFill>
                <a:srgbClr val="000000"/>
              </a:solidFill>
            </a:endParaRPr>
          </a:p>
          <a:p>
            <a:pPr marL="457200" lvl="0" indent="-381000" algn="l" rtl="0">
              <a:lnSpc>
                <a:spcPct val="115000"/>
              </a:lnSpc>
              <a:spcBef>
                <a:spcPts val="1000"/>
              </a:spcBef>
              <a:spcAft>
                <a:spcPts val="1000"/>
              </a:spcAft>
              <a:buClr>
                <a:schemeClr val="accent2"/>
              </a:buClr>
              <a:buSzPts val="2400"/>
              <a:buChar char="•"/>
            </a:pPr>
            <a:r>
              <a:rPr lang="en-US" sz="2400">
                <a:solidFill>
                  <a:srgbClr val="000000"/>
                </a:solidFill>
              </a:rPr>
              <a:t>Have students </a:t>
            </a:r>
            <a:r>
              <a:rPr lang="en-US" sz="2400" b="1">
                <a:solidFill>
                  <a:srgbClr val="000000"/>
                </a:solidFill>
              </a:rPr>
              <a:t>revise their drawings/models or engineering designs and communicate</a:t>
            </a:r>
            <a:r>
              <a:rPr lang="en-US" sz="2400">
                <a:solidFill>
                  <a:srgbClr val="000000"/>
                </a:solidFill>
              </a:rPr>
              <a:t> to you (orally or in writing) the science or engineering concepts they learned.</a:t>
            </a:r>
            <a:endParaRPr b="1"/>
          </a:p>
        </p:txBody>
      </p:sp>
      <p:sp>
        <p:nvSpPr>
          <p:cNvPr id="340" name="Google Shape;340;p4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Resources for Thinking about Remote Learning</a:t>
            </a:r>
            <a:endParaRPr dirty="0"/>
          </a:p>
        </p:txBody>
      </p:sp>
      <p:sp>
        <p:nvSpPr>
          <p:cNvPr id="347" name="Google Shape;347;p44"/>
          <p:cNvSpPr txBox="1">
            <a:spLocks noGrp="1"/>
          </p:cNvSpPr>
          <p:nvPr>
            <p:ph type="body" idx="1"/>
          </p:nvPr>
        </p:nvSpPr>
        <p:spPr>
          <a:xfrm>
            <a:off x="349200" y="1081513"/>
            <a:ext cx="11808000" cy="516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a:solidFill>
                  <a:srgbClr val="000000"/>
                </a:solidFill>
              </a:rPr>
              <a:t>The following tools are helpful resources for ideas to transition your teaching to a remote setting</a:t>
            </a:r>
            <a:br>
              <a:rPr lang="en-US" sz="2200">
                <a:solidFill>
                  <a:srgbClr val="000000"/>
                </a:solidFill>
              </a:rPr>
            </a:br>
            <a:endParaRPr sz="2200">
              <a:solidFill>
                <a:srgbClr val="000000"/>
              </a:solidFill>
            </a:endParaRPr>
          </a:p>
          <a:p>
            <a:pPr marL="457200" lvl="0" indent="0" algn="l" rtl="0">
              <a:spcBef>
                <a:spcPts val="0"/>
              </a:spcBef>
              <a:spcAft>
                <a:spcPts val="0"/>
              </a:spcAft>
              <a:buNone/>
            </a:pPr>
            <a:endParaRPr sz="2900"/>
          </a:p>
        </p:txBody>
      </p:sp>
      <p:sp>
        <p:nvSpPr>
          <p:cNvPr id="348" name="Google Shape;348;p4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graphicFrame>
        <p:nvGraphicFramePr>
          <p:cNvPr id="349" name="Google Shape;349;p44"/>
          <p:cNvGraphicFramePr/>
          <p:nvPr>
            <p:extLst>
              <p:ext uri="{D42A27DB-BD31-4B8C-83A1-F6EECF244321}">
                <p14:modId xmlns:p14="http://schemas.microsoft.com/office/powerpoint/2010/main" val="480797664"/>
              </p:ext>
            </p:extLst>
          </p:nvPr>
        </p:nvGraphicFramePr>
        <p:xfrm>
          <a:off x="633000" y="1657013"/>
          <a:ext cx="11240375" cy="4740970"/>
        </p:xfrm>
        <a:graphic>
          <a:graphicData uri="http://schemas.openxmlformats.org/drawingml/2006/table">
            <a:tbl>
              <a:tblPr firstRow="1">
                <a:noFill/>
                <a:tableStyleId>{47B1ABDD-B652-4646-8B92-17E2C8955FC8}</a:tableStyleId>
              </a:tblPr>
              <a:tblGrid>
                <a:gridCol w="3606575">
                  <a:extLst>
                    <a:ext uri="{9D8B030D-6E8A-4147-A177-3AD203B41FA5}">
                      <a16:colId xmlns:a16="http://schemas.microsoft.com/office/drawing/2014/main" val="20000"/>
                    </a:ext>
                  </a:extLst>
                </a:gridCol>
                <a:gridCol w="7633800">
                  <a:extLst>
                    <a:ext uri="{9D8B030D-6E8A-4147-A177-3AD203B41FA5}">
                      <a16:colId xmlns:a16="http://schemas.microsoft.com/office/drawing/2014/main" val="20001"/>
                    </a:ext>
                  </a:extLst>
                </a:gridCol>
              </a:tblGrid>
              <a:tr h="483600">
                <a:tc>
                  <a:txBody>
                    <a:bodyPr/>
                    <a:lstStyle/>
                    <a:p>
                      <a:pPr marL="0" lvl="0" indent="0" algn="l" rtl="0">
                        <a:lnSpc>
                          <a:spcPct val="100000"/>
                        </a:lnSpc>
                        <a:spcBef>
                          <a:spcPts val="0"/>
                        </a:spcBef>
                        <a:spcAft>
                          <a:spcPts val="0"/>
                        </a:spcAft>
                        <a:buNone/>
                      </a:pPr>
                      <a:r>
                        <a:rPr lang="en-US" sz="2000" b="1">
                          <a:latin typeface="Quattrocento Sans"/>
                          <a:ea typeface="Quattrocento Sans"/>
                          <a:cs typeface="Quattrocento Sans"/>
                          <a:sym typeface="Quattrocento Sans"/>
                        </a:rPr>
                        <a:t>Resource </a:t>
                      </a:r>
                      <a:endParaRPr sz="2000" b="1">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2000" b="1">
                          <a:latin typeface="Quattrocento Sans"/>
                          <a:ea typeface="Quattrocento Sans"/>
                          <a:cs typeface="Quattrocento Sans"/>
                          <a:sym typeface="Quattrocento Sans"/>
                        </a:rPr>
                        <a:t>Description</a:t>
                      </a:r>
                      <a:endParaRPr sz="2000" b="1">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97350">
                <a:tc>
                  <a:txBody>
                    <a:bodyPr/>
                    <a:lstStyle/>
                    <a:p>
                      <a:pPr marL="0" lvl="0" indent="0" algn="l" rtl="0">
                        <a:lnSpc>
                          <a:spcPct val="100000"/>
                        </a:lnSpc>
                        <a:spcBef>
                          <a:spcPts val="0"/>
                        </a:spcBef>
                        <a:spcAft>
                          <a:spcPts val="0"/>
                        </a:spcAft>
                        <a:buNone/>
                      </a:pPr>
                      <a:r>
                        <a:rPr lang="en-US" sz="1700" b="1">
                          <a:latin typeface="Quattrocento Sans"/>
                          <a:ea typeface="Quattrocento Sans"/>
                          <a:cs typeface="Quattrocento Sans"/>
                          <a:sym typeface="Quattrocento Sans"/>
                        </a:rPr>
                        <a:t>National Science Teaching Association</a:t>
                      </a:r>
                      <a:endParaRPr sz="1700" b="1">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u="sng">
                          <a:solidFill>
                            <a:srgbClr val="0368D4"/>
                          </a:solidFill>
                          <a:latin typeface="Quattrocento Sans"/>
                          <a:ea typeface="Quattrocento Sans"/>
                          <a:cs typeface="Quattrocento Sans"/>
                          <a:sym typeface="Quattrocento Sans"/>
                          <a:hlinkClick r:id="rId3"/>
                        </a:rPr>
                        <a:t>NSTA/NGSS Classroom Resources</a:t>
                      </a:r>
                      <a:r>
                        <a:rPr lang="en-US" sz="1600">
                          <a:latin typeface="Quattrocento Sans"/>
                          <a:ea typeface="Quattrocento Sans"/>
                          <a:cs typeface="Quattrocento Sans"/>
                          <a:sym typeface="Quattrocento Sans"/>
                        </a:rPr>
                        <a:t> can be sorted by standard. </a:t>
                      </a:r>
                      <a:r>
                        <a:rPr lang="en-US" sz="1600">
                          <a:highlight>
                            <a:srgbClr val="FFFFFF"/>
                          </a:highlight>
                          <a:latin typeface="Quattrocento Sans"/>
                          <a:ea typeface="Quattrocento Sans"/>
                          <a:cs typeface="Quattrocento Sans"/>
                          <a:sym typeface="Quattrocento Sans"/>
                        </a:rPr>
                        <a:t>Each day, they share a sensemaking task, </a:t>
                      </a:r>
                      <a:r>
                        <a:rPr lang="en-US" sz="1600" u="sng">
                          <a:solidFill>
                            <a:srgbClr val="0368D4"/>
                          </a:solidFill>
                          <a:latin typeface="Quattrocento Sans"/>
                          <a:ea typeface="Quattrocento Sans"/>
                          <a:cs typeface="Quattrocento Sans"/>
                          <a:sym typeface="Quattrocento Sans"/>
                          <a:hlinkClick r:id="rId4"/>
                        </a:rPr>
                        <a:t>NSTA Daily Do</a:t>
                      </a:r>
                      <a:r>
                        <a:rPr lang="en-US" sz="1600">
                          <a:solidFill>
                            <a:srgbClr val="323130"/>
                          </a:solidFill>
                          <a:latin typeface="Quattrocento Sans"/>
                          <a:ea typeface="Quattrocento Sans"/>
                          <a:cs typeface="Quattrocento Sans"/>
                          <a:sym typeface="Quattrocento Sans"/>
                        </a:rPr>
                        <a:t> ,</a:t>
                      </a:r>
                      <a:r>
                        <a:rPr lang="en-US" sz="1600">
                          <a:highlight>
                            <a:srgbClr val="FFFFFF"/>
                          </a:highlight>
                          <a:latin typeface="Quattrocento Sans"/>
                          <a:ea typeface="Quattrocento Sans"/>
                          <a:cs typeface="Quattrocento Sans"/>
                          <a:sym typeface="Quattrocento Sans"/>
                        </a:rPr>
                        <a:t> teachers and families can use to engage students in</a:t>
                      </a:r>
                      <a:r>
                        <a:rPr lang="en-US" sz="1600" i="1">
                          <a:highlight>
                            <a:srgbClr val="FFFFFF"/>
                          </a:highlight>
                          <a:latin typeface="Quattrocento Sans"/>
                          <a:ea typeface="Quattrocento Sans"/>
                          <a:cs typeface="Quattrocento Sans"/>
                          <a:sym typeface="Quattrocento Sans"/>
                        </a:rPr>
                        <a:t> </a:t>
                      </a:r>
                      <a:r>
                        <a:rPr lang="en-US" sz="1600">
                          <a:highlight>
                            <a:srgbClr val="FFFFFF"/>
                          </a:highlight>
                          <a:latin typeface="Quattrocento Sans"/>
                          <a:ea typeface="Quattrocento Sans"/>
                          <a:cs typeface="Quattrocento Sans"/>
                          <a:sym typeface="Quattrocento Sans"/>
                        </a:rPr>
                        <a:t>authentic, relevant science learning. </a:t>
                      </a:r>
                      <a:r>
                        <a:rPr lang="en-US" sz="1600">
                          <a:solidFill>
                            <a:srgbClr val="323130"/>
                          </a:solidFill>
                          <a:latin typeface="Quattrocento Sans"/>
                          <a:ea typeface="Quattrocento Sans"/>
                          <a:cs typeface="Quattrocento Sans"/>
                          <a:sym typeface="Quattrocento Sans"/>
                        </a:rPr>
                        <a:t>and</a:t>
                      </a:r>
                      <a:r>
                        <a:rPr lang="en-US" sz="1600">
                          <a:solidFill>
                            <a:srgbClr val="323130"/>
                          </a:solidFill>
                          <a:uFill>
                            <a:noFill/>
                          </a:uFill>
                          <a:latin typeface="Quattrocento Sans"/>
                          <a:ea typeface="Quattrocento Sans"/>
                          <a:cs typeface="Quattrocento Sans"/>
                          <a:sym typeface="Quattrocento Sans"/>
                          <a:hlinkClick r:id="rId3"/>
                        </a:rPr>
                        <a:t> </a:t>
                      </a:r>
                      <a:endParaRPr sz="1600">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94900">
                <a:tc>
                  <a:txBody>
                    <a:bodyPr/>
                    <a:lstStyle/>
                    <a:p>
                      <a:pPr marL="0" lvl="0" indent="0" algn="l" rtl="0">
                        <a:lnSpc>
                          <a:spcPct val="100000"/>
                        </a:lnSpc>
                        <a:spcBef>
                          <a:spcPts val="0"/>
                        </a:spcBef>
                        <a:spcAft>
                          <a:spcPts val="0"/>
                        </a:spcAft>
                        <a:buNone/>
                      </a:pPr>
                      <a:r>
                        <a:rPr lang="en-US" sz="1700" b="1">
                          <a:highlight>
                            <a:srgbClr val="FFFFFF"/>
                          </a:highlight>
                          <a:latin typeface="Quattrocento Sans"/>
                          <a:ea typeface="Quattrocento Sans"/>
                          <a:cs typeface="Quattrocento Sans"/>
                          <a:sym typeface="Quattrocento Sans"/>
                        </a:rPr>
                        <a:t>Next Generation Science</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a:solidFill>
                            <a:srgbClr val="333333"/>
                          </a:solidFill>
                          <a:highlight>
                            <a:srgbClr val="FFFFFF"/>
                          </a:highlight>
                          <a:latin typeface="Quattrocento Sans"/>
                          <a:ea typeface="Quattrocento Sans"/>
                          <a:cs typeface="Quattrocento Sans"/>
                          <a:sym typeface="Quattrocento Sans"/>
                        </a:rPr>
                        <a:t>Collection of open-source </a:t>
                      </a:r>
                      <a:r>
                        <a:rPr lang="en-US" sz="1600" u="sng">
                          <a:solidFill>
                            <a:schemeClr val="hlink"/>
                          </a:solidFill>
                          <a:highlight>
                            <a:srgbClr val="FFFFFF"/>
                          </a:highlight>
                          <a:latin typeface="Quattrocento Sans"/>
                          <a:ea typeface="Quattrocento Sans"/>
                          <a:cs typeface="Quattrocento Sans"/>
                          <a:sym typeface="Quattrocento Sans"/>
                          <a:hlinkClick r:id="rId5"/>
                        </a:rPr>
                        <a:t>NGSS-aligned units</a:t>
                      </a:r>
                      <a:r>
                        <a:rPr lang="en-US" sz="1600">
                          <a:solidFill>
                            <a:srgbClr val="333333"/>
                          </a:solidFill>
                          <a:highlight>
                            <a:srgbClr val="FFFFFF"/>
                          </a:highlight>
                          <a:latin typeface="Quattrocento Sans"/>
                          <a:ea typeface="Quattrocento Sans"/>
                          <a:cs typeface="Quattrocento Sans"/>
                          <a:sym typeface="Quattrocento Sans"/>
                        </a:rPr>
                        <a:t> reviewed by Achieve. </a:t>
                      </a:r>
                      <a:endParaRPr sz="160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5950">
                <a:tc>
                  <a:txBody>
                    <a:bodyPr/>
                    <a:lstStyle/>
                    <a:p>
                      <a:pPr marL="0" lvl="0" indent="0" algn="l" rtl="0">
                        <a:lnSpc>
                          <a:spcPct val="100000"/>
                        </a:lnSpc>
                        <a:spcBef>
                          <a:spcPts val="0"/>
                        </a:spcBef>
                        <a:spcAft>
                          <a:spcPts val="0"/>
                        </a:spcAft>
                        <a:buNone/>
                      </a:pPr>
                      <a:r>
                        <a:rPr lang="en-US" sz="1700" b="1" u="sng">
                          <a:solidFill>
                            <a:srgbClr val="0368D4"/>
                          </a:solidFill>
                          <a:highlight>
                            <a:schemeClr val="lt1"/>
                          </a:highlight>
                          <a:latin typeface="Quattrocento Sans"/>
                          <a:ea typeface="Quattrocento Sans"/>
                          <a:cs typeface="Quattrocento Sans"/>
                          <a:sym typeface="Quattrocento Sans"/>
                          <a:hlinkClick r:id="rId6"/>
                        </a:rPr>
                        <a:t>Concord Consortium</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a:solidFill>
                            <a:srgbClr val="333333"/>
                          </a:solidFill>
                          <a:highlight>
                            <a:srgbClr val="FFFFFF"/>
                          </a:highlight>
                          <a:latin typeface="Quattrocento Sans"/>
                          <a:ea typeface="Quattrocento Sans"/>
                          <a:cs typeface="Quattrocento Sans"/>
                          <a:sym typeface="Quattrocento Sans"/>
                        </a:rPr>
                        <a:t>A library of simulations, models, and lessons. Educators can create a class and assign resources to students.</a:t>
                      </a:r>
                      <a:endParaRPr sz="160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41575">
                <a:tc>
                  <a:txBody>
                    <a:bodyPr/>
                    <a:lstStyle/>
                    <a:p>
                      <a:pPr marL="0" lvl="0" indent="0" algn="l" rtl="0">
                        <a:lnSpc>
                          <a:spcPct val="100000"/>
                        </a:lnSpc>
                        <a:spcBef>
                          <a:spcPts val="0"/>
                        </a:spcBef>
                        <a:spcAft>
                          <a:spcPts val="0"/>
                        </a:spcAft>
                        <a:buNone/>
                      </a:pPr>
                      <a:r>
                        <a:rPr lang="en-US" sz="1700" b="1">
                          <a:highlight>
                            <a:srgbClr val="FFFFFF"/>
                          </a:highlight>
                          <a:latin typeface="Quattrocento Sans"/>
                          <a:ea typeface="Quattrocento Sans"/>
                          <a:cs typeface="Quattrocento Sans"/>
                          <a:sym typeface="Quattrocento Sans"/>
                        </a:rPr>
                        <a:t>Council for State Science Supervisors and STEM Teaching Tools </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a:solidFill>
                            <a:srgbClr val="333333"/>
                          </a:solidFill>
                          <a:highlight>
                            <a:srgbClr val="FFFFFF"/>
                          </a:highlight>
                          <a:latin typeface="Quattrocento Sans"/>
                          <a:ea typeface="Quattrocento Sans"/>
                          <a:cs typeface="Quattrocento Sans"/>
                          <a:sym typeface="Quattrocento Sans"/>
                        </a:rPr>
                        <a:t>Suite of resources, tools and ideas for </a:t>
                      </a:r>
                      <a:r>
                        <a:rPr lang="en-US" sz="1600" u="sng">
                          <a:solidFill>
                            <a:schemeClr val="hlink"/>
                          </a:solidFill>
                          <a:highlight>
                            <a:srgbClr val="FFFFFF"/>
                          </a:highlight>
                          <a:latin typeface="Quattrocento Sans"/>
                          <a:ea typeface="Quattrocento Sans"/>
                          <a:cs typeface="Quattrocento Sans"/>
                          <a:sym typeface="Quattrocento Sans"/>
                          <a:hlinkClick r:id="rId7"/>
                        </a:rPr>
                        <a:t>teaching remotely</a:t>
                      </a:r>
                      <a:r>
                        <a:rPr lang="en-US" sz="1600">
                          <a:solidFill>
                            <a:srgbClr val="333333"/>
                          </a:solidFill>
                          <a:highlight>
                            <a:srgbClr val="FFFFFF"/>
                          </a:highlight>
                          <a:latin typeface="Quattrocento Sans"/>
                          <a:ea typeface="Quattrocento Sans"/>
                          <a:cs typeface="Quattrocento Sans"/>
                          <a:sym typeface="Quattrocento Sans"/>
                        </a:rPr>
                        <a:t>. </a:t>
                      </a:r>
                      <a:endParaRPr sz="160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305150">
                <a:tc>
                  <a:txBody>
                    <a:bodyPr/>
                    <a:lstStyle/>
                    <a:p>
                      <a:pPr marL="0" lvl="0" indent="0" algn="l" rtl="0">
                        <a:lnSpc>
                          <a:spcPct val="100000"/>
                        </a:lnSpc>
                        <a:spcBef>
                          <a:spcPts val="0"/>
                        </a:spcBef>
                        <a:spcAft>
                          <a:spcPts val="0"/>
                        </a:spcAft>
                        <a:buNone/>
                      </a:pPr>
                      <a:r>
                        <a:rPr lang="en-US" sz="1700" b="1" u="sng">
                          <a:solidFill>
                            <a:schemeClr val="hlink"/>
                          </a:solidFill>
                          <a:latin typeface="Quattrocento Sans"/>
                          <a:ea typeface="Quattrocento Sans"/>
                          <a:cs typeface="Quattrocento Sans"/>
                          <a:sym typeface="Quattrocento Sans"/>
                          <a:hlinkClick r:id="rId8"/>
                        </a:rPr>
                        <a:t>Massachusetts STEM@Home List of Resources</a:t>
                      </a:r>
                      <a:endParaRPr sz="1700" b="1">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dirty="0">
                          <a:solidFill>
                            <a:srgbClr val="333333"/>
                          </a:solidFill>
                          <a:latin typeface="Quattrocento Sans"/>
                          <a:ea typeface="Quattrocento Sans"/>
                          <a:cs typeface="Quattrocento Sans"/>
                          <a:sym typeface="Quattrocento Sans"/>
                        </a:rPr>
                        <a:t>This spreadsheet includes linked resources are intended for use by families, educators, and/or students to support enrichment and continuity of learning during the COVID-19 crisis. These resources are free and open to the public, and may or may not be aligned to a student's specific coursework. The State and the Department do not endorse any of the following curricula or resources.</a:t>
                      </a:r>
                      <a:endParaRPr sz="1600" dirty="0">
                        <a:solidFill>
                          <a:srgbClr val="333333"/>
                        </a:solidFill>
                        <a:highlight>
                          <a:srgbClr val="FFFFFF"/>
                        </a:highlight>
                        <a:latin typeface="Quattrocento Sans"/>
                        <a:ea typeface="Quattrocento Sans"/>
                        <a:cs typeface="Quattrocento Sans"/>
                        <a:sym typeface="Quattrocento Sans"/>
                      </a:endParaRPr>
                    </a:p>
                  </a:txBody>
                  <a:tcPr marL="63500" marR="63500" marT="63500" marB="63500">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p:nvPr/>
        </p:nvSpPr>
        <p:spPr>
          <a:xfrm>
            <a:off x="2145175" y="2312174"/>
            <a:ext cx="9828300" cy="18153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4000" dirty="0">
                <a:latin typeface="Quattrocento Sans"/>
                <a:ea typeface="Quattrocento Sans"/>
                <a:cs typeface="Quattrocento Sans"/>
                <a:sym typeface="Quattrocento Sans"/>
              </a:rPr>
              <a:t>Q &amp; A</a:t>
            </a:r>
            <a:endParaRPr sz="4000" dirty="0">
              <a:latin typeface="Quattrocento Sans"/>
              <a:ea typeface="Quattrocento Sans"/>
              <a:cs typeface="Quattrocento Sans"/>
              <a:sym typeface="Quattrocento Sans"/>
            </a:endParaRPr>
          </a:p>
          <a:p>
            <a:endParaRPr lang="en-US" sz="2000" dirty="0">
              <a:latin typeface="Calibri" panose="020F0502020204030204" pitchFamily="34" charset="0"/>
              <a:ea typeface="Quattrocento Sans"/>
              <a:cs typeface="Calibri" panose="020F0502020204030204" pitchFamily="34" charset="0"/>
              <a:sym typeface="Quattrocento Sans"/>
            </a:endParaRPr>
          </a:p>
          <a:p>
            <a:r>
              <a:rPr lang="en-US" sz="2000" dirty="0">
                <a:latin typeface="Calibri" panose="020F0502020204030204" pitchFamily="34" charset="0"/>
                <a:ea typeface="Quattrocento Sans"/>
                <a:cs typeface="Calibri" panose="020F0502020204030204" pitchFamily="34" charset="0"/>
                <a:sym typeface="Quattrocento Sans"/>
              </a:rPr>
              <a:t>Please see the </a:t>
            </a:r>
            <a:r>
              <a:rPr lang="en-US" sz="2000" dirty="0">
                <a:latin typeface="Calibri" panose="020F0502020204030204" pitchFamily="34" charset="0"/>
                <a:cs typeface="Calibri" panose="020F0502020204030204" pitchFamily="34" charset="0"/>
              </a:rPr>
              <a:t>Questions and Answers &amp; Notes from Chat Document for questions and answers asked during webinar. </a:t>
            </a:r>
            <a:br>
              <a:rPr lang="en-US" sz="2000" dirty="0"/>
            </a:br>
            <a:endParaRPr sz="2000" dirty="0">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59B0633D-50FC-4032-81B0-F0BBC02272F1}"/>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Q and 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t>Submit Your STEM Highlights to the Newsletter!</a:t>
            </a:r>
            <a:endParaRPr/>
          </a:p>
        </p:txBody>
      </p:sp>
      <p:sp>
        <p:nvSpPr>
          <p:cNvPr id="361" name="Google Shape;361;p46"/>
          <p:cNvSpPr txBox="1">
            <a:spLocks noGrp="1"/>
          </p:cNvSpPr>
          <p:nvPr>
            <p:ph type="body" idx="1"/>
          </p:nvPr>
        </p:nvSpPr>
        <p:spPr>
          <a:xfrm>
            <a:off x="490350" y="2923675"/>
            <a:ext cx="11370900" cy="3934200"/>
          </a:xfrm>
          <a:prstGeom prst="rect">
            <a:avLst/>
          </a:prstGeom>
          <a:noFill/>
          <a:ln>
            <a:noFill/>
          </a:ln>
        </p:spPr>
        <p:txBody>
          <a:bodyPr spcFirstLastPara="1" wrap="square" lIns="91425" tIns="45700" rIns="91425" bIns="45700" anchor="t" anchorCtr="0">
            <a:noAutofit/>
          </a:bodyPr>
          <a:lstStyle/>
          <a:p>
            <a:pPr marL="237060" lvl="0" indent="-230710" algn="l" rtl="0">
              <a:lnSpc>
                <a:spcPct val="100000"/>
              </a:lnSpc>
              <a:spcBef>
                <a:spcPts val="0"/>
              </a:spcBef>
              <a:spcAft>
                <a:spcPts val="0"/>
              </a:spcAft>
              <a:buSzPts val="1700"/>
              <a:buChar char="•"/>
            </a:pPr>
            <a:r>
              <a:rPr lang="en-US" sz="2300"/>
              <a:t>Inviting educators and leaders to </a:t>
            </a:r>
            <a:r>
              <a:rPr lang="en-US" sz="2300" b="1"/>
              <a:t>submit photos</a:t>
            </a:r>
            <a:r>
              <a:rPr lang="en-US" sz="2300"/>
              <a:t> highlighting the wonderful STEM remote learning experiences your students are engaged in.</a:t>
            </a:r>
            <a:endParaRPr sz="1367"/>
          </a:p>
          <a:p>
            <a:pPr marL="237060" lvl="0" indent="-230710" algn="l" rtl="0">
              <a:lnSpc>
                <a:spcPct val="100000"/>
              </a:lnSpc>
              <a:spcBef>
                <a:spcPts val="1067"/>
              </a:spcBef>
              <a:spcAft>
                <a:spcPts val="0"/>
              </a:spcAft>
              <a:buSzPts val="1700"/>
              <a:buChar char="•"/>
            </a:pPr>
            <a:r>
              <a:rPr lang="en-US" sz="2300"/>
              <a:t>Students must have a signed photo release form on file with your district. </a:t>
            </a:r>
            <a:endParaRPr sz="2300"/>
          </a:p>
          <a:p>
            <a:pPr marL="237060" lvl="0" indent="-230710" algn="l" rtl="0">
              <a:lnSpc>
                <a:spcPct val="100000"/>
              </a:lnSpc>
              <a:spcBef>
                <a:spcPts val="1067"/>
              </a:spcBef>
              <a:spcAft>
                <a:spcPts val="0"/>
              </a:spcAft>
              <a:buSzPts val="1700"/>
              <a:buChar char="•"/>
            </a:pPr>
            <a:r>
              <a:rPr lang="en-US" sz="2300"/>
              <a:t>Email STEM Remote Learning Highlight to Alicia Wedderburn at </a:t>
            </a:r>
            <a:r>
              <a:rPr lang="en-US" sz="1800" u="sng">
                <a:solidFill>
                  <a:schemeClr val="hlink"/>
                </a:solidFill>
                <a:hlinkClick r:id="rId3"/>
              </a:rPr>
              <a:t>alicia.wedderburn@mass.</a:t>
            </a:r>
            <a:r>
              <a:rPr lang="en-US" sz="1800" u="sng">
                <a:solidFill>
                  <a:schemeClr val="hlink"/>
                </a:solidFill>
              </a:rPr>
              <a:t>gov</a:t>
            </a:r>
            <a:r>
              <a:rPr lang="en-US" sz="1800"/>
              <a:t>.</a:t>
            </a:r>
            <a:endParaRPr sz="1800"/>
          </a:p>
          <a:p>
            <a:pPr marL="237060" lvl="0" indent="-84664" algn="l" rtl="0">
              <a:lnSpc>
                <a:spcPct val="100000"/>
              </a:lnSpc>
              <a:spcBef>
                <a:spcPts val="1067"/>
              </a:spcBef>
              <a:spcAft>
                <a:spcPts val="0"/>
              </a:spcAft>
              <a:buSzPts val="1800"/>
              <a:buNone/>
            </a:pPr>
            <a:endParaRPr sz="2400"/>
          </a:p>
          <a:p>
            <a:pPr marL="237060" lvl="0" indent="-84664" algn="l" rtl="0">
              <a:lnSpc>
                <a:spcPct val="100000"/>
              </a:lnSpc>
              <a:spcBef>
                <a:spcPts val="1067"/>
              </a:spcBef>
              <a:spcAft>
                <a:spcPts val="0"/>
              </a:spcAft>
              <a:buSzPts val="1800"/>
              <a:buNone/>
            </a:pPr>
            <a:endParaRPr sz="2400"/>
          </a:p>
        </p:txBody>
      </p:sp>
      <p:pic>
        <p:nvPicPr>
          <p:cNvPr id="362" name="Google Shape;362;p46" descr="DESE STEM logo">
            <a:extLst>
              <a:ext uri="{C183D7F6-B498-43B3-948B-1728B52AA6E4}">
                <adec:decorative xmlns:adec="http://schemas.microsoft.com/office/drawing/2017/decorative" val="0"/>
              </a:ext>
            </a:extLst>
          </p:cNvPr>
          <p:cNvPicPr preferRelativeResize="0"/>
          <p:nvPr/>
        </p:nvPicPr>
        <p:blipFill rotWithShape="1">
          <a:blip r:embed="rId4">
            <a:alphaModFix/>
          </a:blip>
          <a:srcRect t="12319"/>
          <a:stretch/>
        </p:blipFill>
        <p:spPr>
          <a:xfrm>
            <a:off x="611862" y="1137687"/>
            <a:ext cx="10968276" cy="1617025"/>
          </a:xfrm>
          <a:prstGeom prst="rect">
            <a:avLst/>
          </a:prstGeom>
          <a:noFill/>
          <a:ln>
            <a:noFill/>
          </a:ln>
        </p:spPr>
      </p:pic>
      <p:pic>
        <p:nvPicPr>
          <p:cNvPr id="363" name="Google Shape;363;p4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470394" y="6304367"/>
            <a:ext cx="422591" cy="422591"/>
          </a:xfrm>
          <a:prstGeom prst="rect">
            <a:avLst/>
          </a:prstGeom>
          <a:noFill/>
          <a:ln>
            <a:noFill/>
          </a:ln>
        </p:spPr>
      </p:pic>
      <p:sp>
        <p:nvSpPr>
          <p:cNvPr id="364" name="Google Shape;364;p46"/>
          <p:cNvSpPr txBox="1"/>
          <p:nvPr/>
        </p:nvSpPr>
        <p:spPr>
          <a:xfrm>
            <a:off x="1840184" y="5149176"/>
            <a:ext cx="7883100" cy="831000"/>
          </a:xfrm>
          <a:prstGeom prst="rect">
            <a:avLst/>
          </a:pr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203B6A"/>
                </a:solidFill>
                <a:latin typeface="Quattrocento Sans"/>
                <a:ea typeface="Quattrocento Sans"/>
                <a:cs typeface="Quattrocento Sans"/>
                <a:sym typeface="Quattrocento Sans"/>
              </a:rPr>
              <a:t>To subscribe to the STEM newsletter, visit: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sng" strike="noStrike" cap="none">
                <a:solidFill>
                  <a:schemeClr val="hlink"/>
                </a:solidFill>
                <a:latin typeface="Quattrocento Sans"/>
                <a:ea typeface="Quattrocento Sans"/>
                <a:cs typeface="Quattrocento Sans"/>
                <a:sym typeface="Quattrocento Sans"/>
                <a:hlinkClick r:id="rId6"/>
              </a:rPr>
              <a:t>www.doe.mass.edu/resources/newsletter-signup.aspx</a:t>
            </a:r>
            <a:endParaRPr sz="2400" b="1" i="0" u="none" strike="noStrike" cap="none">
              <a:solidFill>
                <a:srgbClr val="203B6A"/>
              </a:solidFill>
              <a:latin typeface="Quattrocento Sans"/>
              <a:ea typeface="Quattrocento Sans"/>
              <a:cs typeface="Quattrocento Sans"/>
              <a:sym typeface="Quattrocento Sans"/>
            </a:endParaRPr>
          </a:p>
        </p:txBody>
      </p:sp>
      <p:sp>
        <p:nvSpPr>
          <p:cNvPr id="365" name="Google Shape;365;p46"/>
          <p:cNvSpPr txBox="1"/>
          <p:nvPr/>
        </p:nvSpPr>
        <p:spPr>
          <a:xfrm>
            <a:off x="5892975" y="6207988"/>
            <a:ext cx="4978800" cy="4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500"/>
              <a:buFont typeface="Arial"/>
              <a:buNone/>
            </a:pPr>
            <a:r>
              <a:rPr lang="en-US" sz="2300" b="1">
                <a:solidFill>
                  <a:schemeClr val="dk1"/>
                </a:solidFill>
                <a:latin typeface="Quattrocento Sans"/>
                <a:ea typeface="Quattrocento Sans"/>
                <a:cs typeface="Quattrocento Sans"/>
                <a:sym typeface="Quattrocento Sans"/>
              </a:rPr>
              <a:t>Email: Alicia.Wedderburn@mass.gov</a:t>
            </a:r>
            <a:endParaRPr sz="1700">
              <a:latin typeface="Quattrocento Sans"/>
              <a:ea typeface="Quattrocento Sans"/>
              <a:cs typeface="Quattrocento Sans"/>
              <a:sym typeface="Quattrocento Sans"/>
            </a:endParaRPr>
          </a:p>
        </p:txBody>
      </p:sp>
      <p:sp>
        <p:nvSpPr>
          <p:cNvPr id="366" name="Google Shape;366;p4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8"/>
          <p:cNvSpPr txBox="1"/>
          <p:nvPr/>
        </p:nvSpPr>
        <p:spPr>
          <a:xfrm>
            <a:off x="0" y="1115897"/>
            <a:ext cx="12192000" cy="186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500"/>
              <a:buFont typeface="Arial"/>
              <a:buNone/>
            </a:pPr>
            <a:r>
              <a:rPr lang="en-US" sz="8900" b="0" i="0" u="none" strike="noStrike" cap="none">
                <a:solidFill>
                  <a:schemeClr val="lt1"/>
                </a:solidFill>
                <a:latin typeface="Quattrocento Sans"/>
                <a:ea typeface="Quattrocento Sans"/>
                <a:cs typeface="Quattrocento Sans"/>
                <a:sym typeface="Quattrocento Sans"/>
              </a:rPr>
              <a:t>THANK YOU</a:t>
            </a:r>
            <a:endParaRPr sz="8900" b="0" i="0" u="none" strike="noStrike" cap="none">
              <a:solidFill>
                <a:schemeClr val="lt1"/>
              </a:solidFill>
              <a:latin typeface="Quattrocento Sans"/>
              <a:ea typeface="Quattrocento Sans"/>
              <a:cs typeface="Quattrocento Sans"/>
              <a:sym typeface="Quattrocento Sans"/>
            </a:endParaRPr>
          </a:p>
        </p:txBody>
      </p:sp>
      <p:sp>
        <p:nvSpPr>
          <p:cNvPr id="380" name="Google Shape;380;p48"/>
          <p:cNvSpPr txBox="1"/>
          <p:nvPr/>
        </p:nvSpPr>
        <p:spPr>
          <a:xfrm>
            <a:off x="0" y="2997302"/>
            <a:ext cx="1219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chemeClr val="lt1"/>
                </a:solidFill>
                <a:latin typeface="Quattrocento Sans"/>
                <a:ea typeface="Quattrocento Sans"/>
                <a:cs typeface="Quattrocento Sans"/>
                <a:sym typeface="Quattrocento Sans"/>
              </a:rPr>
              <a:t>The Science &amp; Technology/Engineering Team</a:t>
            </a:r>
            <a:endParaRPr sz="2000" b="1">
              <a:solidFill>
                <a:schemeClr val="lt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r>
              <a:rPr lang="en-US" sz="2000" b="1">
                <a:solidFill>
                  <a:schemeClr val="lt1"/>
                </a:solidFill>
                <a:latin typeface="Quattrocento Sans"/>
                <a:ea typeface="Quattrocento Sans"/>
                <a:cs typeface="Quattrocento Sans"/>
                <a:sym typeface="Quattrocento Sans"/>
              </a:rPr>
              <a:t>Nicole, Hillary, Alicia </a:t>
            </a:r>
            <a:endParaRPr sz="2000" b="1">
              <a:solidFill>
                <a:schemeClr val="lt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381" name="Google Shape;381;p48"/>
          <p:cNvSpPr txBox="1"/>
          <p:nvPr/>
        </p:nvSpPr>
        <p:spPr>
          <a:xfrm>
            <a:off x="4177225" y="5165500"/>
            <a:ext cx="4223400" cy="4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000"/>
              <a:buFont typeface="Arial"/>
              <a:buNone/>
            </a:pPr>
            <a:r>
              <a:rPr lang="en-US" sz="2100" u="sng">
                <a:solidFill>
                  <a:srgbClr val="0000FF"/>
                </a:solidFill>
                <a:latin typeface="Quattrocento Sans"/>
                <a:ea typeface="Quattrocento Sans"/>
                <a:cs typeface="Quattrocento Sans"/>
                <a:sym typeface="Quattrocento Sans"/>
                <a:hlinkClick r:id="rId3"/>
              </a:rPr>
              <a:t>http://www.doe.mass.edu/stem/</a:t>
            </a:r>
            <a:r>
              <a:rPr lang="en-US" sz="2100">
                <a:solidFill>
                  <a:srgbClr val="FFFFFF"/>
                </a:solidFill>
                <a:latin typeface="Quattrocento Sans"/>
                <a:ea typeface="Quattrocento Sans"/>
                <a:cs typeface="Quattrocento Sans"/>
                <a:sym typeface="Quattrocento Sans"/>
              </a:rPr>
              <a:t> </a:t>
            </a:r>
            <a:endParaRPr sz="2100">
              <a:solidFill>
                <a:srgbClr val="0000FF"/>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2000"/>
              <a:buFont typeface="Arial"/>
              <a:buNone/>
            </a:pPr>
            <a:endParaRPr sz="1600">
              <a:solidFill>
                <a:srgbClr val="FFFFFF"/>
              </a:solidFill>
              <a:latin typeface="Quattrocento Sans"/>
              <a:ea typeface="Quattrocento Sans"/>
              <a:cs typeface="Quattrocento Sans"/>
              <a:sym typeface="Quattrocento Sans"/>
            </a:endParaRPr>
          </a:p>
        </p:txBody>
      </p:sp>
      <p:sp>
        <p:nvSpPr>
          <p:cNvPr id="382" name="Google Shape;382;p48"/>
          <p:cNvSpPr txBox="1"/>
          <p:nvPr/>
        </p:nvSpPr>
        <p:spPr>
          <a:xfrm>
            <a:off x="1306850" y="3920250"/>
            <a:ext cx="10267800" cy="10158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E38526"/>
              </a:buClr>
              <a:buSzPts val="1700"/>
              <a:buFont typeface="Quattrocento Sans"/>
              <a:buChar char="●"/>
            </a:pPr>
            <a:r>
              <a:rPr lang="en-US" sz="1700" b="1">
                <a:solidFill>
                  <a:srgbClr val="FFFFFF"/>
                </a:solidFill>
                <a:latin typeface="Quattrocento Sans"/>
                <a:ea typeface="Quattrocento Sans"/>
                <a:cs typeface="Quattrocento Sans"/>
                <a:sym typeface="Quattrocento Sans"/>
              </a:rPr>
              <a:t>Nicole Scola, </a:t>
            </a:r>
            <a:r>
              <a:rPr lang="en-US" sz="1700">
                <a:solidFill>
                  <a:srgbClr val="FFFFFF"/>
                </a:solidFill>
                <a:latin typeface="Quattrocento Sans"/>
                <a:ea typeface="Quattrocento Sans"/>
                <a:cs typeface="Quattrocento Sans"/>
                <a:sym typeface="Quattrocento Sans"/>
              </a:rPr>
              <a:t>Science Content Support Lead, DESE,</a:t>
            </a:r>
            <a:r>
              <a:rPr lang="en-US" sz="1700">
                <a:solidFill>
                  <a:srgbClr val="101D34"/>
                </a:solidFill>
                <a:latin typeface="Quattrocento Sans"/>
                <a:ea typeface="Quattrocento Sans"/>
                <a:cs typeface="Quattrocento Sans"/>
                <a:sym typeface="Quattrocento Sans"/>
              </a:rPr>
              <a:t> </a:t>
            </a:r>
            <a:r>
              <a:rPr lang="en-US" sz="1700" u="sng">
                <a:solidFill>
                  <a:schemeClr val="accent4"/>
                </a:solidFill>
                <a:latin typeface="Quattrocento Sans"/>
                <a:ea typeface="Quattrocento Sans"/>
                <a:cs typeface="Quattrocento Sans"/>
                <a:sym typeface="Quattrocento Sans"/>
                <a:hlinkClick r:id="rId4"/>
              </a:rPr>
              <a:t>nicole.scola@mass.gov</a:t>
            </a:r>
            <a:endParaRPr sz="1700">
              <a:solidFill>
                <a:srgbClr val="101D34"/>
              </a:solidFill>
              <a:latin typeface="Quattrocento Sans"/>
              <a:ea typeface="Quattrocento Sans"/>
              <a:cs typeface="Quattrocento Sans"/>
              <a:sym typeface="Quattrocento Sans"/>
            </a:endParaRPr>
          </a:p>
          <a:p>
            <a:pPr marL="457200" lvl="0" indent="-336550" algn="l" rtl="0">
              <a:spcBef>
                <a:spcPts val="0"/>
              </a:spcBef>
              <a:spcAft>
                <a:spcPts val="0"/>
              </a:spcAft>
              <a:buClr>
                <a:srgbClr val="E38526"/>
              </a:buClr>
              <a:buSzPts val="1700"/>
              <a:buFont typeface="Quattrocento Sans"/>
              <a:buChar char="●"/>
            </a:pPr>
            <a:r>
              <a:rPr lang="en-US" sz="1700" b="1">
                <a:solidFill>
                  <a:srgbClr val="FFFFFF"/>
                </a:solidFill>
                <a:latin typeface="Quattrocento Sans"/>
                <a:ea typeface="Quattrocento Sans"/>
                <a:cs typeface="Quattrocento Sans"/>
                <a:sym typeface="Quattrocento Sans"/>
              </a:rPr>
              <a:t>Alicia Wedderburn,  </a:t>
            </a:r>
            <a:r>
              <a:rPr lang="en-US" sz="1700">
                <a:solidFill>
                  <a:srgbClr val="FFFFFF"/>
                </a:solidFill>
                <a:latin typeface="Quattrocento Sans"/>
                <a:ea typeface="Quattrocento Sans"/>
                <a:cs typeface="Quattrocento Sans"/>
                <a:sym typeface="Quattrocento Sans"/>
              </a:rPr>
              <a:t>Science Content Support Specialist, DESE,</a:t>
            </a:r>
            <a:r>
              <a:rPr lang="en-US" sz="1700">
                <a:solidFill>
                  <a:srgbClr val="101D34"/>
                </a:solidFill>
                <a:latin typeface="Quattrocento Sans"/>
                <a:ea typeface="Quattrocento Sans"/>
                <a:cs typeface="Quattrocento Sans"/>
                <a:sym typeface="Quattrocento Sans"/>
              </a:rPr>
              <a:t> </a:t>
            </a:r>
            <a:r>
              <a:rPr lang="en-US" sz="1700">
                <a:latin typeface="Quattrocento Sans"/>
                <a:ea typeface="Quattrocento Sans"/>
                <a:cs typeface="Quattrocento Sans"/>
                <a:sym typeface="Quattrocento Sans"/>
              </a:rPr>
              <a:t> </a:t>
            </a:r>
            <a:r>
              <a:rPr lang="en-US" sz="1700" u="sng">
                <a:solidFill>
                  <a:srgbClr val="1155CC"/>
                </a:solidFill>
                <a:latin typeface="Quattrocento Sans"/>
                <a:ea typeface="Quattrocento Sans"/>
                <a:cs typeface="Quattrocento Sans"/>
                <a:sym typeface="Quattrocento Sans"/>
              </a:rPr>
              <a:t>alicia.wedderburn@mass.gov</a:t>
            </a:r>
            <a:r>
              <a:rPr lang="en-US" sz="1700">
                <a:latin typeface="Quattrocento Sans"/>
                <a:ea typeface="Quattrocento Sans"/>
                <a:cs typeface="Quattrocento Sans"/>
                <a:sym typeface="Quattrocento Sans"/>
              </a:rPr>
              <a:t> </a:t>
            </a:r>
            <a:endParaRPr sz="1700">
              <a:latin typeface="Quattrocento Sans"/>
              <a:ea typeface="Quattrocento Sans"/>
              <a:cs typeface="Quattrocento Sans"/>
              <a:sym typeface="Quattrocento Sans"/>
            </a:endParaRPr>
          </a:p>
          <a:p>
            <a:pPr marL="457200" lvl="0" indent="-336550" algn="l" rtl="0">
              <a:spcBef>
                <a:spcPts val="0"/>
              </a:spcBef>
              <a:spcAft>
                <a:spcPts val="0"/>
              </a:spcAft>
              <a:buClr>
                <a:srgbClr val="E38526"/>
              </a:buClr>
              <a:buSzPts val="1700"/>
              <a:buFont typeface="Quattrocento Sans"/>
              <a:buChar char="●"/>
            </a:pPr>
            <a:r>
              <a:rPr lang="en-US" sz="1700" b="1">
                <a:solidFill>
                  <a:srgbClr val="FFFFFF"/>
                </a:solidFill>
                <a:latin typeface="Quattrocento Sans"/>
                <a:ea typeface="Quattrocento Sans"/>
                <a:cs typeface="Quattrocento Sans"/>
                <a:sym typeface="Quattrocento Sans"/>
              </a:rPr>
              <a:t>Hillary Paul Metcalf,  </a:t>
            </a:r>
            <a:r>
              <a:rPr lang="en-US" sz="1700">
                <a:solidFill>
                  <a:srgbClr val="FFFFFF"/>
                </a:solidFill>
                <a:latin typeface="Quattrocento Sans"/>
                <a:ea typeface="Quattrocento Sans"/>
                <a:cs typeface="Quattrocento Sans"/>
                <a:sym typeface="Quattrocento Sans"/>
              </a:rPr>
              <a:t>Science Content Support Specialist, DESE,</a:t>
            </a:r>
            <a:r>
              <a:rPr lang="en-US" sz="1700">
                <a:solidFill>
                  <a:srgbClr val="101D34"/>
                </a:solidFill>
                <a:latin typeface="Quattrocento Sans"/>
                <a:ea typeface="Quattrocento Sans"/>
                <a:cs typeface="Quattrocento Sans"/>
                <a:sym typeface="Quattrocento Sans"/>
              </a:rPr>
              <a:t> </a:t>
            </a:r>
            <a:r>
              <a:rPr lang="en-US" sz="1700" u="sng">
                <a:solidFill>
                  <a:srgbClr val="1155CC"/>
                </a:solidFill>
                <a:latin typeface="Quattrocento Sans"/>
                <a:ea typeface="Quattrocento Sans"/>
                <a:cs typeface="Quattrocento Sans"/>
                <a:sym typeface="Quattrocento Sans"/>
              </a:rPr>
              <a:t>hillary.paulmetcalf@mass.gov</a:t>
            </a:r>
            <a:endParaRPr sz="1700">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778CA865-AB1D-47A5-AFA7-D59FD9641E53}"/>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Thank You!</a:t>
            </a:r>
            <a:endParaRPr sz="4000"/>
          </a:p>
        </p:txBody>
      </p:sp>
      <p:sp>
        <p:nvSpPr>
          <p:cNvPr id="146" name="Google Shape;146;p22"/>
          <p:cNvSpPr txBox="1">
            <a:spLocks noGrp="1"/>
          </p:cNvSpPr>
          <p:nvPr>
            <p:ph type="body" idx="1"/>
          </p:nvPr>
        </p:nvSpPr>
        <p:spPr>
          <a:xfrm>
            <a:off x="164850" y="1065550"/>
            <a:ext cx="12027000" cy="58029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Remote learning is placing new strains and challenges on everyone, especially educators.</a:t>
            </a:r>
            <a:br>
              <a:rPr lang="en-US" sz="3000"/>
            </a:br>
            <a:endParaRPr sz="3000"/>
          </a:p>
          <a:p>
            <a:pPr marL="457200" lvl="0" indent="-419100" algn="l" rtl="0">
              <a:spcBef>
                <a:spcPts val="0"/>
              </a:spcBef>
              <a:spcAft>
                <a:spcPts val="0"/>
              </a:spcAft>
              <a:buSzPts val="3000"/>
              <a:buChar char="•"/>
            </a:pPr>
            <a:r>
              <a:rPr lang="en-US" sz="3000"/>
              <a:t>We are in a state of crisis management, and as such educators are working harder than ever before.</a:t>
            </a:r>
            <a:br>
              <a:rPr lang="en-US" sz="3000"/>
            </a:br>
            <a:endParaRPr sz="3000"/>
          </a:p>
          <a:p>
            <a:pPr marL="457200" lvl="0" indent="-419100" algn="l" rtl="0">
              <a:spcBef>
                <a:spcPts val="0"/>
              </a:spcBef>
              <a:spcAft>
                <a:spcPts val="0"/>
              </a:spcAft>
              <a:buSzPts val="3000"/>
              <a:buChar char="•"/>
            </a:pPr>
            <a:r>
              <a:rPr lang="en-US" sz="3000"/>
              <a:t>We appreciate all that you do</a:t>
            </a:r>
            <a:br>
              <a:rPr lang="en-US" sz="3000"/>
            </a:br>
            <a:r>
              <a:rPr lang="en-US" sz="3000"/>
              <a:t>and will continue to do for </a:t>
            </a:r>
            <a:br>
              <a:rPr lang="en-US" sz="3000"/>
            </a:br>
            <a:r>
              <a:rPr lang="en-US" sz="3000"/>
              <a:t>students.</a:t>
            </a:r>
            <a:br>
              <a:rPr lang="en-US" sz="3000"/>
            </a:br>
            <a:endParaRPr sz="3000"/>
          </a:p>
          <a:p>
            <a:pPr marL="457200" lvl="0" indent="-419100" algn="l" rtl="0">
              <a:spcBef>
                <a:spcPts val="0"/>
              </a:spcBef>
              <a:spcAft>
                <a:spcPts val="0"/>
              </a:spcAft>
              <a:buSzPts val="3000"/>
              <a:buChar char="•"/>
            </a:pPr>
            <a:r>
              <a:rPr lang="en-US" sz="3000"/>
              <a:t>We are here to support you.</a:t>
            </a:r>
            <a:br>
              <a:rPr lang="en-US" sz="3000"/>
            </a:br>
            <a:endParaRPr sz="3000"/>
          </a:p>
          <a:p>
            <a:pPr marL="457200" lvl="0" indent="0" algn="l" rtl="0">
              <a:spcBef>
                <a:spcPts val="1000"/>
              </a:spcBef>
              <a:spcAft>
                <a:spcPts val="0"/>
              </a:spcAft>
              <a:buNone/>
            </a:pPr>
            <a:endParaRPr sz="3000"/>
          </a:p>
          <a:p>
            <a:pPr marL="457200" lvl="0" indent="0" algn="l" rtl="0">
              <a:spcBef>
                <a:spcPts val="1000"/>
              </a:spcBef>
              <a:spcAft>
                <a:spcPts val="0"/>
              </a:spcAft>
              <a:buNone/>
            </a:pPr>
            <a:endParaRPr sz="3000"/>
          </a:p>
          <a:p>
            <a:pPr marL="0" lvl="0" indent="0" algn="l" rtl="0">
              <a:spcBef>
                <a:spcPts val="1000"/>
              </a:spcBef>
              <a:spcAft>
                <a:spcPts val="0"/>
              </a:spcAft>
              <a:buNone/>
            </a:pPr>
            <a:endParaRPr/>
          </a:p>
        </p:txBody>
      </p:sp>
      <p:sp>
        <p:nvSpPr>
          <p:cNvPr id="147" name="Google Shape;147;p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148" name="Google Shape;148;p22" descr="Thank you to teachers"/>
          <p:cNvPicPr preferRelativeResize="0"/>
          <p:nvPr/>
        </p:nvPicPr>
        <p:blipFill>
          <a:blip r:embed="rId3">
            <a:alphaModFix/>
          </a:blip>
          <a:stretch>
            <a:fillRect/>
          </a:stretch>
        </p:blipFill>
        <p:spPr>
          <a:xfrm>
            <a:off x="6385325" y="3429000"/>
            <a:ext cx="5553324" cy="2938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sz="4000"/>
              <a:t>Webinar Goals</a:t>
            </a:r>
            <a:endParaRPr sz="4000"/>
          </a:p>
        </p:txBody>
      </p:sp>
      <p:sp>
        <p:nvSpPr>
          <p:cNvPr id="162" name="Google Shape;162;p24"/>
          <p:cNvSpPr txBox="1">
            <a:spLocks noGrp="1"/>
          </p:cNvSpPr>
          <p:nvPr>
            <p:ph type="body" idx="1"/>
          </p:nvPr>
        </p:nvSpPr>
        <p:spPr>
          <a:xfrm>
            <a:off x="230250" y="1241850"/>
            <a:ext cx="11731500" cy="45597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endParaRPr sz="3000"/>
          </a:p>
          <a:p>
            <a:pPr marL="736600" lvl="1" indent="-292100" algn="l" rtl="0">
              <a:spcBef>
                <a:spcPts val="1000"/>
              </a:spcBef>
              <a:spcAft>
                <a:spcPts val="0"/>
              </a:spcAft>
              <a:buSzPts val="3000"/>
              <a:buChar char="o"/>
            </a:pPr>
            <a:r>
              <a:rPr lang="en-US" sz="3000">
                <a:solidFill>
                  <a:srgbClr val="000000"/>
                </a:solidFill>
              </a:rPr>
              <a:t>Review key recommendations for remote learning</a:t>
            </a:r>
            <a:endParaRPr sz="3000">
              <a:solidFill>
                <a:srgbClr val="000000"/>
              </a:solidFill>
            </a:endParaRPr>
          </a:p>
          <a:p>
            <a:pPr marL="736600" lvl="0" indent="0" algn="l" rtl="0">
              <a:spcBef>
                <a:spcPts val="1000"/>
              </a:spcBef>
              <a:spcAft>
                <a:spcPts val="0"/>
              </a:spcAft>
              <a:buNone/>
            </a:pPr>
            <a:endParaRPr sz="3000">
              <a:solidFill>
                <a:srgbClr val="000000"/>
              </a:solidFill>
            </a:endParaRPr>
          </a:p>
          <a:p>
            <a:pPr marL="736600" lvl="1" indent="-292100" algn="l" rtl="0">
              <a:spcBef>
                <a:spcPts val="1000"/>
              </a:spcBef>
              <a:spcAft>
                <a:spcPts val="0"/>
              </a:spcAft>
              <a:buSzPts val="3000"/>
              <a:buChar char="o"/>
            </a:pPr>
            <a:r>
              <a:rPr lang="en-US" sz="3000">
                <a:solidFill>
                  <a:srgbClr val="000000"/>
                </a:solidFill>
              </a:rPr>
              <a:t>Discuss approaches to remote learning focused on the elementary </a:t>
            </a:r>
            <a:r>
              <a:rPr lang="en-US" sz="3000" u="sng">
                <a:solidFill>
                  <a:schemeClr val="hlink"/>
                </a:solidFill>
                <a:hlinkClick r:id="rId3"/>
              </a:rPr>
              <a:t>science and technology/engineering standards</a:t>
            </a:r>
            <a:br>
              <a:rPr lang="en-US" sz="3000">
                <a:solidFill>
                  <a:srgbClr val="000000"/>
                </a:solidFill>
              </a:rPr>
            </a:br>
            <a:endParaRPr sz="3000"/>
          </a:p>
          <a:p>
            <a:pPr marL="736600" lvl="1" indent="-292100" algn="l" rtl="0">
              <a:spcBef>
                <a:spcPts val="0"/>
              </a:spcBef>
              <a:spcAft>
                <a:spcPts val="0"/>
              </a:spcAft>
              <a:buSzPts val="3000"/>
              <a:buChar char="o"/>
            </a:pPr>
            <a:r>
              <a:rPr lang="en-US" sz="3000"/>
              <a:t>Ask and answer questions and offer support</a:t>
            </a:r>
            <a:endParaRPr sz="3000"/>
          </a:p>
        </p:txBody>
      </p:sp>
      <p:sp>
        <p:nvSpPr>
          <p:cNvPr id="163" name="Google Shape;163;p24"/>
          <p:cNvSpPr txBox="1">
            <a:spLocks noGrp="1"/>
          </p:cNvSpPr>
          <p:nvPr>
            <p:ph type="sldNum" idx="12"/>
          </p:nvPr>
        </p:nvSpPr>
        <p:spPr>
          <a:xfrm>
            <a:off x="8644467" y="631110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p:nvPr/>
        </p:nvSpPr>
        <p:spPr>
          <a:xfrm>
            <a:off x="1" y="3190714"/>
            <a:ext cx="276907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lt1"/>
                </a:solidFill>
                <a:latin typeface="Quattrocento Sans"/>
                <a:ea typeface="Quattrocento Sans"/>
                <a:cs typeface="Quattrocento Sans"/>
                <a:sym typeface="Quattrocento Sans"/>
              </a:rPr>
              <a:t>Agenda</a:t>
            </a:r>
            <a:endParaRPr/>
          </a:p>
        </p:txBody>
      </p:sp>
      <p:grpSp>
        <p:nvGrpSpPr>
          <p:cNvPr id="170" name="Google Shape;170;p25" descr="Welcome and Intro"/>
          <p:cNvGrpSpPr/>
          <p:nvPr/>
        </p:nvGrpSpPr>
        <p:grpSpPr>
          <a:xfrm>
            <a:off x="3030066" y="361617"/>
            <a:ext cx="8839199" cy="809458"/>
            <a:chOff x="3061064" y="188784"/>
            <a:chExt cx="8839199" cy="809458"/>
          </a:xfrm>
        </p:grpSpPr>
        <p:sp>
          <p:nvSpPr>
            <p:cNvPr id="171" name="Google Shape;171;p25"/>
            <p:cNvSpPr/>
            <p:nvPr/>
          </p:nvSpPr>
          <p:spPr>
            <a:xfrm>
              <a:off x="3061064" y="188784"/>
              <a:ext cx="809458" cy="809458"/>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1</a:t>
              </a:r>
              <a:endParaRPr sz="3600">
                <a:solidFill>
                  <a:schemeClr val="lt1"/>
                </a:solidFill>
                <a:latin typeface="Quattrocento Sans"/>
                <a:ea typeface="Quattrocento Sans"/>
                <a:cs typeface="Quattrocento Sans"/>
                <a:sym typeface="Quattrocento Sans"/>
              </a:endParaRPr>
            </a:p>
          </p:txBody>
        </p:sp>
        <p:sp>
          <p:nvSpPr>
            <p:cNvPr id="172" name="Google Shape;172;p25"/>
            <p:cNvSpPr txBox="1"/>
            <p:nvPr/>
          </p:nvSpPr>
          <p:spPr>
            <a:xfrm>
              <a:off x="3918853" y="188784"/>
              <a:ext cx="7981410" cy="80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Introductions and Welcome (5 mins) </a:t>
              </a:r>
              <a:endParaRPr/>
            </a:p>
          </p:txBody>
        </p:sp>
      </p:grpSp>
      <p:grpSp>
        <p:nvGrpSpPr>
          <p:cNvPr id="173" name="Google Shape;173;p25" descr="Remote Learning Recommendations"/>
          <p:cNvGrpSpPr/>
          <p:nvPr/>
        </p:nvGrpSpPr>
        <p:grpSpPr>
          <a:xfrm>
            <a:off x="3028544" y="1483995"/>
            <a:ext cx="8839200" cy="809459"/>
            <a:chOff x="3061063" y="1873080"/>
            <a:chExt cx="8839200" cy="809459"/>
          </a:xfrm>
        </p:grpSpPr>
        <p:sp>
          <p:nvSpPr>
            <p:cNvPr id="174" name="Google Shape;174;p25"/>
            <p:cNvSpPr/>
            <p:nvPr/>
          </p:nvSpPr>
          <p:spPr>
            <a:xfrm>
              <a:off x="3061063" y="1873080"/>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2</a:t>
              </a:r>
              <a:endParaRPr sz="3600">
                <a:solidFill>
                  <a:schemeClr val="lt1"/>
                </a:solidFill>
                <a:latin typeface="Quattrocento Sans"/>
                <a:ea typeface="Quattrocento Sans"/>
                <a:cs typeface="Quattrocento Sans"/>
                <a:sym typeface="Quattrocento Sans"/>
              </a:endParaRPr>
            </a:p>
          </p:txBody>
        </p:sp>
        <p:sp>
          <p:nvSpPr>
            <p:cNvPr id="175" name="Google Shape;175;p25"/>
            <p:cNvSpPr txBox="1"/>
            <p:nvPr/>
          </p:nvSpPr>
          <p:spPr>
            <a:xfrm>
              <a:off x="3918853" y="1873080"/>
              <a:ext cx="7981410" cy="809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101D34"/>
                </a:solidFill>
                <a:latin typeface="Quattrocento Sans"/>
                <a:ea typeface="Quattrocento Sans"/>
                <a:cs typeface="Quattrocento Sans"/>
                <a:sym typeface="Quattrocento Sans"/>
              </a:endParaRPr>
            </a:p>
          </p:txBody>
        </p:sp>
      </p:grpSp>
      <p:sp>
        <p:nvSpPr>
          <p:cNvPr id="176" name="Google Shape;176;p25"/>
          <p:cNvSpPr/>
          <p:nvPr/>
        </p:nvSpPr>
        <p:spPr>
          <a:xfrm>
            <a:off x="3028541" y="2740823"/>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3</a:t>
            </a:r>
            <a:endParaRPr sz="3600">
              <a:solidFill>
                <a:schemeClr val="lt1"/>
              </a:solidFill>
              <a:latin typeface="Quattrocento Sans"/>
              <a:ea typeface="Quattrocento Sans"/>
              <a:cs typeface="Quattrocento Sans"/>
              <a:sym typeface="Quattrocento Sans"/>
            </a:endParaRPr>
          </a:p>
        </p:txBody>
      </p:sp>
      <p:grpSp>
        <p:nvGrpSpPr>
          <p:cNvPr id="177" name="Google Shape;177;p25" descr="Q&amp;A"/>
          <p:cNvGrpSpPr/>
          <p:nvPr/>
        </p:nvGrpSpPr>
        <p:grpSpPr>
          <a:xfrm>
            <a:off x="3028542" y="4056052"/>
            <a:ext cx="8839202" cy="809459"/>
            <a:chOff x="3061061" y="4335544"/>
            <a:chExt cx="8839202" cy="809459"/>
          </a:xfrm>
        </p:grpSpPr>
        <p:sp>
          <p:nvSpPr>
            <p:cNvPr id="178" name="Google Shape;178;p25"/>
            <p:cNvSpPr/>
            <p:nvPr/>
          </p:nvSpPr>
          <p:spPr>
            <a:xfrm>
              <a:off x="3061061" y="4335544"/>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4</a:t>
              </a:r>
              <a:endParaRPr sz="3600">
                <a:solidFill>
                  <a:schemeClr val="lt1"/>
                </a:solidFill>
                <a:latin typeface="Quattrocento Sans"/>
                <a:ea typeface="Quattrocento Sans"/>
                <a:cs typeface="Quattrocento Sans"/>
                <a:sym typeface="Quattrocento Sans"/>
              </a:endParaRPr>
            </a:p>
          </p:txBody>
        </p:sp>
        <p:sp>
          <p:nvSpPr>
            <p:cNvPr id="179" name="Google Shape;179;p25"/>
            <p:cNvSpPr txBox="1"/>
            <p:nvPr/>
          </p:nvSpPr>
          <p:spPr>
            <a:xfrm>
              <a:off x="3918853" y="4364498"/>
              <a:ext cx="7981410" cy="7586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Q+A (15 mins)</a:t>
              </a:r>
              <a:endParaRPr/>
            </a:p>
          </p:txBody>
        </p:sp>
      </p:grpSp>
      <p:sp>
        <p:nvSpPr>
          <p:cNvPr id="180" name="Google Shape;180;p25"/>
          <p:cNvSpPr/>
          <p:nvPr/>
        </p:nvSpPr>
        <p:spPr>
          <a:xfrm>
            <a:off x="3838005" y="1627114"/>
            <a:ext cx="79053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Remote Learning Recommendations (15 mins)</a:t>
            </a:r>
            <a:endParaRPr/>
          </a:p>
        </p:txBody>
      </p:sp>
      <p:sp>
        <p:nvSpPr>
          <p:cNvPr id="181" name="Google Shape;181;p25"/>
          <p:cNvSpPr/>
          <p:nvPr/>
        </p:nvSpPr>
        <p:spPr>
          <a:xfrm>
            <a:off x="3922875" y="2634950"/>
            <a:ext cx="7571400" cy="1000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400"/>
              </a:spcAft>
              <a:buNone/>
            </a:pPr>
            <a:r>
              <a:rPr lang="en-US" sz="2800">
                <a:latin typeface="Quattrocento Sans"/>
                <a:ea typeface="Quattrocento Sans"/>
                <a:cs typeface="Quattrocento Sans"/>
                <a:sym typeface="Quattrocento Sans"/>
              </a:rPr>
              <a:t>Remote Learning in Science (15 mins)</a:t>
            </a:r>
            <a:endParaRPr sz="2800">
              <a:latin typeface="Quattrocento Sans"/>
              <a:ea typeface="Quattrocento Sans"/>
              <a:cs typeface="Quattrocento Sans"/>
              <a:sym typeface="Quattrocento Sans"/>
            </a:endParaRPr>
          </a:p>
        </p:txBody>
      </p:sp>
      <p:sp>
        <p:nvSpPr>
          <p:cNvPr id="182" name="Google Shape;182;p25"/>
          <p:cNvSpPr txBox="1"/>
          <p:nvPr/>
        </p:nvSpPr>
        <p:spPr>
          <a:xfrm>
            <a:off x="3838000" y="5286400"/>
            <a:ext cx="8515200" cy="10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i="1">
                <a:solidFill>
                  <a:srgbClr val="FF9900"/>
                </a:solidFill>
                <a:latin typeface="Quattrocento Sans"/>
                <a:ea typeface="Quattrocento Sans"/>
                <a:cs typeface="Quattrocento Sans"/>
                <a:sym typeface="Quattrocento Sans"/>
              </a:rPr>
              <a:t>Please type questions into the Chat at any time.</a:t>
            </a:r>
            <a:endParaRPr sz="2800" i="1">
              <a:solidFill>
                <a:srgbClr val="FF9900"/>
              </a:solidFill>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9E7C852B-831D-4B0B-B9C5-01059AE79360}"/>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Agenda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p:nvPr/>
        </p:nvSpPr>
        <p:spPr>
          <a:xfrm>
            <a:off x="2093675" y="2598000"/>
            <a:ext cx="99243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Quattrocento Sans"/>
                <a:ea typeface="Quattrocento Sans"/>
                <a:cs typeface="Quattrocento Sans"/>
                <a:sym typeface="Quattrocento Sans"/>
              </a:rPr>
              <a:t>Remote Learning Recommendations</a:t>
            </a:r>
            <a:endParaRPr/>
          </a:p>
        </p:txBody>
      </p:sp>
      <p:sp>
        <p:nvSpPr>
          <p:cNvPr id="2" name="Title 1">
            <a:extLst>
              <a:ext uri="{FF2B5EF4-FFF2-40B4-BE49-F238E27FC236}">
                <a16:creationId xmlns:a16="http://schemas.microsoft.com/office/drawing/2014/main" id="{4C381019-C652-4922-BDE7-D0521B5628CC}"/>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Remote Learning Recommendations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567750" y="288925"/>
            <a:ext cx="11370900" cy="888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300"/>
              <a:t>Remote Learning Recommendations</a:t>
            </a:r>
            <a:endParaRPr sz="2300"/>
          </a:p>
          <a:p>
            <a:pPr marL="0" lvl="0" indent="0" algn="l" rtl="0">
              <a:lnSpc>
                <a:spcPct val="100000"/>
              </a:lnSpc>
              <a:spcBef>
                <a:spcPts val="1000"/>
              </a:spcBef>
              <a:spcAft>
                <a:spcPts val="0"/>
              </a:spcAft>
              <a:buNone/>
            </a:pPr>
            <a:r>
              <a:rPr lang="en-US" sz="2100" u="sng">
                <a:solidFill>
                  <a:srgbClr val="EFEFEF"/>
                </a:solidFill>
                <a:hlinkClick r:id="rId3"/>
              </a:rPr>
              <a:t>http://www.doe.mass.edu/covid19/learn-at-home.html</a:t>
            </a:r>
            <a:endParaRPr sz="2100">
              <a:solidFill>
                <a:srgbClr val="EFEFEF"/>
              </a:solidFill>
            </a:endParaRPr>
          </a:p>
          <a:p>
            <a:pPr marL="0" lvl="0" indent="0" algn="l" rtl="0">
              <a:spcBef>
                <a:spcPts val="0"/>
              </a:spcBef>
              <a:spcAft>
                <a:spcPts val="0"/>
              </a:spcAft>
              <a:buNone/>
            </a:pPr>
            <a:endParaRPr sz="2300"/>
          </a:p>
        </p:txBody>
      </p:sp>
      <p:sp>
        <p:nvSpPr>
          <p:cNvPr id="195" name="Google Shape;195;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96" name="Google Shape;196;p27" descr="DESE &quot;Learning at home&quot; webpage screenshot"/>
          <p:cNvPicPr preferRelativeResize="0"/>
          <p:nvPr/>
        </p:nvPicPr>
        <p:blipFill>
          <a:blip r:embed="rId4">
            <a:alphaModFix/>
          </a:blip>
          <a:stretch>
            <a:fillRect/>
          </a:stretch>
        </p:blipFill>
        <p:spPr>
          <a:xfrm>
            <a:off x="1342375" y="1172698"/>
            <a:ext cx="9135742" cy="5183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Guiding Principles For Our Work </a:t>
            </a:r>
            <a:endParaRPr/>
          </a:p>
        </p:txBody>
      </p:sp>
      <p:sp>
        <p:nvSpPr>
          <p:cNvPr id="203" name="Google Shape;203;p28"/>
          <p:cNvSpPr txBox="1">
            <a:spLocks noGrp="1"/>
          </p:cNvSpPr>
          <p:nvPr>
            <p:ph type="body" idx="1"/>
          </p:nvPr>
        </p:nvSpPr>
        <p:spPr>
          <a:xfrm>
            <a:off x="407400" y="1154325"/>
            <a:ext cx="11691600" cy="54144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Char char="•"/>
            </a:pPr>
            <a:r>
              <a:rPr lang="en-US" sz="2700"/>
              <a:t>The safety and well-being of students,</a:t>
            </a:r>
            <a:br>
              <a:rPr lang="en-US" sz="2700"/>
            </a:br>
            <a:r>
              <a:rPr lang="en-US" sz="2700"/>
              <a:t>families, and staff must be our top </a:t>
            </a:r>
            <a:br>
              <a:rPr lang="en-US" sz="2700"/>
            </a:br>
            <a:r>
              <a:rPr lang="en-US" sz="2700"/>
              <a:t>priority.</a:t>
            </a:r>
            <a:br>
              <a:rPr lang="en-US" sz="2700"/>
            </a:br>
            <a:endParaRPr sz="2000"/>
          </a:p>
          <a:p>
            <a:pPr marL="457200" lvl="0" indent="-400050" algn="l" rtl="0">
              <a:spcBef>
                <a:spcPts val="0"/>
              </a:spcBef>
              <a:spcAft>
                <a:spcPts val="0"/>
              </a:spcAft>
              <a:buSzPts val="2700"/>
              <a:buChar char="•"/>
            </a:pPr>
            <a:r>
              <a:rPr lang="en-US" sz="2700"/>
              <a:t>This crisis disproportionately affects</a:t>
            </a:r>
            <a:br>
              <a:rPr lang="en-US" sz="2700"/>
            </a:br>
            <a:r>
              <a:rPr lang="en-US" sz="2700"/>
              <a:t>our most vulnerable students in terms</a:t>
            </a:r>
            <a:br>
              <a:rPr lang="en-US" sz="2700"/>
            </a:br>
            <a:r>
              <a:rPr lang="en-US" sz="2700"/>
              <a:t>of their physical and mental health </a:t>
            </a:r>
            <a:br>
              <a:rPr lang="en-US" sz="2700"/>
            </a:br>
            <a:r>
              <a:rPr lang="en-US" sz="2700"/>
              <a:t>and also academically. Equity needs </a:t>
            </a:r>
            <a:br>
              <a:rPr lang="en-US" sz="2700"/>
            </a:br>
            <a:r>
              <a:rPr lang="en-US" sz="2700"/>
              <a:t>to be a top consideration.</a:t>
            </a:r>
            <a:br>
              <a:rPr lang="en-US" sz="2700"/>
            </a:br>
            <a:endParaRPr sz="2000"/>
          </a:p>
          <a:p>
            <a:pPr marL="457200" lvl="0" indent="-400050" algn="l" rtl="0">
              <a:spcBef>
                <a:spcPts val="0"/>
              </a:spcBef>
              <a:spcAft>
                <a:spcPts val="0"/>
              </a:spcAft>
              <a:buSzPts val="2700"/>
              <a:buChar char="•"/>
            </a:pPr>
            <a:r>
              <a:rPr lang="en-US" sz="2700"/>
              <a:t>Maintaining connections between school </a:t>
            </a:r>
            <a:br>
              <a:rPr lang="en-US" sz="2700"/>
            </a:br>
            <a:r>
              <a:rPr lang="en-US" sz="2700"/>
              <a:t>staff, students, and families is paramount.</a:t>
            </a:r>
            <a:endParaRPr sz="2700"/>
          </a:p>
        </p:txBody>
      </p:sp>
      <p:sp>
        <p:nvSpPr>
          <p:cNvPr id="204" name="Google Shape;204;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205" name="Google Shape;205;p28" descr="Strengthening our Remote Learning Experience report cover page screenshot"/>
          <p:cNvPicPr preferRelativeResize="0"/>
          <p:nvPr/>
        </p:nvPicPr>
        <p:blipFill>
          <a:blip r:embed="rId3">
            <a:alphaModFix/>
          </a:blip>
          <a:stretch>
            <a:fillRect/>
          </a:stretch>
        </p:blipFill>
        <p:spPr>
          <a:xfrm>
            <a:off x="7066150" y="1293475"/>
            <a:ext cx="5109050" cy="3918175"/>
          </a:xfrm>
          <a:prstGeom prst="rect">
            <a:avLst/>
          </a:prstGeom>
          <a:noFill/>
          <a:ln w="9525" cap="flat" cmpd="sng">
            <a:solidFill>
              <a:srgbClr val="1A1A1A"/>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“Strengthening our Remote Learning Experience”</a:t>
            </a:r>
            <a:endParaRPr/>
          </a:p>
        </p:txBody>
      </p:sp>
      <p:sp>
        <p:nvSpPr>
          <p:cNvPr id="212" name="Google Shape;212;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213" name="Google Shape;213;p29" descr="Strengthening our Remote Learning Experience report  screenshot"/>
          <p:cNvPicPr preferRelativeResize="0"/>
          <p:nvPr/>
        </p:nvPicPr>
        <p:blipFill>
          <a:blip r:embed="rId3">
            <a:alphaModFix/>
          </a:blip>
          <a:stretch>
            <a:fillRect/>
          </a:stretch>
        </p:blipFill>
        <p:spPr>
          <a:xfrm>
            <a:off x="1777325" y="1041100"/>
            <a:ext cx="8716375" cy="5449200"/>
          </a:xfrm>
          <a:prstGeom prst="rect">
            <a:avLst/>
          </a:prstGeom>
          <a:noFill/>
          <a:ln>
            <a:noFill/>
          </a:ln>
        </p:spPr>
      </p:pic>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DESE-231-60782</_dlc_DocId>
    <_dlc_DocIdUrl xmlns="733efe1c-5bbe-4968-87dc-d400e65c879f">
      <Url>https://sharepoint.doemass.org/ese/webteam/cps/_layouts/DocIdRedir.aspx?ID=DESE-231-60782</Url>
      <Description>DESE-231-60782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1C363F38-0421-4C29-8D45-4D00991EAFBA}">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2.xml><?xml version="1.0" encoding="utf-8"?>
<ds:datastoreItem xmlns:ds="http://schemas.openxmlformats.org/officeDocument/2006/customXml" ds:itemID="{0D0AF639-F496-4EB0-ADD9-8374626BF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B556FE-3DB4-42F7-ACC2-87142241FAE3}">
  <ds:schemaRefs>
    <ds:schemaRef ds:uri="http://schemas.microsoft.com/sharepoint/events"/>
  </ds:schemaRefs>
</ds:datastoreItem>
</file>

<file path=customXml/itemProps4.xml><?xml version="1.0" encoding="utf-8"?>
<ds:datastoreItem xmlns:ds="http://schemas.openxmlformats.org/officeDocument/2006/customXml" ds:itemID="{DBB8662C-68FB-4C78-B5B9-ADD428BEEE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293</TotalTime>
  <Words>2028</Words>
  <Application>Microsoft Office PowerPoint</Application>
  <PresentationFormat>Widescreen</PresentationFormat>
  <Paragraphs>238</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Courier New</vt:lpstr>
      <vt:lpstr>Cambria</vt:lpstr>
      <vt:lpstr>Noto Sans Symbols</vt:lpstr>
      <vt:lpstr>Dosis</vt:lpstr>
      <vt:lpstr>Quattrocento Sans</vt:lpstr>
      <vt:lpstr>Calibri</vt:lpstr>
      <vt:lpstr>Petrona</vt:lpstr>
      <vt:lpstr>Times New Roman</vt:lpstr>
      <vt:lpstr>Arial</vt:lpstr>
      <vt:lpstr>Lato</vt:lpstr>
      <vt:lpstr>ESE PowerPoint Template 2017</vt:lpstr>
      <vt:lpstr>May 12, 2020 </vt:lpstr>
      <vt:lpstr>Introductions</vt:lpstr>
      <vt:lpstr>Thank You!</vt:lpstr>
      <vt:lpstr>Webinar Goals</vt:lpstr>
      <vt:lpstr>Agenda</vt:lpstr>
      <vt:lpstr>Remote Learning Recommendations</vt:lpstr>
      <vt:lpstr>Remote Learning Recommendations http://www.doe.mass.edu/covid19/learn-at-home.html </vt:lpstr>
      <vt:lpstr>Guiding Principles For Our Work </vt:lpstr>
      <vt:lpstr>“Strengthening our Remote Learning Experience”</vt:lpstr>
      <vt:lpstr>Prerequisite Standards</vt:lpstr>
      <vt:lpstr>Using the Prerequisite Standards</vt:lpstr>
      <vt:lpstr>Prerequisite Standards: How were they selected?</vt:lpstr>
      <vt:lpstr>Prerequisite Standards: FAQ</vt:lpstr>
      <vt:lpstr>Remote Learning in Elementary Science</vt:lpstr>
      <vt:lpstr>Remote Learning: Top Tips</vt:lpstr>
      <vt:lpstr>Planning for Remote Learning in Elementary Science </vt:lpstr>
      <vt:lpstr>Recommendations for Remote Learning</vt:lpstr>
      <vt:lpstr>Facilitating Remote Learning</vt:lpstr>
      <vt:lpstr>Engaging Students in Coherent Multi-Day Remote Learning </vt:lpstr>
      <vt:lpstr>Example: Notice and Wonder Chart</vt:lpstr>
      <vt:lpstr>District Examples</vt:lpstr>
      <vt:lpstr>District Example - low tech </vt:lpstr>
      <vt:lpstr>Facilitating Coherent Multi-Day Remote Learning Plan</vt:lpstr>
      <vt:lpstr>Resources for Thinking about Remote Learning</vt:lpstr>
      <vt:lpstr>Q and A</vt:lpstr>
      <vt:lpstr>Submit Your STEM Highlights to the Newsletter!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Remote Learning: Elementary Science, May 12, 2020 </dc:title>
  <dc:creator>DESE</dc:creator>
  <cp:lastModifiedBy>Zou, Dong (EOE)</cp:lastModifiedBy>
  <cp:revision>7</cp:revision>
  <dcterms:modified xsi:type="dcterms:W3CDTF">2020-05-14T20:08:52Z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14 2020</vt:lpwstr>
  </property>
</Properties>
</file>