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7010400" cy="92964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Dosis" panose="020B0604020202020204" charset="0"/>
      <p:regular r:id="rId46"/>
      <p:bold r:id="rId47"/>
    </p:embeddedFont>
    <p:embeddedFont>
      <p:font typeface="Petrona" panose="020B0604020202020204" charset="0"/>
      <p:regular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Hashimoto-Martell" initials="" lastIdx="1" clrIdx="0"/>
  <p:cmAuthor id="1" name="S GB"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02F99-D37E-4772-8A39-CC38978ED20F}">
  <a:tblStyle styleId="{2A502F99-D37E-4772-8A39-CC38978ED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2403416-4826-4CDF-B18B-ECFA8226564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1885" autoAdjust="0"/>
  </p:normalViewPr>
  <p:slideViewPr>
    <p:cSldViewPr snapToGrid="0">
      <p:cViewPr varScale="1">
        <p:scale>
          <a:sx n="90" d="100"/>
          <a:sy n="90" d="100"/>
        </p:scale>
        <p:origin x="1272" y="78"/>
      </p:cViewPr>
      <p:guideLst>
        <p:guide orient="horz" pos="2160"/>
        <p:guide pos="3840"/>
      </p:guideLst>
    </p:cSldViewPr>
  </p:slideViewPr>
  <p:outlineViewPr>
    <p:cViewPr>
      <p:scale>
        <a:sx n="33" d="100"/>
        <a:sy n="33" d="100"/>
      </p:scale>
      <p:origin x="0" y="-45564"/>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doe.mass.edu/covid19/on-desktop.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Thank you for joining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meeting will be recorded and posted on our website for those who were not able to join, along with a link to the slides. We will begin recording NOW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first PD will focus on the remote learning recommendations issued by the state on 4.24.20. However I want to emphasize (and I will be doing so throughout the course of this session) that these are </a:t>
            </a:r>
            <a:r>
              <a:rPr lang="en-US" b="1" dirty="0"/>
              <a:t>recommendations and not state mandates</a:t>
            </a:r>
            <a:r>
              <a:rPr lang="en-US" dirty="0"/>
              <a:t>. As you are aware districts have local control and autonomy to decide their own policy that works best for their districts. </a:t>
            </a:r>
            <a:endParaRPr dirty="0"/>
          </a:p>
        </p:txBody>
      </p:sp>
      <p:sp>
        <p:nvSpPr>
          <p:cNvPr id="113" name="Google Shape;11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752bdab16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752bdab16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“Strengthening our Remote Learning Experience” document lays out a number of recommendations. They are summarized here, and you can read each one in detail in the document.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that guidance, DESE recommends that </a:t>
            </a:r>
            <a:r>
              <a:rPr lang="en-US" dirty="0">
                <a:solidFill>
                  <a:srgbClr val="000000"/>
                </a:solidFill>
              </a:rPr>
              <a:t>districts and schools focus on the following goal through the end of the school year: (the gray box)</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a:solidFill>
                  <a:srgbClr val="000000"/>
                </a:solidFill>
              </a:rPr>
              <a:t>To do this, two sets of steps are recommended. This is in blue.</a:t>
            </a:r>
            <a:endParaRPr dirty="0">
              <a:solidFill>
                <a:srgbClr val="000000"/>
              </a:solidFill>
            </a:endParaRPr>
          </a:p>
          <a:p>
            <a:pPr marL="457200" lvl="0" indent="-304800" algn="l" rtl="0">
              <a:spcBef>
                <a:spcPts val="0"/>
              </a:spcBef>
              <a:spcAft>
                <a:spcPts val="0"/>
              </a:spcAft>
              <a:buClr>
                <a:srgbClr val="000000"/>
              </a:buClr>
              <a:buSzPts val="1200"/>
              <a:buAutoNum type="arabicPeriod"/>
            </a:pPr>
            <a:r>
              <a:rPr lang="en-US" dirty="0">
                <a:solidFill>
                  <a:srgbClr val="000000"/>
                </a:solidFill>
              </a:rPr>
              <a:t>Strengthen the remote learning program for all students</a:t>
            </a:r>
            <a:endParaRPr dirty="0">
              <a:solidFill>
                <a:srgbClr val="000000"/>
              </a:solidFill>
            </a:endParaRPr>
          </a:p>
          <a:p>
            <a:pPr marL="457200" lvl="0" indent="-304800" algn="l" rtl="0">
              <a:spcBef>
                <a:spcPts val="0"/>
              </a:spcBef>
              <a:spcAft>
                <a:spcPts val="0"/>
              </a:spcAft>
              <a:buClr>
                <a:srgbClr val="000000"/>
              </a:buClr>
              <a:buSzPts val="1200"/>
              <a:buAutoNum type="arabicPeriod"/>
            </a:pPr>
            <a:r>
              <a:rPr lang="en-US" dirty="0">
                <a:solidFill>
                  <a:srgbClr val="000000"/>
                </a:solidFill>
              </a:rPr>
              <a:t>Develop a system for identifying and supporting students not engaged in remote learning.</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a:solidFill>
                  <a:srgbClr val="000000"/>
                </a:solidFill>
              </a:rPr>
              <a:t>Today we are really focused on part 1, the content-specific remote learning, but if you have questions or would like support in the other areas, don’t hesitate to reach out and we will help however we can.</a:t>
            </a:r>
            <a:endParaRPr dirty="0">
              <a:solidFill>
                <a:srgbClr val="000000"/>
              </a:solidFill>
            </a:endParaRPr>
          </a:p>
          <a:p>
            <a:pPr marL="0" lvl="0" indent="0" algn="l" rtl="0">
              <a:spcBef>
                <a:spcPts val="0"/>
              </a:spcBef>
              <a:spcAft>
                <a:spcPts val="0"/>
              </a:spcAft>
              <a:buNone/>
            </a:pPr>
            <a:endParaRPr dirty="0"/>
          </a:p>
        </p:txBody>
      </p:sp>
      <p:sp>
        <p:nvSpPr>
          <p:cNvPr id="198" name="Google Shape;198;g7752bdab16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752bdab16_1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752bdab16_1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As part of the guidance, we recommended that during the pandemic, educators </a:t>
            </a:r>
            <a:r>
              <a:rPr lang="en-US" dirty="0">
                <a:solidFill>
                  <a:srgbClr val="101D34"/>
                </a:solidFill>
              </a:rPr>
              <a:t>focus their limited teaching time on those standards that are the most critical prerequisites for success in the next grade.</a:t>
            </a:r>
            <a:endParaRPr dirty="0">
              <a:solidFill>
                <a:srgbClr val="101D34"/>
              </a:solidFill>
            </a:endParaRPr>
          </a:p>
        </p:txBody>
      </p:sp>
      <p:sp>
        <p:nvSpPr>
          <p:cNvPr id="207" name="Google Shape;207;g7752bdab16_1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7592b9337_1_38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7592b9337_1_38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6" name="Google Shape;216;g77592b9337_1_38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7592b9337_1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7592b9337_1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an examples based on one open source product</a:t>
            </a:r>
            <a:endParaRPr/>
          </a:p>
        </p:txBody>
      </p:sp>
      <p:sp>
        <p:nvSpPr>
          <p:cNvPr id="224" name="Google Shape;224;g77592b9337_1_4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77313e811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77313e811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5" name="Google Shape;235;g777313e811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752bdab16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752bdab16_1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46" name="Google Shape;246;g7752bdab16_1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752bdab16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752bdab16_1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If you have questions about next year’s MCAS, here is what we know.</a:t>
            </a:r>
            <a:endParaRPr dirty="0"/>
          </a:p>
          <a:p>
            <a:pPr marL="457200" lvl="0" indent="-317500" algn="l" rtl="0">
              <a:spcBef>
                <a:spcPts val="0"/>
              </a:spcBef>
              <a:spcAft>
                <a:spcPts val="0"/>
              </a:spcAft>
              <a:buSzPts val="1400"/>
              <a:buChar char="-"/>
            </a:pPr>
            <a:r>
              <a:rPr lang="en-US" dirty="0"/>
              <a:t>MCAS is cancelled for this year</a:t>
            </a:r>
            <a:endParaRPr dirty="0"/>
          </a:p>
          <a:p>
            <a:pPr marL="457200" lvl="0" indent="-317500" algn="l" rtl="0">
              <a:spcBef>
                <a:spcPts val="0"/>
              </a:spcBef>
              <a:spcAft>
                <a:spcPts val="0"/>
              </a:spcAft>
              <a:buSzPts val="1400"/>
              <a:buChar char="-"/>
            </a:pPr>
            <a:r>
              <a:rPr lang="en-US" dirty="0"/>
              <a:t>Competency determination for this year will be based on having passed a current course</a:t>
            </a:r>
            <a:endParaRPr dirty="0"/>
          </a:p>
          <a:p>
            <a:pPr marL="457200" lvl="0" indent="-317500" algn="l" rtl="0">
              <a:spcBef>
                <a:spcPts val="0"/>
              </a:spcBef>
              <a:spcAft>
                <a:spcPts val="0"/>
              </a:spcAft>
              <a:buSzPts val="1400"/>
              <a:buChar char="-"/>
            </a:pPr>
            <a:r>
              <a:rPr lang="en-US" dirty="0"/>
              <a:t>As yet there has been no plan to change MCAS for next year, so at this time MCAS will be a typical MCAS next year.</a:t>
            </a:r>
            <a:endParaRPr dirty="0"/>
          </a:p>
          <a:p>
            <a:pPr marL="457200" lvl="0" indent="-317500" algn="l" rtl="0">
              <a:spcBef>
                <a:spcPts val="0"/>
              </a:spcBef>
              <a:spcAft>
                <a:spcPts val="0"/>
              </a:spcAft>
              <a:buSzPts val="1400"/>
              <a:buChar char="-"/>
            </a:pPr>
            <a:r>
              <a:rPr lang="en-US" dirty="0"/>
              <a:t>If you have additional questions that we may be able to answer, please add them into the chat.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5" name="Google Shape;255;g7752bdab16_1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3ec4a4872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3ec4a4872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3" name="Google Shape;263;g83ec4a4872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7592b9337_1_6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7592b9337_1_6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g77592b9337_1_6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7592b9337_1_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7592b9337_1_6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1000"/>
              </a:spcBef>
              <a:spcAft>
                <a:spcPts val="0"/>
              </a:spcAft>
              <a:buNone/>
            </a:pPr>
            <a:endParaRPr dirty="0"/>
          </a:p>
        </p:txBody>
      </p:sp>
      <p:sp>
        <p:nvSpPr>
          <p:cNvPr id="277" name="Google Shape;277;g77592b9337_1_6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bf61e785d_3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bf61e785d_3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2" name="Google Shape;122;g7bf61e785d_3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7592b9337_1_2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7592b9337_1_24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5" name="Google Shape;285;g77592b9337_1_24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527526372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8527526372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u="sng" dirty="0">
                <a:solidFill>
                  <a:schemeClr val="hlink"/>
                </a:solidFill>
                <a:hlinkClick r:id="rId3"/>
              </a:rPr>
              <a:t>On the Desktop</a:t>
            </a:r>
            <a:r>
              <a:rPr lang="en-US" dirty="0"/>
              <a:t>, March 30</a:t>
            </a:r>
            <a:endParaRPr dirty="0"/>
          </a:p>
          <a:p>
            <a:pPr marL="0" lvl="0" indent="0" algn="l" rtl="0">
              <a:spcBef>
                <a:spcPts val="0"/>
              </a:spcBef>
              <a:spcAft>
                <a:spcPts val="0"/>
              </a:spcAft>
              <a:buNone/>
            </a:pPr>
            <a:endParaRPr dirty="0"/>
          </a:p>
        </p:txBody>
      </p:sp>
      <p:sp>
        <p:nvSpPr>
          <p:cNvPr id="293" name="Google Shape;293;g8527526372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7592b9337_1_49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7592b9337_1_4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g77592b9337_1_4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7592b9337_1_4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7592b9337_1_48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09" name="Google Shape;309;g77592b9337_1_48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527526372_0_11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527526372_0_11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g8527526372_0_11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77313e811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77313e811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Desmos does require some time to learn how to use the tools. The website provides tutorials and beginner activities, however we recommend these for classes where students are already familiar with it.</a:t>
            </a:r>
            <a:endParaRPr/>
          </a:p>
          <a:p>
            <a:pPr marL="0" lvl="0" indent="0" algn="l" rtl="0">
              <a:spcBef>
                <a:spcPts val="0"/>
              </a:spcBef>
              <a:spcAft>
                <a:spcPts val="0"/>
              </a:spcAft>
              <a:buNone/>
            </a:pPr>
            <a:r>
              <a:rPr lang="en-US"/>
              <a:t>The Desmos graphing calculator is one of two tools that are embedded in the grade 8 and 10 MCAS.</a:t>
            </a:r>
            <a:endParaRPr/>
          </a:p>
        </p:txBody>
      </p:sp>
      <p:sp>
        <p:nvSpPr>
          <p:cNvPr id="326" name="Google Shape;326;g777313e811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7592b9337_1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7592b9337_1_10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8" name="Google Shape;338;g77592b9337_1_10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4c339ad3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4c339ad3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5" name="Google Shape;345;g74c339ad3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7592b9337_1_25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7592b9337_1_2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4" name="Google Shape;354;g77592b9337_1_25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7592b9337_1_2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7592b9337_1_26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2" name="Google Shape;362;g77592b9337_1_26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5275263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527526372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0" name="Google Shape;130;g8527526372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7592b9337_1_26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69" name="Google Shape;369;g77592b9337_1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3ec4a487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9" name="Google Shape;379;g83ec4a48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bf61e785d_0_5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4" name="Google Shape;174;g7bf61e785d_0_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we talk about DESE’s remote learning recommendations today, we are referring to resources the Department issued over the last several weeks since school closures. Everything is available on this website which is linked at the top of this slide. This is a good page to visit and bookmark, </a:t>
            </a:r>
            <a:endParaRPr dirty="0"/>
          </a:p>
          <a:p>
            <a:pPr marL="0" lvl="0" indent="0" algn="l" rtl="0">
              <a:spcBef>
                <a:spcPts val="0"/>
              </a:spcBef>
              <a:spcAft>
                <a:spcPts val="0"/>
              </a:spcAft>
              <a:buNone/>
            </a:pPr>
            <a:r>
              <a:rPr lang="en-US" dirty="0"/>
              <a:t>The image you see here is a snippet from DESE’s Learning at Home Page.</a:t>
            </a:r>
            <a:endParaRPr dirty="0"/>
          </a:p>
          <a:p>
            <a:pPr marL="0" lvl="0" indent="0" algn="l" rtl="0">
              <a:spcBef>
                <a:spcPts val="0"/>
              </a:spcBef>
              <a:spcAft>
                <a:spcPts val="0"/>
              </a:spcAft>
              <a:buNone/>
            </a:pPr>
            <a:r>
              <a:rPr lang="en-US" dirty="0"/>
              <a:t>As you can see, the most recent remote learning guidance was issued on April 24. On that date, DESE provided a guidance document called Strengthening our Remote Learning Experience, as well as lists of prerequisite standards by grade and content area.</a:t>
            </a:r>
            <a:endParaRPr dirty="0"/>
          </a:p>
          <a:p>
            <a:pPr marL="0" lvl="0" indent="0" algn="l" rtl="0">
              <a:spcBef>
                <a:spcPts val="0"/>
              </a:spcBef>
              <a:spcAft>
                <a:spcPts val="0"/>
              </a:spcAft>
              <a:buNone/>
            </a:pPr>
            <a:r>
              <a:rPr lang="en-US" dirty="0"/>
              <a:t>This webinar is focused on supporting remote learning for secondary math, but be aware that DESE has provided resources in other content areas, as well as guidance and resources for special populations including students with disabilities and English learners. Everything is on the DESE website.</a:t>
            </a:r>
            <a:endParaRPr dirty="0"/>
          </a:p>
        </p:txBody>
      </p:sp>
      <p:sp>
        <p:nvSpPr>
          <p:cNvPr id="181" name="Google Shape;181;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picture snip there shows you what the current remote learning guidance document looks like.  It is called “Strengthening our Remote Learning Experience.”</a:t>
            </a:r>
            <a:endParaRPr dirty="0"/>
          </a:p>
          <a:p>
            <a:pPr marL="0" lvl="0" indent="0" algn="l" rtl="0">
              <a:spcBef>
                <a:spcPts val="0"/>
              </a:spcBef>
              <a:spcAft>
                <a:spcPts val="0"/>
              </a:spcAft>
              <a:buNone/>
            </a:pPr>
            <a:r>
              <a:rPr lang="en-US" dirty="0"/>
              <a:t>These guiding principles, from the document, have led DESE’s thinking about remote learning.</a:t>
            </a:r>
            <a:endParaRPr dirty="0"/>
          </a:p>
        </p:txBody>
      </p:sp>
      <p:sp>
        <p:nvSpPr>
          <p:cNvPr id="189" name="Google Shape;189;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mass.edu/instruction/curate/?section=st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gm.greatminds.org/en-us/knowledgeonthego" TargetMode="External"/><Relationship Id="rId4" Type="http://schemas.openxmlformats.org/officeDocument/2006/relationships/hyperlink" Target="https://www.carnegielearning.com/help-center/at-home-resources/at-home-resources-for-teachers/long-live-math-at-h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oe.mass.edu/frameworks/search/"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doe.mass.edu/stem/math/?section=resources#resour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an.T.Stith@mas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Meto.Raha@mass.gov" TargetMode="External"/><Relationship Id="rId4" Type="http://schemas.openxmlformats.org/officeDocument/2006/relationships/hyperlink" Target="mailto:Stephen.Garschina-Bobrow@mass.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odb.c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teacher.desmos.com/" TargetMode="External"/><Relationship Id="rId4" Type="http://schemas.openxmlformats.org/officeDocument/2006/relationships/hyperlink" Target="https://docs.google.com/spreadsheets/u/0/d/1jXSt_CoDzyDFeJimZxnhgwOVsWkTQEsfqouLWNNC6Z4/pub?output=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forms/d/e/1FAIpQLSfrnTE8qMLdnx-In51kmjKBVQ-4M4kRfLE77rHRFoMLSrx1uA/viewform?usp=sf_lin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open?id=1e1dUwRf-zjPJrTuPU9UV57q7-mu0Nrn6"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drive.google.com/open?id=1jdoN7jyqlZ5xZAUHEHko7_Vj5JK-czFLpdBiDYmTDT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esmos.com/" TargetMode="External"/><Relationship Id="rId7" Type="http://schemas.openxmlformats.org/officeDocument/2006/relationships/hyperlink" Target="https://teacher.desmos.com/activitybuilder/custom/5b4ab67a45f48c4f601ba41b"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doe.mass.edu/covid19/sped.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doe.mass.edu/covid19/el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learnzillion.com/resources/73932" TargetMode="External"/><Relationship Id="rId3" Type="http://schemas.openxmlformats.org/officeDocument/2006/relationships/image" Target="../media/image22.jpg"/><Relationship Id="rId7" Type="http://schemas.openxmlformats.org/officeDocument/2006/relationships/hyperlink" Target="https://www.illustrativemathematics.org/distance-learnin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stmath.com/" TargetMode="External"/><Relationship Id="rId11" Type="http://schemas.openxmlformats.org/officeDocument/2006/relationships/hyperlink" Target="https://docs.google.com/spreadsheets/d/1lkWYOAnNLCrNWCP7ioauKGWeTynblleT-SXZSgI6BTQ/edit#gid=716832131" TargetMode="External"/><Relationship Id="rId5" Type="http://schemas.openxmlformats.org/officeDocument/2006/relationships/hyperlink" Target="https://gm.greatminds.org/en-us/knowledgeonthego" TargetMode="External"/><Relationship Id="rId10" Type="http://schemas.openxmlformats.org/officeDocument/2006/relationships/hyperlink" Target="https://www.mheducation.com/prek-12/program/microsites/MKTSP-GIS01M0.html?cid=web%7Cmhse%7CSEC_-_MA_-_Sec_Products_-_2019_-_ECCA3788_-_IllustrativeMath_LearnMore%7CWebsite%7CLearn_More%7C7010y000000sZFn&amp;UTM_Portfolio=SEC&amp;UTM_LinkType=PRIMCTA&amp;UTM_CTAType=SEC-ContactRequest&amp;UTM_Funnel=SEC-BOFU&amp;utm_Lead_Source=Website%20-%20eCommerce&amp;utm_Lead_Source_Most_Recent=Website%20-%20eCommerce&amp;utm_Lead_Source_Detail=MHES%202019%206-12%20Illustrative%20Math%20Site%20PreK-12%20Program&amp;utm_Lead_Source_Detail_Most_Recent=MHES%202019%206-12%20Illustrative%20Math%20Site%20PreK-12%20Program&amp;utm_Asset_Type=Newsletter&amp;utm_Asset_Name=Learn%20More&amp;utm_SEG_Product_Interest=Illustrative%20Mathematics&amp;utm_Secondary_Product_Interest=&amp;utm_SFDC_Campaign_ID=7010y000000sZFn&amp;utm_SFDC_Campaign_ID_Most_Recent=7010y000000sZFn" TargetMode="External"/><Relationship Id="rId4" Type="http://schemas.openxmlformats.org/officeDocument/2006/relationships/hyperlink" Target="https://www.khanacademy.org/" TargetMode="External"/><Relationship Id="rId9" Type="http://schemas.openxmlformats.org/officeDocument/2006/relationships/hyperlink" Target="https://im.kendallhunt.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docs.google.com/document/d/1UzIxJXMzzvYkF2qJyakl8C_xb5eOWNnxh2GN-HBWRtw/edit" TargetMode="External"/><Relationship Id="rId3" Type="http://schemas.openxmlformats.org/officeDocument/2006/relationships/hyperlink" Target="http://www.doe.mass.edu/covid19/learn-at-home.html" TargetMode="External"/><Relationship Id="rId7" Type="http://schemas.openxmlformats.org/officeDocument/2006/relationships/hyperlink" Target="http://learninginplaces.org/for-famili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temteachingtools.org/" TargetMode="External"/><Relationship Id="rId5" Type="http://schemas.openxmlformats.org/officeDocument/2006/relationships/hyperlink" Target="https://drive.google.com/open?id=1kJKHcPIL4UqJRE1CMHQu1Iqa9HDpPt11" TargetMode="External"/><Relationship Id="rId4" Type="http://schemas.openxmlformats.org/officeDocument/2006/relationships/hyperlink" Target="http://www.doe.mass.edu/covid19/ste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urveygizmo.com/s3/5592036/Remote-Learning-STE-M-2020-2021-COVID-19"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assgov.sharepoint.com/sites/doe-commissioner/SitePages/Photo-Release-Document.aspx" TargetMode="External"/><Relationship Id="rId7" Type="http://schemas.openxmlformats.org/officeDocument/2006/relationships/hyperlink" Target="http://www.doe.mass.edu/resources/newsletter-signup.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mailto:alicia.wedderburn@doe.mass.ed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doe.mass.edu/stem/"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hyperlink" Target="mailto:Ian.T.Stith@mass.gov"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ctrTitle"/>
          </p:nvPr>
        </p:nvSpPr>
        <p:spPr>
          <a:xfrm>
            <a:off x="5328833" y="3550596"/>
            <a:ext cx="6678954" cy="9158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2400"/>
              <a:buFont typeface="Quattrocento Sans"/>
              <a:buNone/>
            </a:pPr>
            <a:r>
              <a:rPr lang="en-US" sz="2400" dirty="0">
                <a:solidFill>
                  <a:schemeClr val="accent2"/>
                </a:solidFill>
              </a:rPr>
              <a:t>Ian Stith, Mathematics Content Support Lead</a:t>
            </a:r>
            <a:endParaRPr dirty="0"/>
          </a:p>
        </p:txBody>
      </p:sp>
      <p:sp>
        <p:nvSpPr>
          <p:cNvPr id="116" name="Google Shape;116;p18"/>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a:t>Supporting Remote Learning in Secondary Math</a:t>
            </a:r>
            <a:endParaRPr/>
          </a:p>
          <a:p>
            <a:pPr marL="0" lvl="0" indent="0" algn="l" rtl="0">
              <a:lnSpc>
                <a:spcPct val="90000"/>
              </a:lnSpc>
              <a:spcBef>
                <a:spcPts val="0"/>
              </a:spcBef>
              <a:spcAft>
                <a:spcPts val="0"/>
              </a:spcAft>
              <a:buSzPts val="3600"/>
              <a:buNone/>
            </a:pPr>
            <a:endParaRPr sz="3600"/>
          </a:p>
        </p:txBody>
      </p:sp>
      <p:sp>
        <p:nvSpPr>
          <p:cNvPr id="117" name="Google Shape;117;p18"/>
          <p:cNvSpPr/>
          <p:nvPr/>
        </p:nvSpPr>
        <p:spPr>
          <a:xfrm>
            <a:off x="5303466" y="4513575"/>
            <a:ext cx="434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DATE 5/13/2020 and 5/18/2020</a:t>
            </a:r>
            <a:endParaRPr sz="18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“Strengthening our Remote Learning Experience”</a:t>
            </a:r>
            <a:endParaRPr/>
          </a:p>
        </p:txBody>
      </p:sp>
      <p:sp>
        <p:nvSpPr>
          <p:cNvPr id="201" name="Google Shape;201;p2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02" name="Google Shape;202;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03" name="Google Shape;203;p27" descr="Strengthening our Remote Learning Experience section"/>
          <p:cNvPicPr preferRelativeResize="0"/>
          <p:nvPr/>
        </p:nvPicPr>
        <p:blipFill>
          <a:blip r:embed="rId3">
            <a:alphaModFix/>
          </a:blip>
          <a:stretch>
            <a:fillRect/>
          </a:stretch>
        </p:blipFill>
        <p:spPr>
          <a:xfrm>
            <a:off x="2080102" y="1230402"/>
            <a:ext cx="8077197" cy="504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a:t>
            </a:r>
            <a:endParaRPr/>
          </a:p>
        </p:txBody>
      </p:sp>
      <p:sp>
        <p:nvSpPr>
          <p:cNvPr id="210" name="Google Shape;210;p28"/>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We recommended that during </a:t>
            </a:r>
            <a:br>
              <a:rPr lang="en-US" sz="3000"/>
            </a:br>
            <a:r>
              <a:rPr lang="en-US" sz="3000"/>
              <a:t>remote learning, educators </a:t>
            </a:r>
            <a:br>
              <a:rPr lang="en-US" sz="3000"/>
            </a:br>
            <a:r>
              <a:rPr lang="en-US" sz="3000"/>
              <a:t>“focus on those standards that </a:t>
            </a:r>
            <a:br>
              <a:rPr lang="en-US" sz="3000"/>
            </a:br>
            <a:r>
              <a:rPr lang="en-US" sz="3000"/>
              <a:t>are the most critical pre-</a:t>
            </a:r>
            <a:br>
              <a:rPr lang="en-US" sz="3000"/>
            </a:br>
            <a:r>
              <a:rPr lang="en-US" sz="3000"/>
              <a:t>requisites for success in the </a:t>
            </a:r>
            <a:br>
              <a:rPr lang="en-US" sz="3000"/>
            </a:br>
            <a:r>
              <a:rPr lang="en-US" sz="3000"/>
              <a:t>next grade.”</a:t>
            </a:r>
            <a:endParaRPr sz="2800">
              <a:solidFill>
                <a:srgbClr val="000000"/>
              </a:solidFill>
            </a:endParaRPr>
          </a:p>
          <a:p>
            <a:pPr marL="457200" lvl="0" indent="0" algn="l" rtl="0">
              <a:spcBef>
                <a:spcPts val="1000"/>
              </a:spcBef>
              <a:spcAft>
                <a:spcPts val="0"/>
              </a:spcAft>
              <a:buNone/>
            </a:pPr>
            <a:endParaRPr sz="400">
              <a:solidFill>
                <a:srgbClr val="000000"/>
              </a:solidFill>
            </a:endParaRPr>
          </a:p>
          <a:p>
            <a:pPr marL="457200" lvl="0" indent="-406400" algn="l" rtl="0">
              <a:spcBef>
                <a:spcPts val="1000"/>
              </a:spcBef>
              <a:spcAft>
                <a:spcPts val="0"/>
              </a:spcAft>
              <a:buSzPts val="2800"/>
              <a:buChar char="•"/>
            </a:pPr>
            <a:r>
              <a:rPr lang="en-US" sz="2800" b="1">
                <a:solidFill>
                  <a:srgbClr val="000000"/>
                </a:solidFill>
              </a:rPr>
              <a:t>They are recommendations </a:t>
            </a:r>
            <a:br>
              <a:rPr lang="en-US" sz="2800" b="1">
                <a:solidFill>
                  <a:srgbClr val="000000"/>
                </a:solidFill>
              </a:rPr>
            </a:br>
            <a:r>
              <a:rPr lang="en-US" sz="2800" b="1">
                <a:solidFill>
                  <a:srgbClr val="000000"/>
                </a:solidFill>
              </a:rPr>
              <a:t>(but not requirements) to help </a:t>
            </a:r>
            <a:br>
              <a:rPr lang="en-US" sz="2800" b="1">
                <a:solidFill>
                  <a:srgbClr val="000000"/>
                </a:solidFill>
              </a:rPr>
            </a:br>
            <a:r>
              <a:rPr lang="en-US" sz="2800" b="1">
                <a:solidFill>
                  <a:srgbClr val="000000"/>
                </a:solidFill>
              </a:rPr>
              <a:t>you prioritize standards for the </a:t>
            </a:r>
            <a:br>
              <a:rPr lang="en-US" sz="2800" b="1">
                <a:solidFill>
                  <a:srgbClr val="000000"/>
                </a:solidFill>
              </a:rPr>
            </a:br>
            <a:r>
              <a:rPr lang="en-US" sz="2800" b="1">
                <a:solidFill>
                  <a:srgbClr val="000000"/>
                </a:solidFill>
              </a:rPr>
              <a:t>remainder of this school year.</a:t>
            </a:r>
            <a:endParaRPr sz="3000"/>
          </a:p>
        </p:txBody>
      </p:sp>
      <p:sp>
        <p:nvSpPr>
          <p:cNvPr id="211" name="Google Shape;211;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12" name="Google Shape;212;p28" descr="section of the prerequisite standards document"/>
          <p:cNvPicPr preferRelativeResize="0"/>
          <p:nvPr/>
        </p:nvPicPr>
        <p:blipFill rotWithShape="1">
          <a:blip r:embed="rId3">
            <a:alphaModFix/>
          </a:blip>
          <a:srcRect l="26089" t="15838" r="25415" b="10664"/>
          <a:stretch/>
        </p:blipFill>
        <p:spPr>
          <a:xfrm>
            <a:off x="6279500" y="1414313"/>
            <a:ext cx="5912501" cy="449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a:t>
            </a:r>
            <a:endParaRPr/>
          </a:p>
        </p:txBody>
      </p:sp>
      <p:sp>
        <p:nvSpPr>
          <p:cNvPr id="219" name="Google Shape;219;p29"/>
          <p:cNvSpPr txBox="1">
            <a:spLocks noGrp="1"/>
          </p:cNvSpPr>
          <p:nvPr>
            <p:ph type="body" idx="1"/>
          </p:nvPr>
        </p:nvSpPr>
        <p:spPr>
          <a:xfrm>
            <a:off x="285750" y="1300175"/>
            <a:ext cx="11653200" cy="5190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rgbClr val="000000"/>
              </a:buClr>
              <a:buSzPts val="1800"/>
              <a:buFont typeface="Quattrocento Sans"/>
              <a:buAutoNum type="arabicPeriod"/>
            </a:pPr>
            <a:r>
              <a:rPr lang="en-US" sz="1800">
                <a:solidFill>
                  <a:srgbClr val="000000"/>
                </a:solidFill>
              </a:rPr>
              <a:t>Use your scope and sequence to identify the standards already taught and compare them with the prerequisite standards. If you are using </a:t>
            </a:r>
            <a:r>
              <a:rPr lang="en-US" sz="1800" u="sng">
                <a:solidFill>
                  <a:schemeClr val="hlink"/>
                </a:solidFill>
                <a:hlinkClick r:id="rId3"/>
              </a:rPr>
              <a:t>high-quality instructional materials</a:t>
            </a:r>
            <a:r>
              <a:rPr lang="en-US" sz="1800">
                <a:solidFill>
                  <a:srgbClr val="000000"/>
                </a:solidFill>
              </a:rPr>
              <a:t>  you will have likely already covered many of the prerequisite standards.</a:t>
            </a:r>
            <a:endParaRPr sz="1800">
              <a:solidFill>
                <a:srgbClr val="000000"/>
              </a:solidFill>
            </a:endParaRPr>
          </a:p>
          <a:p>
            <a:pPr marL="457200" lvl="0" indent="0" algn="l" rtl="0">
              <a:lnSpc>
                <a:spcPct val="115000"/>
              </a:lnSpc>
              <a:spcBef>
                <a:spcPts val="1200"/>
              </a:spcBef>
              <a:spcAft>
                <a:spcPts val="0"/>
              </a:spcAft>
              <a:buNone/>
            </a:pPr>
            <a:endParaRPr sz="1800">
              <a:solidFill>
                <a:srgbClr val="000000"/>
              </a:solidFill>
            </a:endParaRPr>
          </a:p>
          <a:p>
            <a:pPr marL="457200" lvl="0" indent="-342900" algn="l" rtl="0">
              <a:lnSpc>
                <a:spcPct val="115000"/>
              </a:lnSpc>
              <a:spcBef>
                <a:spcPts val="1200"/>
              </a:spcBef>
              <a:spcAft>
                <a:spcPts val="0"/>
              </a:spcAft>
              <a:buClr>
                <a:srgbClr val="000000"/>
              </a:buClr>
              <a:buSzPts val="1800"/>
              <a:buFont typeface="Quattrocento Sans"/>
              <a:buAutoNum type="arabicPeriod"/>
            </a:pPr>
            <a:r>
              <a:rPr lang="en-US" sz="1800">
                <a:solidFill>
                  <a:srgbClr val="000000"/>
                </a:solidFill>
              </a:rPr>
              <a:t>Make a plan for the remainder of the school year</a:t>
            </a:r>
            <a:endParaRPr sz="1800">
              <a:solidFill>
                <a:srgbClr val="000000"/>
              </a:solidFill>
            </a:endParaRPr>
          </a:p>
          <a:p>
            <a:pPr marL="914400" lvl="1" indent="-342900" algn="l" rtl="0">
              <a:lnSpc>
                <a:spcPct val="115000"/>
              </a:lnSpc>
              <a:spcBef>
                <a:spcPts val="0"/>
              </a:spcBef>
              <a:spcAft>
                <a:spcPts val="0"/>
              </a:spcAft>
              <a:buClr>
                <a:srgbClr val="000000"/>
              </a:buClr>
              <a:buSzPts val="1800"/>
              <a:buFont typeface="Quattrocento Sans"/>
              <a:buAutoNum type="alphaLcPeriod"/>
            </a:pPr>
            <a:r>
              <a:rPr lang="en-US" sz="1800">
                <a:solidFill>
                  <a:srgbClr val="000000"/>
                </a:solidFill>
              </a:rPr>
              <a:t>Use remote learning resources posted by your publisher if possible. For example: </a:t>
            </a:r>
            <a:r>
              <a:rPr lang="en-US" sz="1800" u="sng">
                <a:solidFill>
                  <a:schemeClr val="accent4"/>
                </a:solidFill>
                <a:hlinkClick r:id="rId4"/>
              </a:rPr>
              <a:t>Carnegie Learning</a:t>
            </a:r>
            <a:r>
              <a:rPr lang="en-US"/>
              <a:t>, </a:t>
            </a:r>
            <a:r>
              <a:rPr lang="en-US" sz="1800" u="sng">
                <a:solidFill>
                  <a:schemeClr val="accent4"/>
                </a:solidFill>
                <a:hlinkClick r:id="rId5"/>
              </a:rPr>
              <a:t>Eureka Math</a:t>
            </a:r>
            <a:endParaRPr sz="1800">
              <a:solidFill>
                <a:srgbClr val="000000"/>
              </a:solidFill>
            </a:endParaRPr>
          </a:p>
          <a:p>
            <a:pPr marL="914400" lvl="1" indent="-342900" algn="l" rtl="0">
              <a:lnSpc>
                <a:spcPct val="115000"/>
              </a:lnSpc>
              <a:spcBef>
                <a:spcPts val="0"/>
              </a:spcBef>
              <a:spcAft>
                <a:spcPts val="0"/>
              </a:spcAft>
              <a:buClr>
                <a:srgbClr val="000000"/>
              </a:buClr>
              <a:buSzPts val="1800"/>
              <a:buFont typeface="Quattrocento Sans"/>
              <a:buAutoNum type="alphaLcPeriod"/>
            </a:pPr>
            <a:r>
              <a:rPr lang="en-US" sz="1800">
                <a:solidFill>
                  <a:srgbClr val="000000"/>
                </a:solidFill>
              </a:rPr>
              <a:t>Cover any prerequisite standards not already taught. This may mean simply following you scope and sequence</a:t>
            </a:r>
            <a:endParaRPr sz="1800">
              <a:solidFill>
                <a:srgbClr val="000000"/>
              </a:solidFill>
            </a:endParaRPr>
          </a:p>
          <a:p>
            <a:pPr marL="914400" lvl="1" indent="-342900" algn="l" rtl="0">
              <a:lnSpc>
                <a:spcPct val="115000"/>
              </a:lnSpc>
              <a:spcBef>
                <a:spcPts val="0"/>
              </a:spcBef>
              <a:spcAft>
                <a:spcPts val="0"/>
              </a:spcAft>
              <a:buClr>
                <a:srgbClr val="000000"/>
              </a:buClr>
              <a:buSzPts val="1800"/>
              <a:buFont typeface="Quattrocento Sans"/>
              <a:buAutoNum type="alphaLcPeriod"/>
            </a:pPr>
            <a:r>
              <a:rPr lang="en-US" sz="1800">
                <a:solidFill>
                  <a:srgbClr val="000000"/>
                </a:solidFill>
              </a:rPr>
              <a:t>Remediate prerequisite standards as needed</a:t>
            </a:r>
            <a:endParaRPr sz="1800">
              <a:solidFill>
                <a:srgbClr val="000000"/>
              </a:solidFill>
            </a:endParaRPr>
          </a:p>
          <a:p>
            <a:pPr marL="0" lvl="0" indent="0" algn="l" rtl="0">
              <a:lnSpc>
                <a:spcPct val="115000"/>
              </a:lnSpc>
              <a:spcBef>
                <a:spcPts val="1200"/>
              </a:spcBef>
              <a:spcAft>
                <a:spcPts val="0"/>
              </a:spcAft>
              <a:buNone/>
            </a:pPr>
            <a:endParaRPr sz="1800">
              <a:solidFill>
                <a:srgbClr val="000000"/>
              </a:solidFill>
            </a:endParaRPr>
          </a:p>
          <a:p>
            <a:pPr marL="914400" lvl="0" indent="0" algn="l" rtl="0">
              <a:lnSpc>
                <a:spcPct val="115000"/>
              </a:lnSpc>
              <a:spcBef>
                <a:spcPts val="1200"/>
              </a:spcBef>
              <a:spcAft>
                <a:spcPts val="0"/>
              </a:spcAft>
              <a:buNone/>
            </a:pPr>
            <a:endParaRPr sz="160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600" b="1">
              <a:solidFill>
                <a:srgbClr val="000000"/>
              </a:solidFill>
              <a:highlight>
                <a:schemeClr val="accent6"/>
              </a:highlight>
              <a:latin typeface="Calibri"/>
              <a:ea typeface="Calibri"/>
              <a:cs typeface="Calibri"/>
              <a:sym typeface="Calibri"/>
            </a:endParaRPr>
          </a:p>
          <a:p>
            <a:pPr marL="0" lvl="0" indent="0" algn="l" rtl="0">
              <a:lnSpc>
                <a:spcPct val="115000"/>
              </a:lnSpc>
              <a:spcBef>
                <a:spcPts val="1200"/>
              </a:spcBef>
              <a:spcAft>
                <a:spcPts val="1200"/>
              </a:spcAft>
              <a:buNone/>
            </a:pPr>
            <a:br>
              <a:rPr lang="en-US" sz="1600" b="1">
                <a:solidFill>
                  <a:srgbClr val="000000"/>
                </a:solidFill>
                <a:highlight>
                  <a:schemeClr val="accent6"/>
                </a:highlight>
                <a:latin typeface="Calibri"/>
                <a:ea typeface="Calibri"/>
                <a:cs typeface="Calibri"/>
                <a:sym typeface="Calibri"/>
              </a:rPr>
            </a:br>
            <a:endParaRPr/>
          </a:p>
        </p:txBody>
      </p:sp>
      <p:sp>
        <p:nvSpPr>
          <p:cNvPr id="220" name="Google Shape;220;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 - Illustrative Math Example</a:t>
            </a:r>
            <a:endParaRPr/>
          </a:p>
        </p:txBody>
      </p:sp>
      <p:sp>
        <p:nvSpPr>
          <p:cNvPr id="227" name="Google Shape;227;p30"/>
          <p:cNvSpPr txBox="1">
            <a:spLocks noGrp="1"/>
          </p:cNvSpPr>
          <p:nvPr>
            <p:ph type="body" idx="1"/>
          </p:nvPr>
        </p:nvSpPr>
        <p:spPr>
          <a:xfrm>
            <a:off x="7129450" y="1230400"/>
            <a:ext cx="4899000" cy="504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a:t>Grade 8</a:t>
            </a:r>
            <a:endParaRPr sz="1800"/>
          </a:p>
          <a:p>
            <a:pPr marL="0" lvl="0" indent="0" algn="l" rtl="0">
              <a:spcBef>
                <a:spcPts val="0"/>
              </a:spcBef>
              <a:spcAft>
                <a:spcPts val="0"/>
              </a:spcAft>
              <a:buNone/>
            </a:pPr>
            <a:r>
              <a:rPr lang="en-US" sz="1800" b="1"/>
              <a:t>Already covered</a:t>
            </a:r>
            <a:endParaRPr sz="1800" b="1"/>
          </a:p>
          <a:p>
            <a:pPr marL="914400" lvl="1" indent="-342900" algn="l" rtl="0">
              <a:spcBef>
                <a:spcPts val="0"/>
              </a:spcBef>
              <a:spcAft>
                <a:spcPts val="0"/>
              </a:spcAft>
              <a:buSzPts val="1800"/>
              <a:buChar char="-"/>
            </a:pPr>
            <a:r>
              <a:rPr lang="en-US" sz="1800"/>
              <a:t>Proportions</a:t>
            </a:r>
            <a:endParaRPr sz="1800"/>
          </a:p>
          <a:p>
            <a:pPr marL="914400" lvl="1" indent="-342900" algn="l" rtl="0">
              <a:spcBef>
                <a:spcPts val="0"/>
              </a:spcBef>
              <a:spcAft>
                <a:spcPts val="0"/>
              </a:spcAft>
              <a:buSzPts val="1800"/>
              <a:buChar char="-"/>
            </a:pPr>
            <a:r>
              <a:rPr lang="en-US" sz="1800"/>
              <a:t>Linear relationships and systems</a:t>
            </a:r>
            <a:endParaRPr sz="1800"/>
          </a:p>
          <a:p>
            <a:pPr marL="914400" lvl="1" indent="-342900" algn="l" rtl="0">
              <a:spcBef>
                <a:spcPts val="0"/>
              </a:spcBef>
              <a:spcAft>
                <a:spcPts val="0"/>
              </a:spcAft>
              <a:buSzPts val="1800"/>
              <a:buChar char="-"/>
            </a:pPr>
            <a:r>
              <a:rPr lang="en-US" sz="1800"/>
              <a:t>Functions</a:t>
            </a:r>
            <a:endParaRPr sz="1800"/>
          </a:p>
          <a:p>
            <a:pPr marL="914400" lvl="1" indent="-342900" algn="l" rtl="0">
              <a:spcBef>
                <a:spcPts val="0"/>
              </a:spcBef>
              <a:spcAft>
                <a:spcPts val="0"/>
              </a:spcAft>
              <a:buSzPts val="1800"/>
              <a:buChar char="-"/>
            </a:pPr>
            <a:r>
              <a:rPr lang="en-US" sz="1800"/>
              <a:t>SImilarity</a:t>
            </a:r>
            <a:endParaRPr sz="1800"/>
          </a:p>
          <a:p>
            <a:pPr marL="914400" lvl="1" indent="-342900" algn="l" rtl="0">
              <a:spcBef>
                <a:spcPts val="0"/>
              </a:spcBef>
              <a:spcAft>
                <a:spcPts val="0"/>
              </a:spcAft>
              <a:buSzPts val="1800"/>
              <a:buChar char="-"/>
            </a:pPr>
            <a:r>
              <a:rPr lang="en-US" sz="1800"/>
              <a:t>Patterns in data</a:t>
            </a:r>
            <a:endParaRPr sz="1800"/>
          </a:p>
          <a:p>
            <a:pPr marL="0" lvl="0" indent="0" algn="l" rtl="0">
              <a:spcBef>
                <a:spcPts val="0"/>
              </a:spcBef>
              <a:spcAft>
                <a:spcPts val="0"/>
              </a:spcAft>
              <a:buNone/>
            </a:pPr>
            <a:r>
              <a:rPr lang="en-US" sz="1800" b="1"/>
              <a:t>Planning for the remainder of the year</a:t>
            </a:r>
            <a:endParaRPr sz="1800" b="1"/>
          </a:p>
          <a:p>
            <a:pPr marL="457200" lvl="0" indent="-342900" algn="l" rtl="0">
              <a:spcBef>
                <a:spcPts val="0"/>
              </a:spcBef>
              <a:spcAft>
                <a:spcPts val="0"/>
              </a:spcAft>
              <a:buSzPts val="1800"/>
              <a:buChar char="-"/>
            </a:pPr>
            <a:r>
              <a:rPr lang="en-US" sz="1800"/>
              <a:t>Scheduled to be covered </a:t>
            </a:r>
            <a:endParaRPr sz="1800"/>
          </a:p>
          <a:p>
            <a:pPr marL="914400" lvl="1" indent="-342900" algn="l" rtl="0">
              <a:spcBef>
                <a:spcPts val="0"/>
              </a:spcBef>
              <a:spcAft>
                <a:spcPts val="0"/>
              </a:spcAft>
              <a:buSzPts val="1800"/>
              <a:buChar char="-"/>
            </a:pPr>
            <a:r>
              <a:rPr lang="en-US" sz="1800"/>
              <a:t>Exponents</a:t>
            </a:r>
            <a:endParaRPr sz="1800"/>
          </a:p>
          <a:p>
            <a:pPr marL="914400" lvl="1" indent="-342900" algn="l" rtl="0">
              <a:spcBef>
                <a:spcPts val="0"/>
              </a:spcBef>
              <a:spcAft>
                <a:spcPts val="0"/>
              </a:spcAft>
              <a:buSzPts val="1800"/>
              <a:buChar char="-"/>
            </a:pPr>
            <a:r>
              <a:rPr lang="en-US" sz="1800"/>
              <a:t>Pythagorean theorem</a:t>
            </a:r>
            <a:endParaRPr sz="1800"/>
          </a:p>
          <a:p>
            <a:pPr marL="0" lvl="0" indent="0" algn="l" rtl="0">
              <a:spcBef>
                <a:spcPts val="0"/>
              </a:spcBef>
              <a:spcAft>
                <a:spcPts val="0"/>
              </a:spcAft>
              <a:buNone/>
            </a:pPr>
            <a:endParaRPr sz="1800"/>
          </a:p>
        </p:txBody>
      </p:sp>
      <p:sp>
        <p:nvSpPr>
          <p:cNvPr id="228" name="Google Shape;228;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9" name="Google Shape;229;p30" descr="the first weeks of Illustrative Math"/>
          <p:cNvPicPr preferRelativeResize="0"/>
          <p:nvPr/>
        </p:nvPicPr>
        <p:blipFill rotWithShape="1">
          <a:blip r:embed="rId3">
            <a:alphaModFix/>
          </a:blip>
          <a:srcRect b="59708"/>
          <a:stretch/>
        </p:blipFill>
        <p:spPr>
          <a:xfrm>
            <a:off x="567750" y="1230400"/>
            <a:ext cx="6238875" cy="990150"/>
          </a:xfrm>
          <a:prstGeom prst="rect">
            <a:avLst/>
          </a:prstGeom>
          <a:noFill/>
          <a:ln>
            <a:noFill/>
          </a:ln>
        </p:spPr>
      </p:pic>
      <p:pic>
        <p:nvPicPr>
          <p:cNvPr id="230" name="Google Shape;230;p30" descr="the final weeks of Illustrative Math"/>
          <p:cNvPicPr preferRelativeResize="0"/>
          <p:nvPr/>
        </p:nvPicPr>
        <p:blipFill>
          <a:blip r:embed="rId4">
            <a:alphaModFix/>
          </a:blip>
          <a:stretch>
            <a:fillRect/>
          </a:stretch>
        </p:blipFill>
        <p:spPr>
          <a:xfrm>
            <a:off x="553463" y="2679700"/>
            <a:ext cx="6267450" cy="3676650"/>
          </a:xfrm>
          <a:prstGeom prst="rect">
            <a:avLst/>
          </a:prstGeom>
          <a:noFill/>
          <a:ln>
            <a:noFill/>
          </a:ln>
        </p:spPr>
      </p:pic>
      <p:sp>
        <p:nvSpPr>
          <p:cNvPr id="231" name="Google Shape;231;p30" descr="break image"/>
          <p:cNvSpPr/>
          <p:nvPr/>
        </p:nvSpPr>
        <p:spPr>
          <a:xfrm>
            <a:off x="460825" y="2315675"/>
            <a:ext cx="6452725" cy="2689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8th Grade Illustrative Math</a:t>
            </a:r>
            <a:endParaRPr/>
          </a:p>
        </p:txBody>
      </p:sp>
      <p:sp>
        <p:nvSpPr>
          <p:cNvPr id="238" name="Google Shape;238;p31"/>
          <p:cNvSpPr txBox="1">
            <a:spLocks noGrp="1"/>
          </p:cNvSpPr>
          <p:nvPr>
            <p:ph type="body" idx="1"/>
          </p:nvPr>
        </p:nvSpPr>
        <p:spPr>
          <a:xfrm>
            <a:off x="8233950" y="1616025"/>
            <a:ext cx="3704700" cy="238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Additional planning</a:t>
            </a:r>
            <a:endParaRPr/>
          </a:p>
          <a:p>
            <a:pPr marL="457200" lvl="0" indent="-342900" algn="l" rtl="0">
              <a:spcBef>
                <a:spcPts val="0"/>
              </a:spcBef>
              <a:spcAft>
                <a:spcPts val="0"/>
              </a:spcAft>
              <a:buSzPts val="1800"/>
              <a:buChar char="•"/>
            </a:pPr>
            <a:r>
              <a:rPr lang="en-US" sz="1800"/>
              <a:t>Investigate and adapt Unit 9 </a:t>
            </a:r>
            <a:endParaRPr sz="1800"/>
          </a:p>
          <a:p>
            <a:pPr marL="457200" lvl="0" indent="-342900" algn="l" rtl="0">
              <a:spcBef>
                <a:spcPts val="0"/>
              </a:spcBef>
              <a:spcAft>
                <a:spcPts val="0"/>
              </a:spcAft>
              <a:buSzPts val="1800"/>
              <a:buChar char="•"/>
            </a:pPr>
            <a:r>
              <a:rPr lang="en-US" sz="1800"/>
              <a:t>Remediate prereq standards as needed</a:t>
            </a:r>
            <a:endParaRPr/>
          </a:p>
          <a:p>
            <a:pPr marL="0" lvl="0" indent="0" algn="l" rtl="0">
              <a:spcBef>
                <a:spcPts val="0"/>
              </a:spcBef>
              <a:spcAft>
                <a:spcPts val="0"/>
              </a:spcAft>
              <a:buNone/>
            </a:pPr>
            <a:endParaRPr/>
          </a:p>
        </p:txBody>
      </p:sp>
      <p:sp>
        <p:nvSpPr>
          <p:cNvPr id="239" name="Google Shape;239;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graphicFrame>
        <p:nvGraphicFramePr>
          <p:cNvPr id="240" name="Google Shape;240;p31"/>
          <p:cNvGraphicFramePr/>
          <p:nvPr>
            <p:extLst>
              <p:ext uri="{D42A27DB-BD31-4B8C-83A1-F6EECF244321}">
                <p14:modId xmlns:p14="http://schemas.microsoft.com/office/powerpoint/2010/main" val="3293062567"/>
              </p:ext>
            </p:extLst>
          </p:nvPr>
        </p:nvGraphicFramePr>
        <p:xfrm>
          <a:off x="567750" y="1655250"/>
          <a:ext cx="3457550" cy="3911455"/>
        </p:xfrm>
        <a:graphic>
          <a:graphicData uri="http://schemas.openxmlformats.org/drawingml/2006/table">
            <a:tbl>
              <a:tblPr firstRow="1">
                <a:noFill/>
                <a:tableStyleId>{2A502F99-D37E-4772-8A39-CC38978ED20F}</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Already Covered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Prerequisite Standard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IM Unit</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8.G.A.2</a:t>
                      </a:r>
                      <a:endParaRPr sz="1800" b="1">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8.G.A.4</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Unit 2</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8.EE.B.5</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Unit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8.EE.C.7,8</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Unit 4</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8.F.A.1, 2, 3</a:t>
                      </a:r>
                      <a:endParaRPr sz="1800" b="1">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8.F.B.4, 5</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Unit 5</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8.SP.A.3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dirty="0">
                          <a:latin typeface="Quattrocento Sans"/>
                          <a:ea typeface="Quattrocento Sans"/>
                          <a:cs typeface="Quattrocento Sans"/>
                          <a:sym typeface="Quattrocento Sans"/>
                        </a:rPr>
                        <a:t>Unit 6</a:t>
                      </a:r>
                      <a:endParaRPr sz="1800" b="1" dirty="0">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41" name="Google Shape;241;p31"/>
          <p:cNvGraphicFramePr/>
          <p:nvPr>
            <p:extLst>
              <p:ext uri="{D42A27DB-BD31-4B8C-83A1-F6EECF244321}">
                <p14:modId xmlns:p14="http://schemas.microsoft.com/office/powerpoint/2010/main" val="3551739469"/>
              </p:ext>
            </p:extLst>
          </p:nvPr>
        </p:nvGraphicFramePr>
        <p:xfrm>
          <a:off x="4524425" y="1655238"/>
          <a:ext cx="3457550" cy="2303735"/>
        </p:xfrm>
        <a:graphic>
          <a:graphicData uri="http://schemas.openxmlformats.org/drawingml/2006/table">
            <a:tbl>
              <a:tblPr firstRow="1">
                <a:noFill/>
                <a:tableStyleId>{2A502F99-D37E-4772-8A39-CC38978ED20F}</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Remaining Units</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Prerequisite Standard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IM Unit</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750" b="1">
                          <a:solidFill>
                            <a:srgbClr val="333333"/>
                          </a:solidFill>
                          <a:highlight>
                            <a:srgbClr val="FFFFFF"/>
                          </a:highlight>
                          <a:latin typeface="Quattrocento Sans"/>
                          <a:ea typeface="Quattrocento Sans"/>
                          <a:cs typeface="Quattrocento Sans"/>
                          <a:sym typeface="Quattrocento Sans"/>
                        </a:rPr>
                        <a:t>8.EE.A.1</a:t>
                      </a:r>
                      <a:endParaRPr sz="1800" b="1">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Unit 7</a:t>
                      </a:r>
                      <a:endParaRPr sz="1800" b="1">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502900">
                <a:tc>
                  <a:txBody>
                    <a:bodyPr/>
                    <a:lstStyle/>
                    <a:p>
                      <a:pPr marL="0" lvl="0" indent="0" algn="l" rtl="0">
                        <a:spcBef>
                          <a:spcPts val="0"/>
                        </a:spcBef>
                        <a:spcAft>
                          <a:spcPts val="0"/>
                        </a:spcAft>
                        <a:buNone/>
                      </a:pPr>
                      <a:r>
                        <a:rPr lang="en-US" sz="1750" b="1">
                          <a:solidFill>
                            <a:srgbClr val="333333"/>
                          </a:solidFill>
                          <a:highlight>
                            <a:srgbClr val="FFFFFF"/>
                          </a:highlight>
                          <a:latin typeface="Quattrocento Sans"/>
                          <a:ea typeface="Quattrocento Sans"/>
                          <a:cs typeface="Quattrocento Sans"/>
                          <a:sym typeface="Quattrocento Sans"/>
                        </a:rPr>
                        <a:t>8.EE.A.2</a:t>
                      </a:r>
                      <a:endParaRPr sz="1750" b="1">
                        <a:solidFill>
                          <a:srgbClr val="333333"/>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8.G.B.7</a:t>
                      </a:r>
                      <a:endParaRPr sz="1750" b="1">
                        <a:solidFill>
                          <a:srgbClr val="333333"/>
                        </a:solidFill>
                        <a:highlight>
                          <a:srgbClr val="FFFFFF"/>
                        </a:highlight>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US" sz="1800" b="1" dirty="0">
                          <a:latin typeface="Quattrocento Sans"/>
                          <a:ea typeface="Quattrocento Sans"/>
                          <a:cs typeface="Quattrocento Sans"/>
                          <a:sym typeface="Quattrocento Sans"/>
                        </a:rPr>
                        <a:t>Unit 8</a:t>
                      </a:r>
                      <a:endParaRPr sz="1800" b="1" dirty="0">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42" name="Google Shape;242;p31"/>
          <p:cNvGraphicFramePr/>
          <p:nvPr>
            <p:extLst>
              <p:ext uri="{D42A27DB-BD31-4B8C-83A1-F6EECF244321}">
                <p14:modId xmlns:p14="http://schemas.microsoft.com/office/powerpoint/2010/main" val="566395990"/>
              </p:ext>
            </p:extLst>
          </p:nvPr>
        </p:nvGraphicFramePr>
        <p:xfrm>
          <a:off x="4524425" y="4391363"/>
          <a:ext cx="3457550" cy="1076965"/>
        </p:xfrm>
        <a:graphic>
          <a:graphicData uri="http://schemas.openxmlformats.org/drawingml/2006/table">
            <a:tbl>
              <a:tblPr firstRow="1">
                <a:noFill/>
                <a:tableStyleId>{2A502F99-D37E-4772-8A39-CC38978ED20F}</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Remaining Prerequisite Standards</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gridSpan="2">
                  <a:txBody>
                    <a:bodyPr/>
                    <a:lstStyle/>
                    <a:p>
                      <a:pPr marL="0" lvl="0" indent="0" algn="ctr" rtl="0">
                        <a:spcBef>
                          <a:spcPts val="0"/>
                        </a:spcBef>
                        <a:spcAft>
                          <a:spcPts val="0"/>
                        </a:spcAft>
                        <a:buNone/>
                      </a:pPr>
                      <a:r>
                        <a:rPr lang="en-US" sz="1800" b="1" dirty="0">
                          <a:latin typeface="Quattrocento Sans"/>
                          <a:ea typeface="Quattrocento Sans"/>
                          <a:cs typeface="Quattrocento Sans"/>
                          <a:sym typeface="Quattrocento Sans"/>
                        </a:rPr>
                        <a:t>NA</a:t>
                      </a:r>
                      <a:endParaRPr sz="1800" b="1" dirty="0">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How were they selected?</a:t>
            </a:r>
            <a:endParaRPr/>
          </a:p>
        </p:txBody>
      </p:sp>
      <p:sp>
        <p:nvSpPr>
          <p:cNvPr id="249" name="Google Shape;249;p32"/>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000000"/>
              </a:buClr>
              <a:buSzPts val="2000"/>
              <a:buFont typeface="Quattrocento Sans"/>
              <a:buChar char="●"/>
            </a:pPr>
            <a:r>
              <a:rPr lang="en-US" sz="2000">
                <a:solidFill>
                  <a:srgbClr val="000000"/>
                </a:solidFill>
              </a:rPr>
              <a:t>In Secondary Math, we identified content standards that we think are vital for students to know in order for them to be successful when they move to the next grade and beyond.</a:t>
            </a:r>
            <a:endParaRPr sz="2000">
              <a:solidFill>
                <a:srgbClr val="000000"/>
              </a:solidFill>
            </a:endParaRPr>
          </a:p>
          <a:p>
            <a:pPr marL="457200" lvl="0" indent="-355600" algn="l" rtl="0">
              <a:spcBef>
                <a:spcPts val="0"/>
              </a:spcBef>
              <a:spcAft>
                <a:spcPts val="0"/>
              </a:spcAft>
              <a:buClr>
                <a:srgbClr val="000000"/>
              </a:buClr>
              <a:buSzPts val="2000"/>
              <a:buFont typeface="Lato"/>
              <a:buChar char="●"/>
            </a:pPr>
            <a:r>
              <a:rPr lang="en-US" sz="2000">
                <a:solidFill>
                  <a:srgbClr val="000000"/>
                </a:solidFill>
              </a:rPr>
              <a:t>Focus on foundational conceptual understanding and modeling at the high school level.</a:t>
            </a:r>
            <a:endParaRPr sz="2000">
              <a:solidFill>
                <a:srgbClr val="000000"/>
              </a:solidFill>
            </a:endParaRPr>
          </a:p>
          <a:p>
            <a:pPr marL="457200" lvl="0" indent="-355600" algn="l" rtl="0">
              <a:spcBef>
                <a:spcPts val="0"/>
              </a:spcBef>
              <a:spcAft>
                <a:spcPts val="0"/>
              </a:spcAft>
              <a:buClr>
                <a:srgbClr val="000000"/>
              </a:buClr>
              <a:buSzPts val="2000"/>
              <a:buFont typeface="Lato"/>
              <a:buChar char="●"/>
            </a:pPr>
            <a:r>
              <a:rPr lang="en-US" sz="2000">
                <a:solidFill>
                  <a:srgbClr val="000000"/>
                </a:solidFill>
              </a:rPr>
              <a:t>Included a standard for each domain</a:t>
            </a:r>
            <a:endParaRPr sz="2000">
              <a:solidFill>
                <a:srgbClr val="000000"/>
              </a:solidFill>
            </a:endParaRPr>
          </a:p>
          <a:p>
            <a:pPr marL="0" lvl="0" indent="0" algn="l" rtl="0">
              <a:spcBef>
                <a:spcPts val="1000"/>
              </a:spcBef>
              <a:spcAft>
                <a:spcPts val="0"/>
              </a:spcAft>
              <a:buNone/>
            </a:pPr>
            <a:endParaRPr sz="1100">
              <a:solidFill>
                <a:srgbClr val="000000"/>
              </a:solidFill>
              <a:latin typeface="Arial"/>
              <a:ea typeface="Arial"/>
              <a:cs typeface="Arial"/>
              <a:sym typeface="Arial"/>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p:txBody>
      </p:sp>
      <p:sp>
        <p:nvSpPr>
          <p:cNvPr id="250" name="Google Shape;250;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51" name="Google Shape;251;p32" descr="image of prerequisite standards"/>
          <p:cNvPicPr preferRelativeResize="0"/>
          <p:nvPr/>
        </p:nvPicPr>
        <p:blipFill rotWithShape="1">
          <a:blip r:embed="rId3">
            <a:alphaModFix/>
          </a:blip>
          <a:srcRect l="26012" t="24782" r="25493" b="40367"/>
          <a:stretch/>
        </p:blipFill>
        <p:spPr>
          <a:xfrm>
            <a:off x="2308600" y="2876700"/>
            <a:ext cx="7192925" cy="2907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FAQ</a:t>
            </a:r>
            <a:endParaRPr/>
          </a:p>
        </p:txBody>
      </p:sp>
      <p:sp>
        <p:nvSpPr>
          <p:cNvPr id="258" name="Google Shape;258;p33"/>
          <p:cNvSpPr txBox="1">
            <a:spLocks noGrp="1"/>
          </p:cNvSpPr>
          <p:nvPr>
            <p:ph type="body" idx="1"/>
          </p:nvPr>
        </p:nvSpPr>
        <p:spPr>
          <a:xfrm>
            <a:off x="118825" y="1230400"/>
            <a:ext cx="11819700" cy="50496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Are we required to teach these standards?</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When planning future remote learning lessons, we recommend districts and schools focus on those standards that are the most critical prerequisites for student success in the next grade. These are recommendations, not requirements. Educators know their students and local context best and educators determine what and how to teach.</a:t>
            </a:r>
            <a:endParaRPr sz="180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Are these the standards that we should focus on beyond the 19-20 school year?</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No. The Department does not typically promote “power standards.”  We believe that every standard in each Curriculum Framework is important for college and career readiness. Every Framework was designed by experts in the field, including teachers. The prerequisite standards are ONLY applicable for use this year, during the pandemic, when teaching the entire curriculum is not possible.</a:t>
            </a:r>
            <a:endParaRPr sz="180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Will these standards play a role in future years?</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At this time, no. We do not expect to use these lists to inform curriculum, assessment, or other policy in the future. These are “pandemic-only” tools. As of today, there has been no plan to change MCAS for next year</a:t>
            </a:r>
            <a:endParaRPr sz="1800">
              <a:solidFill>
                <a:srgbClr val="000000"/>
              </a:solidFill>
              <a:latin typeface="Calibri"/>
              <a:ea typeface="Calibri"/>
              <a:cs typeface="Calibri"/>
              <a:sym typeface="Calibri"/>
            </a:endParaRPr>
          </a:p>
        </p:txBody>
      </p:sp>
      <p:sp>
        <p:nvSpPr>
          <p:cNvPr id="259" name="Google Shape;259;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idx="4294967295"/>
          </p:nvPr>
        </p:nvSpPr>
        <p:spPr>
          <a:xfrm>
            <a:off x="2145175" y="2312175"/>
            <a:ext cx="98283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Remote Learning in Secondary Math</a:t>
            </a:r>
          </a:p>
          <a:p>
            <a:pPr marL="0" marR="0" lvl="0" indent="0" algn="l" defTabSz="914400" rtl="0" eaLnBrk="1" fontAlgn="auto" latinLnBrk="0" hangingPunct="1">
              <a:lnSpc>
                <a:spcPct val="120000"/>
              </a:lnSpc>
              <a:spcBef>
                <a:spcPts val="400"/>
              </a:spcBef>
              <a:spcAft>
                <a:spcPts val="0"/>
              </a:spcAft>
              <a:buClr>
                <a:srgbClr val="000000"/>
              </a:buClr>
              <a:buSzTx/>
              <a:buFont typeface="Arial"/>
              <a:buNone/>
              <a:tabLst/>
              <a:defRPr/>
            </a:pPr>
            <a:endParaRPr kumimoji="0" lang="en-US" sz="22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2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00" b="0" i="1"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“Leveraging the assets of home-based learning, rather than trying to recreate school, can </a:t>
            </a:r>
            <a:r>
              <a:rPr kumimoji="0" lang="en-US" sz="2200" b="1" i="1"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provide meaningful learning experiences </a:t>
            </a:r>
            <a:r>
              <a:rPr kumimoji="0" lang="en-US" sz="2200" b="0" i="1"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that connect to students’ home lives, interests, and identities”</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567750" y="372200"/>
            <a:ext cx="11370900" cy="5259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a:solidFill>
                  <a:srgbClr val="FFFFFF"/>
                </a:solidFill>
              </a:rPr>
              <a:t>Remote Learning: Top Tips</a:t>
            </a:r>
            <a:endParaRPr>
              <a:solidFill>
                <a:srgbClr val="FFFFFF"/>
              </a:solidFill>
            </a:endParaRPr>
          </a:p>
          <a:p>
            <a:pPr marL="0" lvl="0" indent="0" algn="l" rtl="0">
              <a:spcBef>
                <a:spcPts val="1200"/>
              </a:spcBef>
              <a:spcAft>
                <a:spcPts val="0"/>
              </a:spcAft>
              <a:buNone/>
            </a:pPr>
            <a:endParaRPr sz="1100" b="1">
              <a:solidFill>
                <a:srgbClr val="000000"/>
              </a:solidFill>
              <a:latin typeface="Calibri"/>
              <a:ea typeface="Calibri"/>
              <a:cs typeface="Calibri"/>
              <a:sym typeface="Calibri"/>
            </a:endParaRPr>
          </a:p>
        </p:txBody>
      </p:sp>
      <p:sp>
        <p:nvSpPr>
          <p:cNvPr id="272" name="Google Shape;272;p35"/>
          <p:cNvSpPr txBox="1">
            <a:spLocks noGrp="1"/>
          </p:cNvSpPr>
          <p:nvPr>
            <p:ph type="body" idx="1"/>
          </p:nvPr>
        </p:nvSpPr>
        <p:spPr>
          <a:xfrm>
            <a:off x="567750" y="1079725"/>
            <a:ext cx="11370900" cy="52002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1200"/>
              </a:spcBef>
              <a:spcAft>
                <a:spcPts val="0"/>
              </a:spcAft>
              <a:buClr>
                <a:srgbClr val="000000"/>
              </a:buClr>
              <a:buSzPts val="2300"/>
              <a:buAutoNum type="arabicPeriod"/>
            </a:pPr>
            <a:r>
              <a:rPr lang="en-US" sz="2300" b="1">
                <a:solidFill>
                  <a:srgbClr val="000000"/>
                </a:solidFill>
              </a:rPr>
              <a:t>Align</a:t>
            </a:r>
            <a:r>
              <a:rPr lang="en-US" sz="2300">
                <a:solidFill>
                  <a:srgbClr val="000000"/>
                </a:solidFill>
              </a:rPr>
              <a:t> learning </a:t>
            </a:r>
            <a:r>
              <a:rPr lang="en-US" sz="2300" b="1">
                <a:solidFill>
                  <a:srgbClr val="000000"/>
                </a:solidFill>
              </a:rPr>
              <a:t> </a:t>
            </a:r>
            <a:r>
              <a:rPr lang="en-US" sz="2300">
                <a:solidFill>
                  <a:srgbClr val="000000"/>
                </a:solidFill>
              </a:rPr>
              <a:t>to MA Curriculum Framework standards. Incorporate the Standards for Mathematical Practice</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Keep it simple. </a:t>
            </a:r>
            <a:r>
              <a:rPr lang="en-US" sz="2300">
                <a:solidFill>
                  <a:srgbClr val="000000"/>
                </a:solidFill>
              </a:rPr>
              <a:t>Prioritize learning experiences that are simple to explain and to organize, and that students can complete with less adult support.</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Make it engaging</a:t>
            </a:r>
            <a:r>
              <a:rPr lang="en-US" sz="2300">
                <a:solidFill>
                  <a:srgbClr val="000000"/>
                </a:solidFill>
              </a:rPr>
              <a:t>. Prioritize topics and tasks that will interest students. Consider how to build upon students’ home languages, experiences, and identities, within learning experiences and over time.</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Attend to access and equity. </a:t>
            </a:r>
            <a:r>
              <a:rPr lang="en-US" sz="2300">
                <a:solidFill>
                  <a:srgbClr val="000000"/>
                </a:solidFill>
              </a:rPr>
              <a:t>Provide all academic, language, and social-emotional supports that students normally need or receive to the extent possible. Provide multiple modes of access and response to academic work, including for students who lack access to technology.</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Provide pacing and structure.</a:t>
            </a:r>
            <a:r>
              <a:rPr lang="en-US" sz="2300">
                <a:solidFill>
                  <a:srgbClr val="000000"/>
                </a:solidFill>
              </a:rPr>
              <a:t> Each week, provide students a structure for the week and a plan for how much time they should spend on various activities and tasks.</a:t>
            </a:r>
            <a:endParaRPr sz="2300">
              <a:solidFill>
                <a:srgbClr val="000000"/>
              </a:solidFill>
            </a:endParaRPr>
          </a:p>
          <a:p>
            <a:pPr marL="0" lvl="0" indent="0" algn="l" rtl="0">
              <a:spcBef>
                <a:spcPts val="1200"/>
              </a:spcBef>
              <a:spcAft>
                <a:spcPts val="0"/>
              </a:spcAft>
              <a:buNone/>
            </a:pPr>
            <a:endParaRPr/>
          </a:p>
        </p:txBody>
      </p:sp>
      <p:sp>
        <p:nvSpPr>
          <p:cNvPr id="273" name="Google Shape;273;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FFFFF"/>
                </a:solidFill>
              </a:rPr>
              <a:t>Planning for Remote Learning in Secondary Math</a:t>
            </a:r>
            <a:endParaRPr>
              <a:solidFill>
                <a:srgbClr val="FFFFFF"/>
              </a:solidFill>
            </a:endParaRPr>
          </a:p>
        </p:txBody>
      </p:sp>
      <p:sp>
        <p:nvSpPr>
          <p:cNvPr id="280" name="Google Shape;280;p36"/>
          <p:cNvSpPr txBox="1">
            <a:spLocks noGrp="1"/>
          </p:cNvSpPr>
          <p:nvPr>
            <p:ph type="body" idx="1"/>
          </p:nvPr>
        </p:nvSpPr>
        <p:spPr>
          <a:xfrm>
            <a:off x="567750" y="1199538"/>
            <a:ext cx="11370900" cy="4926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b="1">
                <a:solidFill>
                  <a:srgbClr val="000000"/>
                </a:solidFill>
              </a:rPr>
              <a:t>Maintain the basics of standards-aligned math learning when moving to remote instruction.</a:t>
            </a:r>
            <a:endParaRPr sz="2800" b="1">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Plan learning opportunities that connect to </a:t>
            </a:r>
            <a:r>
              <a:rPr lang="en-US" sz="2700" u="sng">
                <a:solidFill>
                  <a:schemeClr val="hlink"/>
                </a:solidFill>
                <a:hlinkClick r:id="rId3"/>
              </a:rPr>
              <a:t>standards-aligned</a:t>
            </a:r>
            <a:r>
              <a:rPr lang="en-US" sz="2700">
                <a:solidFill>
                  <a:srgbClr val="000000"/>
                </a:solidFill>
              </a:rPr>
              <a:t> content and apply the </a:t>
            </a:r>
            <a:r>
              <a:rPr lang="en-US" sz="2700" u="sng">
                <a:solidFill>
                  <a:schemeClr val="hlink"/>
                </a:solidFill>
                <a:hlinkClick r:id="rId4"/>
              </a:rPr>
              <a:t>Standards for Mathematical Practice (SMPs)</a:t>
            </a:r>
            <a:r>
              <a:rPr lang="en-US" sz="2700">
                <a:solidFill>
                  <a:srgbClr val="000000"/>
                </a:solidFill>
              </a:rPr>
              <a:t>.</a:t>
            </a:r>
            <a:endParaRPr sz="2700">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Include a diversity of contexts and situations, utilize home languages, student experiences, and identities, within learning experiences and over time </a:t>
            </a:r>
            <a:endParaRPr sz="2700">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Inclusively support students on IEPs, multilingual learners, challenging home situations, and vulnerable populations. </a:t>
            </a:r>
            <a:endParaRPr sz="2700">
              <a:solidFill>
                <a:srgbClr val="000000"/>
              </a:solidFill>
            </a:endParaRPr>
          </a:p>
          <a:p>
            <a:pPr marL="457200" lvl="0" indent="-406400" algn="l" rtl="0">
              <a:spcBef>
                <a:spcPts val="0"/>
              </a:spcBef>
              <a:spcAft>
                <a:spcPts val="0"/>
              </a:spcAft>
              <a:buClr>
                <a:srgbClr val="E38526"/>
              </a:buClr>
              <a:buSzPts val="2800"/>
              <a:buChar char="•"/>
            </a:pPr>
            <a:r>
              <a:rPr lang="en-US" sz="2800"/>
              <a:t>Use technology as a supportive tool not a replacement for learning</a:t>
            </a:r>
            <a:endParaRPr sz="28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81" name="Google Shape;281;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solidFill>
                  <a:srgbClr val="FFFFFF"/>
                </a:solidFill>
              </a:rPr>
              <a:t>Introductions</a:t>
            </a:r>
            <a:endParaRPr sz="4000">
              <a:solidFill>
                <a:srgbClr val="FFFFFF"/>
              </a:solidFill>
            </a:endParaRPr>
          </a:p>
        </p:txBody>
      </p:sp>
      <p:sp>
        <p:nvSpPr>
          <p:cNvPr id="125" name="Google Shape;125;p19"/>
          <p:cNvSpPr txBox="1">
            <a:spLocks noGrp="1"/>
          </p:cNvSpPr>
          <p:nvPr>
            <p:ph type="body" idx="1"/>
          </p:nvPr>
        </p:nvSpPr>
        <p:spPr>
          <a:xfrm>
            <a:off x="169925" y="1646375"/>
            <a:ext cx="12028800" cy="5014500"/>
          </a:xfrm>
          <a:prstGeom prst="rect">
            <a:avLst/>
          </a:prstGeom>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Clr>
                <a:srgbClr val="E38526"/>
              </a:buClr>
              <a:buSzPts val="2700"/>
              <a:buFont typeface="Quattrocento Sans"/>
              <a:buChar char="●"/>
            </a:pPr>
            <a:r>
              <a:rPr lang="en-US" sz="2700" b="1">
                <a:solidFill>
                  <a:srgbClr val="101D34"/>
                </a:solidFill>
              </a:rPr>
              <a:t>Ian Stith: </a:t>
            </a:r>
            <a:r>
              <a:rPr lang="en-US" sz="2700">
                <a:solidFill>
                  <a:srgbClr val="101D34"/>
                </a:solidFill>
              </a:rPr>
              <a:t>Mathematics Content Support Lead, DESE    (</a:t>
            </a:r>
            <a:r>
              <a:rPr lang="en-US" sz="2700" u="sng">
                <a:solidFill>
                  <a:schemeClr val="hlink"/>
                </a:solidFill>
                <a:hlinkClick r:id="rId3"/>
              </a:rPr>
              <a:t>Ian.T.Stith@mass.gov</a:t>
            </a:r>
            <a:r>
              <a:rPr lang="en-US" sz="2700">
                <a:solidFill>
                  <a:srgbClr val="101D34"/>
                </a:solidFill>
              </a:rPr>
              <a:t>)</a:t>
            </a:r>
            <a:endParaRPr sz="2700">
              <a:solidFill>
                <a:srgbClr val="101D34"/>
              </a:solidFill>
            </a:endParaRPr>
          </a:p>
          <a:p>
            <a:pPr marL="0" lvl="0" indent="0" algn="l" rtl="0">
              <a:lnSpc>
                <a:spcPct val="115000"/>
              </a:lnSpc>
              <a:spcBef>
                <a:spcPts val="1000"/>
              </a:spcBef>
              <a:spcAft>
                <a:spcPts val="0"/>
              </a:spcAft>
              <a:buNone/>
            </a:pPr>
            <a:endParaRPr sz="1000"/>
          </a:p>
          <a:p>
            <a:pPr marL="457200" lvl="0" indent="-400050" algn="l" rtl="0">
              <a:lnSpc>
                <a:spcPct val="115000"/>
              </a:lnSpc>
              <a:spcBef>
                <a:spcPts val="1000"/>
              </a:spcBef>
              <a:spcAft>
                <a:spcPts val="0"/>
              </a:spcAft>
              <a:buClr>
                <a:srgbClr val="E38526"/>
              </a:buClr>
              <a:buSzPts val="2700"/>
              <a:buFont typeface="Quattrocento Sans"/>
              <a:buChar char="●"/>
            </a:pPr>
            <a:r>
              <a:rPr lang="en-US" sz="2700" b="1">
                <a:solidFill>
                  <a:srgbClr val="101D34"/>
                </a:solidFill>
              </a:rPr>
              <a:t>Stephen Garschina-Bobrow: </a:t>
            </a:r>
            <a:r>
              <a:rPr lang="en-US" sz="2700">
                <a:solidFill>
                  <a:srgbClr val="101D34"/>
                </a:solidFill>
              </a:rPr>
              <a:t>Mathematics Content Support Specialist, DESE    (</a:t>
            </a:r>
            <a:r>
              <a:rPr lang="en-US" sz="2700" u="sng">
                <a:solidFill>
                  <a:schemeClr val="hlink"/>
                </a:solidFill>
                <a:hlinkClick r:id="rId4"/>
              </a:rPr>
              <a:t>Stephen.Garschina-Bobrow@mass.gov</a:t>
            </a:r>
            <a:r>
              <a:rPr lang="en-US" sz="2700">
                <a:solidFill>
                  <a:srgbClr val="101D34"/>
                </a:solidFill>
              </a:rPr>
              <a:t>)</a:t>
            </a:r>
            <a:endParaRPr sz="2700">
              <a:solidFill>
                <a:srgbClr val="101D34"/>
              </a:solidFill>
            </a:endParaRPr>
          </a:p>
          <a:p>
            <a:pPr marL="0" lvl="0" indent="0" algn="l" rtl="0">
              <a:lnSpc>
                <a:spcPct val="115000"/>
              </a:lnSpc>
              <a:spcBef>
                <a:spcPts val="1000"/>
              </a:spcBef>
              <a:spcAft>
                <a:spcPts val="0"/>
              </a:spcAft>
              <a:buNone/>
            </a:pPr>
            <a:endParaRPr sz="1000"/>
          </a:p>
          <a:p>
            <a:pPr marL="457200" lvl="0" indent="-400050" algn="l" rtl="0">
              <a:lnSpc>
                <a:spcPct val="115000"/>
              </a:lnSpc>
              <a:spcBef>
                <a:spcPts val="1000"/>
              </a:spcBef>
              <a:spcAft>
                <a:spcPts val="0"/>
              </a:spcAft>
              <a:buClr>
                <a:srgbClr val="E38526"/>
              </a:buClr>
              <a:buSzPts val="2700"/>
              <a:buFont typeface="Quattrocento Sans"/>
              <a:buChar char="●"/>
            </a:pPr>
            <a:r>
              <a:rPr lang="en-US" sz="2700" b="1">
                <a:solidFill>
                  <a:srgbClr val="101D34"/>
                </a:solidFill>
              </a:rPr>
              <a:t>Meto Raha: </a:t>
            </a:r>
            <a:r>
              <a:rPr lang="en-US" sz="2700">
                <a:solidFill>
                  <a:srgbClr val="101D34"/>
                </a:solidFill>
              </a:rPr>
              <a:t>STEM EL Specialist, DESE    </a:t>
            </a:r>
            <a:endParaRPr sz="2700">
              <a:solidFill>
                <a:srgbClr val="101D34"/>
              </a:solidFill>
            </a:endParaRPr>
          </a:p>
          <a:p>
            <a:pPr marL="457200" lvl="0" indent="0" algn="l" rtl="0">
              <a:lnSpc>
                <a:spcPct val="115000"/>
              </a:lnSpc>
              <a:spcBef>
                <a:spcPts val="1000"/>
              </a:spcBef>
              <a:spcAft>
                <a:spcPts val="1000"/>
              </a:spcAft>
              <a:buNone/>
            </a:pPr>
            <a:r>
              <a:rPr lang="en-US" sz="2700">
                <a:solidFill>
                  <a:srgbClr val="101D34"/>
                </a:solidFill>
              </a:rPr>
              <a:t>(</a:t>
            </a:r>
            <a:r>
              <a:rPr lang="en-US" sz="2700" u="sng">
                <a:solidFill>
                  <a:schemeClr val="hlink"/>
                </a:solidFill>
                <a:hlinkClick r:id="rId5"/>
              </a:rPr>
              <a:t>Meto.Raha@mass.gov</a:t>
            </a:r>
            <a:r>
              <a:rPr lang="en-US" sz="2700">
                <a:solidFill>
                  <a:srgbClr val="101D34"/>
                </a:solidFill>
              </a:rPr>
              <a:t>) </a:t>
            </a:r>
            <a:endParaRPr sz="2700">
              <a:solidFill>
                <a:srgbClr val="101D34"/>
              </a:solidFill>
            </a:endParaRPr>
          </a:p>
        </p:txBody>
      </p:sp>
      <p:sp>
        <p:nvSpPr>
          <p:cNvPr id="126" name="Google Shape;126;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FFFFF"/>
                </a:solidFill>
              </a:rPr>
              <a:t>Planning for Remote Learning in Secondary Math</a:t>
            </a:r>
            <a:endParaRPr sz="3300"/>
          </a:p>
        </p:txBody>
      </p:sp>
      <p:sp>
        <p:nvSpPr>
          <p:cNvPr id="288" name="Google Shape;288;p3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Clr>
                <a:srgbClr val="000000"/>
              </a:buClr>
              <a:buSzPts val="2200"/>
              <a:buAutoNum type="arabicPeriod"/>
            </a:pPr>
            <a:r>
              <a:rPr lang="en-US" sz="2200">
                <a:solidFill>
                  <a:srgbClr val="000000"/>
                </a:solidFill>
              </a:rPr>
              <a:t>Start by </a:t>
            </a:r>
            <a:r>
              <a:rPr lang="en-US" sz="2200" b="1">
                <a:solidFill>
                  <a:srgbClr val="000000"/>
                </a:solidFill>
              </a:rPr>
              <a:t>adapting activities in your curricular materials </a:t>
            </a:r>
            <a:r>
              <a:rPr lang="en-US" sz="2200">
                <a:solidFill>
                  <a:srgbClr val="000000"/>
                </a:solidFill>
              </a:rPr>
              <a:t>for engaging remote learning. Plan ways for students to apply the Standards for Mathematical Practice (SMPs).</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a:solidFill>
                  <a:srgbClr val="000000"/>
                </a:solidFill>
              </a:rPr>
              <a:t>Consider </a:t>
            </a:r>
            <a:r>
              <a:rPr lang="en-US" sz="2200" b="1">
                <a:solidFill>
                  <a:srgbClr val="000000"/>
                </a:solidFill>
              </a:rPr>
              <a:t>supplementing with a variety of types of tasks</a:t>
            </a:r>
            <a:r>
              <a:rPr lang="en-US" sz="2200">
                <a:solidFill>
                  <a:srgbClr val="000000"/>
                </a:solidFill>
              </a:rPr>
              <a:t>, including critical analysis (such as </a:t>
            </a:r>
            <a:r>
              <a:rPr lang="en-US" sz="2200" u="sng">
                <a:solidFill>
                  <a:schemeClr val="hlink"/>
                </a:solidFill>
                <a:hlinkClick r:id="rId3"/>
              </a:rPr>
              <a:t>Which one doesn’t belong</a:t>
            </a:r>
            <a:r>
              <a:rPr lang="en-US" sz="2200">
                <a:solidFill>
                  <a:srgbClr val="000000"/>
                </a:solidFill>
              </a:rPr>
              <a:t>), inquiry based activities (such as </a:t>
            </a:r>
            <a:r>
              <a:rPr lang="en-US" sz="2200" u="sng">
                <a:solidFill>
                  <a:schemeClr val="hlink"/>
                </a:solidFill>
                <a:hlinkClick r:id="rId4"/>
              </a:rPr>
              <a:t>3-Act Math Task</a:t>
            </a:r>
            <a:r>
              <a:rPr lang="en-US" sz="2200">
                <a:solidFill>
                  <a:srgbClr val="000000"/>
                </a:solidFill>
              </a:rPr>
              <a:t>), or interactive technology (such as </a:t>
            </a:r>
            <a:r>
              <a:rPr lang="en-US" sz="2200" u="sng">
                <a:solidFill>
                  <a:schemeClr val="hlink"/>
                </a:solidFill>
                <a:hlinkClick r:id="rId5"/>
              </a:rPr>
              <a:t>Desmos activities</a:t>
            </a:r>
            <a:r>
              <a:rPr lang="en-US" sz="2200">
                <a:solidFill>
                  <a:srgbClr val="000000"/>
                </a:solidFill>
              </a:rPr>
              <a:t>). For example: cooking → proportional reasoning; home improvement → measurement; exercise → data collection/analysis; making a math-based argument/recommendation (e.g. defend a recommendation to increase bus routes, longer hours at the library, or adding solar panels to the school). </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b="1">
                <a:solidFill>
                  <a:srgbClr val="000000"/>
                </a:solidFill>
              </a:rPr>
              <a:t>Prepare scaffolds, accommodations, modifications, and/or language supports </a:t>
            </a:r>
            <a:r>
              <a:rPr lang="en-US" sz="2200">
                <a:solidFill>
                  <a:srgbClr val="000000"/>
                </a:solidFill>
              </a:rPr>
              <a:t>for students who typically need these supports in mathematics.</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a:solidFill>
                  <a:srgbClr val="000000"/>
                </a:solidFill>
              </a:rPr>
              <a:t>Students should have the opportunity to both </a:t>
            </a:r>
            <a:r>
              <a:rPr lang="en-US" sz="2200" b="1">
                <a:solidFill>
                  <a:srgbClr val="000000"/>
                </a:solidFill>
              </a:rPr>
              <a:t>turn in their work, receive feedback, and debate their thinking with other students</a:t>
            </a:r>
            <a:r>
              <a:rPr lang="en-US" sz="2200">
                <a:solidFill>
                  <a:srgbClr val="000000"/>
                </a:solidFill>
              </a:rPr>
              <a:t>. Plan for communication during and after student work. </a:t>
            </a:r>
            <a:endParaRPr sz="2200">
              <a:solidFill>
                <a:srgbClr val="000000"/>
              </a:solidFill>
            </a:endParaRPr>
          </a:p>
          <a:p>
            <a:pPr marL="0" lvl="0" indent="0" algn="l" rtl="0">
              <a:spcBef>
                <a:spcPts val="1000"/>
              </a:spcBef>
              <a:spcAft>
                <a:spcPts val="0"/>
              </a:spcAft>
              <a:buNone/>
            </a:pPr>
            <a:endParaRPr sz="2200">
              <a:solidFill>
                <a:srgbClr val="000000"/>
              </a:solidFill>
            </a:endParaRPr>
          </a:p>
        </p:txBody>
      </p:sp>
      <p:sp>
        <p:nvSpPr>
          <p:cNvPr id="289" name="Google Shape;289;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96" name="Google Shape;296;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Features of Remote Learning </a:t>
            </a:r>
            <a:endParaRPr/>
          </a:p>
        </p:txBody>
      </p:sp>
      <p:sp>
        <p:nvSpPr>
          <p:cNvPr id="297" name="Google Shape;297;p38"/>
          <p:cNvSpPr txBox="1">
            <a:spLocks noGrp="1"/>
          </p:cNvSpPr>
          <p:nvPr>
            <p:ph type="body" idx="1"/>
          </p:nvPr>
        </p:nvSpPr>
        <p:spPr>
          <a:xfrm>
            <a:off x="141000" y="1111600"/>
            <a:ext cx="11910000" cy="58560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Char char="•"/>
            </a:pPr>
            <a:r>
              <a:rPr lang="en-US" sz="2300">
                <a:solidFill>
                  <a:srgbClr val="000000"/>
                </a:solidFill>
              </a:rPr>
              <a:t>Prioritize meaningful connections with students (with or w/o tech)</a:t>
            </a:r>
            <a:endParaRPr sz="2300">
              <a:solidFill>
                <a:srgbClr val="000000"/>
              </a:solidFill>
            </a:endParaRPr>
          </a:p>
          <a:p>
            <a:pPr marL="457200" lvl="0" indent="-374650" algn="l" rtl="0">
              <a:lnSpc>
                <a:spcPct val="100000"/>
              </a:lnSpc>
              <a:spcBef>
                <a:spcPts val="0"/>
              </a:spcBef>
              <a:spcAft>
                <a:spcPts val="0"/>
              </a:spcAft>
              <a:buSzPts val="2300"/>
              <a:buChar char="•"/>
            </a:pPr>
            <a:r>
              <a:rPr lang="en-US" sz="2300">
                <a:solidFill>
                  <a:srgbClr val="000000"/>
                </a:solidFill>
              </a:rPr>
              <a:t>Use of remote learning tools and instructional materials to develop and provide students with appropriately structured and supported ways to keep learning while at home. It can be:</a:t>
            </a:r>
            <a:endParaRPr sz="2300">
              <a:solidFill>
                <a:srgbClr val="000000"/>
              </a:solidFill>
            </a:endParaRPr>
          </a:p>
          <a:p>
            <a:pPr marL="914400" lvl="1" indent="-374650" algn="l" rtl="0">
              <a:lnSpc>
                <a:spcPct val="100000"/>
              </a:lnSpc>
              <a:spcBef>
                <a:spcPts val="0"/>
              </a:spcBef>
              <a:spcAft>
                <a:spcPts val="0"/>
              </a:spcAft>
              <a:buSzPts val="2300"/>
              <a:buChar char="o"/>
            </a:pPr>
            <a:r>
              <a:rPr lang="en-US" sz="2300" b="1"/>
              <a:t>Synchronous</a:t>
            </a:r>
            <a:r>
              <a:rPr lang="en-US" sz="2300"/>
              <a:t> - educators and learners, aided by technology, see, talk and learn together as a group</a:t>
            </a:r>
            <a:endParaRPr sz="2300"/>
          </a:p>
          <a:p>
            <a:pPr marL="1371600" lvl="2" indent="-381000" algn="l" rtl="0">
              <a:spcBef>
                <a:spcPts val="0"/>
              </a:spcBef>
              <a:spcAft>
                <a:spcPts val="0"/>
              </a:spcAft>
              <a:buSzPts val="2400"/>
              <a:buFont typeface="Noto Sans Symbols"/>
              <a:buChar char="▪"/>
            </a:pPr>
            <a:r>
              <a:rPr lang="en-US" sz="2200"/>
              <a:t>Virtual meetups (i.e. Zoom, Google hangouts, etc.) for discussions</a:t>
            </a:r>
            <a:endParaRPr sz="2200"/>
          </a:p>
          <a:p>
            <a:pPr marL="1371600" lvl="2" indent="-381000" algn="l" rtl="0">
              <a:spcBef>
                <a:spcPts val="0"/>
              </a:spcBef>
              <a:spcAft>
                <a:spcPts val="0"/>
              </a:spcAft>
              <a:buSzPts val="2400"/>
              <a:buFont typeface="Noto Sans Symbols"/>
              <a:buChar char="▪"/>
            </a:pPr>
            <a:r>
              <a:rPr lang="en-US" sz="2200"/>
              <a:t>One-on-one check-ins</a:t>
            </a:r>
            <a:endParaRPr sz="2200"/>
          </a:p>
          <a:p>
            <a:pPr marL="914400" lvl="1" indent="-374650" algn="l" rtl="0">
              <a:lnSpc>
                <a:spcPct val="100000"/>
              </a:lnSpc>
              <a:spcBef>
                <a:spcPts val="0"/>
              </a:spcBef>
              <a:spcAft>
                <a:spcPts val="0"/>
              </a:spcAft>
              <a:buSzPts val="2300"/>
              <a:buChar char="o"/>
            </a:pPr>
            <a:r>
              <a:rPr lang="en-US" sz="2300" b="1"/>
              <a:t>Asynchronous</a:t>
            </a:r>
            <a:r>
              <a:rPr lang="en-US" sz="2300"/>
              <a:t> -communications may not be delivered as a group or be aided by technology</a:t>
            </a:r>
            <a:endParaRPr sz="2300"/>
          </a:p>
          <a:p>
            <a:pPr marL="457200" lvl="0" indent="-374650" algn="l" rtl="0">
              <a:lnSpc>
                <a:spcPct val="100000"/>
              </a:lnSpc>
              <a:spcBef>
                <a:spcPts val="0"/>
              </a:spcBef>
              <a:spcAft>
                <a:spcPts val="0"/>
              </a:spcAft>
              <a:buSzPts val="2300"/>
              <a:buChar char="•"/>
            </a:pPr>
            <a:r>
              <a:rPr lang="en-US" sz="2300">
                <a:solidFill>
                  <a:srgbClr val="000000"/>
                </a:solidFill>
              </a:rPr>
              <a:t>Remote learning is NOT a replication of learning during the traditional school day</a:t>
            </a:r>
            <a:endParaRPr sz="2300">
              <a:solidFill>
                <a:srgbClr val="000000"/>
              </a:solidFill>
            </a:endParaRPr>
          </a:p>
          <a:p>
            <a:pPr marL="914400" lvl="1" indent="-374650" algn="l" rtl="0">
              <a:lnSpc>
                <a:spcPct val="100000"/>
              </a:lnSpc>
              <a:spcBef>
                <a:spcPts val="0"/>
              </a:spcBef>
              <a:spcAft>
                <a:spcPts val="0"/>
              </a:spcAft>
              <a:buSzPts val="2300"/>
              <a:buChar char="o"/>
            </a:pPr>
            <a:r>
              <a:rPr lang="en-US" sz="2300">
                <a:solidFill>
                  <a:srgbClr val="000000"/>
                </a:solidFill>
              </a:rPr>
              <a:t>Engage students in meaningful productive learning for half the length of a regular school day, through a combination of educator-directed and student self-directed learning.</a:t>
            </a:r>
            <a:endParaRPr sz="2300">
              <a:solidFill>
                <a:srgbClr val="000000"/>
              </a:solidFill>
            </a:endParaRPr>
          </a:p>
          <a:p>
            <a:pPr marL="914400" lvl="1" indent="-374650" algn="l" rtl="0">
              <a:lnSpc>
                <a:spcPct val="100000"/>
              </a:lnSpc>
              <a:spcBef>
                <a:spcPts val="0"/>
              </a:spcBef>
              <a:spcAft>
                <a:spcPts val="0"/>
              </a:spcAft>
              <a:buSzPts val="2300"/>
              <a:buChar char="o"/>
            </a:pPr>
            <a:r>
              <a:rPr lang="en-US" sz="2300">
                <a:solidFill>
                  <a:srgbClr val="000000"/>
                </a:solidFill>
              </a:rPr>
              <a:t>Structures of lessons need to reflect the features of remote learning</a:t>
            </a:r>
            <a:endParaRPr sz="2300">
              <a:solidFill>
                <a:srgbClr val="000000"/>
              </a:solidFill>
            </a:endParaRPr>
          </a:p>
          <a:p>
            <a:pPr marL="457200" lvl="0" indent="0" algn="l" rtl="0">
              <a:lnSpc>
                <a:spcPct val="138000"/>
              </a:lnSpc>
              <a:spcBef>
                <a:spcPts val="0"/>
              </a:spcBef>
              <a:spcAft>
                <a:spcPts val="0"/>
              </a:spcAft>
              <a:buNone/>
            </a:pPr>
            <a:endParaRPr sz="2600">
              <a:solidFill>
                <a:srgbClr val="000000"/>
              </a:solidFill>
            </a:endParaRPr>
          </a:p>
          <a:p>
            <a:pPr marL="457200" lvl="0" indent="0" algn="l" rtl="0">
              <a:lnSpc>
                <a:spcPct val="138000"/>
              </a:lnSpc>
              <a:spcBef>
                <a:spcPts val="0"/>
              </a:spcBef>
              <a:spcAft>
                <a:spcPts val="0"/>
              </a:spcAft>
              <a:buNone/>
            </a:pPr>
            <a:endParaRPr sz="2800"/>
          </a:p>
          <a:p>
            <a:pPr marL="0" lvl="0" indent="0" algn="l" rtl="0">
              <a:lnSpc>
                <a:spcPct val="138000"/>
              </a:lnSpc>
              <a:spcBef>
                <a:spcPts val="0"/>
              </a:spcBef>
              <a:spcAft>
                <a:spcPts val="0"/>
              </a:spcAft>
              <a:buNone/>
            </a:pPr>
            <a:endParaRPr sz="600"/>
          </a:p>
          <a:p>
            <a:pPr marL="457200" lvl="0" indent="0" algn="l" rtl="0">
              <a:lnSpc>
                <a:spcPct val="138000"/>
              </a:lnSpc>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Recommendations for Remote Learning</a:t>
            </a:r>
            <a:endParaRPr sz="4000"/>
          </a:p>
        </p:txBody>
      </p:sp>
      <p:sp>
        <p:nvSpPr>
          <p:cNvPr id="304" name="Google Shape;304;p39"/>
          <p:cNvSpPr txBox="1">
            <a:spLocks noGrp="1"/>
          </p:cNvSpPr>
          <p:nvPr>
            <p:ph type="body" idx="1"/>
          </p:nvPr>
        </p:nvSpPr>
        <p:spPr>
          <a:xfrm>
            <a:off x="469450" y="1091350"/>
            <a:ext cx="11283900" cy="56301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Feedback and debriefing the learning</a:t>
            </a:r>
            <a:endParaRPr sz="3000"/>
          </a:p>
          <a:p>
            <a:pPr marL="457200" lvl="0" indent="-419100" algn="l" rtl="0">
              <a:spcBef>
                <a:spcPts val="0"/>
              </a:spcBef>
              <a:spcAft>
                <a:spcPts val="0"/>
              </a:spcAft>
              <a:buSzPts val="3000"/>
              <a:buChar char="•"/>
            </a:pPr>
            <a:r>
              <a:rPr lang="en-US" sz="3000"/>
              <a:t>Online approaches</a:t>
            </a:r>
            <a:endParaRPr sz="3000"/>
          </a:p>
          <a:p>
            <a:pPr marL="1371600" lvl="1" indent="-400050" algn="l" rtl="0">
              <a:spcBef>
                <a:spcPts val="0"/>
              </a:spcBef>
              <a:spcAft>
                <a:spcPts val="0"/>
              </a:spcAft>
              <a:buSzPts val="2700"/>
              <a:buChar char="o"/>
            </a:pPr>
            <a:r>
              <a:rPr lang="en-US" sz="2700"/>
              <a:t>Host a real-time video chat </a:t>
            </a:r>
            <a:endParaRPr sz="2700"/>
          </a:p>
          <a:p>
            <a:pPr marL="1371600" lvl="1" indent="-400050" algn="l" rtl="0">
              <a:spcBef>
                <a:spcPts val="0"/>
              </a:spcBef>
              <a:spcAft>
                <a:spcPts val="0"/>
              </a:spcAft>
              <a:buSzPts val="2700"/>
              <a:buChar char="o"/>
            </a:pPr>
            <a:r>
              <a:rPr lang="en-US" sz="2700"/>
              <a:t>Provide feedback on shared online documents</a:t>
            </a:r>
            <a:endParaRPr sz="2700"/>
          </a:p>
          <a:p>
            <a:pPr marL="1371600" lvl="1" indent="-400050" algn="l" rtl="0">
              <a:spcBef>
                <a:spcPts val="0"/>
              </a:spcBef>
              <a:spcAft>
                <a:spcPts val="0"/>
              </a:spcAft>
              <a:buSzPts val="2700"/>
              <a:buChar char="o"/>
            </a:pPr>
            <a:r>
              <a:rPr lang="en-US" sz="2700"/>
              <a:t>Send follow-up questions/prompts to push student thinking and ask students to respond on a shared doc or in online chat features.</a:t>
            </a:r>
            <a:endParaRPr sz="2700"/>
          </a:p>
          <a:p>
            <a:pPr marL="457200" lvl="0" indent="-419100" algn="l" rtl="0">
              <a:spcBef>
                <a:spcPts val="0"/>
              </a:spcBef>
              <a:spcAft>
                <a:spcPts val="0"/>
              </a:spcAft>
              <a:buSzPts val="3000"/>
              <a:buChar char="•"/>
            </a:pPr>
            <a:r>
              <a:rPr lang="en-US" sz="3000"/>
              <a:t>Offline approaches</a:t>
            </a:r>
            <a:endParaRPr sz="3000"/>
          </a:p>
          <a:p>
            <a:pPr marL="1371600" lvl="1" indent="-419100" algn="l" rtl="0">
              <a:spcBef>
                <a:spcPts val="0"/>
              </a:spcBef>
              <a:spcAft>
                <a:spcPts val="0"/>
              </a:spcAft>
              <a:buSzPts val="3000"/>
              <a:buChar char="o"/>
            </a:pPr>
            <a:r>
              <a:rPr lang="en-US" sz="2700"/>
              <a:t>Students record in journal/notebook. </a:t>
            </a:r>
            <a:endParaRPr sz="2700"/>
          </a:p>
          <a:p>
            <a:pPr marL="1371600" lvl="1" indent="-419100" algn="l" rtl="0">
              <a:spcBef>
                <a:spcPts val="0"/>
              </a:spcBef>
              <a:spcAft>
                <a:spcPts val="0"/>
              </a:spcAft>
              <a:buSzPts val="3000"/>
              <a:buChar char="o"/>
            </a:pPr>
            <a:r>
              <a:rPr lang="en-US" sz="2700"/>
              <a:t>Provide a call-in number for students to leave voice messages, questions, or feedback.</a:t>
            </a:r>
            <a:endParaRPr sz="3000"/>
          </a:p>
          <a:p>
            <a:pPr marL="9144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05" name="Google Shape;305;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Google Quiz Example</a:t>
            </a:r>
            <a:endParaRPr/>
          </a:p>
        </p:txBody>
      </p:sp>
      <p:sp>
        <p:nvSpPr>
          <p:cNvPr id="312" name="Google Shape;312;p4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t>Google Quizzes can be used for a number of asynchronous activities. Teachers can:</a:t>
            </a:r>
            <a:endParaRPr sz="3000"/>
          </a:p>
          <a:p>
            <a:pPr marL="914400" lvl="0" indent="-406400" algn="l" rtl="0">
              <a:lnSpc>
                <a:spcPct val="115000"/>
              </a:lnSpc>
              <a:spcBef>
                <a:spcPts val="1000"/>
              </a:spcBef>
              <a:spcAft>
                <a:spcPts val="0"/>
              </a:spcAft>
              <a:buSzPts val="2800"/>
              <a:buChar char="•"/>
            </a:pPr>
            <a:r>
              <a:rPr lang="en-US" sz="2800"/>
              <a:t>Include any picture, video, or task</a:t>
            </a:r>
            <a:endParaRPr sz="2800"/>
          </a:p>
          <a:p>
            <a:pPr marL="914400" lvl="0" indent="-406400" algn="l" rtl="0">
              <a:lnSpc>
                <a:spcPct val="115000"/>
              </a:lnSpc>
              <a:spcBef>
                <a:spcPts val="0"/>
              </a:spcBef>
              <a:spcAft>
                <a:spcPts val="0"/>
              </a:spcAft>
              <a:buSzPts val="2800"/>
              <a:buChar char="•"/>
            </a:pPr>
            <a:r>
              <a:rPr lang="en-US" sz="2800"/>
              <a:t>Provide immediate feedback to students</a:t>
            </a:r>
            <a:endParaRPr sz="2800"/>
          </a:p>
          <a:p>
            <a:pPr marL="914400" lvl="0" indent="-406400" algn="l" rtl="0">
              <a:lnSpc>
                <a:spcPct val="115000"/>
              </a:lnSpc>
              <a:spcBef>
                <a:spcPts val="0"/>
              </a:spcBef>
              <a:spcAft>
                <a:spcPts val="0"/>
              </a:spcAft>
              <a:buSzPts val="2800"/>
              <a:buChar char="•"/>
            </a:pPr>
            <a:r>
              <a:rPr lang="en-US" sz="2800"/>
              <a:t>Embed links and videos in your feedback</a:t>
            </a:r>
            <a:endParaRPr sz="2800"/>
          </a:p>
          <a:p>
            <a:pPr marL="457200" lvl="0" indent="0" algn="l" rtl="0">
              <a:lnSpc>
                <a:spcPct val="115000"/>
              </a:lnSpc>
              <a:spcBef>
                <a:spcPts val="1000"/>
              </a:spcBef>
              <a:spcAft>
                <a:spcPts val="0"/>
              </a:spcAft>
              <a:buNone/>
            </a:pPr>
            <a:endParaRPr sz="2000"/>
          </a:p>
          <a:p>
            <a:pPr marL="0" lvl="0" indent="0" algn="ctr" rtl="0">
              <a:lnSpc>
                <a:spcPct val="115000"/>
              </a:lnSpc>
              <a:spcBef>
                <a:spcPts val="1000"/>
              </a:spcBef>
              <a:spcAft>
                <a:spcPts val="0"/>
              </a:spcAft>
              <a:buNone/>
            </a:pPr>
            <a:endParaRPr sz="2000"/>
          </a:p>
          <a:p>
            <a:pPr marL="0" lvl="0" indent="0" algn="ctr" rtl="0">
              <a:lnSpc>
                <a:spcPct val="115000"/>
              </a:lnSpc>
              <a:spcBef>
                <a:spcPts val="1000"/>
              </a:spcBef>
              <a:spcAft>
                <a:spcPts val="0"/>
              </a:spcAft>
              <a:buNone/>
            </a:pPr>
            <a:r>
              <a:rPr lang="en-US" sz="4000"/>
              <a:t>Try this example: </a:t>
            </a:r>
            <a:r>
              <a:rPr lang="en-US" sz="4000" u="sng">
                <a:solidFill>
                  <a:schemeClr val="hlink"/>
                </a:solidFill>
                <a:hlinkClick r:id="rId3"/>
              </a:rPr>
              <a:t>bit.ly/6SPB5</a:t>
            </a:r>
            <a:endParaRPr sz="4000"/>
          </a:p>
        </p:txBody>
      </p:sp>
      <p:sp>
        <p:nvSpPr>
          <p:cNvPr id="313" name="Google Shape;313;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14" name="Google Shape;314;p40" descr="image of google quiz"/>
          <p:cNvPicPr preferRelativeResize="0"/>
          <p:nvPr/>
        </p:nvPicPr>
        <p:blipFill>
          <a:blip r:embed="rId4">
            <a:alphaModFix/>
          </a:blip>
          <a:stretch>
            <a:fillRect/>
          </a:stretch>
        </p:blipFill>
        <p:spPr>
          <a:xfrm>
            <a:off x="8187025" y="2150349"/>
            <a:ext cx="3590350" cy="2441425"/>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 Loop Example</a:t>
            </a:r>
            <a:endParaRPr/>
          </a:p>
        </p:txBody>
      </p:sp>
      <p:sp>
        <p:nvSpPr>
          <p:cNvPr id="321" name="Google Shape;321;p4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marR="0" lvl="0" indent="-387350" algn="l" rtl="0">
              <a:lnSpc>
                <a:spcPct val="100000"/>
              </a:lnSpc>
              <a:spcBef>
                <a:spcPts val="500"/>
              </a:spcBef>
              <a:spcAft>
                <a:spcPts val="0"/>
              </a:spcAft>
              <a:buSzPts val="2500"/>
              <a:buChar char="•"/>
            </a:pPr>
            <a:r>
              <a:rPr lang="en-US" sz="2500"/>
              <a:t>When students send in evidence of work (through pictures or Google doc), use comments to give feedback to their work.</a:t>
            </a:r>
            <a:endParaRPr sz="2500"/>
          </a:p>
          <a:p>
            <a:pPr marL="457200" marR="0" lvl="0" indent="-387350" algn="l" rtl="0">
              <a:lnSpc>
                <a:spcPct val="100000"/>
              </a:lnSpc>
              <a:spcBef>
                <a:spcPts val="0"/>
              </a:spcBef>
              <a:spcAft>
                <a:spcPts val="0"/>
              </a:spcAft>
              <a:buSzPts val="2500"/>
              <a:buChar char="•"/>
            </a:pPr>
            <a:r>
              <a:rPr lang="en-US" sz="2500"/>
              <a:t>Comments can be given on almost any photo type, pdf, and google suite file.</a:t>
            </a:r>
            <a:endParaRPr sz="2500"/>
          </a:p>
          <a:p>
            <a:pPr marL="457200" marR="0" lvl="0" indent="-387350" algn="l" rtl="0">
              <a:lnSpc>
                <a:spcPct val="100000"/>
              </a:lnSpc>
              <a:spcBef>
                <a:spcPts val="0"/>
              </a:spcBef>
              <a:spcAft>
                <a:spcPts val="0"/>
              </a:spcAft>
              <a:buSzPts val="2500"/>
              <a:buChar char="•"/>
            </a:pPr>
            <a:r>
              <a:rPr lang="en-US" sz="2500"/>
              <a:t>Students can see and make comments back, revisions, or follow whatever directions to improve learning and grade.</a:t>
            </a:r>
            <a:endParaRPr sz="2200">
              <a:solidFill>
                <a:srgbClr val="000000"/>
              </a:solidFill>
              <a:latin typeface="Petrona"/>
              <a:ea typeface="Petrona"/>
              <a:cs typeface="Petrona"/>
              <a:sym typeface="Petrona"/>
            </a:endParaRPr>
          </a:p>
          <a:p>
            <a:pPr marL="0" lvl="0" indent="0" algn="l" rtl="0">
              <a:lnSpc>
                <a:spcPct val="90000"/>
              </a:lnSpc>
              <a:spcBef>
                <a:spcPts val="0"/>
              </a:spcBef>
              <a:spcAft>
                <a:spcPts val="0"/>
              </a:spcAft>
              <a:buNone/>
            </a:pPr>
            <a:endParaRPr sz="2400">
              <a:solidFill>
                <a:srgbClr val="000000"/>
              </a:solidFill>
              <a:latin typeface="Petrona"/>
              <a:ea typeface="Petrona"/>
              <a:cs typeface="Petrona"/>
              <a:sym typeface="Petrona"/>
            </a:endParaRPr>
          </a:p>
          <a:p>
            <a:pPr marL="0" lvl="0" indent="0" algn="l" rtl="0">
              <a:spcBef>
                <a:spcPts val="0"/>
              </a:spcBef>
              <a:spcAft>
                <a:spcPts val="0"/>
              </a:spcAft>
              <a:buNone/>
            </a:pPr>
            <a:r>
              <a:rPr lang="en-US" sz="2100">
                <a:solidFill>
                  <a:srgbClr val="000000"/>
                </a:solidFill>
              </a:rPr>
              <a:t>Example 1: </a:t>
            </a:r>
            <a:r>
              <a:rPr lang="en-US" sz="2100" u="sng">
                <a:solidFill>
                  <a:schemeClr val="hlink"/>
                </a:solidFill>
                <a:hlinkClick r:id="rId3"/>
              </a:rPr>
              <a:t>Teacher feedback on a picture of work</a:t>
            </a:r>
            <a:endParaRPr sz="2100">
              <a:solidFill>
                <a:srgbClr val="000000"/>
              </a:solidFill>
            </a:endParaRPr>
          </a:p>
          <a:p>
            <a:pPr marL="0" lvl="0" indent="0" algn="l" rtl="0">
              <a:spcBef>
                <a:spcPts val="0"/>
              </a:spcBef>
              <a:spcAft>
                <a:spcPts val="0"/>
              </a:spcAft>
              <a:buNone/>
            </a:pPr>
            <a:endParaRPr sz="2100">
              <a:solidFill>
                <a:srgbClr val="000000"/>
              </a:solidFill>
            </a:endParaRPr>
          </a:p>
          <a:p>
            <a:pPr marL="0" lvl="0" indent="0" algn="l" rtl="0">
              <a:spcBef>
                <a:spcPts val="0"/>
              </a:spcBef>
              <a:spcAft>
                <a:spcPts val="0"/>
              </a:spcAft>
              <a:buNone/>
            </a:pPr>
            <a:r>
              <a:rPr lang="en-US" sz="2100">
                <a:solidFill>
                  <a:srgbClr val="000000"/>
                </a:solidFill>
              </a:rPr>
              <a:t>Example 2: </a:t>
            </a:r>
            <a:r>
              <a:rPr lang="en-US" sz="2100" u="sng">
                <a:solidFill>
                  <a:schemeClr val="hlink"/>
                </a:solidFill>
                <a:hlinkClick r:id="rId4"/>
              </a:rPr>
              <a:t>Students give feedback to each other (ex used before live meet)</a:t>
            </a:r>
            <a:r>
              <a:rPr lang="en-US" sz="2100">
                <a:solidFill>
                  <a:srgbClr val="000000"/>
                </a:solidFill>
              </a:rPr>
              <a:t> </a:t>
            </a:r>
            <a:endParaRPr sz="2100">
              <a:solidFill>
                <a:srgbClr val="000000"/>
              </a:solidFill>
            </a:endParaRPr>
          </a:p>
          <a:p>
            <a:pPr marL="0" lvl="0" indent="0" algn="ctr" rtl="0">
              <a:spcBef>
                <a:spcPts val="0"/>
              </a:spcBef>
              <a:spcAft>
                <a:spcPts val="0"/>
              </a:spcAft>
              <a:buNone/>
            </a:pPr>
            <a:r>
              <a:rPr lang="en-US" sz="2100">
                <a:solidFill>
                  <a:srgbClr val="000000"/>
                </a:solidFill>
              </a:rPr>
              <a:t>(created by Ramona Teodorescu)</a:t>
            </a:r>
            <a:endParaRPr sz="2100">
              <a:solidFill>
                <a:srgbClr val="000000"/>
              </a:solidFill>
            </a:endParaRPr>
          </a:p>
          <a:p>
            <a:pPr marL="0" lvl="0" indent="0" algn="l" rtl="0">
              <a:lnSpc>
                <a:spcPct val="90000"/>
              </a:lnSpc>
              <a:spcBef>
                <a:spcPts val="0"/>
              </a:spcBef>
              <a:spcAft>
                <a:spcPts val="0"/>
              </a:spcAft>
              <a:buNone/>
            </a:pPr>
            <a:endParaRPr sz="2400">
              <a:solidFill>
                <a:srgbClr val="000000"/>
              </a:solidFill>
              <a:latin typeface="Petrona"/>
              <a:ea typeface="Petrona"/>
              <a:cs typeface="Petrona"/>
              <a:sym typeface="Petrona"/>
            </a:endParaRPr>
          </a:p>
        </p:txBody>
      </p:sp>
      <p:sp>
        <p:nvSpPr>
          <p:cNvPr id="322" name="Google Shape;322;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Desmos Activities</a:t>
            </a:r>
            <a:endParaRPr/>
          </a:p>
        </p:txBody>
      </p:sp>
      <p:sp>
        <p:nvSpPr>
          <p:cNvPr id="329" name="Google Shape;329;p42"/>
          <p:cNvSpPr txBox="1">
            <a:spLocks noGrp="1"/>
          </p:cNvSpPr>
          <p:nvPr>
            <p:ph type="body" idx="1"/>
          </p:nvPr>
        </p:nvSpPr>
        <p:spPr>
          <a:xfrm>
            <a:off x="567750" y="1127175"/>
            <a:ext cx="11095500" cy="3025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u="sng">
                <a:solidFill>
                  <a:schemeClr val="hlink"/>
                </a:solidFill>
                <a:hlinkClick r:id="rId3"/>
              </a:rPr>
              <a:t>Desmos</a:t>
            </a:r>
            <a:r>
              <a:rPr lang="en-US" sz="2600"/>
              <a:t> is a user-friendly, graphing calculator and host to hundreds of curated and teacher-developed activities.</a:t>
            </a:r>
            <a:endParaRPr sz="2600"/>
          </a:p>
          <a:p>
            <a:pPr marL="914400" lvl="0" indent="-381000" algn="l" rtl="0">
              <a:lnSpc>
                <a:spcPct val="115000"/>
              </a:lnSpc>
              <a:spcBef>
                <a:spcPts val="1000"/>
              </a:spcBef>
              <a:spcAft>
                <a:spcPts val="0"/>
              </a:spcAft>
              <a:buSzPts val="2400"/>
              <a:buChar char="•"/>
            </a:pPr>
            <a:r>
              <a:rPr lang="en-US" sz="2400"/>
              <a:t>Standards-aligned, interactive tasks</a:t>
            </a:r>
            <a:endParaRPr sz="2400"/>
          </a:p>
          <a:p>
            <a:pPr marL="914400" lvl="0" indent="-381000" algn="l" rtl="0">
              <a:lnSpc>
                <a:spcPct val="115000"/>
              </a:lnSpc>
              <a:spcBef>
                <a:spcPts val="0"/>
              </a:spcBef>
              <a:spcAft>
                <a:spcPts val="0"/>
              </a:spcAft>
              <a:buSzPts val="2400"/>
              <a:buChar char="•"/>
            </a:pPr>
            <a:r>
              <a:rPr lang="en-US" sz="2400"/>
              <a:t>Teacher dashboard records all student progress</a:t>
            </a:r>
            <a:endParaRPr sz="2400"/>
          </a:p>
          <a:p>
            <a:pPr marL="914400" lvl="0" indent="-381000" algn="l" rtl="0">
              <a:lnSpc>
                <a:spcPct val="115000"/>
              </a:lnSpc>
              <a:spcBef>
                <a:spcPts val="0"/>
              </a:spcBef>
              <a:spcAft>
                <a:spcPts val="0"/>
              </a:spcAft>
              <a:buSzPts val="2400"/>
              <a:buChar char="•"/>
            </a:pPr>
            <a:r>
              <a:rPr lang="en-US" sz="2400"/>
              <a:t>Builds conceptual understanding</a:t>
            </a:r>
            <a:endParaRPr sz="2400"/>
          </a:p>
        </p:txBody>
      </p:sp>
      <p:sp>
        <p:nvSpPr>
          <p:cNvPr id="330" name="Google Shape;330;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31" name="Google Shape;331;p42" descr="image of desmos activity"/>
          <p:cNvPicPr preferRelativeResize="0"/>
          <p:nvPr/>
        </p:nvPicPr>
        <p:blipFill>
          <a:blip r:embed="rId4">
            <a:alphaModFix/>
          </a:blip>
          <a:stretch>
            <a:fillRect/>
          </a:stretch>
        </p:blipFill>
        <p:spPr>
          <a:xfrm>
            <a:off x="8109275" y="1702350"/>
            <a:ext cx="3745849" cy="2139151"/>
          </a:xfrm>
          <a:prstGeom prst="rect">
            <a:avLst/>
          </a:prstGeom>
          <a:noFill/>
          <a:ln w="9525" cap="flat" cmpd="sng">
            <a:solidFill>
              <a:srgbClr val="666666"/>
            </a:solidFill>
            <a:prstDash val="solid"/>
            <a:round/>
            <a:headEnd type="none" w="sm" len="sm"/>
            <a:tailEnd type="none" w="sm" len="sm"/>
          </a:ln>
        </p:spPr>
      </p:pic>
      <p:pic>
        <p:nvPicPr>
          <p:cNvPr id="332" name="Google Shape;332;p42" descr="image of desmos activity"/>
          <p:cNvPicPr preferRelativeResize="0"/>
          <p:nvPr/>
        </p:nvPicPr>
        <p:blipFill>
          <a:blip r:embed="rId5">
            <a:alphaModFix/>
          </a:blip>
          <a:stretch>
            <a:fillRect/>
          </a:stretch>
        </p:blipFill>
        <p:spPr>
          <a:xfrm>
            <a:off x="4582625" y="3599325"/>
            <a:ext cx="3457400" cy="2139150"/>
          </a:xfrm>
          <a:prstGeom prst="rect">
            <a:avLst/>
          </a:prstGeom>
          <a:noFill/>
          <a:ln w="9525" cap="flat" cmpd="sng">
            <a:solidFill>
              <a:srgbClr val="666666"/>
            </a:solidFill>
            <a:prstDash val="solid"/>
            <a:round/>
            <a:headEnd type="none" w="sm" len="sm"/>
            <a:tailEnd type="none" w="sm" len="sm"/>
          </a:ln>
        </p:spPr>
      </p:pic>
      <p:pic>
        <p:nvPicPr>
          <p:cNvPr id="333" name="Google Shape;333;p42" descr="image of desmos activity"/>
          <p:cNvPicPr preferRelativeResize="0"/>
          <p:nvPr/>
        </p:nvPicPr>
        <p:blipFill>
          <a:blip r:embed="rId6">
            <a:alphaModFix/>
          </a:blip>
          <a:stretch>
            <a:fillRect/>
          </a:stretch>
        </p:blipFill>
        <p:spPr>
          <a:xfrm>
            <a:off x="668025" y="3599325"/>
            <a:ext cx="3745849" cy="2139150"/>
          </a:xfrm>
          <a:prstGeom prst="rect">
            <a:avLst/>
          </a:prstGeom>
          <a:noFill/>
          <a:ln w="9525" cap="flat" cmpd="sng">
            <a:solidFill>
              <a:srgbClr val="666666"/>
            </a:solidFill>
            <a:prstDash val="solid"/>
            <a:round/>
            <a:headEnd type="none" w="sm" len="sm"/>
            <a:tailEnd type="none" w="sm" len="sm"/>
          </a:ln>
        </p:spPr>
      </p:pic>
      <p:sp>
        <p:nvSpPr>
          <p:cNvPr id="334" name="Google Shape;334;p42"/>
          <p:cNvSpPr txBox="1"/>
          <p:nvPr/>
        </p:nvSpPr>
        <p:spPr>
          <a:xfrm>
            <a:off x="567750" y="5778275"/>
            <a:ext cx="7832700" cy="679800"/>
          </a:xfrm>
          <a:prstGeom prst="rect">
            <a:avLst/>
          </a:prstGeom>
          <a:noFill/>
          <a:ln>
            <a:noFill/>
          </a:ln>
        </p:spPr>
        <p:txBody>
          <a:bodyPr spcFirstLastPara="1" wrap="square" lIns="91425" tIns="91425" rIns="91425" bIns="91425" anchor="t" anchorCtr="0">
            <a:noAutofit/>
          </a:bodyPr>
          <a:lstStyle/>
          <a:p>
            <a:pPr marL="0" marR="791" lvl="0" indent="0" algn="l" rtl="0">
              <a:lnSpc>
                <a:spcPct val="130000"/>
              </a:lnSpc>
              <a:spcBef>
                <a:spcPts val="0"/>
              </a:spcBef>
              <a:spcAft>
                <a:spcPts val="400"/>
              </a:spcAft>
              <a:buNone/>
            </a:pPr>
            <a:r>
              <a:rPr lang="en-US" sz="2100" u="sng">
                <a:solidFill>
                  <a:schemeClr val="hlink"/>
                </a:solidFill>
                <a:highlight>
                  <a:srgbClr val="FFFFFF"/>
                </a:highlight>
                <a:hlinkClick r:id="rId7"/>
              </a:rPr>
              <a:t>Hot Air Balloon Model for Integer Operations</a:t>
            </a:r>
            <a:r>
              <a:rPr lang="en-US" sz="2100">
                <a:highlight>
                  <a:srgbClr val="FFFFFF"/>
                </a:highlight>
              </a:rPr>
              <a:t>	</a:t>
            </a:r>
            <a:r>
              <a:rPr lang="en-US" sz="1900">
                <a:highlight>
                  <a:srgbClr val="FFFFFF"/>
                </a:highlight>
              </a:rPr>
              <a:t>Standard </a:t>
            </a:r>
            <a:r>
              <a:rPr lang="en-US" sz="1900">
                <a:latin typeface="Calibri"/>
                <a:ea typeface="Calibri"/>
                <a:cs typeface="Calibri"/>
                <a:sym typeface="Calibri"/>
              </a:rPr>
              <a:t>6.NS.C.5</a:t>
            </a:r>
            <a:endParaRPr sz="1900">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Facilitating Remote Learning</a:t>
            </a:r>
            <a:endParaRPr/>
          </a:p>
        </p:txBody>
      </p:sp>
      <p:sp>
        <p:nvSpPr>
          <p:cNvPr id="341" name="Google Shape;341;p43"/>
          <p:cNvSpPr txBox="1">
            <a:spLocks noGrp="1"/>
          </p:cNvSpPr>
          <p:nvPr>
            <p:ph type="body" idx="1"/>
          </p:nvPr>
        </p:nvSpPr>
        <p:spPr>
          <a:xfrm>
            <a:off x="424050" y="1219900"/>
            <a:ext cx="11658300" cy="513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900" b="1"/>
              <a:t>Plan coherent multi-day learning experiences for a week at a time vs unconnected daily assignments.</a:t>
            </a:r>
            <a:endParaRPr sz="2900" b="1"/>
          </a:p>
          <a:p>
            <a:pPr marL="0" lvl="0" indent="0" algn="l" rtl="0">
              <a:spcBef>
                <a:spcPts val="0"/>
              </a:spcBef>
              <a:spcAft>
                <a:spcPts val="0"/>
              </a:spcAft>
              <a:buNone/>
            </a:pPr>
            <a:endParaRPr sz="800"/>
          </a:p>
          <a:p>
            <a:pPr marL="0" lvl="0" indent="0" algn="l" rtl="0">
              <a:spcBef>
                <a:spcPts val="0"/>
              </a:spcBef>
              <a:spcAft>
                <a:spcPts val="0"/>
              </a:spcAft>
              <a:buNone/>
            </a:pPr>
            <a:r>
              <a:rPr lang="en-US" sz="2500" u="sng"/>
              <a:t>Support opportunities for students to:</a:t>
            </a:r>
            <a:endParaRPr sz="2500" u="sng"/>
          </a:p>
          <a:p>
            <a:pPr marL="457200" lvl="0" indent="-387350" algn="l" rtl="0">
              <a:spcBef>
                <a:spcPts val="0"/>
              </a:spcBef>
              <a:spcAft>
                <a:spcPts val="0"/>
              </a:spcAft>
              <a:buSzPts val="2500"/>
              <a:buChar char="•"/>
            </a:pPr>
            <a:r>
              <a:rPr lang="en-US" sz="2500"/>
              <a:t>Explore math that matters to them</a:t>
            </a:r>
            <a:endParaRPr sz="2500"/>
          </a:p>
          <a:p>
            <a:pPr marL="457200" lvl="0" indent="-387350" algn="l" rtl="0">
              <a:spcBef>
                <a:spcPts val="0"/>
              </a:spcBef>
              <a:spcAft>
                <a:spcPts val="0"/>
              </a:spcAft>
              <a:buSzPts val="2500"/>
              <a:buChar char="•"/>
            </a:pPr>
            <a:r>
              <a:rPr lang="en-US" sz="2500"/>
              <a:t>Work independently and with others</a:t>
            </a:r>
            <a:endParaRPr sz="2500"/>
          </a:p>
          <a:p>
            <a:pPr marL="457200" lvl="0" indent="-387350" algn="l" rtl="0">
              <a:spcBef>
                <a:spcPts val="0"/>
              </a:spcBef>
              <a:spcAft>
                <a:spcPts val="0"/>
              </a:spcAft>
              <a:buSzPts val="2500"/>
              <a:buChar char="•"/>
            </a:pPr>
            <a:r>
              <a:rPr lang="en-US" sz="2500"/>
              <a:t>Reflect on their own learning</a:t>
            </a:r>
            <a:endParaRPr sz="2500"/>
          </a:p>
          <a:p>
            <a:pPr marL="457200" lvl="0" indent="-387350" algn="l" rtl="0">
              <a:spcBef>
                <a:spcPts val="0"/>
              </a:spcBef>
              <a:spcAft>
                <a:spcPts val="0"/>
              </a:spcAft>
              <a:buSzPts val="2500"/>
              <a:buChar char="•"/>
            </a:pPr>
            <a:r>
              <a:rPr lang="en-US" sz="2500"/>
              <a:t>Document and share what they learn</a:t>
            </a:r>
            <a:endParaRPr sz="2500"/>
          </a:p>
          <a:p>
            <a:pPr marL="457200" lvl="0" indent="-387350" algn="l" rtl="0">
              <a:spcBef>
                <a:spcPts val="0"/>
              </a:spcBef>
              <a:spcAft>
                <a:spcPts val="0"/>
              </a:spcAft>
              <a:buSzPts val="2500"/>
              <a:buChar char="•"/>
            </a:pPr>
            <a:r>
              <a:rPr lang="en-US" sz="2500"/>
              <a:t>Highlight students’ efforts and successes</a:t>
            </a:r>
            <a:endParaRPr sz="2500"/>
          </a:p>
          <a:p>
            <a:pPr marL="457200" lvl="0" indent="-387350" algn="l" rtl="0">
              <a:spcBef>
                <a:spcPts val="0"/>
              </a:spcBef>
              <a:spcAft>
                <a:spcPts val="0"/>
              </a:spcAft>
              <a:buSzPts val="2500"/>
              <a:buChar char="•"/>
            </a:pPr>
            <a:r>
              <a:rPr lang="en-US" sz="2500"/>
              <a:t>Give opportunity to share challenges, problem solve or come up with solutions as a group </a:t>
            </a:r>
            <a:endParaRPr sz="2500"/>
          </a:p>
          <a:p>
            <a:pPr marL="457200" lvl="0" indent="-387350" algn="l" rtl="0">
              <a:spcBef>
                <a:spcPts val="0"/>
              </a:spcBef>
              <a:spcAft>
                <a:spcPts val="0"/>
              </a:spcAft>
              <a:buSzPts val="2500"/>
              <a:buChar char="•"/>
            </a:pPr>
            <a:r>
              <a:rPr lang="en-US" sz="2500"/>
              <a:t>Provide specific and frequent feedback on student work</a:t>
            </a:r>
            <a:endParaRPr sz="2500"/>
          </a:p>
          <a:p>
            <a:pPr marL="457200" lvl="0" indent="-387350" algn="l" rtl="0">
              <a:spcBef>
                <a:spcPts val="0"/>
              </a:spcBef>
              <a:spcAft>
                <a:spcPts val="0"/>
              </a:spcAft>
              <a:buSzPts val="2500"/>
              <a:buChar char="•"/>
            </a:pPr>
            <a:r>
              <a:rPr lang="en-US" sz="2500">
                <a:solidFill>
                  <a:srgbClr val="000000"/>
                </a:solidFill>
              </a:rPr>
              <a:t>Ensure supports and scaffolds for students with </a:t>
            </a:r>
            <a:r>
              <a:rPr lang="en-US" sz="2500" u="sng">
                <a:solidFill>
                  <a:schemeClr val="accent4"/>
                </a:solidFill>
                <a:hlinkClick r:id="rId3"/>
              </a:rPr>
              <a:t>disabilities</a:t>
            </a:r>
            <a:r>
              <a:rPr lang="en-US" sz="2500">
                <a:solidFill>
                  <a:srgbClr val="000000"/>
                </a:solidFill>
              </a:rPr>
              <a:t> and </a:t>
            </a:r>
            <a:r>
              <a:rPr lang="en-US" sz="2500" u="sng">
                <a:solidFill>
                  <a:schemeClr val="accent4"/>
                </a:solidFill>
                <a:hlinkClick r:id="rId4"/>
              </a:rPr>
              <a:t>English learners</a:t>
            </a:r>
            <a:endParaRPr sz="2500">
              <a:solidFill>
                <a:srgbClr val="000000"/>
              </a:solidFill>
            </a:endParaRPr>
          </a:p>
          <a:p>
            <a:pPr marL="0" lvl="0" indent="0" algn="l" rtl="0">
              <a:spcBef>
                <a:spcPts val="0"/>
              </a:spcBef>
              <a:spcAft>
                <a:spcPts val="0"/>
              </a:spcAft>
              <a:buNone/>
            </a:pPr>
            <a:endParaRPr sz="2900"/>
          </a:p>
          <a:p>
            <a:pPr marL="0" lvl="0" indent="0" algn="l" rtl="0">
              <a:spcBef>
                <a:spcPts val="1000"/>
              </a:spcBef>
              <a:spcAft>
                <a:spcPts val="0"/>
              </a:spcAft>
              <a:buNone/>
            </a:pPr>
            <a:endParaRPr sz="26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Great Resources for Thinking about Remote Learning</a:t>
            </a:r>
            <a:endParaRPr sz="3600" dirty="0"/>
          </a:p>
        </p:txBody>
      </p:sp>
      <p:sp>
        <p:nvSpPr>
          <p:cNvPr id="348" name="Google Shape;348;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49" name="Google Shape;349;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912250" y="1157350"/>
            <a:ext cx="3176826" cy="2754551"/>
          </a:xfrm>
          <a:prstGeom prst="rect">
            <a:avLst/>
          </a:prstGeom>
          <a:noFill/>
          <a:ln>
            <a:noFill/>
          </a:ln>
        </p:spPr>
      </p:pic>
      <p:graphicFrame>
        <p:nvGraphicFramePr>
          <p:cNvPr id="350" name="Google Shape;350;p44"/>
          <p:cNvGraphicFramePr/>
          <p:nvPr>
            <p:extLst>
              <p:ext uri="{D42A27DB-BD31-4B8C-83A1-F6EECF244321}">
                <p14:modId xmlns:p14="http://schemas.microsoft.com/office/powerpoint/2010/main" val="976458890"/>
              </p:ext>
            </p:extLst>
          </p:nvPr>
        </p:nvGraphicFramePr>
        <p:xfrm>
          <a:off x="278325" y="1240013"/>
          <a:ext cx="8703725" cy="4250062"/>
        </p:xfrm>
        <a:graphic>
          <a:graphicData uri="http://schemas.openxmlformats.org/drawingml/2006/table">
            <a:tbl>
              <a:tblPr firstRow="1">
                <a:noFill/>
                <a:tableStyleId>{92403416-4826-4CDF-B18B-ECFA82265643}</a:tableStyleId>
              </a:tblPr>
              <a:tblGrid>
                <a:gridCol w="762350">
                  <a:extLst>
                    <a:ext uri="{9D8B030D-6E8A-4147-A177-3AD203B41FA5}">
                      <a16:colId xmlns:a16="http://schemas.microsoft.com/office/drawing/2014/main" val="20000"/>
                    </a:ext>
                  </a:extLst>
                </a:gridCol>
                <a:gridCol w="1317050">
                  <a:extLst>
                    <a:ext uri="{9D8B030D-6E8A-4147-A177-3AD203B41FA5}">
                      <a16:colId xmlns:a16="http://schemas.microsoft.com/office/drawing/2014/main" val="20001"/>
                    </a:ext>
                  </a:extLst>
                </a:gridCol>
                <a:gridCol w="5459050">
                  <a:extLst>
                    <a:ext uri="{9D8B030D-6E8A-4147-A177-3AD203B41FA5}">
                      <a16:colId xmlns:a16="http://schemas.microsoft.com/office/drawing/2014/main" val="20002"/>
                    </a:ext>
                  </a:extLst>
                </a:gridCol>
                <a:gridCol w="1165275">
                  <a:extLst>
                    <a:ext uri="{9D8B030D-6E8A-4147-A177-3AD203B41FA5}">
                      <a16:colId xmlns:a16="http://schemas.microsoft.com/office/drawing/2014/main" val="20003"/>
                    </a:ext>
                  </a:extLst>
                </a:gridCol>
              </a:tblGrid>
              <a:tr h="608100">
                <a:tc>
                  <a:txBody>
                    <a:bodyPr/>
                    <a:lstStyle/>
                    <a:p>
                      <a:pPr marL="0" lvl="0" indent="0" algn="l" rtl="0">
                        <a:lnSpc>
                          <a:spcPct val="115000"/>
                        </a:lnSpc>
                        <a:spcBef>
                          <a:spcPts val="1200"/>
                        </a:spcBef>
                        <a:spcAft>
                          <a:spcPts val="0"/>
                        </a:spcAft>
                        <a:buNone/>
                      </a:pPr>
                      <a:r>
                        <a:rPr lang="en-US"/>
                        <a:t>K-12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Khan Academy</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diagnostic tools, video tutorials, practice problems, and teacher monitoring dashboard facilitated through gamified platforms. Content is organized by grade level, course title, or specific curriculum programs: Eureka (grades 3-8), Illustrative Mathematics (grades 6-8), AP courses, and SAT prep.</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rgbClr val="1155CC"/>
                          </a:solidFill>
                          <a:hlinkClick r:id="rId4"/>
                        </a:rPr>
                        <a:t>Khan Academy</a:t>
                      </a:r>
                      <a:endParaRPr sz="1100" u="sng">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2350">
                <a:tc>
                  <a:txBody>
                    <a:bodyPr/>
                    <a:lstStyle/>
                    <a:p>
                      <a:pPr marL="0" lvl="0" indent="0" algn="l" rtl="0">
                        <a:lnSpc>
                          <a:spcPct val="115000"/>
                        </a:lnSpc>
                        <a:spcBef>
                          <a:spcPts val="1200"/>
                        </a:spcBef>
                        <a:spcAft>
                          <a:spcPts val="0"/>
                        </a:spcAft>
                        <a:buNone/>
                      </a:pPr>
                      <a:r>
                        <a:rPr lang="en-US"/>
                        <a:t>K-12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Eureka Math (EngageNY) - Great Minds</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 the Eureka Math (EngageNY) curricular materials and daily video lessons delivered by Great Minds teachers.</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rgbClr val="1155CC"/>
                          </a:solidFill>
                          <a:hlinkClick r:id="rId5"/>
                        </a:rPr>
                        <a:t>Great Minds</a:t>
                      </a:r>
                      <a:endParaRPr sz="1100" u="sng">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2950">
                <a:tc>
                  <a:txBody>
                    <a:bodyPr/>
                    <a:lstStyle/>
                    <a:p>
                      <a:pPr marL="0" lvl="0" indent="0" algn="l" rtl="0">
                        <a:lnSpc>
                          <a:spcPct val="115000"/>
                        </a:lnSpc>
                        <a:spcBef>
                          <a:spcPts val="1200"/>
                        </a:spcBef>
                        <a:spcAft>
                          <a:spcPts val="0"/>
                        </a:spcAft>
                        <a:buNone/>
                      </a:pPr>
                      <a:r>
                        <a:rPr lang="en-US"/>
                        <a:t>K-8</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ST Math</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 ST Math, a visual instructional program that teaches concepts visually as students solve mathematical problems. Without language barriers, the problem is accessible to all students, regardless of skill level or language background.</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chemeClr val="hlink"/>
                          </a:solidFill>
                          <a:hlinkClick r:id="rId6"/>
                        </a:rPr>
                        <a:t>ST Math</a:t>
                      </a:r>
                      <a:endParaRPr sz="1100" u="sng">
                        <a:solidFill>
                          <a:schemeClr val="hlink"/>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50775">
                <a:tc>
                  <a:txBody>
                    <a:bodyPr/>
                    <a:lstStyle/>
                    <a:p>
                      <a:pPr marL="0" lvl="0" indent="0" algn="l" rtl="0">
                        <a:lnSpc>
                          <a:spcPct val="115000"/>
                        </a:lnSpc>
                        <a:spcBef>
                          <a:spcPts val="1200"/>
                        </a:spcBef>
                        <a:spcAft>
                          <a:spcPts val="0"/>
                        </a:spcAft>
                        <a:buNone/>
                      </a:pPr>
                      <a:r>
                        <a:rPr lang="en-US"/>
                        <a:t>6-12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Illustrative Math</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a:t>
                      </a:r>
                      <a:r>
                        <a:rPr lang="en-US" sz="1100">
                          <a:solidFill>
                            <a:srgbClr val="333333"/>
                          </a:solidFill>
                          <a:highlight>
                            <a:srgbClr val="FFFFFF"/>
                          </a:highlight>
                          <a:uFill>
                            <a:noFill/>
                          </a:uFill>
                          <a:hlinkClick r:id="rId7"/>
                        </a:rPr>
                        <a:t> </a:t>
                      </a:r>
                      <a:r>
                        <a:rPr lang="en-US" sz="1100" u="sng">
                          <a:solidFill>
                            <a:srgbClr val="1155CC"/>
                          </a:solidFill>
                          <a:highlight>
                            <a:srgbClr val="FFFFFF"/>
                          </a:highlight>
                          <a:hlinkClick r:id="rId7"/>
                        </a:rPr>
                        <a:t>Illustrative Math</a:t>
                      </a:r>
                      <a:r>
                        <a:rPr lang="en-US" sz="1100">
                          <a:solidFill>
                            <a:srgbClr val="333333"/>
                          </a:solidFill>
                          <a:highlight>
                            <a:srgbClr val="FFFFFF"/>
                          </a:highlight>
                        </a:rPr>
                        <a:t> (IM) 6-8 and 9-12, including student and teacher materials (available with free registration). The materials can also be accessed through three IM certified partners</a:t>
                      </a:r>
                      <a:r>
                        <a:rPr lang="en-US" sz="1100">
                          <a:solidFill>
                            <a:srgbClr val="333333"/>
                          </a:solidFill>
                          <a:highlight>
                            <a:srgbClr val="FFFFFF"/>
                          </a:highlight>
                          <a:uFill>
                            <a:noFill/>
                          </a:uFill>
                          <a:hlinkClick r:id="rId8"/>
                        </a:rPr>
                        <a:t> </a:t>
                      </a:r>
                      <a:r>
                        <a:rPr lang="en-US" sz="1100" u="sng">
                          <a:solidFill>
                            <a:srgbClr val="1155CC"/>
                          </a:solidFill>
                          <a:highlight>
                            <a:srgbClr val="FFFFFF"/>
                          </a:highlight>
                          <a:hlinkClick r:id="rId8"/>
                        </a:rPr>
                        <a:t>LearnZillion</a:t>
                      </a:r>
                      <a:r>
                        <a:rPr lang="en-US" sz="1100">
                          <a:solidFill>
                            <a:srgbClr val="333333"/>
                          </a:solidFill>
                          <a:highlight>
                            <a:srgbClr val="FFFFFF"/>
                          </a:highlight>
                        </a:rPr>
                        <a:t> (instructional videos),</a:t>
                      </a:r>
                      <a:r>
                        <a:rPr lang="en-US" sz="1100">
                          <a:solidFill>
                            <a:srgbClr val="333333"/>
                          </a:solidFill>
                          <a:highlight>
                            <a:srgbClr val="FFFFFF"/>
                          </a:highlight>
                          <a:uFill>
                            <a:noFill/>
                          </a:uFill>
                          <a:hlinkClick r:id="rId9"/>
                        </a:rPr>
                        <a:t> </a:t>
                      </a:r>
                      <a:r>
                        <a:rPr lang="en-US" sz="1100" u="sng">
                          <a:solidFill>
                            <a:srgbClr val="1155CC"/>
                          </a:solidFill>
                          <a:highlight>
                            <a:srgbClr val="FFFFFF"/>
                          </a:highlight>
                          <a:hlinkClick r:id="rId9"/>
                        </a:rPr>
                        <a:t>Kendall Hunt</a:t>
                      </a:r>
                      <a:r>
                        <a:rPr lang="en-US" sz="1100">
                          <a:solidFill>
                            <a:srgbClr val="333333"/>
                          </a:solidFill>
                          <a:highlight>
                            <a:srgbClr val="FFFFFF"/>
                          </a:highlight>
                        </a:rPr>
                        <a:t> (Google Classroom interface; Spanish-language materials), and</a:t>
                      </a:r>
                      <a:r>
                        <a:rPr lang="en-US" sz="1100">
                          <a:solidFill>
                            <a:srgbClr val="333333"/>
                          </a:solidFill>
                          <a:highlight>
                            <a:srgbClr val="FFFFFF"/>
                          </a:highlight>
                          <a:uFill>
                            <a:noFill/>
                          </a:uFill>
                          <a:hlinkClick r:id="rId10"/>
                        </a:rPr>
                        <a:t> </a:t>
                      </a:r>
                      <a:r>
                        <a:rPr lang="en-US" sz="1100" u="sng">
                          <a:solidFill>
                            <a:srgbClr val="1155CC"/>
                          </a:solidFill>
                          <a:highlight>
                            <a:srgbClr val="FFFFFF"/>
                          </a:highlight>
                          <a:hlinkClick r:id="rId10"/>
                        </a:rPr>
                        <a:t>McGraw-Hill</a:t>
                      </a:r>
                      <a:r>
                        <a:rPr lang="en-US" sz="1100">
                          <a:solidFill>
                            <a:srgbClr val="333333"/>
                          </a:solidFill>
                          <a:highlight>
                            <a:srgbClr val="FFFFFF"/>
                          </a:highlight>
                        </a:rPr>
                        <a:t>.</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rgbClr val="1155CC"/>
                          </a:solidFill>
                          <a:hlinkClick r:id="rId9"/>
                        </a:rPr>
                        <a:t>Kendall Hunt</a:t>
                      </a:r>
                      <a:endParaRPr sz="1100" u="sng">
                        <a:solidFill>
                          <a:srgbClr val="1155CC"/>
                        </a:solidFill>
                      </a:endParaRPr>
                    </a:p>
                    <a:p>
                      <a:pPr marL="0" lvl="0" indent="0" algn="l" rtl="0">
                        <a:lnSpc>
                          <a:spcPct val="115000"/>
                        </a:lnSpc>
                        <a:spcBef>
                          <a:spcPts val="1200"/>
                        </a:spcBef>
                        <a:spcAft>
                          <a:spcPts val="0"/>
                        </a:spcAft>
                        <a:buNone/>
                      </a:pPr>
                      <a:r>
                        <a:rPr lang="en-US" sz="1100" u="sng">
                          <a:solidFill>
                            <a:srgbClr val="1155CC"/>
                          </a:solidFill>
                          <a:hlinkClick r:id="rId8"/>
                        </a:rPr>
                        <a:t>LearnZillion</a:t>
                      </a:r>
                      <a:endParaRPr sz="1100" u="sng">
                        <a:solidFill>
                          <a:srgbClr val="1155CC"/>
                        </a:solidFill>
                      </a:endParaRPr>
                    </a:p>
                    <a:p>
                      <a:pPr marL="0" lvl="0" indent="0" algn="l" rtl="0">
                        <a:lnSpc>
                          <a:spcPct val="115000"/>
                        </a:lnSpc>
                        <a:spcBef>
                          <a:spcPts val="1200"/>
                        </a:spcBef>
                        <a:spcAft>
                          <a:spcPts val="0"/>
                        </a:spcAft>
                        <a:buNone/>
                      </a:pPr>
                      <a:r>
                        <a:rPr lang="en-US" sz="1100" u="sng">
                          <a:solidFill>
                            <a:srgbClr val="1155CC"/>
                          </a:solidFill>
                          <a:hlinkClick r:id="rId10"/>
                        </a:rPr>
                        <a:t>McGraw-Hill</a:t>
                      </a:r>
                      <a:endParaRPr sz="1100" u="sng">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32375">
                <a:tc>
                  <a:txBody>
                    <a:bodyPr/>
                    <a:lstStyle/>
                    <a:p>
                      <a:pPr marL="0" lvl="0" indent="0" algn="l" rtl="0">
                        <a:lnSpc>
                          <a:spcPct val="115000"/>
                        </a:lnSpc>
                        <a:spcBef>
                          <a:spcPts val="1200"/>
                        </a:spcBef>
                        <a:spcAft>
                          <a:spcPts val="0"/>
                        </a:spcAft>
                        <a:buNone/>
                      </a:pPr>
                      <a:r>
                        <a:rPr lang="en-US"/>
                        <a:t>6-12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Carnegie Learning</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Carnegie Learning provides free access to lesson videos, student practice, and MATHia software for adaptive, student-centered learning.</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dirty="0">
                          <a:solidFill>
                            <a:srgbClr val="1155CC"/>
                          </a:solidFill>
                          <a:hlinkClick r:id="rId11"/>
                        </a:rPr>
                        <a:t>Carnegie Learning</a:t>
                      </a:r>
                      <a:endParaRPr sz="1100" u="sng" dirty="0">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COVID-19 Specific Resources</a:t>
            </a:r>
            <a:endParaRPr/>
          </a:p>
        </p:txBody>
      </p:sp>
      <p:sp>
        <p:nvSpPr>
          <p:cNvPr id="357" name="Google Shape;357;p45"/>
          <p:cNvSpPr txBox="1">
            <a:spLocks noGrp="1"/>
          </p:cNvSpPr>
          <p:nvPr>
            <p:ph type="body" idx="1"/>
          </p:nvPr>
        </p:nvSpPr>
        <p:spPr>
          <a:xfrm>
            <a:off x="402000" y="904200"/>
            <a:ext cx="11138400" cy="5452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u="sng">
                <a:solidFill>
                  <a:schemeClr val="hlink"/>
                </a:solidFill>
                <a:hlinkClick r:id="rId3"/>
              </a:rPr>
              <a:t>DESE COVID-19 Learning at Home</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4"/>
              </a:rPr>
              <a:t>STEM Resources</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5"/>
              </a:rPr>
              <a:t>CSSS Teaching at Home Teacher Guides</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6"/>
              </a:rPr>
              <a:t>STEM teaching tools</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7"/>
              </a:rPr>
              <a:t>Explorations- Outdoor Learning Walks</a:t>
            </a:r>
            <a:r>
              <a:rPr lang="en-US" sz="2400"/>
              <a:t> and </a:t>
            </a:r>
            <a:r>
              <a:rPr lang="en-US" sz="2400" u="sng">
                <a:solidFill>
                  <a:schemeClr val="accent4"/>
                </a:solidFill>
                <a:hlinkClick r:id="rId8"/>
              </a:rPr>
              <a:t>Notice &amp; Wonder Walk</a:t>
            </a:r>
            <a:endParaRPr sz="2400"/>
          </a:p>
          <a:p>
            <a:pPr marL="0" lvl="0" indent="0" algn="l" rtl="0">
              <a:spcBef>
                <a:spcPts val="1000"/>
              </a:spcBef>
              <a:spcAft>
                <a:spcPts val="0"/>
              </a:spcAft>
              <a:buNone/>
            </a:pPr>
            <a:endParaRPr/>
          </a:p>
        </p:txBody>
      </p:sp>
      <p:sp>
        <p:nvSpPr>
          <p:cNvPr id="358" name="Google Shape;358;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Exit Ticket</a:t>
            </a:r>
            <a:endParaRPr sz="4000"/>
          </a:p>
        </p:txBody>
      </p:sp>
      <p:sp>
        <p:nvSpPr>
          <p:cNvPr id="365" name="Google Shape;365;p46"/>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533400" algn="l" rtl="0">
              <a:spcBef>
                <a:spcPts val="1000"/>
              </a:spcBef>
              <a:spcAft>
                <a:spcPts val="0"/>
              </a:spcAft>
              <a:buSzPts val="4800"/>
              <a:buChar char="•"/>
            </a:pPr>
            <a:r>
              <a:rPr lang="en-US" sz="4800"/>
              <a:t>Please take a moment to answer this very brief anonymous survey.</a:t>
            </a:r>
            <a:endParaRPr sz="4800"/>
          </a:p>
          <a:p>
            <a:pPr marL="457200" lvl="0" indent="-533400" algn="l" rtl="0">
              <a:spcBef>
                <a:spcPts val="0"/>
              </a:spcBef>
              <a:spcAft>
                <a:spcPts val="0"/>
              </a:spcAft>
              <a:buSzPts val="4800"/>
              <a:buChar char="•"/>
            </a:pPr>
            <a:r>
              <a:rPr lang="en-US" sz="4800"/>
              <a:t>This will help us provide useful information and support.</a:t>
            </a:r>
            <a:endParaRPr sz="4800"/>
          </a:p>
          <a:p>
            <a:pPr marL="0" lvl="0" indent="0" algn="l" rtl="0">
              <a:spcBef>
                <a:spcPts val="1000"/>
              </a:spcBef>
              <a:spcAft>
                <a:spcPts val="0"/>
              </a:spcAft>
              <a:buNone/>
            </a:pPr>
            <a:endParaRPr sz="3000"/>
          </a:p>
          <a:p>
            <a:pPr marL="0" lvl="0" indent="0" algn="ctr" rtl="0">
              <a:spcBef>
                <a:spcPts val="1000"/>
              </a:spcBef>
              <a:spcAft>
                <a:spcPts val="0"/>
              </a:spcAft>
              <a:buNone/>
            </a:pPr>
            <a:r>
              <a:rPr lang="en-US" sz="6000" u="sng">
                <a:solidFill>
                  <a:schemeClr val="accent4"/>
                </a:solidFill>
                <a:hlinkClick r:id="rId3"/>
              </a:rPr>
              <a:t>bit.ly/MAremote</a:t>
            </a:r>
            <a:endParaRPr sz="4800"/>
          </a:p>
        </p:txBody>
      </p:sp>
      <p:sp>
        <p:nvSpPr>
          <p:cNvPr id="366" name="Google Shape;366;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Math Team</a:t>
            </a:r>
            <a:endParaRPr dirty="0"/>
          </a:p>
        </p:txBody>
      </p:sp>
      <p:sp>
        <p:nvSpPr>
          <p:cNvPr id="133" name="Google Shape;133;p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34" name="Google Shape;134;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35" name="Google Shape;135;p20" descr="image of our Math team"/>
          <p:cNvPicPr preferRelativeResize="0"/>
          <p:nvPr/>
        </p:nvPicPr>
        <p:blipFill>
          <a:blip r:embed="rId3">
            <a:alphaModFix/>
          </a:blip>
          <a:stretch>
            <a:fillRect/>
          </a:stretch>
        </p:blipFill>
        <p:spPr>
          <a:xfrm>
            <a:off x="152400" y="152400"/>
            <a:ext cx="12039600" cy="6772275"/>
          </a:xfrm>
          <a:prstGeom prst="rect">
            <a:avLst/>
          </a:prstGeom>
          <a:noFill/>
          <a:ln>
            <a:noFill/>
          </a:ln>
        </p:spPr>
      </p:pic>
      <p:sp>
        <p:nvSpPr>
          <p:cNvPr id="136" name="Google Shape;136;p20"/>
          <p:cNvSpPr txBox="1"/>
          <p:nvPr/>
        </p:nvSpPr>
        <p:spPr>
          <a:xfrm>
            <a:off x="7509225" y="5371175"/>
            <a:ext cx="3755700" cy="11412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Quattrocento Sans"/>
                <a:ea typeface="Quattrocento Sans"/>
                <a:cs typeface="Quattrocento Sans"/>
                <a:sym typeface="Quattrocento Sans"/>
              </a:rPr>
              <a:t>? Question ?</a:t>
            </a:r>
            <a:endParaRPr sz="2100" b="1">
              <a:latin typeface="Quattrocento Sans"/>
              <a:ea typeface="Quattrocento Sans"/>
              <a:cs typeface="Quattrocento Sans"/>
              <a:sym typeface="Quattrocento Sans"/>
            </a:endParaRPr>
          </a:p>
          <a:p>
            <a:pPr marL="0" lvl="0" indent="0" algn="l" rtl="0">
              <a:spcBef>
                <a:spcPts val="0"/>
              </a:spcBef>
              <a:spcAft>
                <a:spcPts val="0"/>
              </a:spcAft>
              <a:buNone/>
            </a:pPr>
            <a:r>
              <a:rPr lang="en-US" sz="1800" b="1">
                <a:latin typeface="Quattrocento Sans"/>
                <a:ea typeface="Quattrocento Sans"/>
                <a:cs typeface="Quattrocento Sans"/>
                <a:sym typeface="Quattrocento Sans"/>
              </a:rPr>
              <a:t>To ask a question, click on the chat button and type into the chat box.</a:t>
            </a:r>
            <a:endParaRPr sz="1800" b="1">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4000"/>
              <a:t>Submit Your STEM Highlights to the Newsletter!</a:t>
            </a:r>
            <a:endParaRPr sz="1467"/>
          </a:p>
        </p:txBody>
      </p:sp>
      <p:sp>
        <p:nvSpPr>
          <p:cNvPr id="372" name="Google Shape;372;p47"/>
          <p:cNvSpPr txBox="1">
            <a:spLocks noGrp="1"/>
          </p:cNvSpPr>
          <p:nvPr>
            <p:ph type="body" idx="1"/>
          </p:nvPr>
        </p:nvSpPr>
        <p:spPr>
          <a:xfrm>
            <a:off x="168450" y="2923675"/>
            <a:ext cx="11948400" cy="3934200"/>
          </a:xfrm>
          <a:prstGeom prst="rect">
            <a:avLst/>
          </a:prstGeom>
          <a:noFill/>
          <a:ln>
            <a:noFill/>
          </a:ln>
        </p:spPr>
        <p:txBody>
          <a:bodyPr spcFirstLastPara="1" wrap="square" lIns="91425" tIns="45700" rIns="91425" bIns="45700" anchor="t" anchorCtr="0">
            <a:noAutofit/>
          </a:bodyPr>
          <a:lstStyle/>
          <a:p>
            <a:pPr marL="237060" lvl="0" indent="-237060" algn="l" rtl="0">
              <a:lnSpc>
                <a:spcPct val="100000"/>
              </a:lnSpc>
              <a:spcBef>
                <a:spcPts val="0"/>
              </a:spcBef>
              <a:spcAft>
                <a:spcPts val="0"/>
              </a:spcAft>
              <a:buSzPts val="1800"/>
              <a:buChar char="•"/>
            </a:pPr>
            <a:r>
              <a:rPr lang="en-US" sz="2400"/>
              <a:t>Inviting educators and leaders to </a:t>
            </a:r>
            <a:r>
              <a:rPr lang="en-US" sz="2400" b="1"/>
              <a:t>submit photos</a:t>
            </a:r>
            <a:r>
              <a:rPr lang="en-US" sz="2400"/>
              <a:t> highlighting the wonderful STEM remote learning experiences your students are engaged in.</a:t>
            </a:r>
            <a:endParaRPr sz="1467"/>
          </a:p>
          <a:p>
            <a:pPr marL="237060" lvl="0" indent="-237060" algn="l" rtl="0">
              <a:lnSpc>
                <a:spcPct val="100000"/>
              </a:lnSpc>
              <a:spcBef>
                <a:spcPts val="1067"/>
              </a:spcBef>
              <a:spcAft>
                <a:spcPts val="0"/>
              </a:spcAft>
              <a:buSzPts val="1800"/>
              <a:buChar char="•"/>
            </a:pPr>
            <a:r>
              <a:rPr lang="en-US" sz="2400"/>
              <a:t>Students must have a signed photo release form on file with your district. [DESE’s </a:t>
            </a:r>
            <a:r>
              <a:rPr lang="en-US" sz="2400" u="sng">
                <a:solidFill>
                  <a:schemeClr val="hlink"/>
                </a:solidFill>
                <a:hlinkClick r:id="rId3"/>
              </a:rPr>
              <a:t>photograph release form</a:t>
            </a:r>
            <a:r>
              <a:rPr lang="en-US" sz="2400" u="sng"/>
              <a:t>]</a:t>
            </a:r>
            <a:r>
              <a:rPr lang="en-US" sz="2400"/>
              <a:t> </a:t>
            </a:r>
            <a:endParaRPr sz="1467"/>
          </a:p>
          <a:p>
            <a:pPr marL="237060" lvl="0" indent="-237060" algn="l" rtl="0">
              <a:lnSpc>
                <a:spcPct val="100000"/>
              </a:lnSpc>
              <a:spcBef>
                <a:spcPts val="1067"/>
              </a:spcBef>
              <a:spcAft>
                <a:spcPts val="0"/>
              </a:spcAft>
              <a:buSzPts val="1800"/>
              <a:buChar char="•"/>
            </a:pPr>
            <a:r>
              <a:rPr lang="en-US" sz="2400"/>
              <a:t>Email STEM Remote Learning Highlight to Alicia Wedderburn at </a:t>
            </a:r>
            <a:r>
              <a:rPr lang="en-US" sz="1900" u="sng">
                <a:solidFill>
                  <a:schemeClr val="hlink"/>
                </a:solidFill>
                <a:hlinkClick r:id="rId4"/>
              </a:rPr>
              <a:t>alicia.wedderburn@mass.</a:t>
            </a:r>
            <a:r>
              <a:rPr lang="en-US" sz="1900" u="sng">
                <a:solidFill>
                  <a:schemeClr val="hlink"/>
                </a:solidFill>
              </a:rPr>
              <a:t>gov</a:t>
            </a:r>
            <a:r>
              <a:rPr lang="en-US" sz="1900"/>
              <a:t>.</a:t>
            </a:r>
            <a:endParaRPr sz="19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373" name="Google Shape;373;p4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7044" y="968830"/>
            <a:ext cx="11626512" cy="1954844"/>
          </a:xfrm>
          <a:prstGeom prst="rect">
            <a:avLst/>
          </a:prstGeom>
          <a:noFill/>
          <a:ln>
            <a:noFill/>
          </a:ln>
        </p:spPr>
      </p:pic>
      <p:pic>
        <p:nvPicPr>
          <p:cNvPr id="374" name="Google Shape;374;p47" descr="question mark"/>
          <p:cNvPicPr preferRelativeResize="0"/>
          <p:nvPr/>
        </p:nvPicPr>
        <p:blipFill rotWithShape="1">
          <a:blip r:embed="rId6">
            <a:alphaModFix/>
          </a:blip>
          <a:srcRect/>
          <a:stretch/>
        </p:blipFill>
        <p:spPr>
          <a:xfrm>
            <a:off x="4913694" y="6304367"/>
            <a:ext cx="422591" cy="422591"/>
          </a:xfrm>
          <a:prstGeom prst="rect">
            <a:avLst/>
          </a:prstGeom>
          <a:noFill/>
          <a:ln>
            <a:noFill/>
          </a:ln>
        </p:spPr>
      </p:pic>
      <p:sp>
        <p:nvSpPr>
          <p:cNvPr id="375" name="Google Shape;375;p47"/>
          <p:cNvSpPr txBox="1"/>
          <p:nvPr/>
        </p:nvSpPr>
        <p:spPr>
          <a:xfrm>
            <a:off x="4055559" y="5264751"/>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7"/>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376" name="Google Shape;376;p47"/>
          <p:cNvSpPr txBox="1"/>
          <p:nvPr/>
        </p:nvSpPr>
        <p:spPr>
          <a:xfrm>
            <a:off x="5507700" y="6304313"/>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8"/>
          <p:cNvSpPr txBox="1"/>
          <p:nvPr/>
        </p:nvSpPr>
        <p:spPr>
          <a:xfrm>
            <a:off x="0" y="10396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10000" b="0" i="0" u="none" strike="noStrike" cap="none">
                <a:solidFill>
                  <a:schemeClr val="lt1"/>
                </a:solidFill>
                <a:latin typeface="Quattrocento Sans"/>
                <a:ea typeface="Quattrocento Sans"/>
                <a:cs typeface="Quattrocento Sans"/>
                <a:sym typeface="Quattrocento Sans"/>
              </a:rPr>
              <a:t>THANK YOU</a:t>
            </a:r>
            <a:endParaRPr sz="10000" b="0" i="0" u="none" strike="noStrike" cap="none">
              <a:solidFill>
                <a:schemeClr val="lt1"/>
              </a:solidFill>
              <a:latin typeface="Quattrocento Sans"/>
              <a:ea typeface="Quattrocento Sans"/>
              <a:cs typeface="Quattrocento Sans"/>
              <a:sym typeface="Quattrocento Sans"/>
            </a:endParaRPr>
          </a:p>
        </p:txBody>
      </p:sp>
      <p:sp>
        <p:nvSpPr>
          <p:cNvPr id="382" name="Google Shape;382;p48"/>
          <p:cNvSpPr txBox="1"/>
          <p:nvPr/>
        </p:nvSpPr>
        <p:spPr>
          <a:xfrm>
            <a:off x="6714352" y="3930546"/>
            <a:ext cx="46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Quattrocento Sans"/>
                <a:ea typeface="Quattrocento Sans"/>
                <a:cs typeface="Quattrocento Sans"/>
                <a:sym typeface="Quattrocento Sans"/>
              </a:rPr>
              <a:t>413-237-8537</a:t>
            </a:r>
            <a:endParaRPr sz="2000" b="0" i="0" u="none" strike="noStrike" cap="none">
              <a:solidFill>
                <a:schemeClr val="lt1"/>
              </a:solidFill>
              <a:latin typeface="Quattrocento Sans"/>
              <a:ea typeface="Quattrocento Sans"/>
              <a:cs typeface="Quattrocento Sans"/>
              <a:sym typeface="Quattrocento Sans"/>
            </a:endParaRPr>
          </a:p>
        </p:txBody>
      </p:sp>
      <p:pic>
        <p:nvPicPr>
          <p:cNvPr id="383" name="Google Shape;383;p48" descr="website icon"/>
          <p:cNvPicPr preferRelativeResize="0"/>
          <p:nvPr/>
        </p:nvPicPr>
        <p:blipFill rotWithShape="1">
          <a:blip r:embed="rId3">
            <a:alphaModFix/>
          </a:blip>
          <a:srcRect l="25849" t="18942" r="20666" b="17726"/>
          <a:stretch/>
        </p:blipFill>
        <p:spPr>
          <a:xfrm>
            <a:off x="1721520" y="4401739"/>
            <a:ext cx="439476" cy="520388"/>
          </a:xfrm>
          <a:prstGeom prst="rect">
            <a:avLst/>
          </a:prstGeom>
          <a:noFill/>
          <a:ln>
            <a:noFill/>
          </a:ln>
        </p:spPr>
      </p:pic>
      <p:sp>
        <p:nvSpPr>
          <p:cNvPr id="384" name="Google Shape;384;p48"/>
          <p:cNvSpPr txBox="1"/>
          <p:nvPr/>
        </p:nvSpPr>
        <p:spPr>
          <a:xfrm>
            <a:off x="5889934" y="4461845"/>
            <a:ext cx="50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Quattrocento Sans"/>
                <a:ea typeface="Quattrocento Sans"/>
                <a:cs typeface="Quattrocento Sans"/>
                <a:sym typeface="Quattrocento Sans"/>
              </a:rPr>
              <a:t>75 Pleasant Street, Malden, MA 02148</a:t>
            </a:r>
            <a:endParaRPr sz="2000" b="0" i="0" u="none" strike="noStrike" cap="none">
              <a:solidFill>
                <a:schemeClr val="lt1"/>
              </a:solidFill>
              <a:latin typeface="Quattrocento Sans"/>
              <a:ea typeface="Quattrocento Sans"/>
              <a:cs typeface="Quattrocento Sans"/>
              <a:sym typeface="Quattrocento Sans"/>
            </a:endParaRPr>
          </a:p>
        </p:txBody>
      </p:sp>
      <p:sp>
        <p:nvSpPr>
          <p:cNvPr id="385" name="Google Shape;385;p48"/>
          <p:cNvSpPr txBox="1"/>
          <p:nvPr/>
        </p:nvSpPr>
        <p:spPr>
          <a:xfrm>
            <a:off x="0" y="30735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Ian Stith: Mathematics Content Support Lead, DESE</a:t>
            </a:r>
            <a:r>
              <a:rPr lang="en-US" sz="2600">
                <a:solidFill>
                  <a:srgbClr val="101D34"/>
                </a:solidFill>
              </a:rPr>
              <a:t>    </a:t>
            </a:r>
            <a:endParaRPr sz="2000" b="1" i="0" u="none" strike="noStrike" cap="none">
              <a:solidFill>
                <a:schemeClr val="lt1"/>
              </a:solidFill>
              <a:latin typeface="Quattrocento Sans"/>
              <a:ea typeface="Quattrocento Sans"/>
              <a:cs typeface="Quattrocento Sans"/>
              <a:sym typeface="Quattrocento Sans"/>
            </a:endParaRPr>
          </a:p>
        </p:txBody>
      </p:sp>
      <p:pic>
        <p:nvPicPr>
          <p:cNvPr id="386" name="Google Shape;386;p48" descr="email icon"/>
          <p:cNvPicPr preferRelativeResize="0"/>
          <p:nvPr/>
        </p:nvPicPr>
        <p:blipFill rotWithShape="1">
          <a:blip r:embed="rId4">
            <a:alphaModFix/>
          </a:blip>
          <a:srcRect l="22058" t="19268" r="18307" b="28000"/>
          <a:stretch/>
        </p:blipFill>
        <p:spPr>
          <a:xfrm>
            <a:off x="1729776" y="3858174"/>
            <a:ext cx="423731" cy="374688"/>
          </a:xfrm>
          <a:prstGeom prst="rect">
            <a:avLst/>
          </a:prstGeom>
          <a:noFill/>
          <a:ln>
            <a:noFill/>
          </a:ln>
        </p:spPr>
      </p:pic>
      <p:sp>
        <p:nvSpPr>
          <p:cNvPr id="387" name="Google Shape;387;p48"/>
          <p:cNvSpPr txBox="1">
            <a:spLocks noGrp="1"/>
          </p:cNvSpPr>
          <p:nvPr>
            <p:ph type="title" idx="4294967295"/>
          </p:nvPr>
        </p:nvSpPr>
        <p:spPr>
          <a:xfrm>
            <a:off x="2292825" y="3854350"/>
            <a:ext cx="4282200" cy="400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300" b="0" i="0" u="sng"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hlinkClick r:id="rId5"/>
              </a:rPr>
              <a:t>Ian.T.Stith@mass.gov</a:t>
            </a:r>
            <a:endParaRPr kumimoji="0" lang="en-US" sz="11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pic>
        <p:nvPicPr>
          <p:cNvPr id="388" name="Google Shape;388;p48" descr="Telephone"/>
          <p:cNvPicPr preferRelativeResize="0"/>
          <p:nvPr/>
        </p:nvPicPr>
        <p:blipFill rotWithShape="1">
          <a:blip r:embed="rId6">
            <a:alphaModFix/>
          </a:blip>
          <a:srcRect/>
          <a:stretch/>
        </p:blipFill>
        <p:spPr>
          <a:xfrm>
            <a:off x="6297477" y="3902049"/>
            <a:ext cx="457200" cy="457200"/>
          </a:xfrm>
          <a:prstGeom prst="rect">
            <a:avLst/>
          </a:prstGeom>
          <a:noFill/>
          <a:ln>
            <a:noFill/>
          </a:ln>
        </p:spPr>
      </p:pic>
      <p:sp>
        <p:nvSpPr>
          <p:cNvPr id="389" name="Google Shape;389;p48"/>
          <p:cNvSpPr txBox="1"/>
          <p:nvPr/>
        </p:nvSpPr>
        <p:spPr>
          <a:xfrm>
            <a:off x="2292825" y="4445500"/>
            <a:ext cx="3299700" cy="2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u="sng">
                <a:solidFill>
                  <a:srgbClr val="FFFFFF"/>
                </a:solidFill>
                <a:latin typeface="Quattrocento Sans"/>
                <a:ea typeface="Quattrocento Sans"/>
                <a:cs typeface="Quattrocento Sans"/>
                <a:sym typeface="Quattrocento Sans"/>
                <a:hlinkClick r:id="rId7"/>
              </a:rPr>
              <a:t>http://www.doe.mass.edu/stem/</a:t>
            </a:r>
            <a:r>
              <a:rPr lang="en-US" sz="1600">
                <a:solidFill>
                  <a:srgbClr val="FFFFFF"/>
                </a:solidFill>
                <a:latin typeface="Quattrocento Sans"/>
                <a:ea typeface="Quattrocento Sans"/>
                <a:cs typeface="Quattrocento Sans"/>
                <a:sym typeface="Quattrocento Sans"/>
              </a:rPr>
              <a:t> </a:t>
            </a:r>
            <a:endParaRPr sz="1600">
              <a:solidFill>
                <a:srgbClr val="FFFFFF"/>
              </a:solidFill>
              <a:latin typeface="Quattrocento Sans"/>
              <a:ea typeface="Quattrocento Sans"/>
              <a:cs typeface="Quattrocento Sans"/>
              <a:sym typeface="Quattrocento Sans"/>
            </a:endParaRPr>
          </a:p>
          <a:p>
            <a:pPr marL="0" lvl="0" indent="0" algn="l"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Thank You!</a:t>
            </a:r>
            <a:endParaRPr sz="4100"/>
          </a:p>
        </p:txBody>
      </p:sp>
      <p:sp>
        <p:nvSpPr>
          <p:cNvPr id="143" name="Google Shape;143;p21"/>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Remote learning is placing new strains and challenges on everyone, especially educators.</a:t>
            </a:r>
            <a:br>
              <a:rPr lang="en-US" sz="3000"/>
            </a:br>
            <a:endParaRPr sz="3000"/>
          </a:p>
          <a:p>
            <a:pPr marL="457200" lvl="0" indent="-419100" algn="l" rtl="0">
              <a:spcBef>
                <a:spcPts val="0"/>
              </a:spcBef>
              <a:spcAft>
                <a:spcPts val="0"/>
              </a:spcAft>
              <a:buSzPts val="3000"/>
              <a:buChar char="•"/>
            </a:pPr>
            <a:r>
              <a:rPr lang="en-US" sz="3000"/>
              <a:t>We are in a state of crisis management, and as such educators are working harder than ever before.</a:t>
            </a:r>
            <a:br>
              <a:rPr lang="en-US" sz="3000"/>
            </a:br>
            <a:endParaRPr sz="3000"/>
          </a:p>
          <a:p>
            <a:pPr marL="457200" lvl="0" indent="-419100" algn="l" rtl="0">
              <a:spcBef>
                <a:spcPts val="0"/>
              </a:spcBef>
              <a:spcAft>
                <a:spcPts val="0"/>
              </a:spcAft>
              <a:buSzPts val="3000"/>
              <a:buChar char="•"/>
            </a:pPr>
            <a:r>
              <a:rPr lang="en-US" sz="3000"/>
              <a:t>We appreciate all that you do</a:t>
            </a:r>
            <a:br>
              <a:rPr lang="en-US" sz="3000"/>
            </a:br>
            <a:r>
              <a:rPr lang="en-US" sz="3000"/>
              <a:t>and will continue to do for </a:t>
            </a:r>
            <a:br>
              <a:rPr lang="en-US" sz="3000"/>
            </a:br>
            <a:r>
              <a:rPr lang="en-US" sz="3000"/>
              <a:t>students.</a:t>
            </a:r>
            <a:br>
              <a:rPr lang="en-US" sz="3000"/>
            </a:br>
            <a:endParaRPr sz="3000"/>
          </a:p>
          <a:p>
            <a:pPr marL="457200" lvl="0" indent="-419100" algn="l" rtl="0">
              <a:spcBef>
                <a:spcPts val="0"/>
              </a:spcBef>
              <a:spcAft>
                <a:spcPts val="0"/>
              </a:spcAft>
              <a:buSzPts val="3000"/>
              <a:buChar char="•"/>
            </a:pPr>
            <a:r>
              <a:rPr lang="en-US" sz="3000"/>
              <a:t>We are here to support you and welcome your ideas and feedback.</a:t>
            </a:r>
            <a:br>
              <a:rPr lang="en-US" sz="3000"/>
            </a:br>
            <a:endParaRPr sz="3000"/>
          </a:p>
          <a:p>
            <a:pPr marL="457200" lvl="0" indent="0" algn="l" rtl="0">
              <a:spcBef>
                <a:spcPts val="1000"/>
              </a:spcBef>
              <a:spcAft>
                <a:spcPts val="0"/>
              </a:spcAft>
              <a:buNone/>
            </a:pP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p:txBody>
      </p:sp>
      <p:sp>
        <p:nvSpPr>
          <p:cNvPr id="144" name="Google Shape;144;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45" name="Google Shape;145;p21" descr="Thank you message"/>
          <p:cNvPicPr preferRelativeResize="0"/>
          <p:nvPr/>
        </p:nvPicPr>
        <p:blipFill>
          <a:blip r:embed="rId3">
            <a:alphaModFix/>
          </a:blip>
          <a:stretch>
            <a:fillRect/>
          </a:stretch>
        </p:blipFill>
        <p:spPr>
          <a:xfrm>
            <a:off x="6320725" y="3137000"/>
            <a:ext cx="5239100" cy="277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4200"/>
              <a:t>Webinar Goals</a:t>
            </a:r>
            <a:endParaRPr sz="4200"/>
          </a:p>
        </p:txBody>
      </p:sp>
      <p:sp>
        <p:nvSpPr>
          <p:cNvPr id="151" name="Google Shape;151;p22"/>
          <p:cNvSpPr txBox="1">
            <a:spLocks noGrp="1"/>
          </p:cNvSpPr>
          <p:nvPr>
            <p:ph type="body" idx="1"/>
          </p:nvPr>
        </p:nvSpPr>
        <p:spPr>
          <a:xfrm>
            <a:off x="230250" y="1241850"/>
            <a:ext cx="11731500" cy="4559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3000"/>
          </a:p>
          <a:p>
            <a:pPr marL="736600" lvl="1" indent="-292100" algn="l" rtl="0">
              <a:spcBef>
                <a:spcPts val="1000"/>
              </a:spcBef>
              <a:spcAft>
                <a:spcPts val="0"/>
              </a:spcAft>
              <a:buSzPts val="3000"/>
              <a:buChar char="o"/>
            </a:pPr>
            <a:r>
              <a:rPr lang="en-US" sz="3000">
                <a:solidFill>
                  <a:srgbClr val="000000"/>
                </a:solidFill>
              </a:rPr>
              <a:t>Review key recommendations for remote learning</a:t>
            </a:r>
            <a:endParaRPr sz="3000">
              <a:solidFill>
                <a:srgbClr val="000000"/>
              </a:solidFill>
            </a:endParaRPr>
          </a:p>
          <a:p>
            <a:pPr marL="736600" lvl="0" indent="0" algn="l" rtl="0">
              <a:spcBef>
                <a:spcPts val="1000"/>
              </a:spcBef>
              <a:spcAft>
                <a:spcPts val="0"/>
              </a:spcAft>
              <a:buNone/>
            </a:pPr>
            <a:endParaRPr sz="3000">
              <a:solidFill>
                <a:srgbClr val="000000"/>
              </a:solidFill>
            </a:endParaRPr>
          </a:p>
          <a:p>
            <a:pPr marL="736600" lvl="1" indent="-292100" algn="l" rtl="0">
              <a:spcBef>
                <a:spcPts val="1000"/>
              </a:spcBef>
              <a:spcAft>
                <a:spcPts val="0"/>
              </a:spcAft>
              <a:buSzPts val="3000"/>
              <a:buChar char="o"/>
            </a:pPr>
            <a:r>
              <a:rPr lang="en-US" sz="3000">
                <a:solidFill>
                  <a:srgbClr val="000000"/>
                </a:solidFill>
              </a:rPr>
              <a:t>Discuss approaches to remote learning focused on the secondary math prerequisite standards</a:t>
            </a:r>
            <a:br>
              <a:rPr lang="en-US" sz="3000">
                <a:solidFill>
                  <a:srgbClr val="000000"/>
                </a:solidFill>
              </a:rPr>
            </a:br>
            <a:endParaRPr sz="3000"/>
          </a:p>
          <a:p>
            <a:pPr marL="736600" lvl="1" indent="-292100" algn="l" rtl="0">
              <a:spcBef>
                <a:spcPts val="0"/>
              </a:spcBef>
              <a:spcAft>
                <a:spcPts val="0"/>
              </a:spcAft>
              <a:buSzPts val="3000"/>
              <a:buChar char="o"/>
            </a:pPr>
            <a:r>
              <a:rPr lang="en-US" sz="3000"/>
              <a:t>Ask and answer questions and offer support</a:t>
            </a:r>
            <a:endParaRPr sz="3000"/>
          </a:p>
        </p:txBody>
      </p:sp>
      <p:sp>
        <p:nvSpPr>
          <p:cNvPr id="152" name="Google Shape;152;p22"/>
          <p:cNvSpPr txBox="1">
            <a:spLocks noGrp="1"/>
          </p:cNvSpPr>
          <p:nvPr>
            <p:ph type="sldNum" idx="12"/>
          </p:nvPr>
        </p:nvSpPr>
        <p:spPr>
          <a:xfrm>
            <a:off x="8644467" y="631110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159" name="Google Shape;159;p23" descr="agenda item 1"/>
          <p:cNvGrpSpPr/>
          <p:nvPr/>
        </p:nvGrpSpPr>
        <p:grpSpPr>
          <a:xfrm>
            <a:off x="3030066" y="361617"/>
            <a:ext cx="8839199" cy="809458"/>
            <a:chOff x="3061064" y="188784"/>
            <a:chExt cx="8839199" cy="809458"/>
          </a:xfrm>
        </p:grpSpPr>
        <p:sp>
          <p:nvSpPr>
            <p:cNvPr id="160" name="Google Shape;160;p23"/>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161" name="Google Shape;161;p23"/>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(5 mins) </a:t>
              </a:r>
              <a:endParaRPr/>
            </a:p>
          </p:txBody>
        </p:sp>
      </p:grpSp>
      <p:grpSp>
        <p:nvGrpSpPr>
          <p:cNvPr id="162" name="Google Shape;162;p23" descr="agenda item 2"/>
          <p:cNvGrpSpPr/>
          <p:nvPr/>
        </p:nvGrpSpPr>
        <p:grpSpPr>
          <a:xfrm>
            <a:off x="3028544" y="1483995"/>
            <a:ext cx="8839200" cy="809459"/>
            <a:chOff x="3061063" y="1873080"/>
            <a:chExt cx="8839200" cy="809459"/>
          </a:xfrm>
        </p:grpSpPr>
        <p:sp>
          <p:nvSpPr>
            <p:cNvPr id="163" name="Google Shape;163;p23"/>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164" name="Google Shape;164;p23"/>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165" name="Google Shape;165;p23"/>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166" name="Google Shape;166;p23" descr="agenda item 3"/>
          <p:cNvGrpSpPr/>
          <p:nvPr/>
        </p:nvGrpSpPr>
        <p:grpSpPr>
          <a:xfrm>
            <a:off x="3028542" y="4056052"/>
            <a:ext cx="8839202" cy="809459"/>
            <a:chOff x="3061061" y="4335544"/>
            <a:chExt cx="8839202" cy="809459"/>
          </a:xfrm>
        </p:grpSpPr>
        <p:sp>
          <p:nvSpPr>
            <p:cNvPr id="167" name="Google Shape;167;p23"/>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168" name="Google Shape;168;p23"/>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(15 mins)</a:t>
              </a:r>
              <a:endParaRPr/>
            </a:p>
          </p:txBody>
        </p:sp>
      </p:grpSp>
      <p:sp>
        <p:nvSpPr>
          <p:cNvPr id="169" name="Google Shape;169;p23"/>
          <p:cNvSpPr/>
          <p:nvPr/>
        </p:nvSpPr>
        <p:spPr>
          <a:xfrm>
            <a:off x="3838005" y="1627114"/>
            <a:ext cx="7905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Remote Learning Recommendations (15 mins)</a:t>
            </a:r>
            <a:endParaRPr/>
          </a:p>
        </p:txBody>
      </p:sp>
      <p:sp>
        <p:nvSpPr>
          <p:cNvPr id="170" name="Google Shape;170;p23"/>
          <p:cNvSpPr/>
          <p:nvPr/>
        </p:nvSpPr>
        <p:spPr>
          <a:xfrm>
            <a:off x="3838000" y="2740821"/>
            <a:ext cx="7571400" cy="80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Remote Learning in Secondary Math  (15 mins)</a:t>
            </a:r>
            <a:endParaRPr sz="2800">
              <a:latin typeface="Quattrocento Sans"/>
              <a:ea typeface="Quattrocento Sans"/>
              <a:cs typeface="Quattrocento Sans"/>
              <a:sym typeface="Quattrocento Sans"/>
            </a:endParaRPr>
          </a:p>
        </p:txBody>
      </p:sp>
      <p:sp>
        <p:nvSpPr>
          <p:cNvPr id="171" name="Google Shape;171;p23"/>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507901A3-3F0D-49F1-BA61-0ABD15C3CED2}"/>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agenda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idx="4294967295"/>
          </p:nvPr>
        </p:nvSpPr>
        <p:spPr>
          <a:xfrm>
            <a:off x="2093675" y="2598000"/>
            <a:ext cx="9924300" cy="831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Remote Learning Recommendations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184" name="Google Shape;184;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85" name="Google Shape;185;p25" descr="Image of the Learning at Home page"/>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Guiding Principles For Our Work </a:t>
            </a:r>
            <a:endParaRPr sz="4100"/>
          </a:p>
        </p:txBody>
      </p:sp>
      <p:sp>
        <p:nvSpPr>
          <p:cNvPr id="192" name="Google Shape;192;p26"/>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7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7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193" name="Google Shape;193;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94" name="Google Shape;194;p26" descr="Strengthening our Remote Learning Experience"/>
          <p:cNvPicPr preferRelativeResize="0"/>
          <p:nvPr/>
        </p:nvPicPr>
        <p:blipFill>
          <a:blip r:embed="rId3">
            <a:alphaModFix/>
          </a:blip>
          <a:stretch>
            <a:fillRect/>
          </a:stretch>
        </p:blipFill>
        <p:spPr>
          <a:xfrm>
            <a:off x="6820800" y="1293475"/>
            <a:ext cx="5278200" cy="4047900"/>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DESE-231-60784</_dlc_DocId>
    <_dlc_DocIdUrl xmlns="733efe1c-5bbe-4968-87dc-d400e65c879f">
      <Url>https://sharepoint.doemass.org/ese/webteam/cps/_layouts/DocIdRedir.aspx?ID=DESE-231-60784</Url>
      <Description>DESE-231-60784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CD7C2404-E3E6-4C9F-8C21-095CDA09B97C}">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FDD6C06C-E1A0-4041-BE95-E0573FD8F0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7A80BC-E2DA-4C30-8368-481A786AD143}">
  <ds:schemaRefs>
    <ds:schemaRef ds:uri="http://schemas.microsoft.com/sharepoint/events"/>
  </ds:schemaRefs>
</ds:datastoreItem>
</file>

<file path=customXml/itemProps4.xml><?xml version="1.0" encoding="utf-8"?>
<ds:datastoreItem xmlns:ds="http://schemas.openxmlformats.org/officeDocument/2006/customXml" ds:itemID="{8647F42E-C1E9-421D-805B-C53E00450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2805</Words>
  <Application>Microsoft Office PowerPoint</Application>
  <PresentationFormat>Widescreen</PresentationFormat>
  <Paragraphs>323</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Quattrocento Sans</vt:lpstr>
      <vt:lpstr>Courier New</vt:lpstr>
      <vt:lpstr>Cambria</vt:lpstr>
      <vt:lpstr>Petrona</vt:lpstr>
      <vt:lpstr>Calibri</vt:lpstr>
      <vt:lpstr>Lato</vt:lpstr>
      <vt:lpstr>Times New Roman</vt:lpstr>
      <vt:lpstr>Arial</vt:lpstr>
      <vt:lpstr>Noto Sans Symbols</vt:lpstr>
      <vt:lpstr>Dosis</vt:lpstr>
      <vt:lpstr>ESE PowerPoint Template 2017</vt:lpstr>
      <vt:lpstr>Ian Stith, Mathematics Content Support Lead</vt:lpstr>
      <vt:lpstr>Introductions</vt:lpstr>
      <vt:lpstr>Math Team</vt:lpstr>
      <vt:lpstr>Thank You!</vt:lpstr>
      <vt:lpstr>Webinar Goals</vt:lpstr>
      <vt:lpstr>agenda</vt:lpstr>
      <vt:lpstr>Remote Learning Recommendations</vt:lpstr>
      <vt:lpstr>Remote Learning Recommendations http://www.doe.mass.edu/covid19/learn-at-home.html </vt:lpstr>
      <vt:lpstr>Guiding Principles For Our Work </vt:lpstr>
      <vt:lpstr>“Strengthening our Remote Learning Experience”</vt:lpstr>
      <vt:lpstr>Prerequisite Standards</vt:lpstr>
      <vt:lpstr>Using the Prerequisite Standards</vt:lpstr>
      <vt:lpstr>Using the Prerequisite Standards - Illustrative Math Example</vt:lpstr>
      <vt:lpstr>8th Grade Illustrative Math</vt:lpstr>
      <vt:lpstr>Prerequisite Standards: How were they selected?</vt:lpstr>
      <vt:lpstr>Prerequisite Standards: FAQ</vt:lpstr>
      <vt:lpstr>Remote Learning in Secondary Math   “Leveraging the assets of home-based learning, rather than trying to recreate school, can provide meaningful learning experiences that connect to students’ home lives, interests, and identities”  </vt:lpstr>
      <vt:lpstr>Remote Learning: Top Tips </vt:lpstr>
      <vt:lpstr>Planning for Remote Learning in Secondary Math</vt:lpstr>
      <vt:lpstr>Planning for Remote Learning in Secondary Math</vt:lpstr>
      <vt:lpstr>Features of Remote Learning </vt:lpstr>
      <vt:lpstr>Recommendations for Remote Learning</vt:lpstr>
      <vt:lpstr>Google Quiz Example</vt:lpstr>
      <vt:lpstr>Feedback Loop Example</vt:lpstr>
      <vt:lpstr>Desmos Activities</vt:lpstr>
      <vt:lpstr>Facilitating Remote Learning</vt:lpstr>
      <vt:lpstr>Great Resources for Thinking about Remote Learning</vt:lpstr>
      <vt:lpstr> COVID-19 Specific Resources</vt:lpstr>
      <vt:lpstr>Exit Ticket</vt:lpstr>
      <vt:lpstr>Submit Your STEM Highlights to the Newsletter!</vt:lpstr>
      <vt:lpstr>Ian.T.Stith@mass.gov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Remote Learning: Secondary Math, 5/13/2020 and 5/18/2020</dc:title>
  <dc:creator>DESE</dc:creator>
  <cp:lastModifiedBy>Zou, Dong (EOE)</cp:lastModifiedBy>
  <cp:revision>6</cp:revision>
  <dcterms:modified xsi:type="dcterms:W3CDTF">2020-05-14T20:07:40Z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14 2020</vt:lpwstr>
  </property>
</Properties>
</file>